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4"/>
  </p:sldMasterIdLst>
  <p:notesMasterIdLst>
    <p:notesMasterId r:id="rId6"/>
  </p:notesMasterIdLst>
  <p:sldIdLst>
    <p:sldId id="88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e Chambers" initials="LC" lastIdx="6" clrIdx="0">
    <p:extLst>
      <p:ext uri="{19B8F6BF-5375-455C-9EA6-DF929625EA0E}">
        <p15:presenceInfo xmlns:p15="http://schemas.microsoft.com/office/powerpoint/2012/main" userId="S::lee.chambers@xoserve.com::75b86a7c-29e5-457f-b679-e8760df39d3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8DA"/>
    <a:srgbClr val="40D1F5"/>
    <a:srgbClr val="FFFFFF"/>
    <a:srgbClr val="B1D6E8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F43AE0-DF73-485E-B4C4-054C3FE7F422}" v="209" dt="2022-01-04T14:32:43.7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28" y="-3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0516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763" y="98767"/>
            <a:ext cx="8229600" cy="338554"/>
          </a:xfrm>
        </p:spPr>
        <p:txBody>
          <a:bodyPr>
            <a:normAutofit fontScale="90000"/>
          </a:bodyPr>
          <a:lstStyle/>
          <a:p>
            <a:r>
              <a:rPr lang="en-GB" sz="1800" dirty="0">
                <a:latin typeface="Arial"/>
                <a:cs typeface="Arial"/>
              </a:rPr>
              <a:t>XRN5231 Flow Weighted Average CV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6754593"/>
              </p:ext>
            </p:extLst>
          </p:nvPr>
        </p:nvGraphicFramePr>
        <p:xfrm>
          <a:off x="146602" y="437321"/>
          <a:ext cx="8850796" cy="4554811"/>
        </p:xfrm>
        <a:graphic>
          <a:graphicData uri="http://schemas.openxmlformats.org/drawingml/2006/table">
            <a:tbl>
              <a:tblPr firstRow="1" bandRow="1"/>
              <a:tblGrid>
                <a:gridCol w="1574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6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5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3951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951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9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951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05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GB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Overall Status set to Amber due to multiple phases progressing in parallel and the need to baseline the Dual Run, Cutover &amp; transition phases and Go Live date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 completion now 05/01/22 to incorporate several CRs (inclusive of Gemini Consequential Changes) 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Testing due to complete by 07/01/22  (1 week extension to plan but no overall impact)  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Integration Testing due to commence on 04/01/22 (1 week behind plan but no overall impact) 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Gemini Consequential changes tracking to plan, and System Testing completed on 27/12/12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Focus Groups for project continued through December 21 with National Grid and DN reps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Dual Run and Market Trials approach discussed at Focus Groups with approach published on 24/12/21. Planned start of testing is 10/01/22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Cutover and Transition Approach to be shared for review &amp; approval by 31/01/22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Notional Implementation date set for 26/03/22, contingency options defined and shared to Focus Group.  To be discussed further with DNs &amp; NG</a:t>
                      </a: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43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is a risk that change congestion with UK Link move to Cloud, Gemini Regulation and Sustaining change during Q1 &amp; 2 2022 where cutover &amp; implementation dates may need to be prioritised 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is a risk that until the transition &amp; cutover approach is agreed between Xoserve, National Grid &amp; DNs to confirm the length of Post Implementation Support and what support dependencies are required from National Grid as the existing service provider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is a risk that National Grid have served notice to terminate the current FWACV service on the 31</a:t>
                      </a:r>
                      <a:r>
                        <a:rPr lang="en-US" sz="70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March 2022 and the project plan does not meet an implementation date of the new service from the 01</a:t>
                      </a:r>
                      <a:r>
                        <a:rPr lang="en-US" sz="70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April 2022, resulting in the need to negotiate an extension of the service by National Grid</a:t>
                      </a:r>
                      <a:endParaRPr lang="en-US" sz="7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7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Forecast costs tracking to approved BER costs</a:t>
                      </a:r>
                      <a:r>
                        <a:rPr lang="en-US" sz="7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 </a:t>
                      </a:r>
                      <a:endParaRPr kumimoji="0" lang="en-US" sz="7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937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XRN5231 Flow Weighted Average (CV)</a:t>
                      </a:r>
                      <a:r>
                        <a:rPr lang="en-GB" sz="7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Gemini consequential change part A - PRCMS validation/processing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Gemini consequential change part B - LDZ Stock Change and Embedded LDZ Unique Sites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AA5C4EA1-1FF4-438B-8BD0-21607BB0C453}"/>
              </a:ext>
            </a:extLst>
          </p:cNvPr>
          <p:cNvGrpSpPr/>
          <p:nvPr/>
        </p:nvGrpSpPr>
        <p:grpSpPr>
          <a:xfrm>
            <a:off x="5132075" y="3455261"/>
            <a:ext cx="741910" cy="215444"/>
            <a:chOff x="4089862" y="3477140"/>
            <a:chExt cx="741910" cy="215444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6BA3563-53F1-4A8B-B5A8-5356E4A53D38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068AC6B-A13B-49A5-BD8D-4E7BFE49733F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Complete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8E37795-90B4-482B-80FC-79E72229F869}"/>
              </a:ext>
            </a:extLst>
          </p:cNvPr>
          <p:cNvGrpSpPr/>
          <p:nvPr/>
        </p:nvGrpSpPr>
        <p:grpSpPr>
          <a:xfrm>
            <a:off x="5903079" y="3455261"/>
            <a:ext cx="741910" cy="215444"/>
            <a:chOff x="4089862" y="3477140"/>
            <a:chExt cx="741910" cy="21544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16D9FDB-94FB-4730-90DA-4BE2D46C5204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6258E61-1BE8-40CC-BDBA-324295A6F446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On Track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F530431-148B-4FCB-8C57-925E5CA17ECB}"/>
              </a:ext>
            </a:extLst>
          </p:cNvPr>
          <p:cNvGrpSpPr/>
          <p:nvPr/>
        </p:nvGrpSpPr>
        <p:grpSpPr>
          <a:xfrm>
            <a:off x="6644989" y="3455261"/>
            <a:ext cx="741910" cy="215444"/>
            <a:chOff x="4089862" y="3477140"/>
            <a:chExt cx="741910" cy="21544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58A25A8-FD1C-43B8-A4FB-0E6445772E1E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825B380-437E-43C5-8D2C-0DFD0465573E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At Risk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2A70F5E-8B94-432F-BB55-CDD005994499}"/>
              </a:ext>
            </a:extLst>
          </p:cNvPr>
          <p:cNvGrpSpPr/>
          <p:nvPr/>
        </p:nvGrpSpPr>
        <p:grpSpPr>
          <a:xfrm>
            <a:off x="7278833" y="3455261"/>
            <a:ext cx="741910" cy="215444"/>
            <a:chOff x="4089862" y="3477140"/>
            <a:chExt cx="741910" cy="215444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EA6FE6E-2D9E-494B-AA97-9F66054EE07C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13C5751-0F95-4764-B46D-C02FFA5257CD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Overdue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A6462F7-2ABC-4581-985C-D9BFC690E41B}"/>
              </a:ext>
            </a:extLst>
          </p:cNvPr>
          <p:cNvGrpSpPr/>
          <p:nvPr/>
        </p:nvGrpSpPr>
        <p:grpSpPr>
          <a:xfrm>
            <a:off x="8003755" y="3455261"/>
            <a:ext cx="935186" cy="338554"/>
            <a:chOff x="4089862" y="3477140"/>
            <a:chExt cx="741910" cy="338554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F831A77-64E4-4D2C-BCFE-458A86613C02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AE85C16-EBE5-4C7C-9B64-8DBEFC630C4B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Not Baselined</a:t>
              </a:r>
            </a:p>
          </p:txBody>
        </p:sp>
      </p:grpSp>
      <p:pic>
        <p:nvPicPr>
          <p:cNvPr id="857" name="Picture 856">
            <a:extLst>
              <a:ext uri="{FF2B5EF4-FFF2-40B4-BE49-F238E27FC236}">
                <a16:creationId xmlns:a16="http://schemas.microsoft.com/office/drawing/2014/main" id="{D61E1533-9825-4C54-8089-CF78D19C9D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4650" y="1525268"/>
            <a:ext cx="4746338" cy="180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685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F1D65304-8679-417C-B8E5-1D86CEA6F618}"/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856e6b54-728d-4a1a-921a-4039fc36354d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62c7a58-680f-4f64-b38c-ee534b20c862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413</Words>
  <Application>Microsoft Office PowerPoint</Application>
  <PresentationFormat>On-screen Show (16:9)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XRN5231 Flow Weighted Average CV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XRN 4903 Documentation Management</dc:title>
  <dc:creator>Adepu, Rajendar</dc:creator>
  <cp:lastModifiedBy>Lee Chambers</cp:lastModifiedBy>
  <cp:revision>2</cp:revision>
  <dcterms:created xsi:type="dcterms:W3CDTF">2020-06-11T14:21:34Z</dcterms:created>
  <dcterms:modified xsi:type="dcterms:W3CDTF">2022-01-04T15:39:30Z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0x01010050FB9CDCC5328344A3162B2D7C8A4CE2</vt:lpwstr>
  </property>
</Properties>
</file>