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1"/>
  </p:notesMasterIdLst>
  <p:handoutMasterIdLst>
    <p:handoutMasterId r:id="rId12"/>
  </p:handoutMasterIdLst>
  <p:sldIdLst>
    <p:sldId id="352" r:id="rId6"/>
    <p:sldId id="1791" r:id="rId7"/>
    <p:sldId id="1813" r:id="rId8"/>
    <p:sldId id="1795" r:id="rId9"/>
    <p:sldId id="1812" r:id="rId10"/>
  </p:sldIdLst>
  <p:sldSz cx="9144000" cy="5143500" type="screen16x9"/>
  <p:notesSz cx="6797675" cy="9928225"/>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e Williams" initials="DW" lastIdx="8" clrIdx="0"/>
  <p:cmAuthor id="1" name="Evans, Emily" initials="EE" lastIdx="1" clrIdx="1">
    <p:extLst>
      <p:ext uri="{19B8F6BF-5375-455C-9EA6-DF929625EA0E}">
        <p15:presenceInfo xmlns:p15="http://schemas.microsoft.com/office/powerpoint/2012/main" userId="S::emily.Evans@xoserve.com::a5b2f5e1-7480-4cc5-bcf8-2321e34a19e6" providerId="AD"/>
      </p:ext>
    </p:extLst>
  </p:cmAuthor>
  <p:cmAuthor id="2" name="Patel, Ranjit" initials="PR" lastIdx="4" clrIdx="2">
    <p:extLst>
      <p:ext uri="{19B8F6BF-5375-455C-9EA6-DF929625EA0E}">
        <p15:presenceInfo xmlns:p15="http://schemas.microsoft.com/office/powerpoint/2012/main" userId="S-1-5-21-4145888014-839675345-3125187760-3351" providerId="AD"/>
      </p:ext>
    </p:extLst>
  </p:cmAuthor>
  <p:cmAuthor id="3" name="Turpin, Dave" initials="TD" lastIdx="2" clrIdx="3">
    <p:extLst>
      <p:ext uri="{19B8F6BF-5375-455C-9EA6-DF929625EA0E}">
        <p15:presenceInfo xmlns:p15="http://schemas.microsoft.com/office/powerpoint/2012/main" userId="S::dave.turpin@xoserve.com::038c2abc-d4cb-4733-8675-41eb49f6e754" providerId="AD"/>
      </p:ext>
    </p:extLst>
  </p:cmAuthor>
  <p:cmAuthor id="4" name="McGlone, Jayne" initials="MJ" lastIdx="1" clrIdx="4">
    <p:extLst>
      <p:ext uri="{19B8F6BF-5375-455C-9EA6-DF929625EA0E}">
        <p15:presenceInfo xmlns:p15="http://schemas.microsoft.com/office/powerpoint/2012/main" userId="S::jayne.mcglone@xoserve.com::f5976ee6-f269-451c-ab96-754f27ca3b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26A412"/>
    <a:srgbClr val="D2232A"/>
    <a:srgbClr val="EEECE1"/>
    <a:srgbClr val="CCFF99"/>
    <a:srgbClr val="F09F0E"/>
    <a:srgbClr val="3E5AA8"/>
    <a:srgbClr val="0070C0"/>
    <a:srgbClr val="C0C0C0"/>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DC018-D50A-4276-916A-2418B0796942}" v="2181" dt="2022-01-11T17:46:39.279"/>
    <p1510:client id="{8F8B61B8-F65E-B29C-8A66-6BDC71908132}" v="19" dt="2022-01-11T19:51:27.048"/>
    <p1510:client id="{BD93553F-A39C-48D8-857A-87C0F60E601D}" v="2" dt="2022-01-12T12:01:44.8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snapToGrid="0">
      <p:cViewPr varScale="1">
        <p:scale>
          <a:sx n="104" d="100"/>
          <a:sy n="104" d="100"/>
        </p:scale>
        <p:origin x="802" y="77"/>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18"/>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Addison" userId="ee1b6dd5-8768-45ca-bccb-45ed7b5e5885" providerId="ADAL" clId="{BD93553F-A39C-48D8-857A-87C0F60E601D}"/>
    <pc:docChg chg="modSld">
      <pc:chgData name="David Addison" userId="ee1b6dd5-8768-45ca-bccb-45ed7b5e5885" providerId="ADAL" clId="{BD93553F-A39C-48D8-857A-87C0F60E601D}" dt="2022-01-12T12:01:44.866" v="1" actId="207"/>
      <pc:docMkLst>
        <pc:docMk/>
      </pc:docMkLst>
      <pc:sldChg chg="modSp">
        <pc:chgData name="David Addison" userId="ee1b6dd5-8768-45ca-bccb-45ed7b5e5885" providerId="ADAL" clId="{BD93553F-A39C-48D8-857A-87C0F60E601D}" dt="2022-01-12T12:01:38.495" v="0" actId="207"/>
        <pc:sldMkLst>
          <pc:docMk/>
          <pc:sldMk cId="1726418221" sldId="1791"/>
        </pc:sldMkLst>
        <pc:spChg chg="mod">
          <ac:chgData name="David Addison" userId="ee1b6dd5-8768-45ca-bccb-45ed7b5e5885" providerId="ADAL" clId="{BD93553F-A39C-48D8-857A-87C0F60E601D}" dt="2022-01-12T12:01:38.495" v="0" actId="207"/>
          <ac:spMkLst>
            <pc:docMk/>
            <pc:sldMk cId="1726418221" sldId="1791"/>
            <ac:spMk id="3" creationId="{43113494-0DB8-41BB-A6DA-DB97803AE917}"/>
          </ac:spMkLst>
        </pc:spChg>
      </pc:sldChg>
      <pc:sldChg chg="modSp">
        <pc:chgData name="David Addison" userId="ee1b6dd5-8768-45ca-bccb-45ed7b5e5885" providerId="ADAL" clId="{BD93553F-A39C-48D8-857A-87C0F60E601D}" dt="2022-01-12T12:01:44.866" v="1" actId="207"/>
        <pc:sldMkLst>
          <pc:docMk/>
          <pc:sldMk cId="2570035461" sldId="1813"/>
        </pc:sldMkLst>
        <pc:spChg chg="mod">
          <ac:chgData name="David Addison" userId="ee1b6dd5-8768-45ca-bccb-45ed7b5e5885" providerId="ADAL" clId="{BD93553F-A39C-48D8-857A-87C0F60E601D}" dt="2022-01-12T12:01:44.866" v="1" actId="207"/>
          <ac:spMkLst>
            <pc:docMk/>
            <pc:sldMk cId="2570035461" sldId="1813"/>
            <ac:spMk id="3" creationId="{43113494-0DB8-41BB-A6DA-DB97803AE917}"/>
          </ac:spMkLst>
        </pc:spChg>
      </pc:sldChg>
    </pc:docChg>
  </pc:docChgLst>
  <pc:docChgLst>
    <pc:chgData name="Jayne McGlone" userId="S::jayne.mcglone@xoserve.com::f5976ee6-f269-451c-ab96-754f27ca3b3e" providerId="AD" clId="Web-{8F8B61B8-F65E-B29C-8A66-6BDC71908132}"/>
    <pc:docChg chg="modSld">
      <pc:chgData name="Jayne McGlone" userId="S::jayne.mcglone@xoserve.com::f5976ee6-f269-451c-ab96-754f27ca3b3e" providerId="AD" clId="Web-{8F8B61B8-F65E-B29C-8A66-6BDC71908132}" dt="2022-01-11T19:51:27.048" v="18" actId="20577"/>
      <pc:docMkLst>
        <pc:docMk/>
      </pc:docMkLst>
      <pc:sldChg chg="modSp">
        <pc:chgData name="Jayne McGlone" userId="S::jayne.mcglone@xoserve.com::f5976ee6-f269-451c-ab96-754f27ca3b3e" providerId="AD" clId="Web-{8F8B61B8-F65E-B29C-8A66-6BDC71908132}" dt="2022-01-11T19:48:21.950" v="4" actId="20577"/>
        <pc:sldMkLst>
          <pc:docMk/>
          <pc:sldMk cId="1726418221" sldId="1791"/>
        </pc:sldMkLst>
        <pc:spChg chg="mod">
          <ac:chgData name="Jayne McGlone" userId="S::jayne.mcglone@xoserve.com::f5976ee6-f269-451c-ab96-754f27ca3b3e" providerId="AD" clId="Web-{8F8B61B8-F65E-B29C-8A66-6BDC71908132}" dt="2022-01-11T19:48:21.950" v="4" actId="20577"/>
          <ac:spMkLst>
            <pc:docMk/>
            <pc:sldMk cId="1726418221" sldId="1791"/>
            <ac:spMk id="3" creationId="{43113494-0DB8-41BB-A6DA-DB97803AE917}"/>
          </ac:spMkLst>
        </pc:spChg>
      </pc:sldChg>
      <pc:sldChg chg="modSp">
        <pc:chgData name="Jayne McGlone" userId="S::jayne.mcglone@xoserve.com::f5976ee6-f269-451c-ab96-754f27ca3b3e" providerId="AD" clId="Web-{8F8B61B8-F65E-B29C-8A66-6BDC71908132}" dt="2022-01-11T19:51:27.048" v="18" actId="20577"/>
        <pc:sldMkLst>
          <pc:docMk/>
          <pc:sldMk cId="4126034310" sldId="1812"/>
        </pc:sldMkLst>
        <pc:spChg chg="mod">
          <ac:chgData name="Jayne McGlone" userId="S::jayne.mcglone@xoserve.com::f5976ee6-f269-451c-ab96-754f27ca3b3e" providerId="AD" clId="Web-{8F8B61B8-F65E-B29C-8A66-6BDC71908132}" dt="2022-01-11T19:51:27.048" v="18" actId="20577"/>
          <ac:spMkLst>
            <pc:docMk/>
            <pc:sldMk cId="4126034310" sldId="1812"/>
            <ac:spMk id="3" creationId="{082C47B2-A32C-4B9C-B740-154EA2BA0F85}"/>
          </ac:spMkLst>
        </pc:spChg>
      </pc:sldChg>
      <pc:sldChg chg="modSp">
        <pc:chgData name="Jayne McGlone" userId="S::jayne.mcglone@xoserve.com::f5976ee6-f269-451c-ab96-754f27ca3b3e" providerId="AD" clId="Web-{8F8B61B8-F65E-B29C-8A66-6BDC71908132}" dt="2022-01-11T19:51:04.548" v="17" actId="20577"/>
        <pc:sldMkLst>
          <pc:docMk/>
          <pc:sldMk cId="2570035461" sldId="1813"/>
        </pc:sldMkLst>
        <pc:spChg chg="mod">
          <ac:chgData name="Jayne McGlone" userId="S::jayne.mcglone@xoserve.com::f5976ee6-f269-451c-ab96-754f27ca3b3e" providerId="AD" clId="Web-{8F8B61B8-F65E-B29C-8A66-6BDC71908132}" dt="2022-01-11T19:43:37.272" v="0" actId="1076"/>
          <ac:spMkLst>
            <pc:docMk/>
            <pc:sldMk cId="2570035461" sldId="1813"/>
            <ac:spMk id="2" creationId="{6BC083C1-4CC0-4979-B45D-54C9547EB1C8}"/>
          </ac:spMkLst>
        </pc:spChg>
        <pc:spChg chg="mod">
          <ac:chgData name="Jayne McGlone" userId="S::jayne.mcglone@xoserve.com::f5976ee6-f269-451c-ab96-754f27ca3b3e" providerId="AD" clId="Web-{8F8B61B8-F65E-B29C-8A66-6BDC71908132}" dt="2022-01-11T19:51:04.548" v="17" actId="20577"/>
          <ac:spMkLst>
            <pc:docMk/>
            <pc:sldMk cId="2570035461" sldId="1813"/>
            <ac:spMk id="3" creationId="{43113494-0DB8-41BB-A6DA-DB97803AE91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12/01/2022</a:t>
            </a:fld>
            <a:endParaRPr lang="en-GB"/>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01" cy="496412"/>
          </a:xfrm>
          <a:prstGeom prst="rect">
            <a:avLst/>
          </a:prstGeom>
        </p:spPr>
        <p:txBody>
          <a:bodyPr vert="horz" lIns="92130" tIns="46064" rIns="92130" bIns="46064" rtlCol="0"/>
          <a:lstStyle>
            <a:lvl1pPr algn="l">
              <a:defRPr sz="1200"/>
            </a:lvl1pPr>
          </a:lstStyle>
          <a:p>
            <a:endParaRPr lang="en-GB"/>
          </a:p>
        </p:txBody>
      </p:sp>
      <p:sp>
        <p:nvSpPr>
          <p:cNvPr id="3" name="Date Placeholder 2"/>
          <p:cNvSpPr>
            <a:spLocks noGrp="1"/>
          </p:cNvSpPr>
          <p:nvPr>
            <p:ph type="dt" idx="1"/>
          </p:nvPr>
        </p:nvSpPr>
        <p:spPr>
          <a:xfrm>
            <a:off x="3849771" y="0"/>
            <a:ext cx="2946301" cy="496412"/>
          </a:xfrm>
          <a:prstGeom prst="rect">
            <a:avLst/>
          </a:prstGeom>
        </p:spPr>
        <p:txBody>
          <a:bodyPr vert="horz" lIns="92130" tIns="46064" rIns="92130" bIns="46064" rtlCol="0"/>
          <a:lstStyle>
            <a:lvl1pPr algn="r">
              <a:defRPr sz="1200"/>
            </a:lvl1pPr>
          </a:lstStyle>
          <a:p>
            <a:fld id="{4F0B033A-D7A2-4873-87D3-52E71CC76346}" type="datetimeFigureOut">
              <a:rPr lang="en-GB" smtClean="0"/>
              <a:t>12/01/2022</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2130" tIns="46064" rIns="92130" bIns="46064" rtlCol="0" anchor="ctr"/>
          <a:lstStyle/>
          <a:p>
            <a:endParaRPr lang="en-GB"/>
          </a:p>
        </p:txBody>
      </p:sp>
      <p:sp>
        <p:nvSpPr>
          <p:cNvPr id="5" name="Notes Placeholder 4"/>
          <p:cNvSpPr>
            <a:spLocks noGrp="1"/>
          </p:cNvSpPr>
          <p:nvPr>
            <p:ph type="body" sz="quarter" idx="3"/>
          </p:nvPr>
        </p:nvSpPr>
        <p:spPr>
          <a:xfrm>
            <a:off x="680410" y="4716705"/>
            <a:ext cx="5436856" cy="4467701"/>
          </a:xfrm>
          <a:prstGeom prst="rect">
            <a:avLst/>
          </a:prstGeom>
        </p:spPr>
        <p:txBody>
          <a:bodyPr vert="horz" lIns="92130" tIns="46064" rIns="92130" bIns="460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219"/>
            <a:ext cx="2946301" cy="496412"/>
          </a:xfrm>
          <a:prstGeom prst="rect">
            <a:avLst/>
          </a:prstGeom>
        </p:spPr>
        <p:txBody>
          <a:bodyPr vert="horz" lIns="92130" tIns="46064" rIns="92130" bIns="46064" rtlCol="0" anchor="b"/>
          <a:lstStyle>
            <a:lvl1pPr algn="l">
              <a:defRPr sz="1200"/>
            </a:lvl1pPr>
          </a:lstStyle>
          <a:p>
            <a:endParaRPr lang="en-GB"/>
          </a:p>
        </p:txBody>
      </p:sp>
      <p:sp>
        <p:nvSpPr>
          <p:cNvPr id="7" name="Slide Number Placeholder 6"/>
          <p:cNvSpPr>
            <a:spLocks noGrp="1"/>
          </p:cNvSpPr>
          <p:nvPr>
            <p:ph type="sldNum" sz="quarter" idx="5"/>
          </p:nvPr>
        </p:nvSpPr>
        <p:spPr>
          <a:xfrm>
            <a:off x="3849771" y="9430219"/>
            <a:ext cx="2946301" cy="496412"/>
          </a:xfrm>
          <a:prstGeom prst="rect">
            <a:avLst/>
          </a:prstGeom>
        </p:spPr>
        <p:txBody>
          <a:bodyPr vert="horz" lIns="92130" tIns="46064" rIns="92130" bIns="4606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6" y="444396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77898"/>
            <a:ext cx="7772400" cy="1102519"/>
          </a:xfrm>
        </p:spPr>
        <p:txBody>
          <a:bodyPr>
            <a:normAutofit/>
          </a:bodyPr>
          <a:lstStyle/>
          <a:p>
            <a:r>
              <a:rPr lang="en-GB" sz="2000" dirty="0"/>
              <a:t>Faster Switching SCR (REC v3) UNC Update </a:t>
            </a:r>
          </a:p>
        </p:txBody>
      </p:sp>
      <p:sp>
        <p:nvSpPr>
          <p:cNvPr id="5" name="Subtitle 4"/>
          <p:cNvSpPr>
            <a:spLocks noGrp="1"/>
          </p:cNvSpPr>
          <p:nvPr>
            <p:ph type="subTitle" idx="1"/>
          </p:nvPr>
        </p:nvSpPr>
        <p:spPr>
          <a:xfrm>
            <a:off x="1390596" y="2907014"/>
            <a:ext cx="6400800" cy="1314450"/>
          </a:xfrm>
        </p:spPr>
        <p:txBody>
          <a:bodyPr>
            <a:normAutofit/>
          </a:bodyPr>
          <a:lstStyle/>
          <a:p>
            <a:r>
              <a:rPr lang="en-GB" sz="1800" dirty="0"/>
              <a:t>UNC Workgroup / UNC Panel / RDUG</a:t>
            </a:r>
          </a:p>
        </p:txBody>
      </p:sp>
      <p:sp>
        <p:nvSpPr>
          <p:cNvPr id="2" name="Rectangle 1"/>
          <p:cNvSpPr/>
          <p:nvPr/>
        </p:nvSpPr>
        <p:spPr>
          <a:xfrm>
            <a:off x="3174666" y="2318807"/>
            <a:ext cx="2832660" cy="523220"/>
          </a:xfrm>
          <a:prstGeom prst="rect">
            <a:avLst/>
          </a:prstGeom>
        </p:spPr>
        <p:txBody>
          <a:bodyPr vert="horz" lIns="91440" tIns="45720" rIns="91440" bIns="45720" rtlCol="0" anchor="ctr">
            <a:normAutofit/>
          </a:bodyPr>
          <a:lstStyle/>
          <a:p>
            <a:pPr algn="ctr" defTabSz="914400"/>
            <a:r>
              <a:rPr lang="en-GB" b="1" dirty="0">
                <a:solidFill>
                  <a:srgbClr val="3E5AA8"/>
                </a:solidFill>
                <a:latin typeface="Arial" panose="020B0604020202020204" pitchFamily="34" charset="0"/>
                <a:ea typeface="+mj-ea"/>
                <a:cs typeface="Arial" panose="020B0604020202020204" pitchFamily="34" charset="0"/>
              </a:rPr>
              <a:t>January 2022</a:t>
            </a:r>
          </a:p>
        </p:txBody>
      </p:sp>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83C1-4CC0-4979-B45D-54C9547EB1C8}"/>
              </a:ext>
            </a:extLst>
          </p:cNvPr>
          <p:cNvSpPr>
            <a:spLocks noGrp="1"/>
          </p:cNvSpPr>
          <p:nvPr>
            <p:ph type="title"/>
          </p:nvPr>
        </p:nvSpPr>
        <p:spPr/>
        <p:txBody>
          <a:bodyPr/>
          <a:lstStyle/>
          <a:p>
            <a:r>
              <a:rPr lang="en-GB" dirty="0"/>
              <a:t>Purpose</a:t>
            </a:r>
          </a:p>
        </p:txBody>
      </p:sp>
      <p:sp>
        <p:nvSpPr>
          <p:cNvPr id="3" name="Content Placeholder 2">
            <a:extLst>
              <a:ext uri="{FF2B5EF4-FFF2-40B4-BE49-F238E27FC236}">
                <a16:creationId xmlns:a16="http://schemas.microsoft.com/office/drawing/2014/main" id="{43113494-0DB8-41BB-A6DA-DB97803AE917}"/>
              </a:ext>
            </a:extLst>
          </p:cNvPr>
          <p:cNvSpPr>
            <a:spLocks noGrp="1"/>
          </p:cNvSpPr>
          <p:nvPr>
            <p:ph idx="1"/>
          </p:nvPr>
        </p:nvSpPr>
        <p:spPr/>
        <p:txBody>
          <a:bodyPr vert="horz" lIns="91440" tIns="45720" rIns="91440" bIns="45720" rtlCol="0" anchor="t">
            <a:normAutofit fontScale="85000" lnSpcReduction="20000"/>
          </a:bodyPr>
          <a:lstStyle/>
          <a:p>
            <a:r>
              <a:rPr lang="en-US" sz="1900" dirty="0"/>
              <a:t>SCR for UNC to align with REC V3 </a:t>
            </a:r>
          </a:p>
          <a:p>
            <a:pPr lvl="1"/>
            <a:r>
              <a:rPr lang="en-US" sz="1900" dirty="0"/>
              <a:t>Go Live with the Central Switching System </a:t>
            </a:r>
          </a:p>
          <a:p>
            <a:pPr lvl="1"/>
            <a:r>
              <a:rPr lang="en-US" sz="1900" dirty="0"/>
              <a:t>Ostensibly to remove Registration from UNC for CSS Sites, but also needs to define rules for ‘association’ of Settlement details to Registration (make ‘Operative’)</a:t>
            </a:r>
          </a:p>
          <a:p>
            <a:pPr lvl="1"/>
            <a:endParaRPr lang="en-US" sz="1900" dirty="0"/>
          </a:p>
          <a:p>
            <a:pPr lvl="1"/>
            <a:r>
              <a:rPr lang="en-US" sz="1900" dirty="0"/>
              <a:t>This version is a minor update to a UNC version which was submitted to Ofgem in March 2021 which was a [minor update] of the UNC version which was submitted to Ofgem 31</a:t>
            </a:r>
            <a:r>
              <a:rPr lang="en-US" sz="1900" baseline="30000" dirty="0"/>
              <a:t>st</a:t>
            </a:r>
            <a:r>
              <a:rPr lang="en-US" sz="1900" dirty="0"/>
              <a:t> March 2020, which was an update of an earlier 2019 version developed following 630WG</a:t>
            </a:r>
          </a:p>
          <a:p>
            <a:pPr lvl="1"/>
            <a:r>
              <a:rPr lang="en-US" sz="1900" dirty="0"/>
              <a:t>Amendments in this version were highlighted following a further review conducted by UNC parties which concluded on 6</a:t>
            </a:r>
            <a:r>
              <a:rPr lang="en-US" sz="1900" baseline="30000" dirty="0"/>
              <a:t>th</a:t>
            </a:r>
            <a:r>
              <a:rPr lang="en-US" sz="1900" dirty="0"/>
              <a:t> January 2022</a:t>
            </a:r>
          </a:p>
          <a:p>
            <a:pPr lvl="1"/>
            <a:endParaRPr lang="en-US" sz="1900" dirty="0"/>
          </a:p>
          <a:p>
            <a:pPr lvl="1"/>
            <a:r>
              <a:rPr lang="en-US" sz="1900" dirty="0">
                <a:latin typeface="Arial"/>
                <a:cs typeface="Arial"/>
              </a:rPr>
              <a:t>This is the FOURTH iteration of the SCR UNC documents that have been circulated via UNC development workgroups but have never been included in an Ofgem consultation</a:t>
            </a:r>
          </a:p>
        </p:txBody>
      </p:sp>
    </p:spTree>
    <p:extLst>
      <p:ext uri="{BB962C8B-B14F-4D97-AF65-F5344CB8AC3E}">
        <p14:creationId xmlns:p14="http://schemas.microsoft.com/office/powerpoint/2010/main" val="172641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83C1-4CC0-4979-B45D-54C9547EB1C8}"/>
              </a:ext>
            </a:extLst>
          </p:cNvPr>
          <p:cNvSpPr>
            <a:spLocks noGrp="1"/>
          </p:cNvSpPr>
          <p:nvPr>
            <p:ph type="title"/>
          </p:nvPr>
        </p:nvSpPr>
        <p:spPr>
          <a:xfrm>
            <a:off x="457200" y="140538"/>
            <a:ext cx="8229600" cy="637580"/>
          </a:xfrm>
        </p:spPr>
        <p:txBody>
          <a:bodyPr/>
          <a:lstStyle/>
          <a:p>
            <a:r>
              <a:rPr lang="en-GB" dirty="0"/>
              <a:t>Changes from March 21 SCR Text</a:t>
            </a:r>
          </a:p>
        </p:txBody>
      </p:sp>
      <p:sp>
        <p:nvSpPr>
          <p:cNvPr id="3" name="Content Placeholder 2">
            <a:extLst>
              <a:ext uri="{FF2B5EF4-FFF2-40B4-BE49-F238E27FC236}">
                <a16:creationId xmlns:a16="http://schemas.microsoft.com/office/drawing/2014/main" id="{43113494-0DB8-41BB-A6DA-DB97803AE917}"/>
              </a:ext>
            </a:extLst>
          </p:cNvPr>
          <p:cNvSpPr>
            <a:spLocks noGrp="1"/>
          </p:cNvSpPr>
          <p:nvPr>
            <p:ph idx="1"/>
          </p:nvPr>
        </p:nvSpPr>
        <p:spPr/>
        <p:txBody>
          <a:bodyPr vert="horz" lIns="91440" tIns="45720" rIns="91440" bIns="45720" rtlCol="0" anchor="t">
            <a:normAutofit/>
          </a:bodyPr>
          <a:lstStyle/>
          <a:p>
            <a:r>
              <a:rPr lang="en-US" sz="1800" dirty="0"/>
              <a:t>General Terms – D – CDSP and UK Link </a:t>
            </a:r>
          </a:p>
          <a:p>
            <a:pPr lvl="1"/>
            <a:r>
              <a:rPr lang="en-US" sz="1600" dirty="0">
                <a:latin typeface="Arial"/>
                <a:cs typeface="Arial"/>
              </a:rPr>
              <a:t>In March 2021 when the previous version of the SCR drafting was produced a series of questions were subject to discussion between UNC parties and Ofgem, which have now been clarified by policy, so:</a:t>
            </a:r>
          </a:p>
          <a:p>
            <a:pPr lvl="2"/>
            <a:r>
              <a:rPr lang="en-GB" sz="1400" dirty="0"/>
              <a:t>The Data Permissions Matrix (in the UNC) and the Data Access Matrix in the REC will be discreet documents maintained separately – whereas previous drafting considered commonality</a:t>
            </a:r>
          </a:p>
          <a:p>
            <a:pPr lvl="2"/>
            <a:r>
              <a:rPr lang="en-GB" sz="1400" dirty="0">
                <a:latin typeface="Arial"/>
                <a:cs typeface="Arial"/>
              </a:rPr>
              <a:t>The basis upon which the CDSP would release data to parties in accordance with the DAM, can be clarified that this will be as the Gas Enquiry Service Provider where data released is controlled by the DAM, to parties who are subject to the DAM</a:t>
            </a:r>
          </a:p>
          <a:p>
            <a:pPr lvl="2"/>
            <a:r>
              <a:rPr lang="en-GB" sz="1400" dirty="0">
                <a:latin typeface="Arial"/>
                <a:cs typeface="Arial"/>
              </a:rPr>
              <a:t>Otherwise, the ‘portfolio’ DSC Core Customer (i.e. Shippers, Transporter and IGT) will continue to receive data from the CDSP, as will any parties where a Code obligation exists to receive this from the CDSP</a:t>
            </a:r>
            <a:endParaRPr lang="en-US" sz="1400" dirty="0">
              <a:latin typeface="Arial"/>
              <a:cs typeface="Arial"/>
            </a:endParaRPr>
          </a:p>
          <a:p>
            <a:pPr lvl="2"/>
            <a:endParaRPr lang="en-US" sz="1800" dirty="0"/>
          </a:p>
        </p:txBody>
      </p:sp>
    </p:spTree>
    <p:extLst>
      <p:ext uri="{BB962C8B-B14F-4D97-AF65-F5344CB8AC3E}">
        <p14:creationId xmlns:p14="http://schemas.microsoft.com/office/powerpoint/2010/main" val="2570035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83C1-4CC0-4979-B45D-54C9547EB1C8}"/>
              </a:ext>
            </a:extLst>
          </p:cNvPr>
          <p:cNvSpPr>
            <a:spLocks noGrp="1"/>
          </p:cNvSpPr>
          <p:nvPr>
            <p:ph type="title"/>
          </p:nvPr>
        </p:nvSpPr>
        <p:spPr/>
        <p:txBody>
          <a:bodyPr/>
          <a:lstStyle/>
          <a:p>
            <a:r>
              <a:rPr lang="en-GB" dirty="0"/>
              <a:t>Changes in this version</a:t>
            </a:r>
          </a:p>
        </p:txBody>
      </p:sp>
      <p:sp>
        <p:nvSpPr>
          <p:cNvPr id="3" name="Content Placeholder 2">
            <a:extLst>
              <a:ext uri="{FF2B5EF4-FFF2-40B4-BE49-F238E27FC236}">
                <a16:creationId xmlns:a16="http://schemas.microsoft.com/office/drawing/2014/main" id="{43113494-0DB8-41BB-A6DA-DB97803AE917}"/>
              </a:ext>
            </a:extLst>
          </p:cNvPr>
          <p:cNvSpPr>
            <a:spLocks noGrp="1"/>
          </p:cNvSpPr>
          <p:nvPr>
            <p:ph idx="1"/>
          </p:nvPr>
        </p:nvSpPr>
        <p:spPr/>
        <p:txBody>
          <a:bodyPr>
            <a:normAutofit/>
          </a:bodyPr>
          <a:lstStyle/>
          <a:p>
            <a:r>
              <a:rPr lang="en-US" sz="1800" dirty="0"/>
              <a:t>General</a:t>
            </a:r>
          </a:p>
          <a:p>
            <a:pPr lvl="1"/>
            <a:r>
              <a:rPr lang="en-US" sz="1600" dirty="0"/>
              <a:t>Joint Office highlighted a number of impacts to the SCR text compiled in March 2021, primarily as a result of:</a:t>
            </a:r>
          </a:p>
          <a:p>
            <a:pPr lvl="2"/>
            <a:r>
              <a:rPr lang="en-US" sz="1400" dirty="0"/>
              <a:t>Subsequent Modification implementations amending the baseline UNC against which the SCR will be applied</a:t>
            </a:r>
          </a:p>
          <a:p>
            <a:pPr lvl="2"/>
            <a:r>
              <a:rPr lang="en-US" sz="1400" dirty="0"/>
              <a:t>Implemented Modifications where the implementation date of the Modification is not known – the latest version of the SCR text is baselined against the UNC that will be Live at 31</a:t>
            </a:r>
            <a:r>
              <a:rPr lang="en-US" sz="1400" baseline="30000" dirty="0"/>
              <a:t>st</a:t>
            </a:r>
            <a:r>
              <a:rPr lang="en-US" sz="1400" dirty="0"/>
              <a:t> January 2022</a:t>
            </a:r>
          </a:p>
          <a:p>
            <a:pPr lvl="2"/>
            <a:r>
              <a:rPr lang="en-US" sz="1400" dirty="0"/>
              <a:t>Implementation issues – such as numbering anomalies  - e.g. G</a:t>
            </a:r>
            <a:r>
              <a:rPr lang="en-GB" sz="1400" dirty="0"/>
              <a:t>5.3.11(c)(ii)(A) should read as 5.3.11(c)(ii)(1)</a:t>
            </a:r>
            <a:endParaRPr lang="en-US" sz="1400" dirty="0"/>
          </a:p>
          <a:p>
            <a:pPr lvl="2"/>
            <a:endParaRPr lang="en-US" sz="1800" dirty="0"/>
          </a:p>
        </p:txBody>
      </p:sp>
    </p:spTree>
    <p:extLst>
      <p:ext uri="{BB962C8B-B14F-4D97-AF65-F5344CB8AC3E}">
        <p14:creationId xmlns:p14="http://schemas.microsoft.com/office/powerpoint/2010/main" val="2588860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9828-C871-4C21-A952-95BC569AA0DA}"/>
              </a:ext>
            </a:extLst>
          </p:cNvPr>
          <p:cNvSpPr>
            <a:spLocks noGrp="1"/>
          </p:cNvSpPr>
          <p:nvPr>
            <p:ph type="title"/>
          </p:nvPr>
        </p:nvSpPr>
        <p:spPr/>
        <p:txBody>
          <a:bodyPr>
            <a:normAutofit/>
          </a:bodyPr>
          <a:lstStyle/>
          <a:p>
            <a:r>
              <a:rPr lang="en-GB" dirty="0"/>
              <a:t>Not included in the SCR</a:t>
            </a:r>
          </a:p>
        </p:txBody>
      </p:sp>
      <p:sp>
        <p:nvSpPr>
          <p:cNvPr id="3" name="Content Placeholder 2">
            <a:extLst>
              <a:ext uri="{FF2B5EF4-FFF2-40B4-BE49-F238E27FC236}">
                <a16:creationId xmlns:a16="http://schemas.microsoft.com/office/drawing/2014/main" id="{082C47B2-A32C-4B9C-B740-154EA2BA0F85}"/>
              </a:ext>
            </a:extLst>
          </p:cNvPr>
          <p:cNvSpPr>
            <a:spLocks noGrp="1"/>
          </p:cNvSpPr>
          <p:nvPr>
            <p:ph idx="1"/>
          </p:nvPr>
        </p:nvSpPr>
        <p:spPr/>
        <p:txBody>
          <a:bodyPr vert="horz" lIns="91440" tIns="45720" rIns="91440" bIns="45720" rtlCol="0" anchor="t">
            <a:normAutofit fontScale="92500" lnSpcReduction="10000"/>
          </a:bodyPr>
          <a:lstStyle/>
          <a:p>
            <a:r>
              <a:rPr lang="en-GB" sz="1900" dirty="0"/>
              <a:t>UNCVR changes to incorporate the ITR application extracted from 31/03/20 version – </a:t>
            </a:r>
            <a:r>
              <a:rPr lang="en-GB" sz="1500" i="1" dirty="0"/>
              <a:t>Jan 22 Update: Amendments to UNCVR have been presented to workgroup</a:t>
            </a:r>
          </a:p>
          <a:p>
            <a:endParaRPr lang="en-GB" sz="1900" dirty="0"/>
          </a:p>
          <a:p>
            <a:r>
              <a:rPr lang="en-GB" sz="1900" dirty="0"/>
              <a:t>Draft / agree the CSS / Non CSS UNCC Transitional documentation</a:t>
            </a:r>
          </a:p>
          <a:p>
            <a:endParaRPr lang="en-GB" sz="1900" dirty="0"/>
          </a:p>
          <a:p>
            <a:r>
              <a:rPr lang="en-GB" sz="1900" dirty="0"/>
              <a:t>DSC Changes – will be done via the DSC processes</a:t>
            </a:r>
          </a:p>
          <a:p>
            <a:endParaRPr lang="en-GB" sz="1900" dirty="0"/>
          </a:p>
          <a:p>
            <a:r>
              <a:rPr lang="en-GB" sz="1900" dirty="0"/>
              <a:t>Modification for Transition </a:t>
            </a:r>
            <a:r>
              <a:rPr lang="en-GB" sz="1500" dirty="0"/>
              <a:t>– </a:t>
            </a:r>
            <a:r>
              <a:rPr lang="en-GB" sz="1500" i="1" dirty="0"/>
              <a:t>Jan 22 Update: 0784S Draft WG Report due to be completed in January 2022</a:t>
            </a:r>
          </a:p>
          <a:p>
            <a:endParaRPr lang="en-GB" sz="1900" dirty="0"/>
          </a:p>
          <a:p>
            <a:r>
              <a:rPr lang="en-GB" sz="1900" dirty="0"/>
              <a:t>Modification for adding the Performance Assurance CM function to the DPM</a:t>
            </a:r>
          </a:p>
          <a:p>
            <a:pPr lvl="1"/>
            <a:r>
              <a:rPr lang="en-US" sz="1500" i="1">
                <a:latin typeface="Arial"/>
                <a:cs typeface="Arial"/>
              </a:rPr>
              <a:t>Jan 22 Update – UNC 0762S / IGT UNC 155 implemented 12</a:t>
            </a:r>
            <a:r>
              <a:rPr lang="en-US" sz="1500" i="1" baseline="30000" dirty="0">
                <a:latin typeface="Arial"/>
                <a:cs typeface="Arial"/>
              </a:rPr>
              <a:t>th</a:t>
            </a:r>
            <a:r>
              <a:rPr lang="en-US" sz="1500" i="1" dirty="0">
                <a:latin typeface="Arial"/>
                <a:cs typeface="Arial"/>
              </a:rPr>
              <a:t> July 2021</a:t>
            </a:r>
          </a:p>
          <a:p>
            <a:endParaRPr lang="en-GB" dirty="0"/>
          </a:p>
          <a:p>
            <a:endParaRPr lang="en-GB" dirty="0"/>
          </a:p>
        </p:txBody>
      </p:sp>
    </p:spTree>
    <p:extLst>
      <p:ext uri="{BB962C8B-B14F-4D97-AF65-F5344CB8AC3E}">
        <p14:creationId xmlns:p14="http://schemas.microsoft.com/office/powerpoint/2010/main" val="4126034310"/>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ca249c35-2c41-4717-8384-495d9b737f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4021FE4EE17B41A5E67D1EB75DD99E" ma:contentTypeVersion="12" ma:contentTypeDescription="Create a new document." ma:contentTypeScope="" ma:versionID="b000c2fcafc5bbf3c949d1948fb1d4f2">
  <xsd:schema xmlns:xsd="http://www.w3.org/2001/XMLSchema" xmlns:xs="http://www.w3.org/2001/XMLSchema" xmlns:p="http://schemas.microsoft.com/office/2006/metadata/properties" xmlns:ns2="ca249c35-2c41-4717-8384-495d9b737fa7" xmlns:ns3="3ee84ff3-1fa2-4b0e-bbc1-9d3729ac2ba9" targetNamespace="http://schemas.microsoft.com/office/2006/metadata/properties" ma:root="true" ma:fieldsID="4ae753b67a08d4a3f901ce7fe17d642d" ns2:_="" ns3:_="">
    <xsd:import namespace="ca249c35-2c41-4717-8384-495d9b737fa7"/>
    <xsd:import namespace="3ee84ff3-1fa2-4b0e-bbc1-9d3729ac2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_Flow_SignoffStatu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249c35-2c41-4717-8384-495d9b737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_Flow_SignoffStatus" ma:index="17"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openxmlformats.org/package/2006/metadata/core-properties"/>
    <ds:schemaRef ds:uri="http://schemas.microsoft.com/office/infopath/2007/PartnerControls"/>
    <ds:schemaRef ds:uri="http://schemas.microsoft.com/office/2006/documentManagement/types"/>
    <ds:schemaRef ds:uri="http://www.w3.org/XML/1998/namespace"/>
    <ds:schemaRef ds:uri="http://purl.org/dc/terms/"/>
    <ds:schemaRef ds:uri="http://purl.org/dc/dcmitype/"/>
    <ds:schemaRef ds:uri="0e632b23-6baf-4f8f-9270-13b153b6ce54"/>
    <ds:schemaRef ds:uri="http://purl.org/dc/elements/1.1/"/>
    <ds:schemaRef ds:uri="257a0e4a-5d1e-49f5-8b04-af0f1b4adf0c"/>
    <ds:schemaRef ds:uri="http://schemas.microsoft.com/office/2006/metadata/properties"/>
  </ds:schemaRefs>
</ds:datastoreItem>
</file>

<file path=customXml/itemProps2.xml><?xml version="1.0" encoding="utf-8"?>
<ds:datastoreItem xmlns:ds="http://schemas.openxmlformats.org/officeDocument/2006/customXml" ds:itemID="{D8DBDCB1-4898-4D58-A3C6-7C8F11E4AFF8}"/>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32223</TotalTime>
  <Words>533</Words>
  <Application>Microsoft Office PowerPoint</Application>
  <PresentationFormat>On-screen Show (16:9)</PresentationFormat>
  <Paragraphs>35</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ＭＳ Ｐゴシック</vt:lpstr>
      <vt:lpstr>Arial</vt:lpstr>
      <vt:lpstr>Calibri</vt:lpstr>
      <vt:lpstr>Wingdings</vt:lpstr>
      <vt:lpstr>xoserve templates</vt:lpstr>
      <vt:lpstr>Office Theme</vt:lpstr>
      <vt:lpstr>Faster Switching SCR (REC v3) UNC Update </vt:lpstr>
      <vt:lpstr>Purpose</vt:lpstr>
      <vt:lpstr>Changes from March 21 SCR Text</vt:lpstr>
      <vt:lpstr>Changes in this version</vt:lpstr>
      <vt:lpstr>Not included in the SCR</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Mark Pollard</dc:creator>
  <cp:lastModifiedBy>David Addison</cp:lastModifiedBy>
  <cp:revision>28</cp:revision>
  <cp:lastPrinted>2019-04-24T14:22:54Z</cp:lastPrinted>
  <dcterms:created xsi:type="dcterms:W3CDTF">2011-09-20T14:58:41Z</dcterms:created>
  <dcterms:modified xsi:type="dcterms:W3CDTF">2022-01-12T12:01:47Z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0x0101008A4021FE4EE17B41A5E67D1EB75DD99E</vt:lpwstr>
  </property>
</Properties>
</file>