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2"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24" autoAdjust="0"/>
  </p:normalViewPr>
  <p:slideViewPr>
    <p:cSldViewPr>
      <p:cViewPr varScale="1">
        <p:scale>
          <a:sx n="136" d="100"/>
          <a:sy n="136" d="100"/>
        </p:scale>
        <p:origin x="1506" y="12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261e3536-8f3c-426f-8011-5eb8d44fb3bc" providerId="ADAL" clId="{CCCB7CE5-AA80-45A1-8DAF-FA83F1116D67}"/>
    <pc:docChg chg="undo custSel modSld">
      <pc:chgData name="Peter Hopkins" userId="261e3536-8f3c-426f-8011-5eb8d44fb3bc" providerId="ADAL" clId="{CCCB7CE5-AA80-45A1-8DAF-FA83F1116D67}" dt="2022-01-28T11:49:51.946" v="314" actId="255"/>
      <pc:docMkLst>
        <pc:docMk/>
      </pc:docMkLst>
      <pc:sldChg chg="modSp mod">
        <pc:chgData name="Peter Hopkins" userId="261e3536-8f3c-426f-8011-5eb8d44fb3bc" providerId="ADAL" clId="{CCCB7CE5-AA80-45A1-8DAF-FA83F1116D67}" dt="2022-01-28T11:49:51.946" v="314" actId="255"/>
        <pc:sldMkLst>
          <pc:docMk/>
          <pc:sldMk cId="684685687" sldId="889"/>
        </pc:sldMkLst>
        <pc:graphicFrameChg chg="modGraphic">
          <ac:chgData name="Peter Hopkins" userId="261e3536-8f3c-426f-8011-5eb8d44fb3bc" providerId="ADAL" clId="{CCCB7CE5-AA80-45A1-8DAF-FA83F1116D67}" dt="2022-01-28T11:49:51.946" v="314" actId="255"/>
          <ac:graphicFrameMkLst>
            <pc:docMk/>
            <pc:sldMk cId="684685687" sldId="889"/>
            <ac:graphicFrameMk id="4" creationId="{60E62DC6-3EBE-4901-B700-870330337CDA}"/>
          </ac:graphicFrameMkLst>
        </pc:graphicFrameChg>
        <pc:picChg chg="mod">
          <ac:chgData name="Peter Hopkins" userId="261e3536-8f3c-426f-8011-5eb8d44fb3bc" providerId="ADAL" clId="{CCCB7CE5-AA80-45A1-8DAF-FA83F1116D67}" dt="2022-01-28T11:34:58.602" v="20" actId="1038"/>
          <ac:picMkLst>
            <pc:docMk/>
            <pc:sldMk cId="684685687" sldId="889"/>
            <ac:picMk id="3" creationId="{E7D166EB-12B6-415E-A262-60B64C7B83E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28/01/2022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948"/>
            <a:ext cx="8229600" cy="338554"/>
          </a:xfrm>
        </p:spPr>
        <p:txBody>
          <a:bodyPr>
            <a:normAutofit/>
          </a:bodyPr>
          <a:lstStyle/>
          <a:p>
            <a:r>
              <a:rPr lang="en-GB" sz="1000" dirty="0">
                <a:latin typeface="Arial"/>
                <a:cs typeface="Arial"/>
              </a:rPr>
              <a:t>XRN5231 Flow Weighted Average CV</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992207170"/>
              </p:ext>
            </p:extLst>
          </p:nvPr>
        </p:nvGraphicFramePr>
        <p:xfrm>
          <a:off x="35496" y="271043"/>
          <a:ext cx="9073010" cy="4726984"/>
        </p:xfrm>
        <a:graphic>
          <a:graphicData uri="http://schemas.openxmlformats.org/drawingml/2006/table">
            <a:tbl>
              <a:tblPr firstRow="1" bandRow="1"/>
              <a:tblGrid>
                <a:gridCol w="1614235">
                  <a:extLst>
                    <a:ext uri="{9D8B030D-6E8A-4147-A177-3AD203B41FA5}">
                      <a16:colId xmlns:a16="http://schemas.microsoft.com/office/drawing/2014/main" val="20000"/>
                    </a:ext>
                  </a:extLst>
                </a:gridCol>
                <a:gridCol w="2508212">
                  <a:extLst>
                    <a:ext uri="{9D8B030D-6E8A-4147-A177-3AD203B41FA5}">
                      <a16:colId xmlns:a16="http://schemas.microsoft.com/office/drawing/2014/main" val="20001"/>
                    </a:ext>
                  </a:extLst>
                </a:gridCol>
                <a:gridCol w="856953">
                  <a:extLst>
                    <a:ext uri="{9D8B030D-6E8A-4147-A177-3AD203B41FA5}">
                      <a16:colId xmlns:a16="http://schemas.microsoft.com/office/drawing/2014/main" val="20002"/>
                    </a:ext>
                  </a:extLst>
                </a:gridCol>
                <a:gridCol w="1597333">
                  <a:extLst>
                    <a:ext uri="{9D8B030D-6E8A-4147-A177-3AD203B41FA5}">
                      <a16:colId xmlns:a16="http://schemas.microsoft.com/office/drawing/2014/main" val="2953417103"/>
                    </a:ext>
                  </a:extLst>
                </a:gridCol>
                <a:gridCol w="2496277">
                  <a:extLst>
                    <a:ext uri="{9D8B030D-6E8A-4147-A177-3AD203B41FA5}">
                      <a16:colId xmlns:a16="http://schemas.microsoft.com/office/drawing/2014/main" val="20003"/>
                    </a:ext>
                  </a:extLst>
                </a:gridCol>
              </a:tblGrid>
              <a:tr h="21247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900" b="1" i="0" dirty="0">
                          <a:solidFill>
                            <a:srgbClr val="FFFFFF"/>
                          </a:solidFill>
                          <a:latin typeface="Arial"/>
                          <a:cs typeface="Arial"/>
                        </a:rPr>
                        <a:t>Overall</a:t>
                      </a:r>
                      <a:r>
                        <a:rPr lang="en-GB" sz="9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Arial"/>
                          <a:cs typeface="Arial"/>
                        </a:rPr>
                        <a:t>RAG</a:t>
                      </a:r>
                      <a:r>
                        <a:rPr lang="en-GB" sz="900" b="1" baseline="0" dirty="0">
                          <a:solidFill>
                            <a:schemeClr val="bg1"/>
                          </a:solidFill>
                          <a:latin typeface="Arial"/>
                          <a:cs typeface="Arial"/>
                        </a:rPr>
                        <a:t> Status</a:t>
                      </a:r>
                      <a:endParaRPr lang="en-GB" sz="9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38287">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1339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l">
                        <a:lnSpc>
                          <a:spcPct val="100000"/>
                        </a:lnSpc>
                        <a:spcBef>
                          <a:spcPts val="0"/>
                        </a:spcBef>
                        <a:spcAft>
                          <a:spcPts val="0"/>
                        </a:spcAft>
                        <a:buClrTx/>
                        <a:buSzTx/>
                        <a:buFont typeface="Arial" panose="020B0604020202020204" pitchFamily="34" charset="0"/>
                        <a:buNone/>
                      </a:pPr>
                      <a:r>
                        <a:rPr lang="en-GB" sz="650" b="0" i="0" u="none" strike="noStrike" kern="1200" cap="none" normalizeH="0" baseline="0" dirty="0">
                          <a:ln>
                            <a:noFill/>
                          </a:ln>
                          <a:solidFill>
                            <a:schemeClr val="tx1"/>
                          </a:solidFill>
                          <a:effectLst/>
                          <a:latin typeface="+mn-lt"/>
                          <a:ea typeface="+mn-ea"/>
                          <a:cs typeface="+mn-cs"/>
                        </a:rPr>
                        <a:t>Overall Status set to </a:t>
                      </a:r>
                      <a:r>
                        <a:rPr lang="en-GB" sz="650" b="0" i="0" u="none" strike="noStrike" kern="1200" cap="none" normalizeH="0" baseline="0" dirty="0">
                          <a:ln>
                            <a:noFill/>
                          </a:ln>
                          <a:solidFill>
                            <a:srgbClr val="FF0000"/>
                          </a:solidFill>
                          <a:effectLst/>
                          <a:latin typeface="+mn-lt"/>
                          <a:ea typeface="+mn-ea"/>
                          <a:cs typeface="+mn-cs"/>
                        </a:rPr>
                        <a:t>Red</a:t>
                      </a:r>
                      <a:r>
                        <a:rPr lang="en-GB" sz="650" b="0" i="0" u="none" strike="noStrike" kern="1200" cap="none" normalizeH="0" baseline="0" dirty="0">
                          <a:ln>
                            <a:noFill/>
                          </a:ln>
                          <a:solidFill>
                            <a:schemeClr val="tx1"/>
                          </a:solidFill>
                          <a:effectLst/>
                          <a:latin typeface="+mn-lt"/>
                          <a:ea typeface="+mn-ea"/>
                          <a:cs typeface="+mn-cs"/>
                        </a:rPr>
                        <a:t> due to </a:t>
                      </a:r>
                      <a:r>
                        <a:rPr lang="en-GB" sz="650" b="0" i="0" u="none" strike="noStrike" kern="1200" cap="none" normalizeH="0" baseline="0" dirty="0">
                          <a:ln>
                            <a:noFill/>
                          </a:ln>
                          <a:solidFill>
                            <a:schemeClr val="tx1"/>
                          </a:solidFill>
                          <a:effectLst/>
                          <a:highlight>
                            <a:srgbClr val="FFFFFF"/>
                          </a:highlight>
                          <a:latin typeface="+mn-lt"/>
                          <a:ea typeface="+mn-ea"/>
                          <a:cs typeface="+mn-cs"/>
                        </a:rPr>
                        <a:t>Dual </a:t>
                      </a:r>
                      <a:r>
                        <a:rPr lang="en-GB" sz="650" b="0" i="0" u="none" strike="noStrike" kern="1200" cap="none" normalizeH="0" baseline="0" dirty="0">
                          <a:ln>
                            <a:noFill/>
                          </a:ln>
                          <a:solidFill>
                            <a:schemeClr val="tx1"/>
                          </a:solidFill>
                          <a:effectLst/>
                          <a:latin typeface="+mn-lt"/>
                          <a:ea typeface="+mn-ea"/>
                          <a:cs typeface="+mn-cs"/>
                        </a:rPr>
                        <a:t>Run / Market Trials baseline plan being delayed by an issue, the impacts to the downstream phases and Go Live readiness for 1</a:t>
                      </a:r>
                      <a:r>
                        <a:rPr lang="en-GB" sz="650" b="0" i="0" u="none" strike="noStrike" kern="1200" cap="none" normalizeH="0" baseline="30000" dirty="0">
                          <a:ln>
                            <a:noFill/>
                          </a:ln>
                          <a:solidFill>
                            <a:schemeClr val="tx1"/>
                          </a:solidFill>
                          <a:effectLst/>
                          <a:latin typeface="+mn-lt"/>
                          <a:ea typeface="+mn-ea"/>
                          <a:cs typeface="+mn-cs"/>
                        </a:rPr>
                        <a:t>st</a:t>
                      </a:r>
                      <a:r>
                        <a:rPr lang="en-GB" sz="650" b="0" i="0" u="none" strike="noStrike" kern="1200" cap="none" normalizeH="0" baseline="0" dirty="0">
                          <a:ln>
                            <a:noFill/>
                          </a:ln>
                          <a:solidFill>
                            <a:schemeClr val="tx1"/>
                          </a:solidFill>
                          <a:effectLst/>
                          <a:latin typeface="+mn-lt"/>
                          <a:ea typeface="+mn-ea"/>
                          <a:cs typeface="+mn-cs"/>
                        </a:rPr>
                        <a:t> April.</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System Testing and System Integration Testing Completed (07/01)</a:t>
                      </a:r>
                      <a:endParaRPr lang="en-GB" sz="650" b="0" i="0" u="none" strike="noStrike" kern="1200" cap="none" normalizeH="0" baseline="0" dirty="0">
                        <a:ln>
                          <a:noFill/>
                        </a:ln>
                        <a:solidFill>
                          <a:schemeClr val="tx1"/>
                        </a:solidFill>
                        <a:effectLst/>
                        <a:highlight>
                          <a:srgbClr val="FFFF00"/>
                        </a:highligh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UAT In progress. </a:t>
                      </a:r>
                      <a:r>
                        <a:rPr lang="en-GB" sz="650" b="0" i="0" u="none" strike="noStrike" kern="1200" cap="none" normalizeH="0" baseline="0" dirty="0">
                          <a:ln>
                            <a:noFill/>
                          </a:ln>
                          <a:solidFill>
                            <a:schemeClr val="tx1"/>
                          </a:solidFill>
                          <a:effectLst/>
                          <a:highlight>
                            <a:srgbClr val="FFFFFF"/>
                          </a:highlight>
                          <a:latin typeface="+mn-lt"/>
                          <a:ea typeface="+mn-ea"/>
                          <a:cs typeface="+mn-cs"/>
                        </a:rPr>
                        <a:t>Execution tracking to plan however delays against Assurance have pushed expected completion to 11/02. Additional activities/ unknown requirements have also been identified which may further extend overall testing period</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A number of challenges currently exist against the project putting 1</a:t>
                      </a:r>
                      <a:r>
                        <a:rPr lang="en-GB" sz="650" b="0" i="0" u="none" strike="noStrike" kern="1200" cap="none" normalizeH="0" baseline="30000" dirty="0">
                          <a:ln>
                            <a:noFill/>
                          </a:ln>
                          <a:solidFill>
                            <a:schemeClr val="tx1"/>
                          </a:solidFill>
                          <a:effectLst/>
                          <a:latin typeface="+mn-lt"/>
                          <a:ea typeface="+mn-ea"/>
                          <a:cs typeface="+mn-cs"/>
                        </a:rPr>
                        <a:t>st</a:t>
                      </a:r>
                      <a:r>
                        <a:rPr lang="en-GB" sz="650" b="0" i="0" u="none" strike="noStrike" kern="1200" cap="none" normalizeH="0" baseline="0" dirty="0">
                          <a:ln>
                            <a:noFill/>
                          </a:ln>
                          <a:solidFill>
                            <a:schemeClr val="tx1"/>
                          </a:solidFill>
                          <a:effectLst/>
                          <a:latin typeface="+mn-lt"/>
                          <a:ea typeface="+mn-ea"/>
                          <a:cs typeface="+mn-cs"/>
                        </a:rPr>
                        <a:t> April Service Go Live Date at risk, these include:</a:t>
                      </a:r>
                    </a:p>
                    <a:p>
                      <a:pPr marL="628650" marR="0" lvl="1" indent="-171450" algn="l">
                        <a:lnSpc>
                          <a:spcPct val="100000"/>
                        </a:lnSpc>
                        <a:spcBef>
                          <a:spcPts val="0"/>
                        </a:spcBef>
                        <a:spcAft>
                          <a:spcPts val="0"/>
                        </a:spcAft>
                        <a:buClrTx/>
                        <a:buSzTx/>
                        <a:buFont typeface="Wingdings" panose="05000000000000000000" pitchFamily="2" charset="2"/>
                        <a:buChar char="Ø"/>
                      </a:pPr>
                      <a:r>
                        <a:rPr lang="en-GB" sz="650" b="0" i="0" u="none" strike="noStrike" kern="1200" cap="none" normalizeH="0" baseline="0" dirty="0">
                          <a:ln>
                            <a:noFill/>
                          </a:ln>
                          <a:solidFill>
                            <a:schemeClr val="tx1"/>
                          </a:solidFill>
                          <a:effectLst/>
                          <a:highlight>
                            <a:srgbClr val="FFFFFF"/>
                          </a:highlight>
                          <a:latin typeface="+mn-lt"/>
                          <a:ea typeface="+mn-ea"/>
                          <a:cs typeface="+mn-cs"/>
                        </a:rPr>
                        <a:t>Dual Run </a:t>
                      </a:r>
                      <a:r>
                        <a:rPr lang="en-GB" sz="650" b="0" i="0" u="none" strike="noStrike" kern="1200" cap="none" normalizeH="0" baseline="0" dirty="0">
                          <a:ln>
                            <a:noFill/>
                          </a:ln>
                          <a:solidFill>
                            <a:schemeClr val="tx1"/>
                          </a:solidFill>
                          <a:effectLst/>
                          <a:latin typeface="+mn-lt"/>
                          <a:ea typeface="+mn-ea"/>
                          <a:cs typeface="+mn-cs"/>
                        </a:rPr>
                        <a:t>(DR)/Market </a:t>
                      </a:r>
                      <a:r>
                        <a:rPr lang="en-GB" sz="650" b="0" i="0" u="none" strike="noStrike" kern="1200" cap="none" normalizeH="0" baseline="0" dirty="0">
                          <a:ln>
                            <a:noFill/>
                          </a:ln>
                          <a:solidFill>
                            <a:schemeClr val="tx1"/>
                          </a:solidFill>
                          <a:effectLst/>
                          <a:highlight>
                            <a:srgbClr val="FFFFFF"/>
                          </a:highlight>
                          <a:latin typeface="+mn-lt"/>
                          <a:ea typeface="+mn-ea"/>
                          <a:cs typeface="+mn-cs"/>
                        </a:rPr>
                        <a:t>Trials (MT) </a:t>
                      </a:r>
                      <a:r>
                        <a:rPr lang="en-GB" sz="650" b="0" i="0" u="none" strike="noStrike" kern="1200" cap="none" normalizeH="0" baseline="0" dirty="0">
                          <a:ln>
                            <a:noFill/>
                          </a:ln>
                          <a:solidFill>
                            <a:schemeClr val="tx1"/>
                          </a:solidFill>
                          <a:effectLst/>
                          <a:latin typeface="+mn-lt"/>
                          <a:ea typeface="+mn-ea"/>
                          <a:cs typeface="+mn-cs"/>
                        </a:rPr>
                        <a:t>– delays to connectivity setup/testing and Master Data load is currently 4 weeks behind plan</a:t>
                      </a:r>
                    </a:p>
                    <a:p>
                      <a:pPr marL="628650" marR="0" lvl="1" indent="-171450" algn="l">
                        <a:lnSpc>
                          <a:spcPct val="100000"/>
                        </a:lnSpc>
                        <a:spcBef>
                          <a:spcPts val="0"/>
                        </a:spcBef>
                        <a:spcAft>
                          <a:spcPts val="0"/>
                        </a:spcAft>
                        <a:buClrTx/>
                        <a:buSzTx/>
                        <a:buFont typeface="Wingdings" panose="05000000000000000000" pitchFamily="2" charset="2"/>
                        <a:buChar char="Ø"/>
                      </a:pPr>
                      <a:r>
                        <a:rPr lang="en-GB" sz="650" b="0" i="0" u="none" strike="noStrike" kern="1200" cap="none" normalizeH="0" baseline="0" dirty="0">
                          <a:ln>
                            <a:noFill/>
                          </a:ln>
                          <a:solidFill>
                            <a:schemeClr val="tx1"/>
                          </a:solidFill>
                          <a:effectLst/>
                          <a:latin typeface="+mn-lt"/>
                          <a:ea typeface="+mn-ea"/>
                          <a:cs typeface="+mn-cs"/>
                        </a:rPr>
                        <a:t>Data Migration – challenges around Master data and transformation approach need to be resolved</a:t>
                      </a:r>
                    </a:p>
                    <a:p>
                      <a:pPr marL="628650" marR="0" lvl="1" indent="-171450" algn="l">
                        <a:lnSpc>
                          <a:spcPct val="100000"/>
                        </a:lnSpc>
                        <a:spcBef>
                          <a:spcPts val="0"/>
                        </a:spcBef>
                        <a:spcAft>
                          <a:spcPts val="0"/>
                        </a:spcAft>
                        <a:buClrTx/>
                        <a:buSzTx/>
                        <a:buFont typeface="Wingdings" panose="05000000000000000000" pitchFamily="2" charset="2"/>
                        <a:buChar char="Ø"/>
                      </a:pPr>
                      <a:r>
                        <a:rPr lang="en-GB" sz="650" b="0" i="0" u="none" strike="noStrike" kern="1200" cap="none" normalizeH="0" baseline="0" dirty="0">
                          <a:ln>
                            <a:noFill/>
                          </a:ln>
                          <a:solidFill>
                            <a:schemeClr val="tx1"/>
                          </a:solidFill>
                          <a:effectLst/>
                          <a:latin typeface="+mn-lt"/>
                          <a:ea typeface="+mn-ea"/>
                          <a:cs typeface="+mn-cs"/>
                        </a:rPr>
                        <a:t>Go Live – </a:t>
                      </a:r>
                      <a:r>
                        <a:rPr lang="en-GB" sz="650" b="0" i="0" u="none" strike="noStrike" kern="1200" cap="none" normalizeH="0" baseline="0" dirty="0">
                          <a:ln>
                            <a:noFill/>
                          </a:ln>
                          <a:solidFill>
                            <a:schemeClr val="tx1"/>
                          </a:solidFill>
                          <a:effectLst/>
                          <a:highlight>
                            <a:srgbClr val="FFFFFF"/>
                          </a:highlight>
                          <a:latin typeface="+mn-lt"/>
                          <a:ea typeface="+mn-ea"/>
                          <a:cs typeface="+mn-cs"/>
                        </a:rPr>
                        <a:t>the volume of planned parallel activities, delays to DR/MT start and Business Readiness/ Data Migration mean that the notional system Go Live date is now at risk</a:t>
                      </a:r>
                    </a:p>
                    <a:p>
                      <a:pPr marL="0" marR="0" lvl="0" indent="0" algn="l">
                        <a:lnSpc>
                          <a:spcPct val="100000"/>
                        </a:lnSpc>
                        <a:spcBef>
                          <a:spcPts val="0"/>
                        </a:spcBef>
                        <a:spcAft>
                          <a:spcPts val="0"/>
                        </a:spcAft>
                        <a:buClrTx/>
                        <a:buSzTx/>
                        <a:buFont typeface="Arial" panose="020B0604020202020204" pitchFamily="34" charset="0"/>
                        <a:buNone/>
                      </a:pPr>
                      <a:r>
                        <a:rPr lang="en-GB" sz="65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The re-plan assessment of the defined contingency implementation options are being defined and will be  presented to Focus Group </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Full project readiness criteria to be defined, reviewed and approved by all stakeholders</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Implementation options (including current planned date) to be assessed, agreed and presented to the </a:t>
                      </a:r>
                      <a:r>
                        <a:rPr lang="en-GB" sz="650" b="0" i="0" u="none" strike="noStrike" kern="1200" cap="none" normalizeH="0" baseline="0" dirty="0">
                          <a:ln>
                            <a:noFill/>
                          </a:ln>
                          <a:solidFill>
                            <a:schemeClr val="tx1"/>
                          </a:solidFill>
                          <a:effectLst/>
                          <a:highlight>
                            <a:srgbClr val="FFFFFF"/>
                          </a:highlight>
                          <a:latin typeface="+mn-lt"/>
                          <a:ea typeface="+mn-ea"/>
                          <a:cs typeface="+mn-cs"/>
                        </a:rPr>
                        <a:t>DSC Change Management Committee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8761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171450" marR="0" lvl="0" indent="-171450" algn="l" rtl="0" eaLnBrk="1" fontAlgn="auto" latinLnBrk="0" hangingPunct="1">
                        <a:lnSpc>
                          <a:spcPct val="100000"/>
                        </a:lnSpc>
                        <a:spcBef>
                          <a:spcPct val="0"/>
                        </a:spcBef>
                        <a:spcAft>
                          <a:spcPct val="0"/>
                        </a:spcAft>
                        <a:buClrTx/>
                        <a:buSzTx/>
                        <a:buFont typeface="Arial" panose="020B0604020202020204" pitchFamily="34" charset="0"/>
                        <a:buChar char="•"/>
                      </a:pPr>
                      <a:r>
                        <a:rPr lang="en-US" sz="650" kern="1200" dirty="0">
                          <a:solidFill>
                            <a:schemeClr val="tx1"/>
                          </a:solidFill>
                          <a:effectLst/>
                          <a:highlight>
                            <a:srgbClr val="FFFFFF"/>
                          </a:highlight>
                          <a:latin typeface="+mn-lt"/>
                          <a:ea typeface="+mn-ea"/>
                          <a:cs typeface="+mn-cs"/>
                        </a:rPr>
                        <a:t>There is a risk that we will not be able to implement the service from 1</a:t>
                      </a:r>
                      <a:r>
                        <a:rPr lang="en-US" sz="650" kern="1200" baseline="30000" dirty="0">
                          <a:solidFill>
                            <a:schemeClr val="tx1"/>
                          </a:solidFill>
                          <a:effectLst/>
                          <a:highlight>
                            <a:srgbClr val="FFFFFF"/>
                          </a:highlight>
                          <a:latin typeface="+mn-lt"/>
                          <a:ea typeface="+mn-ea"/>
                          <a:cs typeface="+mn-cs"/>
                        </a:rPr>
                        <a:t>st</a:t>
                      </a:r>
                      <a:r>
                        <a:rPr lang="en-US" sz="650" kern="1200" dirty="0">
                          <a:solidFill>
                            <a:schemeClr val="tx1"/>
                          </a:solidFill>
                          <a:effectLst/>
                          <a:highlight>
                            <a:srgbClr val="FFFFFF"/>
                          </a:highlight>
                          <a:latin typeface="+mn-lt"/>
                          <a:ea typeface="+mn-ea"/>
                          <a:cs typeface="+mn-cs"/>
                        </a:rPr>
                        <a:t> April due to delays in Dual Run/Market Trials and volume of Cutover, Transition &amp; Business Readiness activities in the plan to be completed and to meet the agreed readiness criteria by all stakeholders e.g., Xoserve, DNs, NG and Grain LNG </a:t>
                      </a:r>
                    </a:p>
                    <a:p>
                      <a:pPr marL="171450" marR="0" lvl="0" indent="-171450" algn="l" rtl="0" eaLnBrk="1" fontAlgn="auto" latinLnBrk="0" hangingPunct="1">
                        <a:lnSpc>
                          <a:spcPct val="100000"/>
                        </a:lnSpc>
                        <a:spcBef>
                          <a:spcPct val="0"/>
                        </a:spcBef>
                        <a:spcAft>
                          <a:spcPct val="0"/>
                        </a:spcAft>
                        <a:buClrTx/>
                        <a:buSzTx/>
                        <a:buFont typeface="Arial" panose="020B0604020202020204" pitchFamily="34" charset="0"/>
                        <a:buChar char="•"/>
                      </a:pPr>
                      <a:r>
                        <a:rPr lang="en-US" sz="650" kern="1200" dirty="0">
                          <a:solidFill>
                            <a:schemeClr val="tx1"/>
                          </a:solidFill>
                          <a:effectLst/>
                          <a:highlight>
                            <a:srgbClr val="FFFFFF"/>
                          </a:highlight>
                          <a:latin typeface="+mn-lt"/>
                          <a:ea typeface="+mn-ea"/>
                          <a:cs typeface="+mn-cs"/>
                        </a:rPr>
                        <a:t>There is a risk that change congestion with UK Link move to cloud, Gemini regulation and sustaining change during Q1 2022 will lead to reassessment and reprioritization of cutover &amp; implementation dates for FWACV</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kern="1200" dirty="0">
                          <a:solidFill>
                            <a:schemeClr val="tx1"/>
                          </a:solidFill>
                          <a:effectLst/>
                          <a:highlight>
                            <a:srgbClr val="FFFFFF"/>
                          </a:highlight>
                          <a:latin typeface="+mn-lt"/>
                          <a:ea typeface="+mn-ea"/>
                          <a:cs typeface="+mn-cs"/>
                        </a:rPr>
                        <a:t>There is a risk that the FWACV project plan does not achieve the implementation date for the new service from 1</a:t>
                      </a:r>
                      <a:r>
                        <a:rPr lang="en-US" sz="650" kern="1200" baseline="30000" dirty="0">
                          <a:solidFill>
                            <a:schemeClr val="tx1"/>
                          </a:solidFill>
                          <a:effectLst/>
                          <a:highlight>
                            <a:srgbClr val="FFFFFF"/>
                          </a:highlight>
                          <a:latin typeface="+mn-lt"/>
                          <a:ea typeface="+mn-ea"/>
                          <a:cs typeface="+mn-cs"/>
                        </a:rPr>
                        <a:t>st</a:t>
                      </a:r>
                      <a:r>
                        <a:rPr lang="en-US" sz="650" kern="1200" dirty="0">
                          <a:solidFill>
                            <a:schemeClr val="tx1"/>
                          </a:solidFill>
                          <a:effectLst/>
                          <a:highlight>
                            <a:srgbClr val="FFFFFF"/>
                          </a:highlight>
                          <a:latin typeface="+mn-lt"/>
                          <a:ea typeface="+mn-ea"/>
                          <a:cs typeface="+mn-cs"/>
                        </a:rPr>
                        <a:t> April 2022; resulting in National Grid and the DNs being required to negotiate and agree an extension of the existing service currently provided by National Grid</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kern="1200" dirty="0">
                          <a:solidFill>
                            <a:schemeClr val="tx1"/>
                          </a:solidFill>
                          <a:effectLst/>
                          <a:highlight>
                            <a:srgbClr val="FFFFFF"/>
                          </a:highlight>
                          <a:latin typeface="+mn-lt"/>
                          <a:ea typeface="+mn-ea"/>
                          <a:cs typeface="+mn-cs"/>
                        </a:rPr>
                        <a:t>Master Data assurance - t</a:t>
                      </a:r>
                      <a:r>
                        <a:rPr lang="en-US" sz="650" kern="1200" dirty="0">
                          <a:solidFill>
                            <a:schemeClr val="tx1"/>
                          </a:solidFill>
                          <a:effectLst/>
                          <a:highlight>
                            <a:srgbClr val="FFFFFF"/>
                          </a:highlight>
                          <a:latin typeface="+mn-lt"/>
                          <a:ea typeface="+mn-ea"/>
                          <a:cs typeface="+mn-cs"/>
                        </a:rPr>
                        <a:t>here is a risk that stakeholders might have issues and errors within the master data (MD). National Grid are providing MD from 5+ separate systems and is unable to support the transformation of MD into our target data templates. To mitigate this risk, Xoserve will transform National Grid’s MD into the target data model.  There will be a requirement for DNs / NG to assure the data transformed (e.g., </a:t>
                      </a:r>
                      <a:r>
                        <a:rPr lang="en-US" sz="650" b="0" i="0" kern="1200" dirty="0">
                          <a:solidFill>
                            <a:schemeClr val="tx1"/>
                          </a:solidFill>
                          <a:effectLst/>
                          <a:highlight>
                            <a:srgbClr val="FFFFFF"/>
                          </a:highlight>
                          <a:latin typeface="+mn-lt"/>
                          <a:ea typeface="+mn-ea"/>
                          <a:cs typeface="+mn-cs"/>
                        </a:rPr>
                        <a:t>Supply Meter Points, Site Types, LDZ attribution maps) to ensure that the data is accurate and fit for purpose to support the new FWACV service</a:t>
                      </a:r>
                      <a:endParaRPr lang="en-US" sz="650" b="0" i="0" u="none" strike="noStrike" kern="1200" cap="none" normalizeH="0" baseline="0" noProof="0" dirty="0">
                        <a:ln>
                          <a:noFill/>
                        </a:ln>
                        <a:solidFill>
                          <a:schemeClr val="tx1"/>
                        </a:solidFill>
                        <a:effectLst/>
                        <a:highlight>
                          <a:srgbClr val="FFFFFF"/>
                        </a:highlight>
                        <a:latin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171450" lvl="0" indent="-171450">
                        <a:buFont typeface="Arial" panose="020B0604020202020204" pitchFamily="34" charset="0"/>
                        <a:buChar char="•"/>
                      </a:pPr>
                      <a:r>
                        <a:rPr kumimoji="0" lang="en-US" sz="650" b="0" i="0" u="none" strike="noStrike" kern="1200" cap="none" normalizeH="0" baseline="0" dirty="0">
                          <a:ln>
                            <a:noFill/>
                          </a:ln>
                          <a:solidFill>
                            <a:schemeClr val="tx1"/>
                          </a:solidFill>
                          <a:effectLst/>
                          <a:latin typeface="Arial"/>
                          <a:ea typeface="Verdana"/>
                          <a:cs typeface="Arial"/>
                        </a:rPr>
                        <a:t>Forecast costs tracking to approved BER costs</a:t>
                      </a:r>
                      <a:r>
                        <a:rPr lang="en-US" sz="650" b="0" i="0" u="none" strike="noStrike" kern="1200" cap="none" normalizeH="0" baseline="0" dirty="0">
                          <a:ln>
                            <a:noFill/>
                          </a:ln>
                          <a:solidFill>
                            <a:schemeClr val="tx1"/>
                          </a:solidFill>
                          <a:effectLst/>
                          <a:latin typeface="Arial"/>
                          <a:ea typeface="Verdana"/>
                          <a:cs typeface="Arial"/>
                        </a:rPr>
                        <a:t> at present. Revised plan options will generate the need to assess this position.</a:t>
                      </a:r>
                      <a:endParaRPr kumimoji="0" lang="en-US" sz="650" b="0" i="0" u="none" strike="noStrike" kern="1200" cap="none" normalizeH="0" baseline="0" dirty="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77185">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kern="1200" dirty="0">
                          <a:solidFill>
                            <a:schemeClr val="tx1"/>
                          </a:solidFill>
                          <a:effectLst/>
                          <a:latin typeface="+mn-lt"/>
                          <a:ea typeface="+mn-ea"/>
                          <a:cs typeface="+mn-cs"/>
                        </a:rPr>
                        <a:t> </a:t>
                      </a:r>
                    </a:p>
                    <a:p>
                      <a:pPr lvl="0"/>
                      <a:r>
                        <a:rPr lang="en-GB" sz="650" kern="1200" dirty="0">
                          <a:solidFill>
                            <a:schemeClr val="tx1"/>
                          </a:solidFill>
                          <a:effectLst/>
                          <a:latin typeface="+mn-lt"/>
                          <a:ea typeface="+mn-ea"/>
                          <a:cs typeface="+mn-cs"/>
                        </a:rPr>
                        <a:t>Gemini consequential change part A - PRCMS validation/processing</a:t>
                      </a:r>
                    </a:p>
                    <a:p>
                      <a:pPr lvl="0"/>
                      <a:r>
                        <a:rPr lang="en-GB" sz="650" kern="1200" dirty="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9" name="Group 8">
            <a:extLst>
              <a:ext uri="{FF2B5EF4-FFF2-40B4-BE49-F238E27FC236}">
                <a16:creationId xmlns:a16="http://schemas.microsoft.com/office/drawing/2014/main" id="{AA5C4EA1-1FF4-438B-8BD0-21607BB0C453}"/>
              </a:ext>
            </a:extLst>
          </p:cNvPr>
          <p:cNvGrpSpPr/>
          <p:nvPr/>
        </p:nvGrpSpPr>
        <p:grpSpPr>
          <a:xfrm>
            <a:off x="5132075" y="3241308"/>
            <a:ext cx="741910" cy="215444"/>
            <a:chOff x="4089862" y="3477140"/>
            <a:chExt cx="741910" cy="215444"/>
          </a:xfrm>
        </p:grpSpPr>
        <p:sp>
          <p:nvSpPr>
            <p:cNvPr id="7" name="Oval 6">
              <a:extLst>
                <a:ext uri="{FF2B5EF4-FFF2-40B4-BE49-F238E27FC236}">
                  <a16:creationId xmlns:a16="http://schemas.microsoft.com/office/drawing/2014/main" id="{86BA3563-53F1-4A8B-B5A8-5356E4A53D38}"/>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68AC6B-A13B-49A5-BD8D-4E7BFE49733F}"/>
                </a:ext>
              </a:extLst>
            </p:cNvPr>
            <p:cNvSpPr txBox="1"/>
            <p:nvPr/>
          </p:nvSpPr>
          <p:spPr>
            <a:xfrm>
              <a:off x="4116878" y="3477140"/>
              <a:ext cx="714894" cy="215444"/>
            </a:xfrm>
            <a:prstGeom prst="rect">
              <a:avLst/>
            </a:prstGeom>
            <a:noFill/>
          </p:spPr>
          <p:txBody>
            <a:bodyPr wrap="square" rtlCol="0">
              <a:spAutoFit/>
            </a:bodyPr>
            <a:lstStyle/>
            <a:p>
              <a:r>
                <a:rPr lang="en-GB" sz="800" dirty="0"/>
                <a:t>Complete</a:t>
              </a:r>
            </a:p>
          </p:txBody>
        </p:sp>
      </p:grpSp>
      <p:grpSp>
        <p:nvGrpSpPr>
          <p:cNvPr id="10" name="Group 9">
            <a:extLst>
              <a:ext uri="{FF2B5EF4-FFF2-40B4-BE49-F238E27FC236}">
                <a16:creationId xmlns:a16="http://schemas.microsoft.com/office/drawing/2014/main" id="{48E37795-90B4-482B-80FC-79E72229F869}"/>
              </a:ext>
            </a:extLst>
          </p:cNvPr>
          <p:cNvGrpSpPr/>
          <p:nvPr/>
        </p:nvGrpSpPr>
        <p:grpSpPr>
          <a:xfrm>
            <a:off x="5903079" y="3241308"/>
            <a:ext cx="741910" cy="215444"/>
            <a:chOff x="4089862" y="3477140"/>
            <a:chExt cx="741910" cy="215444"/>
          </a:xfrm>
        </p:grpSpPr>
        <p:sp>
          <p:nvSpPr>
            <p:cNvPr id="11" name="Oval 10">
              <a:extLst>
                <a:ext uri="{FF2B5EF4-FFF2-40B4-BE49-F238E27FC236}">
                  <a16:creationId xmlns:a16="http://schemas.microsoft.com/office/drawing/2014/main" id="{016D9FDB-94FB-4730-90DA-4BE2D46C5204}"/>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6258E61-1BE8-40CC-BDBA-324295A6F446}"/>
                </a:ext>
              </a:extLst>
            </p:cNvPr>
            <p:cNvSpPr txBox="1"/>
            <p:nvPr/>
          </p:nvSpPr>
          <p:spPr>
            <a:xfrm>
              <a:off x="4116878" y="3477140"/>
              <a:ext cx="714894" cy="215444"/>
            </a:xfrm>
            <a:prstGeom prst="rect">
              <a:avLst/>
            </a:prstGeom>
            <a:noFill/>
          </p:spPr>
          <p:txBody>
            <a:bodyPr wrap="square" rtlCol="0">
              <a:spAutoFit/>
            </a:bodyPr>
            <a:lstStyle/>
            <a:p>
              <a:r>
                <a:rPr lang="en-GB" sz="800"/>
                <a:t>On Track</a:t>
              </a:r>
            </a:p>
          </p:txBody>
        </p:sp>
      </p:grpSp>
      <p:grpSp>
        <p:nvGrpSpPr>
          <p:cNvPr id="13" name="Group 12">
            <a:extLst>
              <a:ext uri="{FF2B5EF4-FFF2-40B4-BE49-F238E27FC236}">
                <a16:creationId xmlns:a16="http://schemas.microsoft.com/office/drawing/2014/main" id="{2F530431-148B-4FCB-8C57-925E5CA17ECB}"/>
              </a:ext>
            </a:extLst>
          </p:cNvPr>
          <p:cNvGrpSpPr/>
          <p:nvPr/>
        </p:nvGrpSpPr>
        <p:grpSpPr>
          <a:xfrm>
            <a:off x="6644989" y="3241308"/>
            <a:ext cx="741910" cy="215444"/>
            <a:chOff x="4089862" y="3477140"/>
            <a:chExt cx="741910" cy="215444"/>
          </a:xfrm>
        </p:grpSpPr>
        <p:sp>
          <p:nvSpPr>
            <p:cNvPr id="14" name="Oval 13">
              <a:extLst>
                <a:ext uri="{FF2B5EF4-FFF2-40B4-BE49-F238E27FC236}">
                  <a16:creationId xmlns:a16="http://schemas.microsoft.com/office/drawing/2014/main" id="{858A25A8-FD1C-43B8-A4FB-0E6445772E1E}"/>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2825B380-437E-43C5-8D2C-0DFD0465573E}"/>
                </a:ext>
              </a:extLst>
            </p:cNvPr>
            <p:cNvSpPr txBox="1"/>
            <p:nvPr/>
          </p:nvSpPr>
          <p:spPr>
            <a:xfrm>
              <a:off x="4116878" y="3477140"/>
              <a:ext cx="714894" cy="215444"/>
            </a:xfrm>
            <a:prstGeom prst="rect">
              <a:avLst/>
            </a:prstGeom>
            <a:noFill/>
          </p:spPr>
          <p:txBody>
            <a:bodyPr wrap="square" rtlCol="0">
              <a:spAutoFit/>
            </a:bodyPr>
            <a:lstStyle/>
            <a:p>
              <a:r>
                <a:rPr lang="en-GB" sz="800"/>
                <a:t>At Risk</a:t>
              </a:r>
            </a:p>
          </p:txBody>
        </p:sp>
      </p:grpSp>
      <p:grpSp>
        <p:nvGrpSpPr>
          <p:cNvPr id="16" name="Group 15">
            <a:extLst>
              <a:ext uri="{FF2B5EF4-FFF2-40B4-BE49-F238E27FC236}">
                <a16:creationId xmlns:a16="http://schemas.microsoft.com/office/drawing/2014/main" id="{62A70F5E-8B94-432F-BB55-CDD005994499}"/>
              </a:ext>
            </a:extLst>
          </p:cNvPr>
          <p:cNvGrpSpPr/>
          <p:nvPr/>
        </p:nvGrpSpPr>
        <p:grpSpPr>
          <a:xfrm>
            <a:off x="7278833" y="3241308"/>
            <a:ext cx="741910" cy="215444"/>
            <a:chOff x="4089862" y="3477140"/>
            <a:chExt cx="741910" cy="215444"/>
          </a:xfrm>
        </p:grpSpPr>
        <p:sp>
          <p:nvSpPr>
            <p:cNvPr id="17" name="Oval 16">
              <a:extLst>
                <a:ext uri="{FF2B5EF4-FFF2-40B4-BE49-F238E27FC236}">
                  <a16:creationId xmlns:a16="http://schemas.microsoft.com/office/drawing/2014/main" id="{2EA6FE6E-2D9E-494B-AA97-9F66054EE07C}"/>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E13C5751-0F95-4764-B46D-C02FFA5257CD}"/>
                </a:ext>
              </a:extLst>
            </p:cNvPr>
            <p:cNvSpPr txBox="1"/>
            <p:nvPr/>
          </p:nvSpPr>
          <p:spPr>
            <a:xfrm>
              <a:off x="4116878" y="3477140"/>
              <a:ext cx="714894" cy="215444"/>
            </a:xfrm>
            <a:prstGeom prst="rect">
              <a:avLst/>
            </a:prstGeom>
            <a:noFill/>
          </p:spPr>
          <p:txBody>
            <a:bodyPr wrap="square" rtlCol="0">
              <a:spAutoFit/>
            </a:bodyPr>
            <a:lstStyle/>
            <a:p>
              <a:r>
                <a:rPr lang="en-GB" sz="800"/>
                <a:t>Overdue</a:t>
              </a:r>
            </a:p>
          </p:txBody>
        </p:sp>
      </p:grpSp>
      <p:grpSp>
        <p:nvGrpSpPr>
          <p:cNvPr id="19" name="Group 18">
            <a:extLst>
              <a:ext uri="{FF2B5EF4-FFF2-40B4-BE49-F238E27FC236}">
                <a16:creationId xmlns:a16="http://schemas.microsoft.com/office/drawing/2014/main" id="{0A6462F7-2ABC-4581-985C-D9BFC690E41B}"/>
              </a:ext>
            </a:extLst>
          </p:cNvPr>
          <p:cNvGrpSpPr/>
          <p:nvPr/>
        </p:nvGrpSpPr>
        <p:grpSpPr>
          <a:xfrm>
            <a:off x="8003755" y="3241308"/>
            <a:ext cx="935186" cy="338554"/>
            <a:chOff x="4089862" y="3477140"/>
            <a:chExt cx="741910" cy="338554"/>
          </a:xfrm>
        </p:grpSpPr>
        <p:sp>
          <p:nvSpPr>
            <p:cNvPr id="20" name="Oval 19">
              <a:extLst>
                <a:ext uri="{FF2B5EF4-FFF2-40B4-BE49-F238E27FC236}">
                  <a16:creationId xmlns:a16="http://schemas.microsoft.com/office/drawing/2014/main" id="{DF831A77-64E4-4D2C-BCFE-458A86613C02}"/>
                </a:ext>
              </a:extLst>
            </p:cNvPr>
            <p:cNvSpPr/>
            <p:nvPr/>
          </p:nvSpPr>
          <p:spPr>
            <a:xfrm>
              <a:off x="4089862" y="3562003"/>
              <a:ext cx="54033" cy="45719"/>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1AE85C16-EBE5-4C7C-9B64-8DBEFC630C4B}"/>
                </a:ext>
              </a:extLst>
            </p:cNvPr>
            <p:cNvSpPr txBox="1"/>
            <p:nvPr/>
          </p:nvSpPr>
          <p:spPr>
            <a:xfrm>
              <a:off x="4116878" y="3477140"/>
              <a:ext cx="714894" cy="338554"/>
            </a:xfrm>
            <a:prstGeom prst="rect">
              <a:avLst/>
            </a:prstGeom>
            <a:noFill/>
          </p:spPr>
          <p:txBody>
            <a:bodyPr wrap="square" rtlCol="0">
              <a:spAutoFit/>
            </a:bodyPr>
            <a:lstStyle/>
            <a:p>
              <a:r>
                <a:rPr lang="en-GB" sz="800"/>
                <a:t>Not Baselined</a:t>
              </a:r>
            </a:p>
          </p:txBody>
        </p:sp>
      </p:grpSp>
      <p:pic>
        <p:nvPicPr>
          <p:cNvPr id="3" name="Picture 2">
            <a:extLst>
              <a:ext uri="{FF2B5EF4-FFF2-40B4-BE49-F238E27FC236}">
                <a16:creationId xmlns:a16="http://schemas.microsoft.com/office/drawing/2014/main" id="{E7D166EB-12B6-415E-A262-60B64C7B83EB}"/>
              </a:ext>
            </a:extLst>
          </p:cNvPr>
          <p:cNvPicPr>
            <a:picLocks noChangeAspect="1"/>
          </p:cNvPicPr>
          <p:nvPr/>
        </p:nvPicPr>
        <p:blipFill>
          <a:blip r:embed="rId3"/>
          <a:stretch>
            <a:fillRect/>
          </a:stretch>
        </p:blipFill>
        <p:spPr>
          <a:xfrm>
            <a:off x="5067354" y="1331934"/>
            <a:ext cx="4003454" cy="1701401"/>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D7673D-8F59-4661-9F54-EC5C4195AD6A}"/>
</file>

<file path=customXml/itemProps2.xml><?xml version="1.0" encoding="utf-8"?>
<ds:datastoreItem xmlns:ds="http://schemas.openxmlformats.org/officeDocument/2006/customXml" ds:itemID="{211B2E31-4703-4F4D-BB47-74A8364BAC36}">
  <ds:schemaRefs>
    <ds:schemaRef ds:uri="http://purl.org/dc/terms/"/>
    <ds:schemaRef ds:uri="http://schemas.openxmlformats.org/package/2006/metadata/core-properties"/>
    <ds:schemaRef ds:uri="http://purl.org/dc/dcmitype/"/>
    <ds:schemaRef ds:uri="http://schemas.microsoft.com/office/2006/documentManagement/types"/>
    <ds:schemaRef ds:uri="062c7a58-680f-4f64-b38c-ee534b20c862"/>
    <ds:schemaRef ds:uri="http://purl.org/dc/elements/1.1/"/>
    <ds:schemaRef ds:uri="http://schemas.microsoft.com/office/2006/metadata/properties"/>
    <ds:schemaRef ds:uri="856e6b54-728d-4a1a-921a-4039fc36354d"/>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4028</TotalTime>
  <Words>578</Words>
  <Application>Microsoft Office PowerPoint</Application>
  <PresentationFormat>On-screen Show (16:9)</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Peter Hopkins</cp:lastModifiedBy>
  <cp:revision>94</cp:revision>
  <dcterms:created xsi:type="dcterms:W3CDTF">2020-06-11T14:21:34Z</dcterms:created>
  <dcterms:modified xsi:type="dcterms:W3CDTF">2022-01-28T11:50:04Z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ies>
</file>