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4.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 id="2147483669" r:id="rId6"/>
  </p:sldMasterIdLst>
  <p:notesMasterIdLst>
    <p:notesMasterId r:id="rId73"/>
  </p:notesMasterIdLst>
  <p:sldIdLst>
    <p:sldId id="2059" r:id="rId7"/>
    <p:sldId id="1759" r:id="rId8"/>
    <p:sldId id="288" r:id="rId9"/>
    <p:sldId id="309" r:id="rId10"/>
    <p:sldId id="1997" r:id="rId11"/>
    <p:sldId id="3426" r:id="rId12"/>
    <p:sldId id="3427" r:id="rId13"/>
    <p:sldId id="1827" r:id="rId14"/>
    <p:sldId id="295" r:id="rId15"/>
    <p:sldId id="3688" r:id="rId16"/>
    <p:sldId id="3698" r:id="rId17"/>
    <p:sldId id="3697" r:id="rId18"/>
    <p:sldId id="3680" r:id="rId19"/>
    <p:sldId id="1829" r:id="rId20"/>
    <p:sldId id="3691" r:id="rId21"/>
    <p:sldId id="1734" r:id="rId22"/>
    <p:sldId id="3648" r:id="rId23"/>
    <p:sldId id="3671" r:id="rId24"/>
    <p:sldId id="3693" r:id="rId25"/>
    <p:sldId id="3694" r:id="rId26"/>
    <p:sldId id="3695" r:id="rId27"/>
    <p:sldId id="3696" r:id="rId28"/>
    <p:sldId id="883" r:id="rId29"/>
    <p:sldId id="3699" r:id="rId30"/>
    <p:sldId id="3708" r:id="rId31"/>
    <p:sldId id="3709" r:id="rId32"/>
    <p:sldId id="885" r:id="rId33"/>
    <p:sldId id="886" r:id="rId34"/>
    <p:sldId id="889" r:id="rId35"/>
    <p:sldId id="3710" r:id="rId36"/>
    <p:sldId id="629" r:id="rId37"/>
    <p:sldId id="277" r:id="rId38"/>
    <p:sldId id="278" r:id="rId39"/>
    <p:sldId id="298" r:id="rId40"/>
    <p:sldId id="299" r:id="rId41"/>
    <p:sldId id="3706" r:id="rId42"/>
    <p:sldId id="3701" r:id="rId43"/>
    <p:sldId id="829" r:id="rId44"/>
    <p:sldId id="3703" r:id="rId45"/>
    <p:sldId id="3623" r:id="rId46"/>
    <p:sldId id="3624" r:id="rId47"/>
    <p:sldId id="3625" r:id="rId48"/>
    <p:sldId id="3626" r:id="rId49"/>
    <p:sldId id="3711" r:id="rId50"/>
    <p:sldId id="3622" r:id="rId51"/>
    <p:sldId id="3620" r:id="rId52"/>
    <p:sldId id="3621" r:id="rId53"/>
    <p:sldId id="1541" r:id="rId54"/>
    <p:sldId id="1542" r:id="rId55"/>
    <p:sldId id="3675" r:id="rId56"/>
    <p:sldId id="3676" r:id="rId57"/>
    <p:sldId id="1989" r:id="rId58"/>
    <p:sldId id="2055" r:id="rId59"/>
    <p:sldId id="3685" r:id="rId60"/>
    <p:sldId id="352" r:id="rId61"/>
    <p:sldId id="3702" r:id="rId62"/>
    <p:sldId id="3618" r:id="rId63"/>
    <p:sldId id="826" r:id="rId64"/>
    <p:sldId id="794" r:id="rId65"/>
    <p:sldId id="3616" r:id="rId66"/>
    <p:sldId id="3614" r:id="rId67"/>
    <p:sldId id="831" r:id="rId68"/>
    <p:sldId id="830" r:id="rId69"/>
    <p:sldId id="3611" r:id="rId70"/>
    <p:sldId id="3612" r:id="rId71"/>
    <p:sldId id="3617" r:id="rId7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gby, James" initials="RJ [2]" lastIdx="2" clrIdx="6">
    <p:extLst>
      <p:ext uri="{19B8F6BF-5375-455C-9EA6-DF929625EA0E}">
        <p15:presenceInfo xmlns:p15="http://schemas.microsoft.com/office/powerpoint/2012/main" userId="S::james.rigby@xoserve.com::7ade5d71-70eb-452f-8090-262cd4d9bd62" providerId="AD"/>
      </p:ext>
    </p:extLst>
  </p:cmAuthor>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 id="8" name="Author" initials="A" lastIdx="6" clrIdx="7"/>
  <p:cmAuthor id="2" name="Chris Silk" initials="CS" lastIdx="5" clrIdx="1">
    <p:extLst>
      <p:ext uri="{19B8F6BF-5375-455C-9EA6-DF929625EA0E}">
        <p15:presenceInfo xmlns:p15="http://schemas.microsoft.com/office/powerpoint/2012/main" userId="S-1-5-21-4145888014-839675345-3125187760-5160" providerId="AD"/>
      </p:ext>
    </p:extLst>
  </p:cmAuthor>
  <p:cmAuthor id="3" name="Tambe, Surfaraz" initials="TS" lastIdx="10" clrIdx="2">
    <p:extLst>
      <p:ext uri="{19B8F6BF-5375-455C-9EA6-DF929625EA0E}">
        <p15:presenceInfo xmlns:p15="http://schemas.microsoft.com/office/powerpoint/2012/main" userId="S::surfaraz.tambe@xoserve.com::21ae2c14-c22c-44a4-a0d0-23dd8613b14c" providerId="AD"/>
      </p:ext>
    </p:extLst>
  </p:cmAuthor>
  <p:cmAuthor id="4" name="Tracy OConnor" initials="TO" lastIdx="6" clrIdx="3">
    <p:extLst>
      <p:ext uri="{19B8F6BF-5375-455C-9EA6-DF929625EA0E}">
        <p15:presenceInfo xmlns:p15="http://schemas.microsoft.com/office/powerpoint/2012/main" userId="S::tracy.oconnor@xoserve.com::c165d205-f988-41c6-a790-ae0515e39fe0" providerId="AD"/>
      </p:ext>
    </p:extLst>
  </p:cmAuthor>
  <p:cmAuthor id="5" name="Rigby, James" initials="RJ" lastIdx="5" clrIdx="4">
    <p:extLst>
      <p:ext uri="{19B8F6BF-5375-455C-9EA6-DF929625EA0E}">
        <p15:presenceInfo xmlns:p15="http://schemas.microsoft.com/office/powerpoint/2012/main" userId="S-1-5-21-4145888014-839675345-3125187760-6243" providerId="AD"/>
      </p:ext>
    </p:extLst>
  </p:cmAuthor>
  <p:cmAuthor id="6" name="Orsler, Paul" initials="OP" lastIdx="7" clrIdx="5">
    <p:extLst>
      <p:ext uri="{19B8F6BF-5375-455C-9EA6-DF929625EA0E}">
        <p15:presenceInfo xmlns:p15="http://schemas.microsoft.com/office/powerpoint/2012/main" userId="S::paul.orsler@xoserve.com::0fe27abf-47b1-4035-89e4-039935425a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CCB3B"/>
    <a:srgbClr val="FFFFFF"/>
    <a:srgbClr val="B1D6E8"/>
    <a:srgbClr val="CCFF99"/>
    <a:srgbClr val="FFBF00"/>
    <a:srgbClr val="40D1F5"/>
    <a:srgbClr val="84B8DA"/>
    <a:srgbClr val="9C4877"/>
    <a:srgbClr val="2B80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ABD655-2D9C-4B56-974F-D3B25542FAD0}" v="727" dt="2022-02-01T13:25:07.3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16" autoAdjust="0"/>
    <p:restoredTop sz="94282" autoAdjust="0"/>
  </p:normalViewPr>
  <p:slideViewPr>
    <p:cSldViewPr snapToGrid="0">
      <p:cViewPr varScale="1">
        <p:scale>
          <a:sx n="112" d="100"/>
          <a:sy n="112" d="100"/>
        </p:scale>
        <p:origin x="420"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commentAuthors" Target="commentAuthors.xml"/><Relationship Id="rId79"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Jan-22%20v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Jan-22%20v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Jan-22%20v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Jan-22%20v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Jan-22%20v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2.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dirty="0"/>
              <a:t>Total</a:t>
            </a:r>
            <a:r>
              <a:rPr lang="en-GB" dirty="0"/>
              <a:t> Committed Spend v Approved Budget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AA4B-4792-A40F-564D02500C79}"/>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'[chmc-change-budget Jan-22 v1.xlsx]New Format BP21_22'!$J$2:$K$2</c:f>
              <c:strCache>
                <c:ptCount val="2"/>
                <c:pt idx="0">
                  <c:v>Budget</c:v>
                </c:pt>
                <c:pt idx="1">
                  <c:v>Spend</c:v>
                </c:pt>
              </c:strCache>
            </c:strRef>
          </c:cat>
          <c:val>
            <c:numRef>
              <c:f>'[chmc-change-budget Jan-22 v1.xlsx]New Format BP21_22'!$J$8:$K$8</c:f>
              <c:numCache>
                <c:formatCode>"£"#,##0</c:formatCode>
                <c:ptCount val="2"/>
                <c:pt idx="0">
                  <c:v>3589600</c:v>
                </c:pt>
                <c:pt idx="1">
                  <c:v>2616839.11663706</c:v>
                </c:pt>
              </c:numCache>
            </c:numRef>
          </c:val>
          <c:extLst>
            <c:ext xmlns:c16="http://schemas.microsoft.com/office/drawing/2014/chart" uri="{C3380CC4-5D6E-409C-BE32-E72D297353CC}">
              <c16:uniqueId val="{00000002-AA4B-4792-A40F-564D02500C79}"/>
            </c:ext>
          </c:extLst>
        </c:ser>
        <c:dLbls>
          <c:showLegendKey val="0"/>
          <c:showVal val="0"/>
          <c:showCatName val="0"/>
          <c:showSerName val="0"/>
          <c:showPercent val="0"/>
          <c:showBubbleSize val="0"/>
        </c:dLbls>
        <c:gapWidth val="219"/>
        <c:overlap val="-27"/>
        <c:axId val="2091740751"/>
        <c:axId val="1836261055"/>
      </c:barChart>
      <c:catAx>
        <c:axId val="2091740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6261055"/>
        <c:crosses val="autoZero"/>
        <c:auto val="1"/>
        <c:lblAlgn val="ctr"/>
        <c:lblOffset val="100"/>
        <c:noMultiLvlLbl val="0"/>
      </c:catAx>
      <c:valAx>
        <c:axId val="1836261055"/>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17407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Shipper</a:t>
            </a:r>
            <a:r>
              <a:rPr lang="en-GB" sz="800" dirty="0"/>
              <a:t> Budget v Spend</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6D85-49A9-8367-4E518ED540DE}"/>
              </c:ext>
            </c:extLst>
          </c:dPt>
          <c:cat>
            <c:strRef>
              <c:f>'[chmc-change-budget Jan-22 v1.xlsx]New Format BP21_22'!$B$2:$C$2</c:f>
              <c:strCache>
                <c:ptCount val="2"/>
                <c:pt idx="0">
                  <c:v>Budget</c:v>
                </c:pt>
                <c:pt idx="1">
                  <c:v>Spend</c:v>
                </c:pt>
              </c:strCache>
            </c:strRef>
          </c:cat>
          <c:val>
            <c:numRef>
              <c:f>'[chmc-change-budget Jan-22 v1.xlsx]New Format BP21_22'!$B$8:$C$8</c:f>
              <c:numCache>
                <c:formatCode>"£"#,##0</c:formatCode>
                <c:ptCount val="2"/>
                <c:pt idx="0">
                  <c:v>2073012.3132530118</c:v>
                </c:pt>
                <c:pt idx="1">
                  <c:v>1329719.0123307791</c:v>
                </c:pt>
              </c:numCache>
            </c:numRef>
          </c:val>
          <c:extLst>
            <c:ext xmlns:c16="http://schemas.microsoft.com/office/drawing/2014/chart" uri="{C3380CC4-5D6E-409C-BE32-E72D297353CC}">
              <c16:uniqueId val="{00000002-6D85-49A9-8367-4E518ED540DE}"/>
            </c:ext>
          </c:extLst>
        </c:ser>
        <c:dLbls>
          <c:showLegendKey val="0"/>
          <c:showVal val="0"/>
          <c:showCatName val="0"/>
          <c:showSerName val="0"/>
          <c:showPercent val="0"/>
          <c:showBubbleSize val="0"/>
        </c:dLbls>
        <c:gapWidth val="219"/>
        <c:overlap val="-27"/>
        <c:axId val="2045238959"/>
        <c:axId val="1836254815"/>
      </c:barChart>
      <c:catAx>
        <c:axId val="2045238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836254815"/>
        <c:crosses val="autoZero"/>
        <c:auto val="1"/>
        <c:lblAlgn val="ctr"/>
        <c:lblOffset val="100"/>
        <c:noMultiLvlLbl val="0"/>
      </c:catAx>
      <c:valAx>
        <c:axId val="1836254815"/>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20452389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US" sz="800" b="1" dirty="0"/>
              <a:t>DN</a:t>
            </a:r>
            <a:r>
              <a:rPr lang="en-US" sz="800" dirty="0"/>
              <a:t> Budget</a:t>
            </a:r>
            <a:r>
              <a:rPr lang="en-US" sz="800" baseline="0" dirty="0"/>
              <a:t> v Spend</a:t>
            </a:r>
            <a:r>
              <a:rPr lang="en-US" sz="800" dirty="0"/>
              <a:t> </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4B39-43D2-925B-118565BA4BA5}"/>
              </c:ext>
            </c:extLst>
          </c:dPt>
          <c:cat>
            <c:strRef>
              <c:f>'[chmc-change-budget Jan-22 v1.xlsx]New Format BP21_22'!$D$2:$E$2</c:f>
              <c:strCache>
                <c:ptCount val="2"/>
                <c:pt idx="0">
                  <c:v>Budget</c:v>
                </c:pt>
                <c:pt idx="1">
                  <c:v>Spend</c:v>
                </c:pt>
              </c:strCache>
            </c:strRef>
          </c:cat>
          <c:val>
            <c:numRef>
              <c:f>'[chmc-change-budget Jan-22 v1.xlsx]New Format BP21_22'!$D$8:$E$8</c:f>
              <c:numCache>
                <c:formatCode>"£"#,##0</c:formatCode>
                <c:ptCount val="2"/>
                <c:pt idx="0">
                  <c:v>1248246.6200185358</c:v>
                </c:pt>
                <c:pt idx="1">
                  <c:v>1253245.8414882817</c:v>
                </c:pt>
              </c:numCache>
            </c:numRef>
          </c:val>
          <c:extLst>
            <c:ext xmlns:c16="http://schemas.microsoft.com/office/drawing/2014/chart" uri="{C3380CC4-5D6E-409C-BE32-E72D297353CC}">
              <c16:uniqueId val="{00000002-4B39-43D2-925B-118565BA4BA5}"/>
            </c:ext>
          </c:extLst>
        </c:ser>
        <c:dLbls>
          <c:showLegendKey val="0"/>
          <c:showVal val="0"/>
          <c:showCatName val="0"/>
          <c:showSerName val="0"/>
          <c:showPercent val="0"/>
          <c:showBubbleSize val="0"/>
        </c:dLbls>
        <c:gapWidth val="219"/>
        <c:overlap val="-27"/>
        <c:axId val="1972034607"/>
        <c:axId val="2043254719"/>
      </c:barChart>
      <c:catAx>
        <c:axId val="1972034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2043254719"/>
        <c:crosses val="autoZero"/>
        <c:auto val="1"/>
        <c:lblAlgn val="ctr"/>
        <c:lblOffset val="100"/>
        <c:noMultiLvlLbl val="0"/>
      </c:catAx>
      <c:valAx>
        <c:axId val="20432547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9720346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IGT</a:t>
            </a:r>
            <a:r>
              <a:rPr lang="en-GB" sz="800" dirty="0"/>
              <a:t> Budget v</a:t>
            </a:r>
            <a:r>
              <a:rPr lang="en-GB" sz="800" baseline="0" dirty="0"/>
              <a:t> Spend</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5DEB-43C7-B920-A84106DEAF7A}"/>
              </c:ext>
            </c:extLst>
          </c:dPt>
          <c:cat>
            <c:strRef>
              <c:f>'[chmc-change-budget Jan-22 v1.xlsx]New Format BP21_22'!$F$2:$G$2</c:f>
              <c:strCache>
                <c:ptCount val="2"/>
                <c:pt idx="0">
                  <c:v>Budget</c:v>
                </c:pt>
                <c:pt idx="1">
                  <c:v>Spend</c:v>
                </c:pt>
              </c:strCache>
            </c:strRef>
          </c:cat>
          <c:val>
            <c:numRef>
              <c:f>'[chmc-change-budget Jan-22 v1.xlsx]New Format BP21_22'!$F$8:$G$8</c:f>
              <c:numCache>
                <c:formatCode>"£"#,##0</c:formatCode>
                <c:ptCount val="2"/>
                <c:pt idx="0">
                  <c:v>194765.16311399444</c:v>
                </c:pt>
                <c:pt idx="1">
                  <c:v>33874.262817999384</c:v>
                </c:pt>
              </c:numCache>
            </c:numRef>
          </c:val>
          <c:extLst>
            <c:ext xmlns:c16="http://schemas.microsoft.com/office/drawing/2014/chart" uri="{C3380CC4-5D6E-409C-BE32-E72D297353CC}">
              <c16:uniqueId val="{00000002-5DEB-43C7-B920-A84106DEAF7A}"/>
            </c:ext>
          </c:extLst>
        </c:ser>
        <c:dLbls>
          <c:showLegendKey val="0"/>
          <c:showVal val="0"/>
          <c:showCatName val="0"/>
          <c:showSerName val="0"/>
          <c:showPercent val="0"/>
          <c:showBubbleSize val="0"/>
        </c:dLbls>
        <c:gapWidth val="219"/>
        <c:overlap val="-27"/>
        <c:axId val="1972037807"/>
        <c:axId val="2043258879"/>
      </c:barChart>
      <c:catAx>
        <c:axId val="1972037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2043258879"/>
        <c:crosses val="autoZero"/>
        <c:auto val="1"/>
        <c:lblAlgn val="ctr"/>
        <c:lblOffset val="100"/>
        <c:noMultiLvlLbl val="0"/>
      </c:catAx>
      <c:valAx>
        <c:axId val="204325887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9720378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a:t>NT Budget v Spend</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'[chmc-change-budget Jan-22 v1.xlsx]New Format BP21_22'!$H$2:$I$2</c:f>
              <c:strCache>
                <c:ptCount val="2"/>
                <c:pt idx="0">
                  <c:v>Budget</c:v>
                </c:pt>
                <c:pt idx="1">
                  <c:v>Spend</c:v>
                </c:pt>
              </c:strCache>
            </c:strRef>
          </c:cat>
          <c:val>
            <c:numRef>
              <c:f>'[chmc-change-budget Jan-22 v1.xlsx]New Format BP21_22'!$H$8:$I$8</c:f>
              <c:numCache>
                <c:formatCode>"£"#,##0</c:formatCode>
                <c:ptCount val="2"/>
                <c:pt idx="0">
                  <c:v>73575.903614457842</c:v>
                </c:pt>
                <c:pt idx="1">
                  <c:v>0</c:v>
                </c:pt>
              </c:numCache>
            </c:numRef>
          </c:val>
          <c:extLst>
            <c:ext xmlns:c16="http://schemas.microsoft.com/office/drawing/2014/chart" uri="{C3380CC4-5D6E-409C-BE32-E72D297353CC}">
              <c16:uniqueId val="{00000000-66F4-4C23-B16B-ACF7C7B1A238}"/>
            </c:ext>
          </c:extLst>
        </c:ser>
        <c:dLbls>
          <c:showLegendKey val="0"/>
          <c:showVal val="0"/>
          <c:showCatName val="0"/>
          <c:showSerName val="0"/>
          <c:showPercent val="0"/>
          <c:showBubbleSize val="0"/>
        </c:dLbls>
        <c:gapWidth val="219"/>
        <c:overlap val="-27"/>
        <c:axId val="2135024031"/>
        <c:axId val="2043257215"/>
      </c:barChart>
      <c:catAx>
        <c:axId val="2135024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2043257215"/>
        <c:crosses val="autoZero"/>
        <c:auto val="1"/>
        <c:lblAlgn val="ctr"/>
        <c:lblOffset val="100"/>
        <c:noMultiLvlLbl val="0"/>
      </c:catAx>
      <c:valAx>
        <c:axId val="2043257215"/>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21350240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[Change Pipeline - February 2022.xlsx]Current Period Change!PivotTable3</c:name>
    <c:fmtId val="3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Change</a:t>
            </a:r>
            <a:r>
              <a:rPr lang="en-US" baseline="0"/>
              <a:t> Development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'Current Period Change'!$H$3</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'Current Period Change'!$G$4:$G$8</c:f>
              <c:strCache>
                <c:ptCount val="4"/>
                <c:pt idx="0">
                  <c:v>Capture</c:v>
                </c:pt>
                <c:pt idx="1">
                  <c:v>Initial Review</c:v>
                </c:pt>
                <c:pt idx="2">
                  <c:v>Pre-capture</c:v>
                </c:pt>
                <c:pt idx="3">
                  <c:v>Solution Review</c:v>
                </c:pt>
              </c:strCache>
            </c:strRef>
          </c:cat>
          <c:val>
            <c:numRef>
              <c:f>'Current Period Change'!$H$4:$H$8</c:f>
              <c:numCache>
                <c:formatCode>General</c:formatCode>
                <c:ptCount val="4"/>
                <c:pt idx="0">
                  <c:v>18</c:v>
                </c:pt>
                <c:pt idx="1">
                  <c:v>6</c:v>
                </c:pt>
                <c:pt idx="2">
                  <c:v>40</c:v>
                </c:pt>
                <c:pt idx="3">
                  <c:v>2</c:v>
                </c:pt>
              </c:numCache>
            </c:numRef>
          </c:val>
          <c:extLst>
            <c:ext xmlns:c16="http://schemas.microsoft.com/office/drawing/2014/chart" uri="{C3380CC4-5D6E-409C-BE32-E72D297353CC}">
              <c16:uniqueId val="{00000000-3C8B-4C7C-AD1D-19D5A7A071FD}"/>
            </c:ext>
          </c:extLst>
        </c:ser>
        <c:dLbls>
          <c:showLegendKey val="0"/>
          <c:showVal val="0"/>
          <c:showCatName val="0"/>
          <c:showSerName val="0"/>
          <c:showPercent val="0"/>
          <c:showBubbleSize val="0"/>
        </c:dLbls>
        <c:gapWidth val="182"/>
        <c:axId val="1756181135"/>
        <c:axId val="1851834319"/>
      </c:barChart>
      <c:catAx>
        <c:axId val="1756181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1834319"/>
        <c:crosses val="autoZero"/>
        <c:auto val="1"/>
        <c:lblAlgn val="ctr"/>
        <c:lblOffset val="100"/>
        <c:noMultiLvlLbl val="0"/>
      </c:catAx>
      <c:valAx>
        <c:axId val="1851834319"/>
        <c:scaling>
          <c:orientation val="minMax"/>
        </c:scaling>
        <c:delete val="0"/>
        <c:axPos val="b"/>
        <c:majorGridlines>
          <c:spPr>
            <a:ln w="9525" cap="flat" cmpd="sng" algn="ctr">
              <a:no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6181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[Change Pipeline - February 2022.xlsx]In Delivery!PivotTable4</c:name>
    <c:fmtId val="3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Delivery Pipeline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pivotFmt>
      <c:pivotFmt>
        <c:idx val="2"/>
        <c:spPr>
          <a:solidFill>
            <a:schemeClr val="accent2"/>
          </a:solidFill>
          <a:ln>
            <a:noFill/>
          </a:ln>
          <a:effectLst/>
        </c:spPr>
      </c:pivotFmt>
      <c:pivotFmt>
        <c:idx val="3"/>
        <c:spPr>
          <a:solidFill>
            <a:schemeClr val="accent2"/>
          </a:solidFill>
          <a:ln>
            <a:noFill/>
          </a:ln>
          <a:effectLst/>
        </c:spPr>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20210804301709751"/>
          <c:y val="0.21003605975774114"/>
          <c:w val="0.77498280310233636"/>
          <c:h val="0.72012651388889526"/>
        </c:manualLayout>
      </c:layout>
      <c:barChart>
        <c:barDir val="bar"/>
        <c:grouping val="clustered"/>
        <c:varyColors val="0"/>
        <c:ser>
          <c:idx val="0"/>
          <c:order val="0"/>
          <c:tx>
            <c:strRef>
              <c:f>'In Delivery'!$J$6</c:f>
              <c:strCache>
                <c:ptCount val="1"/>
                <c:pt idx="0">
                  <c:v>Total</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A4CF-4B46-B5B4-9061DA8319B1}"/>
              </c:ext>
            </c:extLst>
          </c:dPt>
          <c:dPt>
            <c:idx val="1"/>
            <c:invertIfNegative val="0"/>
            <c:bubble3D val="0"/>
            <c:extLst>
              <c:ext xmlns:c16="http://schemas.microsoft.com/office/drawing/2014/chart" uri="{C3380CC4-5D6E-409C-BE32-E72D297353CC}">
                <c16:uniqueId val="{00000001-A4CF-4B46-B5B4-9061DA8319B1}"/>
              </c:ext>
            </c:extLst>
          </c:dPt>
          <c:dPt>
            <c:idx val="2"/>
            <c:invertIfNegative val="0"/>
            <c:bubble3D val="0"/>
            <c:extLst>
              <c:ext xmlns:c16="http://schemas.microsoft.com/office/drawing/2014/chart" uri="{C3380CC4-5D6E-409C-BE32-E72D297353CC}">
                <c16:uniqueId val="{00000002-A4CF-4B46-B5B4-9061DA8319B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 Delivery'!$I$7:$I$11</c:f>
              <c:strCache>
                <c:ptCount val="4"/>
                <c:pt idx="0">
                  <c:v>CSSC</c:v>
                </c:pt>
                <c:pt idx="1">
                  <c:v>Standalone</c:v>
                </c:pt>
                <c:pt idx="2">
                  <c:v>Unallocated</c:v>
                </c:pt>
                <c:pt idx="3">
                  <c:v>Proposed Nov 22</c:v>
                </c:pt>
              </c:strCache>
            </c:strRef>
          </c:cat>
          <c:val>
            <c:numRef>
              <c:f>'In Delivery'!$J$7:$J$11</c:f>
              <c:numCache>
                <c:formatCode>General</c:formatCode>
                <c:ptCount val="4"/>
                <c:pt idx="0">
                  <c:v>4</c:v>
                </c:pt>
                <c:pt idx="1">
                  <c:v>12</c:v>
                </c:pt>
                <c:pt idx="2">
                  <c:v>5</c:v>
                </c:pt>
                <c:pt idx="3">
                  <c:v>1</c:v>
                </c:pt>
              </c:numCache>
            </c:numRef>
          </c:val>
          <c:extLst>
            <c:ext xmlns:c16="http://schemas.microsoft.com/office/drawing/2014/chart" uri="{C3380CC4-5D6E-409C-BE32-E72D297353CC}">
              <c16:uniqueId val="{00000003-A4CF-4B46-B5B4-9061DA8319B1}"/>
            </c:ext>
          </c:extLst>
        </c:ser>
        <c:dLbls>
          <c:showLegendKey val="0"/>
          <c:showVal val="0"/>
          <c:showCatName val="0"/>
          <c:showSerName val="0"/>
          <c:showPercent val="0"/>
          <c:showBubbleSize val="0"/>
        </c:dLbls>
        <c:gapWidth val="182"/>
        <c:axId val="1721478751"/>
        <c:axId val="1862684431"/>
      </c:barChart>
      <c:catAx>
        <c:axId val="17214787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2684431"/>
        <c:crosses val="autoZero"/>
        <c:auto val="1"/>
        <c:lblAlgn val="ctr"/>
        <c:lblOffset val="100"/>
        <c:noMultiLvlLbl val="0"/>
      </c:catAx>
      <c:valAx>
        <c:axId val="1862684431"/>
        <c:scaling>
          <c:orientation val="minMax"/>
        </c:scaling>
        <c:delete val="0"/>
        <c:axPos val="b"/>
        <c:majorGridlines>
          <c:spPr>
            <a:ln w="9525" cap="flat" cmpd="sng" algn="ctr">
              <a:no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1478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[Change Pipeline - February 2022.xlsx]Period updates!PivotTable5</c:name>
    <c:fmtId val="40"/>
  </c:pivotSource>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800" b="0" i="0" baseline="0">
                <a:effectLst/>
              </a:rPr>
              <a:t>Changes From Last Period</a:t>
            </a:r>
            <a:endParaRPr lang="en-GB">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1"/>
        <c:spPr>
          <a:solidFill>
            <a:srgbClr val="7030A0"/>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rgbClr val="00B050"/>
          </a:solidFill>
          <a:ln w="19050">
            <a:solidFill>
              <a:schemeClr val="lt1"/>
            </a:solidFill>
          </a:ln>
          <a:effectLst/>
        </c:spPr>
      </c:pivotFmt>
      <c:pivotFmt>
        <c:idx val="4"/>
        <c:spPr>
          <a:solidFill>
            <a:srgbClr val="00B0F0"/>
          </a:solidFill>
          <a:ln w="19050">
            <a:solidFill>
              <a:schemeClr val="lt1"/>
            </a:solidFill>
          </a:ln>
          <a:effectLst/>
        </c:spPr>
      </c:pivotFmt>
      <c:pivotFmt>
        <c:idx val="5"/>
        <c:spPr>
          <a:solidFill>
            <a:srgbClr val="92D050"/>
          </a:solidFill>
          <a:ln w="19050">
            <a:solidFill>
              <a:schemeClr val="lt1"/>
            </a:solidFill>
          </a:ln>
          <a:effectLst/>
        </c:spPr>
      </c:pivotFmt>
      <c:pivotFmt>
        <c:idx val="6"/>
        <c:spPr>
          <a:solidFill>
            <a:srgbClr val="7030A0"/>
          </a:solidFill>
          <a:ln w="19050">
            <a:solidFill>
              <a:schemeClr val="lt1"/>
            </a:solidFill>
          </a:ln>
          <a:effectLst/>
        </c:spPr>
      </c:pivotFmt>
      <c:pivotFmt>
        <c:idx val="7"/>
        <c:spPr>
          <a:solidFill>
            <a:srgbClr val="9999FF"/>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rgbClr val="00B0F0"/>
          </a:solidFill>
          <a:ln w="19050">
            <a:solidFill>
              <a:schemeClr val="lt1"/>
            </a:solidFill>
          </a:ln>
          <a:effectLst/>
        </c:spPr>
      </c:pivotFmt>
      <c:pivotFmt>
        <c:idx val="10"/>
        <c:spPr>
          <a:solidFill>
            <a:schemeClr val="accent2">
              <a:lumMod val="60000"/>
              <a:lumOff val="40000"/>
            </a:schemeClr>
          </a:solidFill>
          <a:ln w="19050">
            <a:solidFill>
              <a:schemeClr val="lt1"/>
            </a:solidFill>
          </a:ln>
          <a:effectLst/>
        </c:spPr>
      </c:pivotFmt>
      <c:pivotFmt>
        <c:idx val="11"/>
        <c:spPr>
          <a:solidFill>
            <a:srgbClr val="7030A0"/>
          </a:solidFill>
          <a:ln w="19050">
            <a:solidFill>
              <a:schemeClr val="lt1"/>
            </a:solidFill>
          </a:ln>
          <a:effectLst/>
        </c:spPr>
      </c:pivotFmt>
      <c:pivotFmt>
        <c:idx val="12"/>
        <c:spPr>
          <a:solidFill>
            <a:srgbClr val="9999FF"/>
          </a:solidFill>
          <a:ln w="19050">
            <a:solidFill>
              <a:schemeClr val="lt1"/>
            </a:solidFill>
          </a:ln>
          <a:effectLst/>
        </c:spPr>
      </c:pivotFmt>
      <c:pivotFmt>
        <c:idx val="13"/>
        <c:spPr>
          <a:solidFill>
            <a:srgbClr val="FFCCFF"/>
          </a:solidFill>
          <a:ln w="19050">
            <a:solidFill>
              <a:schemeClr val="lt1"/>
            </a:solidFill>
          </a:ln>
          <a:effectLst/>
        </c:spPr>
      </c:pivotFmt>
      <c:pivotFmt>
        <c:idx val="14"/>
        <c:spPr>
          <a:solidFill>
            <a:srgbClr val="7030A0"/>
          </a:solidFill>
          <a:ln w="19050">
            <a:solidFill>
              <a:schemeClr val="lt1"/>
            </a:solidFill>
          </a:ln>
          <a:effectLst/>
        </c:spPr>
      </c:pivotFmt>
      <c:pivotFmt>
        <c:idx val="15"/>
        <c:spPr>
          <a:solidFill>
            <a:srgbClr val="9999FF"/>
          </a:solidFill>
          <a:ln w="19050">
            <a:solidFill>
              <a:schemeClr val="lt1"/>
            </a:solidFill>
          </a:ln>
          <a:effectLst/>
        </c:spPr>
      </c:pivotFmt>
      <c:pivotFmt>
        <c:idx val="16"/>
        <c:spPr>
          <a:solidFill>
            <a:schemeClr val="bg1">
              <a:lumMod val="65000"/>
            </a:schemeClr>
          </a:solidFill>
          <a:ln w="19050">
            <a:solidFill>
              <a:schemeClr val="lt1"/>
            </a:solidFill>
          </a:ln>
          <a:effectLst/>
        </c:spPr>
      </c:pivotFmt>
      <c:pivotFmt>
        <c:idx val="17"/>
        <c:spPr>
          <a:solidFill>
            <a:srgbClr val="9999FF"/>
          </a:solidFill>
          <a:ln w="19050">
            <a:solidFill>
              <a:schemeClr val="lt1"/>
            </a:solidFill>
          </a:ln>
          <a:effectLst/>
        </c:spPr>
      </c:pivotFmt>
      <c:pivotFmt>
        <c:idx val="18"/>
        <c:spPr>
          <a:solidFill>
            <a:srgbClr val="7030A0"/>
          </a:solidFill>
          <a:ln w="19050">
            <a:solidFill>
              <a:schemeClr val="lt1"/>
            </a:solidFill>
          </a:ln>
          <a:effectLst/>
        </c:spPr>
      </c:pivotFmt>
      <c:pivotFmt>
        <c:idx val="19"/>
        <c:spPr>
          <a:solidFill>
            <a:schemeClr val="accent2">
              <a:lumMod val="75000"/>
            </a:schemeClr>
          </a:solidFill>
          <a:ln w="19050">
            <a:solidFill>
              <a:schemeClr val="lt1"/>
            </a:solidFill>
          </a:ln>
          <a:effectLst/>
        </c:spPr>
      </c:pivotFmt>
      <c:pivotFmt>
        <c:idx val="20"/>
        <c:spPr>
          <a:solidFill>
            <a:srgbClr val="92D050"/>
          </a:solidFill>
          <a:ln w="19050">
            <a:solidFill>
              <a:schemeClr val="lt1"/>
            </a:solidFill>
          </a:ln>
          <a:effectLst/>
        </c:spPr>
      </c:pivotFmt>
      <c:pivotFmt>
        <c:idx val="2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2"/>
        <c:spPr>
          <a:solidFill>
            <a:srgbClr val="9999FF"/>
          </a:solidFill>
          <a:ln w="19050">
            <a:solidFill>
              <a:schemeClr val="lt1"/>
            </a:solidFill>
          </a:ln>
          <a:effectLst/>
        </c:spPr>
      </c:pivotFmt>
      <c:pivotFmt>
        <c:idx val="23"/>
        <c:spPr>
          <a:solidFill>
            <a:srgbClr val="00B0F0"/>
          </a:solidFill>
          <a:ln w="19050">
            <a:solidFill>
              <a:schemeClr val="lt1"/>
            </a:solidFill>
          </a:ln>
          <a:effectLst/>
        </c:spPr>
      </c:pivotFmt>
      <c:pivotFmt>
        <c:idx val="24"/>
        <c:spPr>
          <a:solidFill>
            <a:srgbClr val="7030A0"/>
          </a:solidFill>
          <a:ln w="19050">
            <a:solidFill>
              <a:schemeClr val="lt1"/>
            </a:solidFill>
          </a:ln>
          <a:effectLst/>
        </c:spPr>
      </c:pivotFmt>
      <c:pivotFmt>
        <c:idx val="25"/>
        <c:spPr>
          <a:solidFill>
            <a:schemeClr val="accent2"/>
          </a:solidFill>
          <a:ln w="19050">
            <a:solidFill>
              <a:schemeClr val="lt1"/>
            </a:solidFill>
          </a:ln>
          <a:effectLst/>
        </c:spPr>
      </c:pivotFmt>
      <c:pivotFmt>
        <c:idx val="26"/>
        <c:spPr>
          <a:solidFill>
            <a:srgbClr val="92D050"/>
          </a:solidFill>
          <a:ln w="19050">
            <a:solidFill>
              <a:schemeClr val="lt1"/>
            </a:solidFill>
          </a:ln>
          <a:effectLst/>
        </c:spPr>
      </c:pivotFmt>
      <c:pivotFmt>
        <c:idx val="27"/>
        <c:spPr>
          <a:solidFill>
            <a:srgbClr val="00B0F0"/>
          </a:solidFill>
          <a:ln w="19050">
            <a:solidFill>
              <a:schemeClr val="lt1"/>
            </a:solidFill>
          </a:ln>
          <a:effectLst/>
        </c:spPr>
      </c:pivotFmt>
      <c:pivotFmt>
        <c:idx val="28"/>
        <c:spPr>
          <a:solidFill>
            <a:schemeClr val="accent6"/>
          </a:solidFill>
          <a:ln w="19050">
            <a:solidFill>
              <a:schemeClr val="lt1"/>
            </a:solidFill>
          </a:ln>
          <a:effectLst/>
        </c:spPr>
      </c:pivotFmt>
      <c:pivotFmt>
        <c:idx val="29"/>
        <c:spPr>
          <a:solidFill>
            <a:schemeClr val="accent1"/>
          </a:solidFill>
          <a:ln w="19050">
            <a:solidFill>
              <a:schemeClr val="lt1"/>
            </a:solidFill>
          </a:ln>
          <a:effectLst/>
        </c:spPr>
      </c:pivotFmt>
      <c:pivotFmt>
        <c:idx val="30"/>
        <c:spPr>
          <a:solidFill>
            <a:srgbClr val="92D050"/>
          </a:solidFill>
          <a:ln w="19050">
            <a:solidFill>
              <a:schemeClr val="lt1"/>
            </a:solidFill>
          </a:ln>
          <a:effectLst/>
        </c:spPr>
      </c:pivotFmt>
      <c:pivotFmt>
        <c:idx val="31"/>
        <c:spPr>
          <a:solidFill>
            <a:srgbClr val="92D050"/>
          </a:solidFill>
          <a:ln w="19050">
            <a:solidFill>
              <a:schemeClr val="lt1"/>
            </a:solidFill>
          </a:ln>
          <a:effectLst/>
        </c:spPr>
      </c:pivotFmt>
      <c:pivotFmt>
        <c:idx val="3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3"/>
        <c:spPr>
          <a:solidFill>
            <a:srgbClr val="9999FF"/>
          </a:solidFill>
          <a:ln w="19050">
            <a:solidFill>
              <a:schemeClr val="lt1"/>
            </a:solidFill>
          </a:ln>
          <a:effectLst/>
        </c:spPr>
      </c:pivotFmt>
      <c:pivotFmt>
        <c:idx val="34"/>
        <c:spPr>
          <a:solidFill>
            <a:srgbClr val="7030A0"/>
          </a:solidFill>
          <a:ln w="19050">
            <a:solidFill>
              <a:schemeClr val="lt1"/>
            </a:solidFill>
          </a:ln>
          <a:effectLst/>
        </c:spPr>
      </c:pivotFmt>
      <c:pivotFmt>
        <c:idx val="35"/>
        <c:spPr>
          <a:solidFill>
            <a:srgbClr val="00B0F0"/>
          </a:solidFill>
          <a:ln w="19050">
            <a:solidFill>
              <a:schemeClr val="lt1"/>
            </a:solidFill>
          </a:ln>
          <a:effectLst/>
        </c:spPr>
      </c:pivotFmt>
      <c:pivotFmt>
        <c:idx val="36"/>
        <c:spPr>
          <a:solidFill>
            <a:srgbClr val="92D050"/>
          </a:solidFill>
          <a:ln w="19050">
            <a:solidFill>
              <a:schemeClr val="lt1"/>
            </a:solidFill>
          </a:ln>
          <a:effectLst/>
        </c:spPr>
      </c:pivotFmt>
      <c:pivotFmt>
        <c:idx val="3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8"/>
        <c:spPr>
          <a:solidFill>
            <a:srgbClr val="9999FF"/>
          </a:solidFill>
          <a:ln w="19050">
            <a:solidFill>
              <a:schemeClr val="lt1"/>
            </a:solidFill>
          </a:ln>
          <a:effectLst/>
        </c:spPr>
      </c:pivotFmt>
      <c:pivotFmt>
        <c:idx val="39"/>
        <c:spPr>
          <a:solidFill>
            <a:srgbClr val="7030A0"/>
          </a:solidFill>
          <a:ln w="19050">
            <a:solidFill>
              <a:schemeClr val="lt1"/>
            </a:solidFill>
          </a:ln>
          <a:effectLst/>
        </c:spPr>
      </c:pivotFmt>
      <c:pivotFmt>
        <c:idx val="40"/>
        <c:spPr>
          <a:solidFill>
            <a:srgbClr val="00B0F0"/>
          </a:solidFill>
          <a:ln w="19050">
            <a:solidFill>
              <a:schemeClr val="lt1"/>
            </a:solidFill>
          </a:ln>
          <a:effectLst/>
        </c:spPr>
      </c:pivotFmt>
      <c:pivotFmt>
        <c:idx val="41"/>
        <c:spPr>
          <a:solidFill>
            <a:srgbClr val="92D050"/>
          </a:solidFill>
          <a:ln w="19050">
            <a:solidFill>
              <a:schemeClr val="lt1"/>
            </a:solidFill>
          </a:ln>
          <a:effectLst/>
        </c:spPr>
      </c:pivotFmt>
    </c:pivotFmts>
    <c:plotArea>
      <c:layout/>
      <c:pieChart>
        <c:varyColors val="1"/>
        <c:ser>
          <c:idx val="0"/>
          <c:order val="0"/>
          <c:tx>
            <c:strRef>
              <c:f>'Period updates'!$B$30</c:f>
              <c:strCache>
                <c:ptCount val="1"/>
                <c:pt idx="0">
                  <c:v>Total</c:v>
                </c:pt>
              </c:strCache>
            </c:strRef>
          </c:tx>
          <c:dPt>
            <c:idx val="0"/>
            <c:bubble3D val="0"/>
            <c:spPr>
              <a:solidFill>
                <a:srgbClr val="9999FF"/>
              </a:solidFill>
              <a:ln w="19050">
                <a:solidFill>
                  <a:schemeClr val="lt1"/>
                </a:solidFill>
              </a:ln>
              <a:effectLst/>
            </c:spPr>
            <c:extLst>
              <c:ext xmlns:c16="http://schemas.microsoft.com/office/drawing/2014/chart" uri="{C3380CC4-5D6E-409C-BE32-E72D297353CC}">
                <c16:uniqueId val="{00000001-EE00-4472-97E9-9E3C2D59691D}"/>
              </c:ext>
            </c:extLst>
          </c:dPt>
          <c:dPt>
            <c:idx val="1"/>
            <c:bubble3D val="0"/>
            <c:explosion val="2"/>
            <c:spPr>
              <a:solidFill>
                <a:srgbClr val="7030A0"/>
              </a:solidFill>
              <a:ln w="19050">
                <a:solidFill>
                  <a:schemeClr val="lt1"/>
                </a:solidFill>
              </a:ln>
              <a:effectLst/>
            </c:spPr>
            <c:extLst>
              <c:ext xmlns:c16="http://schemas.microsoft.com/office/drawing/2014/chart" uri="{C3380CC4-5D6E-409C-BE32-E72D297353CC}">
                <c16:uniqueId val="{00000003-EE00-4472-97E9-9E3C2D59691D}"/>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5-EE00-4472-97E9-9E3C2D59691D}"/>
              </c:ext>
            </c:extLst>
          </c:dPt>
          <c:dPt>
            <c:idx val="3"/>
            <c:bubble3D val="0"/>
            <c:spPr>
              <a:solidFill>
                <a:srgbClr val="92D050"/>
              </a:solidFill>
              <a:ln w="19050">
                <a:solidFill>
                  <a:schemeClr val="lt1"/>
                </a:solidFill>
              </a:ln>
              <a:effectLst/>
            </c:spPr>
            <c:extLst>
              <c:ext xmlns:c16="http://schemas.microsoft.com/office/drawing/2014/chart" uri="{C3380CC4-5D6E-409C-BE32-E72D297353CC}">
                <c16:uniqueId val="{00000007-EE00-4472-97E9-9E3C2D59691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E00-4472-97E9-9E3C2D59691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'Period updates'!$A$31:$A$35</c:f>
              <c:strCache>
                <c:ptCount val="4"/>
                <c:pt idx="0">
                  <c:v>New Mod</c:v>
                </c:pt>
                <c:pt idx="1">
                  <c:v>New CP</c:v>
                </c:pt>
                <c:pt idx="2">
                  <c:v>CP Implemented</c:v>
                </c:pt>
                <c:pt idx="3">
                  <c:v>MOD to be implemented</c:v>
                </c:pt>
              </c:strCache>
            </c:strRef>
          </c:cat>
          <c:val>
            <c:numRef>
              <c:f>'Period updates'!$B$31:$B$35</c:f>
              <c:numCache>
                <c:formatCode>General</c:formatCode>
                <c:ptCount val="4"/>
                <c:pt idx="0">
                  <c:v>9</c:v>
                </c:pt>
                <c:pt idx="1">
                  <c:v>3</c:v>
                </c:pt>
                <c:pt idx="2">
                  <c:v>5</c:v>
                </c:pt>
                <c:pt idx="3">
                  <c:v>1</c:v>
                </c:pt>
              </c:numCache>
            </c:numRef>
          </c:val>
          <c:extLst>
            <c:ext xmlns:c16="http://schemas.microsoft.com/office/drawing/2014/chart" uri="{C3380CC4-5D6E-409C-BE32-E72D297353CC}">
              <c16:uniqueId val="{0000000A-EE00-4472-97E9-9E3C2D59691D}"/>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00" b="0" i="0" u="none" strike="noStrike" kern="1200" spc="0" baseline="0">
                <a:solidFill>
                  <a:sysClr val="windowText" lastClr="000000"/>
                </a:solidFill>
                <a:latin typeface="+mn-lt"/>
                <a:ea typeface="+mn-ea"/>
                <a:cs typeface="+mn-cs"/>
              </a:defRPr>
            </a:pPr>
            <a:r>
              <a:rPr lang="en-US" sz="900">
                <a:solidFill>
                  <a:sysClr val="windowText" lastClr="000000"/>
                </a:solidFill>
              </a:rPr>
              <a:t>Q3 Number of Changes Developed and Delivered </a:t>
            </a:r>
          </a:p>
        </c:rich>
      </c:tx>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No. worked on </c:v>
                </c:pt>
              </c:strCache>
            </c:strRef>
          </c:tx>
          <c:spPr>
            <a:solidFill>
              <a:schemeClr val="accent1"/>
            </a:solidFill>
            <a:ln>
              <a:noFill/>
            </a:ln>
            <a:effectLst/>
          </c:spPr>
          <c:invertIfNegative val="0"/>
          <c:dPt>
            <c:idx val="0"/>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1-35F8-442F-A5F4-0A345A0A18D1}"/>
              </c:ext>
            </c:extLst>
          </c:dPt>
          <c:dPt>
            <c:idx val="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3-35F8-442F-A5F4-0A345A0A18D1}"/>
              </c:ext>
            </c:extLst>
          </c:dPt>
          <c:dPt>
            <c:idx val="2"/>
            <c:invertIfNegative val="0"/>
            <c:bubble3D val="0"/>
            <c:spPr>
              <a:solidFill>
                <a:schemeClr val="accent6">
                  <a:lumMod val="75000"/>
                </a:schemeClr>
              </a:solidFill>
              <a:ln>
                <a:noFill/>
              </a:ln>
              <a:effectLst/>
            </c:spPr>
            <c:extLst>
              <c:ext xmlns:c16="http://schemas.microsoft.com/office/drawing/2014/chart" uri="{C3380CC4-5D6E-409C-BE32-E72D297353CC}">
                <c16:uniqueId val="{00000005-35F8-442F-A5F4-0A345A0A18D1}"/>
              </c:ext>
            </c:extLst>
          </c:dPt>
          <c:dPt>
            <c:idx val="3"/>
            <c:invertIfNegative val="0"/>
            <c:bubble3D val="0"/>
            <c:spPr>
              <a:solidFill>
                <a:srgbClr val="00B0F0"/>
              </a:solidFill>
              <a:ln>
                <a:noFill/>
              </a:ln>
              <a:effectLst/>
            </c:spPr>
            <c:extLst>
              <c:ext xmlns:c16="http://schemas.microsoft.com/office/drawing/2014/chart" uri="{C3380CC4-5D6E-409C-BE32-E72D297353CC}">
                <c16:uniqueId val="{00000007-35F8-442F-A5F4-0A345A0A18D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Regulatory Modifications</c:v>
                </c:pt>
                <c:pt idx="1">
                  <c:v>Change Development</c:v>
                </c:pt>
                <c:pt idx="2">
                  <c:v>Analysis Implemented</c:v>
                </c:pt>
                <c:pt idx="3">
                  <c:v>Change Implemented </c:v>
                </c:pt>
              </c:strCache>
            </c:strRef>
          </c:cat>
          <c:val>
            <c:numRef>
              <c:f>Sheet1!$B$2:$B$5</c:f>
              <c:numCache>
                <c:formatCode>General</c:formatCode>
                <c:ptCount val="4"/>
                <c:pt idx="0">
                  <c:v>11</c:v>
                </c:pt>
                <c:pt idx="1">
                  <c:v>8</c:v>
                </c:pt>
                <c:pt idx="2">
                  <c:v>2</c:v>
                </c:pt>
                <c:pt idx="3">
                  <c:v>13</c:v>
                </c:pt>
              </c:numCache>
            </c:numRef>
          </c:val>
          <c:extLst>
            <c:ext xmlns:c16="http://schemas.microsoft.com/office/drawing/2014/chart" uri="{C3380CC4-5D6E-409C-BE32-E72D297353CC}">
              <c16:uniqueId val="{00000008-35F8-442F-A5F4-0A345A0A18D1}"/>
            </c:ext>
          </c:extLst>
        </c:ser>
        <c:dLbls>
          <c:showLegendKey val="0"/>
          <c:showVal val="0"/>
          <c:showCatName val="0"/>
          <c:showSerName val="0"/>
          <c:showPercent val="0"/>
          <c:showBubbleSize val="0"/>
        </c:dLbls>
        <c:gapWidth val="219"/>
        <c:overlap val="-27"/>
        <c:axId val="1182524416"/>
        <c:axId val="1103831616"/>
      </c:barChart>
      <c:catAx>
        <c:axId val="1182524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3831616"/>
        <c:crosses val="autoZero"/>
        <c:auto val="1"/>
        <c:lblAlgn val="ctr"/>
        <c:lblOffset val="100"/>
        <c:noMultiLvlLbl val="0"/>
      </c:catAx>
      <c:valAx>
        <c:axId val="1103831616"/>
        <c:scaling>
          <c:orientation val="minMax"/>
        </c:scaling>
        <c:delete val="0"/>
        <c:axPos val="l"/>
        <c:majorGridlines>
          <c:spPr>
            <a:ln w="9525" cap="flat" cmpd="sng" algn="ctr">
              <a:no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2524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8" dt="2022-01-07T13:30:33.127" idx="2">
    <p:pos x="10" y="10"/>
    <p:text>producers - 1</p:text>
    <p:extLst>
      <p:ext uri="{C676402C-5697-4E1C-873F-D02D1690AC5C}">
        <p15:threadingInfo xmlns:p15="http://schemas.microsoft.com/office/powerpoint/2012/main" timeZoneBias="0"/>
      </p:ext>
    </p:extLst>
  </p:cm>
  <p:cm authorId="8" dt="2022-01-07T13:30:48.298" idx="4">
    <p:pos x="146" y="146"/>
    <p:text>NTS 2-3</p:text>
    <p:extLst>
      <p:ext uri="{C676402C-5697-4E1C-873F-D02D1690AC5C}">
        <p15:threadingInfo xmlns:p15="http://schemas.microsoft.com/office/powerpoint/2012/main" timeZoneBias="0"/>
      </p:ext>
    </p:extLst>
  </p:cm>
  <p:cm authorId="8" dt="2022-01-07T13:30:55.266" idx="5">
    <p:pos x="282" y="282"/>
    <p:text>4 Networks (DN/IGT)</p:text>
    <p:extLst>
      <p:ext uri="{C676402C-5697-4E1C-873F-D02D1690AC5C}">
        <p15:threadingInfo xmlns:p15="http://schemas.microsoft.com/office/powerpoint/2012/main" timeZoneBias="0"/>
      </p:ext>
    </p:extLst>
  </p:cm>
  <p:cm authorId="8" dt="2022-01-07T13:31:20.783" idx="6">
    <p:pos x="418" y="418"/>
    <p:text/>
    <p:extLst>
      <p:ext uri="{C676402C-5697-4E1C-873F-D02D1690AC5C}">
        <p15:threadingInfo xmlns:p15="http://schemas.microsoft.com/office/powerpoint/2012/main" timeZoneBias="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01/02/2022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a:t>
            </a:fld>
            <a:endParaRPr lang="en-GB" dirty="0"/>
          </a:p>
        </p:txBody>
      </p:sp>
    </p:spTree>
    <p:extLst>
      <p:ext uri="{BB962C8B-B14F-4D97-AF65-F5344CB8AC3E}">
        <p14:creationId xmlns:p14="http://schemas.microsoft.com/office/powerpoint/2010/main" val="1163327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5992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60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0126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0875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6502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24</a:t>
            </a:fld>
            <a:endParaRPr lang="en-GB"/>
          </a:p>
        </p:txBody>
      </p:sp>
    </p:spTree>
    <p:extLst>
      <p:ext uri="{BB962C8B-B14F-4D97-AF65-F5344CB8AC3E}">
        <p14:creationId xmlns:p14="http://schemas.microsoft.com/office/powerpoint/2010/main" val="1700516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25</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27</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28</a:t>
            </a:fld>
            <a:endParaRPr lang="en-GB"/>
          </a:p>
        </p:txBody>
      </p:sp>
    </p:spTree>
    <p:extLst>
      <p:ext uri="{BB962C8B-B14F-4D97-AF65-F5344CB8AC3E}">
        <p14:creationId xmlns:p14="http://schemas.microsoft.com/office/powerpoint/2010/main" val="3832502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29</a:t>
            </a:fld>
            <a:endParaRPr lang="en-GB"/>
          </a:p>
        </p:txBody>
      </p:sp>
    </p:spTree>
    <p:extLst>
      <p:ext uri="{BB962C8B-B14F-4D97-AF65-F5344CB8AC3E}">
        <p14:creationId xmlns:p14="http://schemas.microsoft.com/office/powerpoint/2010/main" val="1700516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88"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2876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3592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0057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37</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39</a:t>
            </a:fld>
            <a:endParaRPr lang="en-GB"/>
          </a:p>
        </p:txBody>
      </p:sp>
    </p:spTree>
    <p:extLst>
      <p:ext uri="{BB962C8B-B14F-4D97-AF65-F5344CB8AC3E}">
        <p14:creationId xmlns:p14="http://schemas.microsoft.com/office/powerpoint/2010/main" val="3051697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AFCE3B-317D-4AE0-BC7F-8267412B7C4C}" type="slidenum">
              <a:rPr lang="en-GB" smtClean="0"/>
              <a:t>45</a:t>
            </a:fld>
            <a:endParaRPr lang="en-GB"/>
          </a:p>
        </p:txBody>
      </p:sp>
    </p:spTree>
    <p:extLst>
      <p:ext uri="{BB962C8B-B14F-4D97-AF65-F5344CB8AC3E}">
        <p14:creationId xmlns:p14="http://schemas.microsoft.com/office/powerpoint/2010/main" val="3861802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55</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2946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61</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67984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6363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6224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7297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8202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4050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73714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 copy heavy 4">
    <p:spTree>
      <p:nvGrpSpPr>
        <p:cNvPr id="1" name=""/>
        <p:cNvGrpSpPr/>
        <p:nvPr/>
      </p:nvGrpSpPr>
      <p:grpSpPr>
        <a:xfrm>
          <a:off x="0" y="0"/>
          <a:ext cx="0" cy="0"/>
          <a:chOff x="0" y="0"/>
          <a:chExt cx="0" cy="0"/>
        </a:xfrm>
      </p:grpSpPr>
      <p:sp>
        <p:nvSpPr>
          <p:cNvPr id="15" name="Text Placeholder 24">
            <a:extLst>
              <a:ext uri="{FF2B5EF4-FFF2-40B4-BE49-F238E27FC236}">
                <a16:creationId xmlns:a16="http://schemas.microsoft.com/office/drawing/2014/main" id="{BFE89D31-1694-4358-8650-1FB611FAD68C}"/>
              </a:ext>
            </a:extLst>
          </p:cNvPr>
          <p:cNvSpPr>
            <a:spLocks noGrp="1"/>
          </p:cNvSpPr>
          <p:nvPr>
            <p:ph type="body" sz="quarter" idx="17" hasCustomPrompt="1"/>
          </p:nvPr>
        </p:nvSpPr>
        <p:spPr>
          <a:xfrm>
            <a:off x="2395537" y="260493"/>
            <a:ext cx="4691063" cy="476466"/>
          </a:xfrm>
          <a:prstGeom prst="rect">
            <a:avLst/>
          </a:prstGeom>
        </p:spPr>
        <p:txBody>
          <a:bodyPr wrap="square">
            <a:spAutoFit/>
          </a:bodyPr>
          <a:lstStyle>
            <a:lvl1pPr algn="ctr">
              <a:defRPr kumimoji="0" lang="en-GB" sz="2597" b="0" i="0" u="none" strike="noStrike" kern="0" cap="none" spc="0" normalizeH="0" baseline="0" noProof="0" dirty="0" smtClean="0">
                <a:ln>
                  <a:noFill/>
                </a:ln>
                <a:solidFill>
                  <a:srgbClr val="FFBA1A"/>
                </a:solidFill>
                <a:effectLst/>
                <a:uLnTx/>
                <a:uFillTx/>
                <a:latin typeface="Poppins-Light"/>
                <a:ea typeface="+mj-ea"/>
                <a:cs typeface="Poppins-Light"/>
              </a:defRPr>
            </a:lvl1pPr>
          </a:lstStyle>
          <a:p>
            <a:pPr marL="12685" marR="5074" lvl="0" indent="0" algn="l" defTabSz="913303" rtl="0" eaLnBrk="1" fontAlgn="auto" latinLnBrk="0" hangingPunct="1">
              <a:lnSpc>
                <a:spcPts val="2996"/>
              </a:lnSpc>
              <a:spcBef>
                <a:spcPts val="300"/>
              </a:spcBef>
              <a:spcAft>
                <a:spcPts val="0"/>
              </a:spcAft>
              <a:buClrTx/>
              <a:buSzTx/>
              <a:buFontTx/>
              <a:buNone/>
              <a:tabLst/>
              <a:defRPr/>
            </a:pPr>
            <a:r>
              <a:rPr kumimoji="0" lang="en-GB" sz="2597" b="0" i="0" u="none" strike="noStrike" kern="0" cap="none" spc="0" normalizeH="0" baseline="0" noProof="0">
                <a:ln>
                  <a:noFill/>
                </a:ln>
                <a:solidFill>
                  <a:srgbClr val="FFBA1A"/>
                </a:solidFill>
                <a:effectLst/>
                <a:uLnTx/>
                <a:uFillTx/>
                <a:latin typeface="Poppins-Light"/>
                <a:ea typeface="+mn-ea"/>
                <a:cs typeface="+mn-cs"/>
              </a:rPr>
              <a:t>Simple content heavy slide</a:t>
            </a:r>
            <a:endParaRPr lang="en-GB"/>
          </a:p>
        </p:txBody>
      </p:sp>
      <p:sp>
        <p:nvSpPr>
          <p:cNvPr id="3" name="Text Placeholder 2">
            <a:extLst>
              <a:ext uri="{FF2B5EF4-FFF2-40B4-BE49-F238E27FC236}">
                <a16:creationId xmlns:a16="http://schemas.microsoft.com/office/drawing/2014/main" id="{FB0072CB-C7B4-4E15-BFA3-70CB1D097051}"/>
              </a:ext>
            </a:extLst>
          </p:cNvPr>
          <p:cNvSpPr>
            <a:spLocks noGrp="1"/>
          </p:cNvSpPr>
          <p:nvPr>
            <p:ph type="body" sz="quarter" idx="18"/>
          </p:nvPr>
        </p:nvSpPr>
        <p:spPr>
          <a:xfrm>
            <a:off x="457200" y="897417"/>
            <a:ext cx="8305800" cy="3881408"/>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31355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63776" indent="0" algn="ctr">
              <a:buNone/>
              <a:defRPr>
                <a:solidFill>
                  <a:schemeClr val="tx1">
                    <a:tint val="75000"/>
                  </a:schemeClr>
                </a:solidFill>
              </a:defRPr>
            </a:lvl2pPr>
            <a:lvl3pPr marL="727551" indent="0" algn="ctr">
              <a:buNone/>
              <a:defRPr>
                <a:solidFill>
                  <a:schemeClr val="tx1">
                    <a:tint val="75000"/>
                  </a:schemeClr>
                </a:solidFill>
              </a:defRPr>
            </a:lvl3pPr>
            <a:lvl4pPr marL="1091328" indent="0" algn="ctr">
              <a:buNone/>
              <a:defRPr>
                <a:solidFill>
                  <a:schemeClr val="tx1">
                    <a:tint val="75000"/>
                  </a:schemeClr>
                </a:solidFill>
              </a:defRPr>
            </a:lvl4pPr>
            <a:lvl5pPr marL="1455103" indent="0" algn="ctr">
              <a:buNone/>
              <a:defRPr>
                <a:solidFill>
                  <a:schemeClr val="tx1">
                    <a:tint val="75000"/>
                  </a:schemeClr>
                </a:solidFill>
              </a:defRPr>
            </a:lvl5pPr>
            <a:lvl6pPr marL="1818879" indent="0" algn="ctr">
              <a:buNone/>
              <a:defRPr>
                <a:solidFill>
                  <a:schemeClr val="tx1">
                    <a:tint val="75000"/>
                  </a:schemeClr>
                </a:solidFill>
              </a:defRPr>
            </a:lvl6pPr>
            <a:lvl7pPr marL="2182654" indent="0" algn="ctr">
              <a:buNone/>
              <a:defRPr>
                <a:solidFill>
                  <a:schemeClr val="tx1">
                    <a:tint val="75000"/>
                  </a:schemeClr>
                </a:solidFill>
              </a:defRPr>
            </a:lvl7pPr>
            <a:lvl8pPr marL="2546430" indent="0" algn="ctr">
              <a:buNone/>
              <a:defRPr>
                <a:solidFill>
                  <a:schemeClr val="tx1">
                    <a:tint val="75000"/>
                  </a:schemeClr>
                </a:solidFill>
              </a:defRPr>
            </a:lvl8pPr>
            <a:lvl9pPr marL="2910206"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227779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69236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7"/>
            <a:ext cx="7772400" cy="1021556"/>
          </a:xfrm>
        </p:spPr>
        <p:txBody>
          <a:bodyPr anchor="t"/>
          <a:lstStyle>
            <a:lvl1pPr algn="l">
              <a:defRPr sz="3183"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4" y="2180036"/>
            <a:ext cx="7772400" cy="1125140"/>
          </a:xfrm>
        </p:spPr>
        <p:txBody>
          <a:bodyPr anchor="b"/>
          <a:lstStyle>
            <a:lvl1pPr marL="0" indent="0">
              <a:buNone/>
              <a:defRPr sz="1591">
                <a:solidFill>
                  <a:schemeClr val="tx1">
                    <a:tint val="75000"/>
                  </a:schemeClr>
                </a:solidFill>
              </a:defRPr>
            </a:lvl1pPr>
            <a:lvl2pPr marL="363776" indent="0">
              <a:buNone/>
              <a:defRPr sz="1432">
                <a:solidFill>
                  <a:schemeClr val="tx1">
                    <a:tint val="75000"/>
                  </a:schemeClr>
                </a:solidFill>
              </a:defRPr>
            </a:lvl2pPr>
            <a:lvl3pPr marL="727551" indent="0">
              <a:buNone/>
              <a:defRPr sz="1274">
                <a:solidFill>
                  <a:schemeClr val="tx1">
                    <a:tint val="75000"/>
                  </a:schemeClr>
                </a:solidFill>
              </a:defRPr>
            </a:lvl3pPr>
            <a:lvl4pPr marL="1091328" indent="0">
              <a:buNone/>
              <a:defRPr sz="1114">
                <a:solidFill>
                  <a:schemeClr val="tx1">
                    <a:tint val="75000"/>
                  </a:schemeClr>
                </a:solidFill>
              </a:defRPr>
            </a:lvl4pPr>
            <a:lvl5pPr marL="1455103" indent="0">
              <a:buNone/>
              <a:defRPr sz="1114">
                <a:solidFill>
                  <a:schemeClr val="tx1">
                    <a:tint val="75000"/>
                  </a:schemeClr>
                </a:solidFill>
              </a:defRPr>
            </a:lvl5pPr>
            <a:lvl6pPr marL="1818879" indent="0">
              <a:buNone/>
              <a:defRPr sz="1114">
                <a:solidFill>
                  <a:schemeClr val="tx1">
                    <a:tint val="75000"/>
                  </a:schemeClr>
                </a:solidFill>
              </a:defRPr>
            </a:lvl6pPr>
            <a:lvl7pPr marL="2182654" indent="0">
              <a:buNone/>
              <a:defRPr sz="1114">
                <a:solidFill>
                  <a:schemeClr val="tx1">
                    <a:tint val="75000"/>
                  </a:schemeClr>
                </a:solidFill>
              </a:defRPr>
            </a:lvl7pPr>
            <a:lvl8pPr marL="2546430" indent="0">
              <a:buNone/>
              <a:defRPr sz="1114">
                <a:solidFill>
                  <a:schemeClr val="tx1">
                    <a:tint val="75000"/>
                  </a:schemeClr>
                </a:solidFill>
              </a:defRPr>
            </a:lvl8pPr>
            <a:lvl9pPr marL="2910206" indent="0">
              <a:buNone/>
              <a:defRPr sz="1114">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43909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1" y="900114"/>
            <a:ext cx="4038600" cy="2545556"/>
          </a:xfrm>
        </p:spPr>
        <p:txBody>
          <a:bodyPr/>
          <a:lstStyle>
            <a:lvl1pPr>
              <a:defRPr sz="2228"/>
            </a:lvl1pPr>
            <a:lvl2pPr>
              <a:defRPr sz="1909"/>
            </a:lvl2pPr>
            <a:lvl3pPr>
              <a:defRPr sz="1591"/>
            </a:lvl3pPr>
            <a:lvl4pPr>
              <a:defRPr sz="1432"/>
            </a:lvl4pPr>
            <a:lvl5pPr>
              <a:defRPr sz="1432"/>
            </a:lvl5pPr>
            <a:lvl6pPr>
              <a:defRPr sz="1432"/>
            </a:lvl6pPr>
            <a:lvl7pPr>
              <a:defRPr sz="1432"/>
            </a:lvl7pPr>
            <a:lvl8pPr>
              <a:defRPr sz="1432"/>
            </a:lvl8pPr>
            <a:lvl9pPr>
              <a:defRPr sz="14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228"/>
            </a:lvl1pPr>
            <a:lvl2pPr>
              <a:defRPr sz="1909"/>
            </a:lvl2pPr>
            <a:lvl3pPr>
              <a:defRPr sz="1591"/>
            </a:lvl3pPr>
            <a:lvl4pPr>
              <a:defRPr sz="1432"/>
            </a:lvl4pPr>
            <a:lvl5pPr>
              <a:defRPr sz="1432"/>
            </a:lvl5pPr>
            <a:lvl6pPr>
              <a:defRPr sz="1432"/>
            </a:lvl6pPr>
            <a:lvl7pPr>
              <a:defRPr sz="1432"/>
            </a:lvl7pPr>
            <a:lvl8pPr>
              <a:defRPr sz="1432"/>
            </a:lvl8pPr>
            <a:lvl9pPr>
              <a:defRPr sz="14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42442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6"/>
            <a:ext cx="4040188" cy="479822"/>
          </a:xfrm>
        </p:spPr>
        <p:txBody>
          <a:bodyPr anchor="b"/>
          <a:lstStyle>
            <a:lvl1pPr marL="0" indent="0">
              <a:buNone/>
              <a:defRPr sz="1909" b="1"/>
            </a:lvl1pPr>
            <a:lvl2pPr marL="363776" indent="0">
              <a:buNone/>
              <a:defRPr sz="1591" b="1"/>
            </a:lvl2pPr>
            <a:lvl3pPr marL="727551" indent="0">
              <a:buNone/>
              <a:defRPr sz="1432" b="1"/>
            </a:lvl3pPr>
            <a:lvl4pPr marL="1091328" indent="0">
              <a:buNone/>
              <a:defRPr sz="1274" b="1"/>
            </a:lvl4pPr>
            <a:lvl5pPr marL="1455103" indent="0">
              <a:buNone/>
              <a:defRPr sz="1274" b="1"/>
            </a:lvl5pPr>
            <a:lvl6pPr marL="1818879" indent="0">
              <a:buNone/>
              <a:defRPr sz="1274" b="1"/>
            </a:lvl6pPr>
            <a:lvl7pPr marL="2182654" indent="0">
              <a:buNone/>
              <a:defRPr sz="1274" b="1"/>
            </a:lvl7pPr>
            <a:lvl8pPr marL="2546430" indent="0">
              <a:buNone/>
              <a:defRPr sz="1274" b="1"/>
            </a:lvl8pPr>
            <a:lvl9pPr marL="2910206" indent="0">
              <a:buNone/>
              <a:defRPr sz="1274"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909"/>
            </a:lvl1pPr>
            <a:lvl2pPr>
              <a:defRPr sz="1591"/>
            </a:lvl2pPr>
            <a:lvl3pPr>
              <a:defRPr sz="1432"/>
            </a:lvl3pPr>
            <a:lvl4pPr>
              <a:defRPr sz="1274"/>
            </a:lvl4pPr>
            <a:lvl5pPr>
              <a:defRPr sz="1274"/>
            </a:lvl5pPr>
            <a:lvl6pPr>
              <a:defRPr sz="1274"/>
            </a:lvl6pPr>
            <a:lvl7pPr>
              <a:defRPr sz="1274"/>
            </a:lvl7pPr>
            <a:lvl8pPr>
              <a:defRPr sz="1274"/>
            </a:lvl8pPr>
            <a:lvl9pPr>
              <a:defRPr sz="127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6"/>
            <a:ext cx="4041775" cy="479822"/>
          </a:xfrm>
        </p:spPr>
        <p:txBody>
          <a:bodyPr anchor="b"/>
          <a:lstStyle>
            <a:lvl1pPr marL="0" indent="0">
              <a:buNone/>
              <a:defRPr sz="1909" b="1"/>
            </a:lvl1pPr>
            <a:lvl2pPr marL="363776" indent="0">
              <a:buNone/>
              <a:defRPr sz="1591" b="1"/>
            </a:lvl2pPr>
            <a:lvl3pPr marL="727551" indent="0">
              <a:buNone/>
              <a:defRPr sz="1432" b="1"/>
            </a:lvl3pPr>
            <a:lvl4pPr marL="1091328" indent="0">
              <a:buNone/>
              <a:defRPr sz="1274" b="1"/>
            </a:lvl4pPr>
            <a:lvl5pPr marL="1455103" indent="0">
              <a:buNone/>
              <a:defRPr sz="1274" b="1"/>
            </a:lvl5pPr>
            <a:lvl6pPr marL="1818879" indent="0">
              <a:buNone/>
              <a:defRPr sz="1274" b="1"/>
            </a:lvl6pPr>
            <a:lvl7pPr marL="2182654" indent="0">
              <a:buNone/>
              <a:defRPr sz="1274" b="1"/>
            </a:lvl7pPr>
            <a:lvl8pPr marL="2546430" indent="0">
              <a:buNone/>
              <a:defRPr sz="1274" b="1"/>
            </a:lvl8pPr>
            <a:lvl9pPr marL="2910206" indent="0">
              <a:buNone/>
              <a:defRPr sz="1274"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909"/>
            </a:lvl1pPr>
            <a:lvl2pPr>
              <a:defRPr sz="1591"/>
            </a:lvl2pPr>
            <a:lvl3pPr>
              <a:defRPr sz="1432"/>
            </a:lvl3pPr>
            <a:lvl4pPr>
              <a:defRPr sz="1274"/>
            </a:lvl4pPr>
            <a:lvl5pPr>
              <a:defRPr sz="1274"/>
            </a:lvl5pPr>
            <a:lvl6pPr>
              <a:defRPr sz="1274"/>
            </a:lvl6pPr>
            <a:lvl7pPr>
              <a:defRPr sz="1274"/>
            </a:lvl7pPr>
            <a:lvl8pPr>
              <a:defRPr sz="1274"/>
            </a:lvl8pPr>
            <a:lvl9pPr>
              <a:defRPr sz="127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1"/>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33004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87672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5603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8"/>
            <a:ext cx="3008313" cy="871538"/>
          </a:xfrm>
        </p:spPr>
        <p:txBody>
          <a:bodyPr anchor="b"/>
          <a:lstStyle>
            <a:lvl1pPr algn="l">
              <a:defRPr sz="1591" b="1"/>
            </a:lvl1pPr>
          </a:lstStyle>
          <a:p>
            <a:r>
              <a:rPr lang="en-US"/>
              <a:t>Click to edit Master title style</a:t>
            </a:r>
            <a:endParaRPr lang="en-GB"/>
          </a:p>
        </p:txBody>
      </p:sp>
      <p:sp>
        <p:nvSpPr>
          <p:cNvPr id="3" name="Content Placeholder 2"/>
          <p:cNvSpPr>
            <a:spLocks noGrp="1"/>
          </p:cNvSpPr>
          <p:nvPr>
            <p:ph idx="1"/>
          </p:nvPr>
        </p:nvSpPr>
        <p:spPr>
          <a:xfrm>
            <a:off x="3575051" y="204789"/>
            <a:ext cx="5111750" cy="4389835"/>
          </a:xfrm>
        </p:spPr>
        <p:txBody>
          <a:bodyPr/>
          <a:lstStyle>
            <a:lvl1pPr>
              <a:defRPr sz="2546"/>
            </a:lvl1pPr>
            <a:lvl2pPr>
              <a:defRPr sz="2228"/>
            </a:lvl2pPr>
            <a:lvl3pPr>
              <a:defRPr sz="1909"/>
            </a:lvl3pPr>
            <a:lvl4pPr>
              <a:defRPr sz="1591"/>
            </a:lvl4pPr>
            <a:lvl5pPr>
              <a:defRPr sz="1591"/>
            </a:lvl5pPr>
            <a:lvl6pPr>
              <a:defRPr sz="1591"/>
            </a:lvl6pPr>
            <a:lvl7pPr>
              <a:defRPr sz="1591"/>
            </a:lvl7pPr>
            <a:lvl8pPr>
              <a:defRPr sz="1591"/>
            </a:lvl8pPr>
            <a:lvl9pPr>
              <a:defRPr sz="15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114"/>
            </a:lvl1pPr>
            <a:lvl2pPr marL="363776" indent="0">
              <a:buNone/>
              <a:defRPr sz="955"/>
            </a:lvl2pPr>
            <a:lvl3pPr marL="727551" indent="0">
              <a:buNone/>
              <a:defRPr sz="796"/>
            </a:lvl3pPr>
            <a:lvl4pPr marL="1091328" indent="0">
              <a:buNone/>
              <a:defRPr sz="716"/>
            </a:lvl4pPr>
            <a:lvl5pPr marL="1455103" indent="0">
              <a:buNone/>
              <a:defRPr sz="716"/>
            </a:lvl5pPr>
            <a:lvl6pPr marL="1818879" indent="0">
              <a:buNone/>
              <a:defRPr sz="716"/>
            </a:lvl6pPr>
            <a:lvl7pPr marL="2182654" indent="0">
              <a:buNone/>
              <a:defRPr sz="716"/>
            </a:lvl7pPr>
            <a:lvl8pPr marL="2546430" indent="0">
              <a:buNone/>
              <a:defRPr sz="716"/>
            </a:lvl8pPr>
            <a:lvl9pPr marL="2910206" indent="0">
              <a:buNone/>
              <a:defRPr sz="716"/>
            </a:lvl9pPr>
          </a:lstStyle>
          <a:p>
            <a:pPr lvl="0"/>
            <a:r>
              <a:rPr lang="en-US"/>
              <a:t>Click to edit Master text styles</a:t>
            </a:r>
          </a:p>
        </p:txBody>
      </p:sp>
    </p:spTree>
    <p:extLst>
      <p:ext uri="{BB962C8B-B14F-4D97-AF65-F5344CB8AC3E}">
        <p14:creationId xmlns:p14="http://schemas.microsoft.com/office/powerpoint/2010/main" val="40657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91" b="1"/>
            </a:lvl1pPr>
          </a:lstStyle>
          <a:p>
            <a:r>
              <a:rPr lang="en-US"/>
              <a:t>Click to edit Master title style</a:t>
            </a:r>
            <a:endParaRPr lang="en-GB"/>
          </a:p>
        </p:txBody>
      </p:sp>
      <p:sp>
        <p:nvSpPr>
          <p:cNvPr id="3" name="Picture Placeholder 2"/>
          <p:cNvSpPr>
            <a:spLocks noGrp="1"/>
          </p:cNvSpPr>
          <p:nvPr>
            <p:ph type="pic" idx="1"/>
          </p:nvPr>
        </p:nvSpPr>
        <p:spPr>
          <a:xfrm>
            <a:off x="1792288" y="459582"/>
            <a:ext cx="5486400" cy="3086100"/>
          </a:xfrm>
        </p:spPr>
        <p:txBody>
          <a:bodyPr/>
          <a:lstStyle>
            <a:lvl1pPr marL="0" indent="0">
              <a:buNone/>
              <a:defRPr sz="2546"/>
            </a:lvl1pPr>
            <a:lvl2pPr marL="363776" indent="0">
              <a:buNone/>
              <a:defRPr sz="2228"/>
            </a:lvl2pPr>
            <a:lvl3pPr marL="727551" indent="0">
              <a:buNone/>
              <a:defRPr sz="1909"/>
            </a:lvl3pPr>
            <a:lvl4pPr marL="1091328" indent="0">
              <a:buNone/>
              <a:defRPr sz="1591"/>
            </a:lvl4pPr>
            <a:lvl5pPr marL="1455103" indent="0">
              <a:buNone/>
              <a:defRPr sz="1591"/>
            </a:lvl5pPr>
            <a:lvl6pPr marL="1818879" indent="0">
              <a:buNone/>
              <a:defRPr sz="1591"/>
            </a:lvl6pPr>
            <a:lvl7pPr marL="2182654" indent="0">
              <a:buNone/>
              <a:defRPr sz="1591"/>
            </a:lvl7pPr>
            <a:lvl8pPr marL="2546430" indent="0">
              <a:buNone/>
              <a:defRPr sz="1591"/>
            </a:lvl8pPr>
            <a:lvl9pPr marL="2910206" indent="0">
              <a:buNone/>
              <a:defRPr sz="1591"/>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114"/>
            </a:lvl1pPr>
            <a:lvl2pPr marL="363776" indent="0">
              <a:buNone/>
              <a:defRPr sz="955"/>
            </a:lvl2pPr>
            <a:lvl3pPr marL="727551" indent="0">
              <a:buNone/>
              <a:defRPr sz="796"/>
            </a:lvl3pPr>
            <a:lvl4pPr marL="1091328" indent="0">
              <a:buNone/>
              <a:defRPr sz="716"/>
            </a:lvl4pPr>
            <a:lvl5pPr marL="1455103" indent="0">
              <a:buNone/>
              <a:defRPr sz="716"/>
            </a:lvl5pPr>
            <a:lvl6pPr marL="1818879" indent="0">
              <a:buNone/>
              <a:defRPr sz="716"/>
            </a:lvl6pPr>
            <a:lvl7pPr marL="2182654" indent="0">
              <a:buNone/>
              <a:defRPr sz="716"/>
            </a:lvl7pPr>
            <a:lvl8pPr marL="2546430" indent="0">
              <a:buNone/>
              <a:defRPr sz="716"/>
            </a:lvl8pPr>
            <a:lvl9pPr marL="2910206" indent="0">
              <a:buNone/>
              <a:defRPr sz="716"/>
            </a:lvl9pPr>
          </a:lstStyle>
          <a:p>
            <a:pPr lvl="0"/>
            <a:r>
              <a:rPr lang="en-US"/>
              <a:t>Click to edit Master text styles</a:t>
            </a:r>
          </a:p>
        </p:txBody>
      </p:sp>
    </p:spTree>
    <p:extLst>
      <p:ext uri="{BB962C8B-B14F-4D97-AF65-F5344CB8AC3E}">
        <p14:creationId xmlns:p14="http://schemas.microsoft.com/office/powerpoint/2010/main" val="235659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0" name="bg object 16">
            <a:extLst>
              <a:ext uri="{FF2B5EF4-FFF2-40B4-BE49-F238E27FC236}">
                <a16:creationId xmlns:a16="http://schemas.microsoft.com/office/drawing/2014/main" id="{F47A90EC-6F17-4FB5-A1A2-FEF8FEC0717D}"/>
              </a:ext>
            </a:extLst>
          </p:cNvPr>
          <p:cNvSpPr/>
          <p:nvPr userDrawn="1"/>
        </p:nvSpPr>
        <p:spPr>
          <a:xfrm>
            <a:off x="0" y="0"/>
            <a:ext cx="9144000" cy="5143500"/>
          </a:xfrm>
          <a:custGeom>
            <a:avLst/>
            <a:gdLst/>
            <a:ahLst/>
            <a:cxnLst/>
            <a:rect l="l" t="t" r="r" b="b"/>
            <a:pathLst>
              <a:path w="9144000" h="5148580">
                <a:moveTo>
                  <a:pt x="9144000" y="0"/>
                </a:moveTo>
                <a:lnTo>
                  <a:pt x="0" y="0"/>
                </a:lnTo>
                <a:lnTo>
                  <a:pt x="0" y="5148008"/>
                </a:lnTo>
                <a:lnTo>
                  <a:pt x="9144000" y="5148008"/>
                </a:lnTo>
                <a:lnTo>
                  <a:pt x="9144000" y="0"/>
                </a:lnTo>
                <a:close/>
              </a:path>
            </a:pathLst>
          </a:custGeom>
          <a:solidFill>
            <a:srgbClr val="1E1246"/>
          </a:solidFill>
        </p:spPr>
        <p:txBody>
          <a:bodyPr wrap="square" lIns="0" tIns="0" rIns="0" bIns="0" rtlCol="0"/>
          <a:lstStyle/>
          <a:p>
            <a:endParaRPr sz="1798"/>
          </a:p>
        </p:txBody>
      </p:sp>
      <p:sp>
        <p:nvSpPr>
          <p:cNvPr id="6" name="object 2">
            <a:extLst>
              <a:ext uri="{FF2B5EF4-FFF2-40B4-BE49-F238E27FC236}">
                <a16:creationId xmlns:a16="http://schemas.microsoft.com/office/drawing/2014/main" id="{4226E382-CDE5-47A3-8A40-0DFA6AC52AB1}"/>
              </a:ext>
            </a:extLst>
          </p:cNvPr>
          <p:cNvSpPr/>
          <p:nvPr userDrawn="1"/>
        </p:nvSpPr>
        <p:spPr>
          <a:xfrm>
            <a:off x="1" y="0"/>
            <a:ext cx="3870325" cy="5142232"/>
          </a:xfrm>
          <a:custGeom>
            <a:avLst/>
            <a:gdLst/>
            <a:ahLst/>
            <a:cxnLst/>
            <a:rect l="l" t="t" r="r" b="b"/>
            <a:pathLst>
              <a:path w="3870325" h="5148580">
                <a:moveTo>
                  <a:pt x="2269387" y="0"/>
                </a:moveTo>
                <a:lnTo>
                  <a:pt x="0" y="0"/>
                </a:lnTo>
                <a:lnTo>
                  <a:pt x="0" y="5147995"/>
                </a:lnTo>
                <a:lnTo>
                  <a:pt x="2184970" y="5147995"/>
                </a:lnTo>
                <a:lnTo>
                  <a:pt x="2209922" y="5136842"/>
                </a:lnTo>
                <a:lnTo>
                  <a:pt x="2251128" y="5117622"/>
                </a:lnTo>
                <a:lnTo>
                  <a:pt x="2291972" y="5097764"/>
                </a:lnTo>
                <a:lnTo>
                  <a:pt x="2332447" y="5077276"/>
                </a:lnTo>
                <a:lnTo>
                  <a:pt x="2372548" y="5056163"/>
                </a:lnTo>
                <a:lnTo>
                  <a:pt x="2412267" y="5034432"/>
                </a:lnTo>
                <a:lnTo>
                  <a:pt x="2451599" y="5012089"/>
                </a:lnTo>
                <a:lnTo>
                  <a:pt x="2490536" y="4989141"/>
                </a:lnTo>
                <a:lnTo>
                  <a:pt x="2529073" y="4965594"/>
                </a:lnTo>
                <a:lnTo>
                  <a:pt x="2567203" y="4941454"/>
                </a:lnTo>
                <a:lnTo>
                  <a:pt x="2604920" y="4916729"/>
                </a:lnTo>
                <a:lnTo>
                  <a:pt x="2642218" y="4891423"/>
                </a:lnTo>
                <a:lnTo>
                  <a:pt x="2679089" y="4865545"/>
                </a:lnTo>
                <a:lnTo>
                  <a:pt x="2715528" y="4839099"/>
                </a:lnTo>
                <a:lnTo>
                  <a:pt x="2751528" y="4812093"/>
                </a:lnTo>
                <a:lnTo>
                  <a:pt x="2787082" y="4784533"/>
                </a:lnTo>
                <a:lnTo>
                  <a:pt x="2822185" y="4756426"/>
                </a:lnTo>
                <a:lnTo>
                  <a:pt x="2856830" y="4727777"/>
                </a:lnTo>
                <a:lnTo>
                  <a:pt x="2891011" y="4698593"/>
                </a:lnTo>
                <a:lnTo>
                  <a:pt x="2924721" y="4668881"/>
                </a:lnTo>
                <a:lnTo>
                  <a:pt x="2957953" y="4638646"/>
                </a:lnTo>
                <a:lnTo>
                  <a:pt x="2990702" y="4607896"/>
                </a:lnTo>
                <a:lnTo>
                  <a:pt x="3022960" y="4576637"/>
                </a:lnTo>
                <a:lnTo>
                  <a:pt x="3054722" y="4544875"/>
                </a:lnTo>
                <a:lnTo>
                  <a:pt x="3085982" y="4512616"/>
                </a:lnTo>
                <a:lnTo>
                  <a:pt x="3116732" y="4479868"/>
                </a:lnTo>
                <a:lnTo>
                  <a:pt x="3146966" y="4446635"/>
                </a:lnTo>
                <a:lnTo>
                  <a:pt x="3176678" y="4412926"/>
                </a:lnTo>
                <a:lnTo>
                  <a:pt x="3205862" y="4378745"/>
                </a:lnTo>
                <a:lnTo>
                  <a:pt x="3234511" y="4344100"/>
                </a:lnTo>
                <a:lnTo>
                  <a:pt x="3262619" y="4308997"/>
                </a:lnTo>
                <a:lnTo>
                  <a:pt x="3290179" y="4273442"/>
                </a:lnTo>
                <a:lnTo>
                  <a:pt x="3317185" y="4237442"/>
                </a:lnTo>
                <a:lnTo>
                  <a:pt x="3343630" y="4201004"/>
                </a:lnTo>
                <a:lnTo>
                  <a:pt x="3369509" y="4164132"/>
                </a:lnTo>
                <a:lnTo>
                  <a:pt x="3394814" y="4126835"/>
                </a:lnTo>
                <a:lnTo>
                  <a:pt x="3419540" y="4089118"/>
                </a:lnTo>
                <a:lnTo>
                  <a:pt x="3443679" y="4050988"/>
                </a:lnTo>
                <a:lnTo>
                  <a:pt x="3467226" y="4012451"/>
                </a:lnTo>
                <a:lnTo>
                  <a:pt x="3490174" y="3973513"/>
                </a:lnTo>
                <a:lnTo>
                  <a:pt x="3512517" y="3934182"/>
                </a:lnTo>
                <a:lnTo>
                  <a:pt x="3534248" y="3894462"/>
                </a:lnTo>
                <a:lnTo>
                  <a:pt x="3555361" y="3854362"/>
                </a:lnTo>
                <a:lnTo>
                  <a:pt x="3575850" y="3813886"/>
                </a:lnTo>
                <a:lnTo>
                  <a:pt x="3595707" y="3773043"/>
                </a:lnTo>
                <a:lnTo>
                  <a:pt x="3614928" y="3731837"/>
                </a:lnTo>
                <a:lnTo>
                  <a:pt x="3633505" y="3690275"/>
                </a:lnTo>
                <a:lnTo>
                  <a:pt x="3651431" y="3648365"/>
                </a:lnTo>
                <a:lnTo>
                  <a:pt x="3668701" y="3606111"/>
                </a:lnTo>
                <a:lnTo>
                  <a:pt x="3685308" y="3563521"/>
                </a:lnTo>
                <a:lnTo>
                  <a:pt x="3701246" y="3520601"/>
                </a:lnTo>
                <a:lnTo>
                  <a:pt x="3716509" y="3477357"/>
                </a:lnTo>
                <a:lnTo>
                  <a:pt x="3731089" y="3433796"/>
                </a:lnTo>
                <a:lnTo>
                  <a:pt x="3744980" y="3389925"/>
                </a:lnTo>
                <a:lnTo>
                  <a:pt x="3758177" y="3345749"/>
                </a:lnTo>
                <a:lnTo>
                  <a:pt x="3770672" y="3301274"/>
                </a:lnTo>
                <a:lnTo>
                  <a:pt x="3782460" y="3256508"/>
                </a:lnTo>
                <a:lnTo>
                  <a:pt x="3793534" y="3211457"/>
                </a:lnTo>
                <a:lnTo>
                  <a:pt x="3803887" y="3166127"/>
                </a:lnTo>
                <a:lnTo>
                  <a:pt x="3813513" y="3120525"/>
                </a:lnTo>
                <a:lnTo>
                  <a:pt x="3822406" y="3074657"/>
                </a:lnTo>
                <a:lnTo>
                  <a:pt x="3830559" y="3028529"/>
                </a:lnTo>
                <a:lnTo>
                  <a:pt x="3837966" y="2982147"/>
                </a:lnTo>
                <a:lnTo>
                  <a:pt x="3844620" y="2935519"/>
                </a:lnTo>
                <a:lnTo>
                  <a:pt x="3850516" y="2888651"/>
                </a:lnTo>
                <a:lnTo>
                  <a:pt x="3855646" y="2841548"/>
                </a:lnTo>
                <a:lnTo>
                  <a:pt x="3860005" y="2794218"/>
                </a:lnTo>
                <a:lnTo>
                  <a:pt x="3863585" y="2746667"/>
                </a:lnTo>
                <a:lnTo>
                  <a:pt x="3866381" y="2698901"/>
                </a:lnTo>
                <a:lnTo>
                  <a:pt x="3868386" y="2650926"/>
                </a:lnTo>
                <a:lnTo>
                  <a:pt x="3869594" y="2602749"/>
                </a:lnTo>
                <a:lnTo>
                  <a:pt x="3869998" y="2554377"/>
                </a:lnTo>
                <a:lnTo>
                  <a:pt x="3869594" y="2506005"/>
                </a:lnTo>
                <a:lnTo>
                  <a:pt x="3868386" y="2457828"/>
                </a:lnTo>
                <a:lnTo>
                  <a:pt x="3866381" y="2409854"/>
                </a:lnTo>
                <a:lnTo>
                  <a:pt x="3863585" y="2362087"/>
                </a:lnTo>
                <a:lnTo>
                  <a:pt x="3860005" y="2314536"/>
                </a:lnTo>
                <a:lnTo>
                  <a:pt x="3855646" y="2267206"/>
                </a:lnTo>
                <a:lnTo>
                  <a:pt x="3850516" y="2220103"/>
                </a:lnTo>
                <a:lnTo>
                  <a:pt x="3844620" y="2173235"/>
                </a:lnTo>
                <a:lnTo>
                  <a:pt x="3837966" y="2126607"/>
                </a:lnTo>
                <a:lnTo>
                  <a:pt x="3830559" y="2080225"/>
                </a:lnTo>
                <a:lnTo>
                  <a:pt x="3822406" y="2034097"/>
                </a:lnTo>
                <a:lnTo>
                  <a:pt x="3813513" y="1988229"/>
                </a:lnTo>
                <a:lnTo>
                  <a:pt x="3803887" y="1942626"/>
                </a:lnTo>
                <a:lnTo>
                  <a:pt x="3793534" y="1897296"/>
                </a:lnTo>
                <a:lnTo>
                  <a:pt x="3782460" y="1852245"/>
                </a:lnTo>
                <a:lnTo>
                  <a:pt x="3770672" y="1807479"/>
                </a:lnTo>
                <a:lnTo>
                  <a:pt x="3758177" y="1763005"/>
                </a:lnTo>
                <a:lnTo>
                  <a:pt x="3744980" y="1718828"/>
                </a:lnTo>
                <a:lnTo>
                  <a:pt x="3731089" y="1674957"/>
                </a:lnTo>
                <a:lnTo>
                  <a:pt x="3716509" y="1631396"/>
                </a:lnTo>
                <a:lnTo>
                  <a:pt x="3701246" y="1588152"/>
                </a:lnTo>
                <a:lnTo>
                  <a:pt x="3685308" y="1545232"/>
                </a:lnTo>
                <a:lnTo>
                  <a:pt x="3668701" y="1502641"/>
                </a:lnTo>
                <a:lnTo>
                  <a:pt x="3651431" y="1460388"/>
                </a:lnTo>
                <a:lnTo>
                  <a:pt x="3633505" y="1418477"/>
                </a:lnTo>
                <a:lnTo>
                  <a:pt x="3614928" y="1376915"/>
                </a:lnTo>
                <a:lnTo>
                  <a:pt x="3595707" y="1335709"/>
                </a:lnTo>
                <a:lnTo>
                  <a:pt x="3575850" y="1294865"/>
                </a:lnTo>
                <a:lnTo>
                  <a:pt x="3555361" y="1254390"/>
                </a:lnTo>
                <a:lnTo>
                  <a:pt x="3534248" y="1214289"/>
                </a:lnTo>
                <a:lnTo>
                  <a:pt x="3512517" y="1174570"/>
                </a:lnTo>
                <a:lnTo>
                  <a:pt x="3490174" y="1135238"/>
                </a:lnTo>
                <a:lnTo>
                  <a:pt x="3467226" y="1096300"/>
                </a:lnTo>
                <a:lnTo>
                  <a:pt x="3443679" y="1057763"/>
                </a:lnTo>
                <a:lnTo>
                  <a:pt x="3419540" y="1019633"/>
                </a:lnTo>
                <a:lnTo>
                  <a:pt x="3394814" y="981915"/>
                </a:lnTo>
                <a:lnTo>
                  <a:pt x="3369509" y="944618"/>
                </a:lnTo>
                <a:lnTo>
                  <a:pt x="3343630" y="907746"/>
                </a:lnTo>
                <a:lnTo>
                  <a:pt x="3317185" y="871307"/>
                </a:lnTo>
                <a:lnTo>
                  <a:pt x="3290179" y="835307"/>
                </a:lnTo>
                <a:lnTo>
                  <a:pt x="3262619" y="799752"/>
                </a:lnTo>
                <a:lnTo>
                  <a:pt x="3234511" y="764649"/>
                </a:lnTo>
                <a:lnTo>
                  <a:pt x="3205862" y="730004"/>
                </a:lnTo>
                <a:lnTo>
                  <a:pt x="3176678" y="695823"/>
                </a:lnTo>
                <a:lnTo>
                  <a:pt x="3146966" y="662114"/>
                </a:lnTo>
                <a:lnTo>
                  <a:pt x="3116732" y="628881"/>
                </a:lnTo>
                <a:lnTo>
                  <a:pt x="3085982" y="596132"/>
                </a:lnTo>
                <a:lnTo>
                  <a:pt x="3054722" y="563873"/>
                </a:lnTo>
                <a:lnTo>
                  <a:pt x="3022960" y="532111"/>
                </a:lnTo>
                <a:lnTo>
                  <a:pt x="2990702" y="500851"/>
                </a:lnTo>
                <a:lnTo>
                  <a:pt x="2957953" y="470101"/>
                </a:lnTo>
                <a:lnTo>
                  <a:pt x="2924721" y="439867"/>
                </a:lnTo>
                <a:lnTo>
                  <a:pt x="2891011" y="410154"/>
                </a:lnTo>
                <a:lnTo>
                  <a:pt x="2856830" y="380970"/>
                </a:lnTo>
                <a:lnTo>
                  <a:pt x="2822185" y="352321"/>
                </a:lnTo>
                <a:lnTo>
                  <a:pt x="2787082" y="324213"/>
                </a:lnTo>
                <a:lnTo>
                  <a:pt x="2751528" y="296653"/>
                </a:lnTo>
                <a:lnTo>
                  <a:pt x="2715528" y="269647"/>
                </a:lnTo>
                <a:lnTo>
                  <a:pt x="2679089" y="243201"/>
                </a:lnTo>
                <a:lnTo>
                  <a:pt x="2642218" y="217322"/>
                </a:lnTo>
                <a:lnTo>
                  <a:pt x="2604920" y="192017"/>
                </a:lnTo>
                <a:lnTo>
                  <a:pt x="2567203" y="167291"/>
                </a:lnTo>
                <a:lnTo>
                  <a:pt x="2529073" y="143152"/>
                </a:lnTo>
                <a:lnTo>
                  <a:pt x="2490536" y="119604"/>
                </a:lnTo>
                <a:lnTo>
                  <a:pt x="2451599" y="96656"/>
                </a:lnTo>
                <a:lnTo>
                  <a:pt x="2412267" y="74313"/>
                </a:lnTo>
                <a:lnTo>
                  <a:pt x="2372548" y="52582"/>
                </a:lnTo>
                <a:lnTo>
                  <a:pt x="2332447" y="31469"/>
                </a:lnTo>
                <a:lnTo>
                  <a:pt x="2291972" y="10980"/>
                </a:lnTo>
                <a:lnTo>
                  <a:pt x="2269387" y="0"/>
                </a:lnTo>
                <a:close/>
              </a:path>
            </a:pathLst>
          </a:custGeom>
          <a:solidFill>
            <a:srgbClr val="FFBA1A"/>
          </a:solidFill>
        </p:spPr>
        <p:txBody>
          <a:bodyPr wrap="square" lIns="0" tIns="0" rIns="0" bIns="0" rtlCol="0"/>
          <a:lstStyle/>
          <a:p>
            <a:endParaRPr sz="1798"/>
          </a:p>
        </p:txBody>
      </p:sp>
      <p:sp>
        <p:nvSpPr>
          <p:cNvPr id="13" name="Text Placeholder 12">
            <a:extLst>
              <a:ext uri="{FF2B5EF4-FFF2-40B4-BE49-F238E27FC236}">
                <a16:creationId xmlns:a16="http://schemas.microsoft.com/office/drawing/2014/main" id="{F1F6F764-2A49-4911-8CFE-6E152643F916}"/>
              </a:ext>
            </a:extLst>
          </p:cNvPr>
          <p:cNvSpPr>
            <a:spLocks noGrp="1"/>
          </p:cNvSpPr>
          <p:nvPr>
            <p:ph type="body" sz="quarter" idx="10" hasCustomPrompt="1"/>
          </p:nvPr>
        </p:nvSpPr>
        <p:spPr>
          <a:xfrm>
            <a:off x="228601" y="1963020"/>
            <a:ext cx="3641725" cy="867292"/>
          </a:xfrm>
          <a:prstGeom prst="rect">
            <a:avLst/>
          </a:prstGeom>
        </p:spPr>
        <p:txBody>
          <a:bodyPr/>
          <a:lstStyle>
            <a:lvl1pPr marL="12685" marR="5074" algn="l" defTabSz="983069" rtl="0" eaLnBrk="1" latinLnBrk="0" hangingPunct="1">
              <a:lnSpc>
                <a:spcPts val="2996"/>
              </a:lnSpc>
              <a:spcBef>
                <a:spcPts val="499"/>
              </a:spcBef>
              <a:defRPr lang="en-GB" sz="2797" kern="1200" dirty="0">
                <a:solidFill>
                  <a:schemeClr val="accent1"/>
                </a:solidFill>
                <a:latin typeface="Poppins-Light"/>
                <a:ea typeface="+mn-ea"/>
                <a:cs typeface="Poppins-Light"/>
              </a:defRPr>
            </a:lvl1pPr>
            <a:lvl2pPr>
              <a:defRPr lang="en-US" sz="2797" kern="1200" dirty="0" smtClean="0">
                <a:solidFill>
                  <a:schemeClr val="accent1"/>
                </a:solidFill>
                <a:latin typeface="Poppins-Light"/>
                <a:ea typeface="+mn-ea"/>
                <a:cs typeface="Poppins-Light"/>
              </a:defRPr>
            </a:lvl2pPr>
            <a:lvl3pPr>
              <a:defRPr lang="en-US" sz="2797" kern="1200" dirty="0" smtClean="0">
                <a:solidFill>
                  <a:schemeClr val="accent1"/>
                </a:solidFill>
                <a:latin typeface="Poppins-Light"/>
                <a:ea typeface="+mn-ea"/>
                <a:cs typeface="Poppins-Light"/>
              </a:defRPr>
            </a:lvl3pPr>
            <a:lvl4pPr>
              <a:defRPr lang="en-US" sz="2797" kern="1200" dirty="0" smtClean="0">
                <a:solidFill>
                  <a:schemeClr val="accent1"/>
                </a:solidFill>
                <a:latin typeface="Poppins-Light"/>
                <a:ea typeface="+mn-ea"/>
                <a:cs typeface="Poppins-Light"/>
              </a:defRPr>
            </a:lvl4pPr>
            <a:lvl5pPr>
              <a:defRPr lang="en-GB" sz="2797" kern="1200" dirty="0">
                <a:solidFill>
                  <a:schemeClr val="accent1"/>
                </a:solidFill>
                <a:latin typeface="Poppins-Light"/>
                <a:ea typeface="+mn-ea"/>
                <a:cs typeface="Poppins-Light"/>
              </a:defRPr>
            </a:lvl5pPr>
          </a:lstStyle>
          <a:p>
            <a:pPr lvl="0"/>
            <a:r>
              <a:rPr lang="en-US"/>
              <a:t>Presentation Title over two lines</a:t>
            </a:r>
            <a:endParaRPr lang="en-GB"/>
          </a:p>
        </p:txBody>
      </p:sp>
      <p:sp>
        <p:nvSpPr>
          <p:cNvPr id="15" name="Text Placeholder 14">
            <a:extLst>
              <a:ext uri="{FF2B5EF4-FFF2-40B4-BE49-F238E27FC236}">
                <a16:creationId xmlns:a16="http://schemas.microsoft.com/office/drawing/2014/main" id="{D2E5FFB0-38D2-4300-9D21-5B7213C3D8B6}"/>
              </a:ext>
            </a:extLst>
          </p:cNvPr>
          <p:cNvSpPr>
            <a:spLocks noGrp="1"/>
          </p:cNvSpPr>
          <p:nvPr>
            <p:ph type="body" sz="quarter" idx="11" hasCustomPrompt="1"/>
          </p:nvPr>
        </p:nvSpPr>
        <p:spPr>
          <a:xfrm>
            <a:off x="228600" y="2952281"/>
            <a:ext cx="3641725" cy="257535"/>
          </a:xfrm>
          <a:prstGeom prst="rect">
            <a:avLst/>
          </a:prstGeom>
        </p:spPr>
        <p:txBody>
          <a:bodyPr/>
          <a:lstStyle>
            <a:lvl1pPr marL="12685" algn="l" defTabSz="913303" rtl="0" eaLnBrk="1" latinLnBrk="0" hangingPunct="1">
              <a:lnSpc>
                <a:spcPct val="100000"/>
              </a:lnSpc>
              <a:spcBef>
                <a:spcPts val="100"/>
              </a:spcBef>
              <a:defRPr lang="en-GB" sz="1398" kern="1200" dirty="0">
                <a:solidFill>
                  <a:schemeClr val="accent1"/>
                </a:solidFill>
                <a:latin typeface="Poppins-Medium"/>
                <a:ea typeface="+mn-ea"/>
                <a:cs typeface="Poppins-Medium"/>
              </a:defRPr>
            </a:lvl1pPr>
          </a:lstStyle>
          <a:p>
            <a:pPr marL="12685" marR="0" lvl="0" indent="0" algn="l" defTabSz="913303" rtl="0" eaLnBrk="1" fontAlgn="auto" latinLnBrk="0" hangingPunct="1">
              <a:lnSpc>
                <a:spcPct val="100000"/>
              </a:lnSpc>
              <a:spcBef>
                <a:spcPts val="100"/>
              </a:spcBef>
              <a:spcAft>
                <a:spcPts val="0"/>
              </a:spcAft>
              <a:buClrTx/>
              <a:buSzTx/>
              <a:buFontTx/>
              <a:buNone/>
              <a:tabLst/>
              <a:defRPr/>
            </a:pPr>
            <a:r>
              <a:rPr kumimoji="0" lang="en-GB" sz="1398" b="0" i="0" u="none" strike="noStrike" kern="1200" cap="none" spc="0" normalizeH="0" baseline="0" noProof="0">
                <a:ln>
                  <a:noFill/>
                </a:ln>
                <a:solidFill>
                  <a:srgbClr val="1E1246"/>
                </a:solidFill>
                <a:effectLst/>
                <a:uLnTx/>
                <a:uFillTx/>
                <a:latin typeface="Poppins-Medium"/>
                <a:ea typeface="+mn-ea"/>
                <a:cs typeface="Poppins-Medium"/>
              </a:rPr>
              <a:t>88/88/2021</a:t>
            </a:r>
            <a:endParaRPr lang="en-GB"/>
          </a:p>
        </p:txBody>
      </p:sp>
      <p:pic>
        <p:nvPicPr>
          <p:cNvPr id="14" name="Picture 13">
            <a:extLst>
              <a:ext uri="{FF2B5EF4-FFF2-40B4-BE49-F238E27FC236}">
                <a16:creationId xmlns:a16="http://schemas.microsoft.com/office/drawing/2014/main" id="{55795231-B7FF-4A78-8E56-FA7AB6714E85}"/>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157615" y="2376476"/>
            <a:ext cx="1698645" cy="445490"/>
          </a:xfrm>
          <a:prstGeom prst="rect">
            <a:avLst/>
          </a:prstGeom>
        </p:spPr>
      </p:pic>
    </p:spTree>
    <p:extLst>
      <p:ext uri="{BB962C8B-B14F-4D97-AF65-F5344CB8AC3E}">
        <p14:creationId xmlns:p14="http://schemas.microsoft.com/office/powerpoint/2010/main" val="1968052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object 4">
            <a:extLst>
              <a:ext uri="{FF2B5EF4-FFF2-40B4-BE49-F238E27FC236}">
                <a16:creationId xmlns:a16="http://schemas.microsoft.com/office/drawing/2014/main" id="{66253065-DBDD-44D8-BC83-FDDC07A78ABD}"/>
              </a:ext>
            </a:extLst>
          </p:cNvPr>
          <p:cNvSpPr txBox="1">
            <a:spLocks noGrp="1"/>
          </p:cNvSpPr>
          <p:nvPr>
            <p:ph type="title"/>
          </p:nvPr>
        </p:nvSpPr>
        <p:spPr>
          <a:xfrm>
            <a:off x="347300" y="737291"/>
            <a:ext cx="3157900" cy="421120"/>
          </a:xfrm>
          <a:prstGeom prst="rect">
            <a:avLst/>
          </a:prstGeom>
        </p:spPr>
        <p:txBody>
          <a:bodyPr vert="horz" wrap="square" lIns="0" tIns="12700" rIns="0" bIns="0" rtlCol="0">
            <a:spAutoFit/>
          </a:bodyPr>
          <a:lstStyle>
            <a:lvl1pPr marL="12685">
              <a:lnSpc>
                <a:spcPct val="100000"/>
              </a:lnSpc>
              <a:spcBef>
                <a:spcPts val="100"/>
              </a:spcBef>
              <a:defRPr sz="2597">
                <a:solidFill>
                  <a:schemeClr val="accent4"/>
                </a:solidFill>
              </a:defRPr>
            </a:lvl1pPr>
          </a:lstStyle>
          <a:p>
            <a:pPr marL="12700">
              <a:lnSpc>
                <a:spcPct val="100000"/>
              </a:lnSpc>
              <a:spcBef>
                <a:spcPts val="100"/>
              </a:spcBef>
            </a:pPr>
            <a:r>
              <a:rPr sz="2597">
                <a:solidFill>
                  <a:srgbClr val="FFBA1A"/>
                </a:solidFill>
              </a:rPr>
              <a:t>Agenda</a:t>
            </a:r>
            <a:endParaRPr sz="2597"/>
          </a:p>
        </p:txBody>
      </p:sp>
      <p:pic>
        <p:nvPicPr>
          <p:cNvPr id="10" name="object 5">
            <a:extLst>
              <a:ext uri="{FF2B5EF4-FFF2-40B4-BE49-F238E27FC236}">
                <a16:creationId xmlns:a16="http://schemas.microsoft.com/office/drawing/2014/main" id="{BD04450B-59EB-4167-8488-BE80AE16F63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4319997" y="1"/>
            <a:ext cx="4824002" cy="5141647"/>
          </a:xfrm>
          <a:prstGeom prst="rect">
            <a:avLst/>
          </a:prstGeom>
        </p:spPr>
      </p:pic>
      <p:sp>
        <p:nvSpPr>
          <p:cNvPr id="26" name="Text Placeholder 24">
            <a:extLst>
              <a:ext uri="{FF2B5EF4-FFF2-40B4-BE49-F238E27FC236}">
                <a16:creationId xmlns:a16="http://schemas.microsoft.com/office/drawing/2014/main" id="{AF259677-8106-4E84-BCD6-2DB7A6641D94}"/>
              </a:ext>
            </a:extLst>
          </p:cNvPr>
          <p:cNvSpPr>
            <a:spLocks noGrp="1"/>
          </p:cNvSpPr>
          <p:nvPr>
            <p:ph type="body" sz="quarter" idx="11" hasCustomPrompt="1"/>
          </p:nvPr>
        </p:nvSpPr>
        <p:spPr>
          <a:xfrm>
            <a:off x="347300" y="4626613"/>
            <a:ext cx="3157900" cy="245189"/>
          </a:xfrm>
          <a:prstGeom prst="rect">
            <a:avLst/>
          </a:prstGeom>
        </p:spPr>
        <p:txBody>
          <a:bodyPr/>
          <a:lstStyle>
            <a:lvl1pPr marL="12685" indent="0" algn="l" defTabSz="913303" rtl="0" eaLnBrk="1" latinLnBrk="0" hangingPunct="1">
              <a:lnSpc>
                <a:spcPct val="100000"/>
              </a:lnSpc>
              <a:spcBef>
                <a:spcPts val="150"/>
              </a:spcBef>
              <a:buNone/>
              <a:defRPr lang="en-GB" sz="999" kern="1200" dirty="0" smtClean="0">
                <a:solidFill>
                  <a:schemeClr val="bg1"/>
                </a:solidFill>
                <a:latin typeface="+mj-lt"/>
                <a:ea typeface="+mn-ea"/>
                <a:cs typeface="+mn-cs"/>
              </a:defRPr>
            </a:lvl1pPr>
            <a:lvl2pPr marL="456651"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2pPr>
            <a:lvl3pPr marL="913303"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3pPr>
            <a:lvl4pPr marL="1369954"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4pPr>
            <a:lvl5pPr marL="1826605" indent="0" algn="l" defTabSz="913303" rtl="0" eaLnBrk="1" latinLnBrk="0" hangingPunct="1">
              <a:lnSpc>
                <a:spcPct val="100000"/>
              </a:lnSpc>
              <a:buNone/>
              <a:defRPr lang="en-GB" sz="1199" kern="1200" dirty="0">
                <a:solidFill>
                  <a:srgbClr val="F5F5F5"/>
                </a:solidFill>
                <a:latin typeface="Poppins-Medium"/>
                <a:ea typeface="+mn-ea"/>
                <a:cs typeface="Poppins-Medium"/>
              </a:defRPr>
            </a:lvl5pPr>
          </a:lstStyle>
          <a:p>
            <a:pPr marL="12685" marR="0" lvl="0" indent="0" algn="l" defTabSz="913303"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Medium"/>
              </a:rPr>
              <a:t>88/88/2021</a:t>
            </a:r>
          </a:p>
          <a:p>
            <a:pPr lvl="0"/>
            <a:endParaRPr lang="en-GB"/>
          </a:p>
        </p:txBody>
      </p:sp>
      <p:sp>
        <p:nvSpPr>
          <p:cNvPr id="11" name="Text Placeholder 2">
            <a:extLst>
              <a:ext uri="{FF2B5EF4-FFF2-40B4-BE49-F238E27FC236}">
                <a16:creationId xmlns:a16="http://schemas.microsoft.com/office/drawing/2014/main" id="{E54F42E1-2DB9-4FAA-9728-1AC5A6E1AFC3}"/>
              </a:ext>
            </a:extLst>
          </p:cNvPr>
          <p:cNvSpPr>
            <a:spLocks noGrp="1"/>
          </p:cNvSpPr>
          <p:nvPr>
            <p:ph type="body" sz="quarter" idx="12" hasCustomPrompt="1"/>
          </p:nvPr>
        </p:nvSpPr>
        <p:spPr>
          <a:xfrm>
            <a:off x="347301" y="1506265"/>
            <a:ext cx="3157537" cy="1978757"/>
          </a:xfrm>
          <a:prstGeom prst="rect">
            <a:avLst/>
          </a:prstGeom>
        </p:spPr>
        <p:txBody>
          <a:bodyPr/>
          <a:lstStyle>
            <a:lvl1pPr marL="171244" indent="-171244">
              <a:spcAft>
                <a:spcPts val="1199"/>
              </a:spcAft>
              <a:buFont typeface="Arial" panose="020B0604020202020204" pitchFamily="34" charset="0"/>
              <a:buChar char="•"/>
              <a:defRPr sz="1199"/>
            </a:lvl1pPr>
            <a:lvl2pPr marL="627896" indent="-171244">
              <a:buFont typeface="Arial" panose="020B0604020202020204" pitchFamily="34" charset="0"/>
              <a:buChar char="•"/>
              <a:defRPr sz="1199"/>
            </a:lvl2pPr>
            <a:lvl3pPr marL="1084547" indent="-171244">
              <a:buFont typeface="Arial" panose="020B0604020202020204" pitchFamily="34" charset="0"/>
              <a:buChar char="•"/>
              <a:defRPr sz="1199"/>
            </a:lvl3pPr>
            <a:lvl4pPr marL="1541198" indent="-171244">
              <a:buFont typeface="Arial" panose="020B0604020202020204" pitchFamily="34" charset="0"/>
              <a:buChar char="•"/>
              <a:defRPr sz="1199"/>
            </a:lvl4pPr>
            <a:lvl5pPr marL="1997850" indent="-171244">
              <a:buFont typeface="Arial" panose="020B0604020202020204" pitchFamily="34" charset="0"/>
              <a:buChar char="•"/>
              <a:defRPr sz="1199"/>
            </a:lvl5pPr>
          </a:lstStyle>
          <a:p>
            <a:pPr lvl="0"/>
            <a:r>
              <a:rPr lang="en-US"/>
              <a:t>Agenda Item 1</a:t>
            </a:r>
          </a:p>
          <a:p>
            <a:pPr lvl="0"/>
            <a:r>
              <a:rPr lang="en-US"/>
              <a:t>Agenda Item 2</a:t>
            </a:r>
          </a:p>
          <a:p>
            <a:pPr lvl="0"/>
            <a:r>
              <a:rPr lang="en-US"/>
              <a:t>Agenda Item 3</a:t>
            </a:r>
          </a:p>
          <a:p>
            <a:pPr lvl="0"/>
            <a:r>
              <a:rPr lang="en-US"/>
              <a:t>Agenda Item 4</a:t>
            </a:r>
            <a:endParaRPr lang="en-GB"/>
          </a:p>
        </p:txBody>
      </p:sp>
    </p:spTree>
    <p:extLst>
      <p:ext uri="{BB962C8B-B14F-4D97-AF65-F5344CB8AC3E}">
        <p14:creationId xmlns:p14="http://schemas.microsoft.com/office/powerpoint/2010/main" val="2465887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chemeClr val="bg1"/>
        </a:solidFill>
        <a:effectLst/>
      </p:bgPr>
    </p:bg>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BE96926C-9DCF-4896-B515-85E632ACF947}"/>
              </a:ext>
            </a:extLst>
          </p:cNvPr>
          <p:cNvSpPr/>
          <p:nvPr userDrawn="1"/>
        </p:nvSpPr>
        <p:spPr>
          <a:xfrm>
            <a:off x="0" y="-1360"/>
            <a:ext cx="9144000" cy="5144859"/>
          </a:xfrm>
          <a:custGeom>
            <a:avLst/>
            <a:gdLst/>
            <a:ahLst/>
            <a:cxnLst/>
            <a:rect l="l" t="t" r="r" b="b"/>
            <a:pathLst>
              <a:path w="9144000" h="5148580">
                <a:moveTo>
                  <a:pt x="9144000" y="0"/>
                </a:moveTo>
                <a:lnTo>
                  <a:pt x="0" y="0"/>
                </a:lnTo>
                <a:lnTo>
                  <a:pt x="0" y="5148008"/>
                </a:lnTo>
                <a:lnTo>
                  <a:pt x="9144000" y="5148008"/>
                </a:lnTo>
                <a:lnTo>
                  <a:pt x="9144000" y="0"/>
                </a:lnTo>
                <a:close/>
              </a:path>
            </a:pathLst>
          </a:custGeom>
          <a:solidFill>
            <a:srgbClr val="FFBA1A"/>
          </a:solidFill>
        </p:spPr>
        <p:txBody>
          <a:bodyPr wrap="square" lIns="0" tIns="0" rIns="0" bIns="0" rtlCol="0"/>
          <a:lstStyle/>
          <a:p>
            <a:endParaRPr sz="1798"/>
          </a:p>
        </p:txBody>
      </p:sp>
      <p:sp>
        <p:nvSpPr>
          <p:cNvPr id="18" name="Text Placeholder 17">
            <a:extLst>
              <a:ext uri="{FF2B5EF4-FFF2-40B4-BE49-F238E27FC236}">
                <a16:creationId xmlns:a16="http://schemas.microsoft.com/office/drawing/2014/main" id="{6526327C-6DAB-4EDA-9CA8-B042C0D32A34}"/>
              </a:ext>
            </a:extLst>
          </p:cNvPr>
          <p:cNvSpPr>
            <a:spLocks noGrp="1"/>
          </p:cNvSpPr>
          <p:nvPr>
            <p:ph type="body" sz="quarter" idx="10" hasCustomPrompt="1"/>
          </p:nvPr>
        </p:nvSpPr>
        <p:spPr>
          <a:xfrm>
            <a:off x="344340" y="1961247"/>
            <a:ext cx="4380059" cy="684954"/>
          </a:xfrm>
          <a:prstGeom prst="rect">
            <a:avLst/>
          </a:prstGeom>
        </p:spPr>
        <p:txBody>
          <a:bodyPr/>
          <a:lstStyle>
            <a:lvl1pPr marL="12685" marR="5074">
              <a:lnSpc>
                <a:spcPts val="2996"/>
              </a:lnSpc>
              <a:spcBef>
                <a:spcPts val="499"/>
              </a:spcBef>
              <a:defRPr lang="en-GB" sz="2597" dirty="0">
                <a:solidFill>
                  <a:schemeClr val="bg1"/>
                </a:solidFill>
                <a:latin typeface="+mj-lt"/>
                <a:ea typeface="+mj-ea"/>
                <a:cs typeface="+mj-cs"/>
              </a:defRPr>
            </a:lvl1pPr>
          </a:lstStyle>
          <a:p>
            <a:pPr lvl="0"/>
            <a:r>
              <a:rPr kumimoji="0" lang="en-GB" sz="1798" b="0" i="0" u="none" strike="noStrike" kern="0" cap="none" spc="0" normalizeH="0" baseline="0" noProof="0">
                <a:ln>
                  <a:noFill/>
                </a:ln>
                <a:solidFill>
                  <a:srgbClr val="1E1246"/>
                </a:solidFill>
                <a:effectLst/>
                <a:uLnTx/>
                <a:uFillTx/>
                <a:latin typeface="Poppins"/>
                <a:ea typeface="+mj-ea"/>
                <a:cs typeface="+mj-cs"/>
              </a:rPr>
              <a:t>Section Divider Title</a:t>
            </a:r>
            <a:endParaRPr lang="en-GB"/>
          </a:p>
        </p:txBody>
      </p:sp>
      <p:sp>
        <p:nvSpPr>
          <p:cNvPr id="5" name="Text Placeholder 24">
            <a:extLst>
              <a:ext uri="{FF2B5EF4-FFF2-40B4-BE49-F238E27FC236}">
                <a16:creationId xmlns:a16="http://schemas.microsoft.com/office/drawing/2014/main" id="{E52D7298-618E-46B0-8C33-45A794BCCFA3}"/>
              </a:ext>
            </a:extLst>
          </p:cNvPr>
          <p:cNvSpPr>
            <a:spLocks noGrp="1"/>
          </p:cNvSpPr>
          <p:nvPr>
            <p:ph type="body" sz="quarter" idx="11" hasCustomPrompt="1"/>
          </p:nvPr>
        </p:nvSpPr>
        <p:spPr>
          <a:xfrm>
            <a:off x="347300" y="4626613"/>
            <a:ext cx="4377100" cy="245189"/>
          </a:xfrm>
          <a:prstGeom prst="rect">
            <a:avLst/>
          </a:prstGeom>
        </p:spPr>
        <p:txBody>
          <a:bodyPr/>
          <a:lstStyle>
            <a:lvl1pPr marL="12685" indent="0" algn="l" defTabSz="913303" rtl="0" eaLnBrk="1" latinLnBrk="0" hangingPunct="1">
              <a:lnSpc>
                <a:spcPct val="100000"/>
              </a:lnSpc>
              <a:spcBef>
                <a:spcPts val="150"/>
              </a:spcBef>
              <a:buNone/>
              <a:defRPr lang="en-GB" sz="999" kern="1200" dirty="0" smtClean="0">
                <a:solidFill>
                  <a:schemeClr val="accent1"/>
                </a:solidFill>
                <a:latin typeface="+mj-lt"/>
                <a:ea typeface="+mn-ea"/>
                <a:cs typeface="+mn-cs"/>
              </a:defRPr>
            </a:lvl1pPr>
            <a:lvl2pPr marL="456651"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2pPr>
            <a:lvl3pPr marL="913303"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3pPr>
            <a:lvl4pPr marL="1369954"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4pPr>
            <a:lvl5pPr marL="1826605" indent="0" algn="l" defTabSz="913303" rtl="0" eaLnBrk="1" latinLnBrk="0" hangingPunct="1">
              <a:lnSpc>
                <a:spcPct val="100000"/>
              </a:lnSpc>
              <a:buNone/>
              <a:defRPr lang="en-GB" sz="1199" kern="1200" dirty="0">
                <a:solidFill>
                  <a:srgbClr val="F5F5F5"/>
                </a:solidFill>
                <a:latin typeface="Poppins-Medium"/>
                <a:ea typeface="+mn-ea"/>
                <a:cs typeface="Poppins-Medium"/>
              </a:defRPr>
            </a:lvl5pPr>
          </a:lstStyle>
          <a:p>
            <a:pPr marL="12685" marR="0" lvl="0" indent="0" algn="l" defTabSz="913303"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Medium"/>
              </a:rPr>
              <a:t>88/88/2021</a:t>
            </a:r>
          </a:p>
          <a:p>
            <a:pPr lvl="0"/>
            <a:endParaRPr lang="en-GB"/>
          </a:p>
        </p:txBody>
      </p:sp>
    </p:spTree>
    <p:extLst>
      <p:ext uri="{BB962C8B-B14F-4D97-AF65-F5344CB8AC3E}">
        <p14:creationId xmlns:p14="http://schemas.microsoft.com/office/powerpoint/2010/main" val="871419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Main message">
    <p:spTree>
      <p:nvGrpSpPr>
        <p:cNvPr id="1" name=""/>
        <p:cNvGrpSpPr/>
        <p:nvPr/>
      </p:nvGrpSpPr>
      <p:grpSpPr>
        <a:xfrm>
          <a:off x="0" y="0"/>
          <a:ext cx="0" cy="0"/>
          <a:chOff x="0" y="0"/>
          <a:chExt cx="0" cy="0"/>
        </a:xfrm>
      </p:grpSpPr>
      <p:pic>
        <p:nvPicPr>
          <p:cNvPr id="6" name="object 3">
            <a:extLst>
              <a:ext uri="{FF2B5EF4-FFF2-40B4-BE49-F238E27FC236}">
                <a16:creationId xmlns:a16="http://schemas.microsoft.com/office/drawing/2014/main" id="{5B7FE173-DC4F-47B9-A452-8BEC0849EDD2}"/>
              </a:ext>
            </a:extLst>
          </p:cNvPr>
          <p:cNvPicPr/>
          <p:nvPr userDrawn="1"/>
        </p:nvPicPr>
        <p:blipFill>
          <a:blip r:embed="rId2" cstate="email">
            <a:extLst>
              <a:ext uri="{28A0092B-C50C-407E-A947-70E740481C1C}">
                <a14:useLocalDpi xmlns:a14="http://schemas.microsoft.com/office/drawing/2010/main"/>
              </a:ext>
            </a:extLst>
          </a:blip>
          <a:srcRect/>
          <a:stretch/>
        </p:blipFill>
        <p:spPr>
          <a:xfrm>
            <a:off x="0" y="2252"/>
            <a:ext cx="9144000" cy="5137158"/>
          </a:xfrm>
          <a:prstGeom prst="rect">
            <a:avLst/>
          </a:prstGeom>
        </p:spPr>
      </p:pic>
      <p:sp>
        <p:nvSpPr>
          <p:cNvPr id="4" name="object 4">
            <a:extLst>
              <a:ext uri="{FF2B5EF4-FFF2-40B4-BE49-F238E27FC236}">
                <a16:creationId xmlns:a16="http://schemas.microsoft.com/office/drawing/2014/main" id="{45AB0EFB-EF71-4F2C-9E07-460E083C0DC2}"/>
              </a:ext>
            </a:extLst>
          </p:cNvPr>
          <p:cNvSpPr/>
          <p:nvPr/>
        </p:nvSpPr>
        <p:spPr>
          <a:xfrm>
            <a:off x="5127429" y="738578"/>
            <a:ext cx="3669029" cy="3664505"/>
          </a:xfrm>
          <a:custGeom>
            <a:avLst/>
            <a:gdLst/>
            <a:ahLst/>
            <a:cxnLst/>
            <a:rect l="l" t="t" r="r" b="b"/>
            <a:pathLst>
              <a:path w="3669029" h="3669029">
                <a:moveTo>
                  <a:pt x="1834311" y="0"/>
                </a:moveTo>
                <a:lnTo>
                  <a:pt x="1786218" y="618"/>
                </a:lnTo>
                <a:lnTo>
                  <a:pt x="1738430" y="2462"/>
                </a:lnTo>
                <a:lnTo>
                  <a:pt x="1690962" y="5518"/>
                </a:lnTo>
                <a:lnTo>
                  <a:pt x="1643829" y="9770"/>
                </a:lnTo>
                <a:lnTo>
                  <a:pt x="1597047" y="15203"/>
                </a:lnTo>
                <a:lnTo>
                  <a:pt x="1550630" y="21803"/>
                </a:lnTo>
                <a:lnTo>
                  <a:pt x="1504594" y="29553"/>
                </a:lnTo>
                <a:lnTo>
                  <a:pt x="1458953" y="38438"/>
                </a:lnTo>
                <a:lnTo>
                  <a:pt x="1413723" y="48445"/>
                </a:lnTo>
                <a:lnTo>
                  <a:pt x="1368919" y="59557"/>
                </a:lnTo>
                <a:lnTo>
                  <a:pt x="1324556" y="71759"/>
                </a:lnTo>
                <a:lnTo>
                  <a:pt x="1280649" y="85037"/>
                </a:lnTo>
                <a:lnTo>
                  <a:pt x="1237214" y="99375"/>
                </a:lnTo>
                <a:lnTo>
                  <a:pt x="1194264" y="114758"/>
                </a:lnTo>
                <a:lnTo>
                  <a:pt x="1151816" y="131171"/>
                </a:lnTo>
                <a:lnTo>
                  <a:pt x="1109884" y="148599"/>
                </a:lnTo>
                <a:lnTo>
                  <a:pt x="1068485" y="167027"/>
                </a:lnTo>
                <a:lnTo>
                  <a:pt x="1027631" y="186440"/>
                </a:lnTo>
                <a:lnTo>
                  <a:pt x="987340" y="206822"/>
                </a:lnTo>
                <a:lnTo>
                  <a:pt x="947625" y="228159"/>
                </a:lnTo>
                <a:lnTo>
                  <a:pt x="908503" y="250436"/>
                </a:lnTo>
                <a:lnTo>
                  <a:pt x="869988" y="273636"/>
                </a:lnTo>
                <a:lnTo>
                  <a:pt x="832095" y="297746"/>
                </a:lnTo>
                <a:lnTo>
                  <a:pt x="794839" y="322750"/>
                </a:lnTo>
                <a:lnTo>
                  <a:pt x="758235" y="348633"/>
                </a:lnTo>
                <a:lnTo>
                  <a:pt x="722300" y="375379"/>
                </a:lnTo>
                <a:lnTo>
                  <a:pt x="687047" y="402975"/>
                </a:lnTo>
                <a:lnTo>
                  <a:pt x="652491" y="431404"/>
                </a:lnTo>
                <a:lnTo>
                  <a:pt x="618649" y="460652"/>
                </a:lnTo>
                <a:lnTo>
                  <a:pt x="585534" y="490703"/>
                </a:lnTo>
                <a:lnTo>
                  <a:pt x="553163" y="521543"/>
                </a:lnTo>
                <a:lnTo>
                  <a:pt x="521549" y="553156"/>
                </a:lnTo>
                <a:lnTo>
                  <a:pt x="490709" y="585527"/>
                </a:lnTo>
                <a:lnTo>
                  <a:pt x="460658" y="618642"/>
                </a:lnTo>
                <a:lnTo>
                  <a:pt x="431410" y="652484"/>
                </a:lnTo>
                <a:lnTo>
                  <a:pt x="402980" y="687039"/>
                </a:lnTo>
                <a:lnTo>
                  <a:pt x="375384" y="722292"/>
                </a:lnTo>
                <a:lnTo>
                  <a:pt x="348637" y="758227"/>
                </a:lnTo>
                <a:lnTo>
                  <a:pt x="322754" y="794830"/>
                </a:lnTo>
                <a:lnTo>
                  <a:pt x="297750" y="832086"/>
                </a:lnTo>
                <a:lnTo>
                  <a:pt x="273640" y="869978"/>
                </a:lnTo>
                <a:lnTo>
                  <a:pt x="250439" y="908494"/>
                </a:lnTo>
                <a:lnTo>
                  <a:pt x="228162" y="947616"/>
                </a:lnTo>
                <a:lnTo>
                  <a:pt x="206825" y="987330"/>
                </a:lnTo>
                <a:lnTo>
                  <a:pt x="186443" y="1027621"/>
                </a:lnTo>
                <a:lnTo>
                  <a:pt x="167030" y="1068474"/>
                </a:lnTo>
                <a:lnTo>
                  <a:pt x="148601" y="1109874"/>
                </a:lnTo>
                <a:lnTo>
                  <a:pt x="131173" y="1151805"/>
                </a:lnTo>
                <a:lnTo>
                  <a:pt x="114760" y="1194253"/>
                </a:lnTo>
                <a:lnTo>
                  <a:pt x="99376" y="1237202"/>
                </a:lnTo>
                <a:lnTo>
                  <a:pt x="85038" y="1280638"/>
                </a:lnTo>
                <a:lnTo>
                  <a:pt x="71760" y="1324545"/>
                </a:lnTo>
                <a:lnTo>
                  <a:pt x="59558" y="1368907"/>
                </a:lnTo>
                <a:lnTo>
                  <a:pt x="48445" y="1413711"/>
                </a:lnTo>
                <a:lnTo>
                  <a:pt x="38439" y="1458941"/>
                </a:lnTo>
                <a:lnTo>
                  <a:pt x="29553" y="1504581"/>
                </a:lnTo>
                <a:lnTo>
                  <a:pt x="21803" y="1550618"/>
                </a:lnTo>
                <a:lnTo>
                  <a:pt x="15204" y="1597035"/>
                </a:lnTo>
                <a:lnTo>
                  <a:pt x="9770" y="1643817"/>
                </a:lnTo>
                <a:lnTo>
                  <a:pt x="5518" y="1690949"/>
                </a:lnTo>
                <a:lnTo>
                  <a:pt x="2462" y="1738417"/>
                </a:lnTo>
                <a:lnTo>
                  <a:pt x="618" y="1786205"/>
                </a:lnTo>
                <a:lnTo>
                  <a:pt x="0" y="1834299"/>
                </a:lnTo>
                <a:lnTo>
                  <a:pt x="618" y="1882392"/>
                </a:lnTo>
                <a:lnTo>
                  <a:pt x="2462" y="1930181"/>
                </a:lnTo>
                <a:lnTo>
                  <a:pt x="5518" y="1977649"/>
                </a:lnTo>
                <a:lnTo>
                  <a:pt x="9770" y="2024783"/>
                </a:lnTo>
                <a:lnTo>
                  <a:pt x="15204" y="2071565"/>
                </a:lnTo>
                <a:lnTo>
                  <a:pt x="21803" y="2117983"/>
                </a:lnTo>
                <a:lnTo>
                  <a:pt x="29553" y="2164019"/>
                </a:lnTo>
                <a:lnTo>
                  <a:pt x="38439" y="2209660"/>
                </a:lnTo>
                <a:lnTo>
                  <a:pt x="48445" y="2254891"/>
                </a:lnTo>
                <a:lnTo>
                  <a:pt x="59558" y="2299695"/>
                </a:lnTo>
                <a:lnTo>
                  <a:pt x="71760" y="2344058"/>
                </a:lnTo>
                <a:lnTo>
                  <a:pt x="85038" y="2387965"/>
                </a:lnTo>
                <a:lnTo>
                  <a:pt x="99376" y="2431401"/>
                </a:lnTo>
                <a:lnTo>
                  <a:pt x="114760" y="2474351"/>
                </a:lnTo>
                <a:lnTo>
                  <a:pt x="131173" y="2516799"/>
                </a:lnTo>
                <a:lnTo>
                  <a:pt x="148601" y="2558731"/>
                </a:lnTo>
                <a:lnTo>
                  <a:pt x="167030" y="2600131"/>
                </a:lnTo>
                <a:lnTo>
                  <a:pt x="186443" y="2640984"/>
                </a:lnTo>
                <a:lnTo>
                  <a:pt x="206825" y="2681276"/>
                </a:lnTo>
                <a:lnTo>
                  <a:pt x="228162" y="2720990"/>
                </a:lnTo>
                <a:lnTo>
                  <a:pt x="250439" y="2760113"/>
                </a:lnTo>
                <a:lnTo>
                  <a:pt x="273640" y="2798628"/>
                </a:lnTo>
                <a:lnTo>
                  <a:pt x="297750" y="2836521"/>
                </a:lnTo>
                <a:lnTo>
                  <a:pt x="322754" y="2873777"/>
                </a:lnTo>
                <a:lnTo>
                  <a:pt x="348637" y="2910380"/>
                </a:lnTo>
                <a:lnTo>
                  <a:pt x="375384" y="2946316"/>
                </a:lnTo>
                <a:lnTo>
                  <a:pt x="402980" y="2981569"/>
                </a:lnTo>
                <a:lnTo>
                  <a:pt x="431410" y="3016124"/>
                </a:lnTo>
                <a:lnTo>
                  <a:pt x="460658" y="3049966"/>
                </a:lnTo>
                <a:lnTo>
                  <a:pt x="490709" y="3083081"/>
                </a:lnTo>
                <a:lnTo>
                  <a:pt x="521549" y="3115452"/>
                </a:lnTo>
                <a:lnTo>
                  <a:pt x="553163" y="3147065"/>
                </a:lnTo>
                <a:lnTo>
                  <a:pt x="585534" y="3177905"/>
                </a:lnTo>
                <a:lnTo>
                  <a:pt x="618649" y="3207957"/>
                </a:lnTo>
                <a:lnTo>
                  <a:pt x="652491" y="3237205"/>
                </a:lnTo>
                <a:lnTo>
                  <a:pt x="687047" y="3265634"/>
                </a:lnTo>
                <a:lnTo>
                  <a:pt x="722300" y="3293230"/>
                </a:lnTo>
                <a:lnTo>
                  <a:pt x="758235" y="3319976"/>
                </a:lnTo>
                <a:lnTo>
                  <a:pt x="794839" y="3345859"/>
                </a:lnTo>
                <a:lnTo>
                  <a:pt x="832095" y="3370863"/>
                </a:lnTo>
                <a:lnTo>
                  <a:pt x="869988" y="3394973"/>
                </a:lnTo>
                <a:lnTo>
                  <a:pt x="908503" y="3418174"/>
                </a:lnTo>
                <a:lnTo>
                  <a:pt x="947625" y="3440450"/>
                </a:lnTo>
                <a:lnTo>
                  <a:pt x="987340" y="3461787"/>
                </a:lnTo>
                <a:lnTo>
                  <a:pt x="1027631" y="3482170"/>
                </a:lnTo>
                <a:lnTo>
                  <a:pt x="1068485" y="3501582"/>
                </a:lnTo>
                <a:lnTo>
                  <a:pt x="1109884" y="3520010"/>
                </a:lnTo>
                <a:lnTo>
                  <a:pt x="1151816" y="3537438"/>
                </a:lnTo>
                <a:lnTo>
                  <a:pt x="1194264" y="3553852"/>
                </a:lnTo>
                <a:lnTo>
                  <a:pt x="1237214" y="3569235"/>
                </a:lnTo>
                <a:lnTo>
                  <a:pt x="1280649" y="3583573"/>
                </a:lnTo>
                <a:lnTo>
                  <a:pt x="1324556" y="3596851"/>
                </a:lnTo>
                <a:lnTo>
                  <a:pt x="1368919" y="3609053"/>
                </a:lnTo>
                <a:lnTo>
                  <a:pt x="1413723" y="3620165"/>
                </a:lnTo>
                <a:lnTo>
                  <a:pt x="1458953" y="3630172"/>
                </a:lnTo>
                <a:lnTo>
                  <a:pt x="1504594" y="3639057"/>
                </a:lnTo>
                <a:lnTo>
                  <a:pt x="1550630" y="3646807"/>
                </a:lnTo>
                <a:lnTo>
                  <a:pt x="1597047" y="3653406"/>
                </a:lnTo>
                <a:lnTo>
                  <a:pt x="1643829" y="3658840"/>
                </a:lnTo>
                <a:lnTo>
                  <a:pt x="1690962" y="3663092"/>
                </a:lnTo>
                <a:lnTo>
                  <a:pt x="1738430" y="3666148"/>
                </a:lnTo>
                <a:lnTo>
                  <a:pt x="1786218" y="3667992"/>
                </a:lnTo>
                <a:lnTo>
                  <a:pt x="1834311" y="3668610"/>
                </a:lnTo>
                <a:lnTo>
                  <a:pt x="1882405" y="3667992"/>
                </a:lnTo>
                <a:lnTo>
                  <a:pt x="1930194" y="3666148"/>
                </a:lnTo>
                <a:lnTo>
                  <a:pt x="1977662" y="3663092"/>
                </a:lnTo>
                <a:lnTo>
                  <a:pt x="2024795" y="3658840"/>
                </a:lnTo>
                <a:lnTo>
                  <a:pt x="2071578" y="3653406"/>
                </a:lnTo>
                <a:lnTo>
                  <a:pt x="2117995" y="3646807"/>
                </a:lnTo>
                <a:lnTo>
                  <a:pt x="2164032" y="3639057"/>
                </a:lnTo>
                <a:lnTo>
                  <a:pt x="2209673" y="3630172"/>
                </a:lnTo>
                <a:lnTo>
                  <a:pt x="2254903" y="3620165"/>
                </a:lnTo>
                <a:lnTo>
                  <a:pt x="2299708" y="3609053"/>
                </a:lnTo>
                <a:lnTo>
                  <a:pt x="2344071" y="3596851"/>
                </a:lnTo>
                <a:lnTo>
                  <a:pt x="2387978" y="3583573"/>
                </a:lnTo>
                <a:lnTo>
                  <a:pt x="2431414" y="3569235"/>
                </a:lnTo>
                <a:lnTo>
                  <a:pt x="2474364" y="3553852"/>
                </a:lnTo>
                <a:lnTo>
                  <a:pt x="2516812" y="3537438"/>
                </a:lnTo>
                <a:lnTo>
                  <a:pt x="2558744" y="3520010"/>
                </a:lnTo>
                <a:lnTo>
                  <a:pt x="2600144" y="3501582"/>
                </a:lnTo>
                <a:lnTo>
                  <a:pt x="2640997" y="3482170"/>
                </a:lnTo>
                <a:lnTo>
                  <a:pt x="2681288" y="3461787"/>
                </a:lnTo>
                <a:lnTo>
                  <a:pt x="2721003" y="3440450"/>
                </a:lnTo>
                <a:lnTo>
                  <a:pt x="2760125" y="3418174"/>
                </a:lnTo>
                <a:lnTo>
                  <a:pt x="2798641" y="3394973"/>
                </a:lnTo>
                <a:lnTo>
                  <a:pt x="2836534" y="3370863"/>
                </a:lnTo>
                <a:lnTo>
                  <a:pt x="2873789" y="3345859"/>
                </a:lnTo>
                <a:lnTo>
                  <a:pt x="2910393" y="3319976"/>
                </a:lnTo>
                <a:lnTo>
                  <a:pt x="2946328" y="3293230"/>
                </a:lnTo>
                <a:lnTo>
                  <a:pt x="2981581" y="3265634"/>
                </a:lnTo>
                <a:lnTo>
                  <a:pt x="3016137" y="3237205"/>
                </a:lnTo>
                <a:lnTo>
                  <a:pt x="3049979" y="3207957"/>
                </a:lnTo>
                <a:lnTo>
                  <a:pt x="3083093" y="3177905"/>
                </a:lnTo>
                <a:lnTo>
                  <a:pt x="3115465" y="3147065"/>
                </a:lnTo>
                <a:lnTo>
                  <a:pt x="3147078" y="3115452"/>
                </a:lnTo>
                <a:lnTo>
                  <a:pt x="3177918" y="3083081"/>
                </a:lnTo>
                <a:lnTo>
                  <a:pt x="3207969" y="3049966"/>
                </a:lnTo>
                <a:lnTo>
                  <a:pt x="3237217" y="3016124"/>
                </a:lnTo>
                <a:lnTo>
                  <a:pt x="3265647" y="2981569"/>
                </a:lnTo>
                <a:lnTo>
                  <a:pt x="3293242" y="2946316"/>
                </a:lnTo>
                <a:lnTo>
                  <a:pt x="3319989" y="2910380"/>
                </a:lnTo>
                <a:lnTo>
                  <a:pt x="3345872" y="2873777"/>
                </a:lnTo>
                <a:lnTo>
                  <a:pt x="3370876" y="2836521"/>
                </a:lnTo>
                <a:lnTo>
                  <a:pt x="3394986" y="2798628"/>
                </a:lnTo>
                <a:lnTo>
                  <a:pt x="3418187" y="2760113"/>
                </a:lnTo>
                <a:lnTo>
                  <a:pt x="3440463" y="2720990"/>
                </a:lnTo>
                <a:lnTo>
                  <a:pt x="3461800" y="2681276"/>
                </a:lnTo>
                <a:lnTo>
                  <a:pt x="3482182" y="2640984"/>
                </a:lnTo>
                <a:lnTo>
                  <a:pt x="3501595" y="2600131"/>
                </a:lnTo>
                <a:lnTo>
                  <a:pt x="3520023" y="2558731"/>
                </a:lnTo>
                <a:lnTo>
                  <a:pt x="3537451" y="2516799"/>
                </a:lnTo>
                <a:lnTo>
                  <a:pt x="3553864" y="2474351"/>
                </a:lnTo>
                <a:lnTo>
                  <a:pt x="3569248" y="2431401"/>
                </a:lnTo>
                <a:lnTo>
                  <a:pt x="3583586" y="2387965"/>
                </a:lnTo>
                <a:lnTo>
                  <a:pt x="3596863" y="2344058"/>
                </a:lnTo>
                <a:lnTo>
                  <a:pt x="3609066" y="2299695"/>
                </a:lnTo>
                <a:lnTo>
                  <a:pt x="3620178" y="2254891"/>
                </a:lnTo>
                <a:lnTo>
                  <a:pt x="3630184" y="2209660"/>
                </a:lnTo>
                <a:lnTo>
                  <a:pt x="3639070" y="2164019"/>
                </a:lnTo>
                <a:lnTo>
                  <a:pt x="3646820" y="2117983"/>
                </a:lnTo>
                <a:lnTo>
                  <a:pt x="3653419" y="2071565"/>
                </a:lnTo>
                <a:lnTo>
                  <a:pt x="3658852" y="2024783"/>
                </a:lnTo>
                <a:lnTo>
                  <a:pt x="3663104" y="1977649"/>
                </a:lnTo>
                <a:lnTo>
                  <a:pt x="3666160" y="1930181"/>
                </a:lnTo>
                <a:lnTo>
                  <a:pt x="3668005" y="1882392"/>
                </a:lnTo>
                <a:lnTo>
                  <a:pt x="3668623" y="1834299"/>
                </a:lnTo>
                <a:lnTo>
                  <a:pt x="3668005" y="1786205"/>
                </a:lnTo>
                <a:lnTo>
                  <a:pt x="3666160" y="1738417"/>
                </a:lnTo>
                <a:lnTo>
                  <a:pt x="3663104" y="1690949"/>
                </a:lnTo>
                <a:lnTo>
                  <a:pt x="3658852" y="1643817"/>
                </a:lnTo>
                <a:lnTo>
                  <a:pt x="3653419" y="1597035"/>
                </a:lnTo>
                <a:lnTo>
                  <a:pt x="3646820" y="1550618"/>
                </a:lnTo>
                <a:lnTo>
                  <a:pt x="3639070" y="1504581"/>
                </a:lnTo>
                <a:lnTo>
                  <a:pt x="3630184" y="1458941"/>
                </a:lnTo>
                <a:lnTo>
                  <a:pt x="3620178" y="1413711"/>
                </a:lnTo>
                <a:lnTo>
                  <a:pt x="3609066" y="1368907"/>
                </a:lnTo>
                <a:lnTo>
                  <a:pt x="3596863" y="1324545"/>
                </a:lnTo>
                <a:lnTo>
                  <a:pt x="3583586" y="1280638"/>
                </a:lnTo>
                <a:lnTo>
                  <a:pt x="3569248" y="1237202"/>
                </a:lnTo>
                <a:lnTo>
                  <a:pt x="3553864" y="1194253"/>
                </a:lnTo>
                <a:lnTo>
                  <a:pt x="3537451" y="1151805"/>
                </a:lnTo>
                <a:lnTo>
                  <a:pt x="3520023" y="1109874"/>
                </a:lnTo>
                <a:lnTo>
                  <a:pt x="3501595" y="1068474"/>
                </a:lnTo>
                <a:lnTo>
                  <a:pt x="3482182" y="1027621"/>
                </a:lnTo>
                <a:lnTo>
                  <a:pt x="3461800" y="987330"/>
                </a:lnTo>
                <a:lnTo>
                  <a:pt x="3440463" y="947616"/>
                </a:lnTo>
                <a:lnTo>
                  <a:pt x="3418187" y="908494"/>
                </a:lnTo>
                <a:lnTo>
                  <a:pt x="3394986" y="869978"/>
                </a:lnTo>
                <a:lnTo>
                  <a:pt x="3370876" y="832086"/>
                </a:lnTo>
                <a:lnTo>
                  <a:pt x="3345872" y="794830"/>
                </a:lnTo>
                <a:lnTo>
                  <a:pt x="3319989" y="758227"/>
                </a:lnTo>
                <a:lnTo>
                  <a:pt x="3293242" y="722292"/>
                </a:lnTo>
                <a:lnTo>
                  <a:pt x="3265647" y="687039"/>
                </a:lnTo>
                <a:lnTo>
                  <a:pt x="3237217" y="652484"/>
                </a:lnTo>
                <a:lnTo>
                  <a:pt x="3207969" y="618642"/>
                </a:lnTo>
                <a:lnTo>
                  <a:pt x="3177918" y="585527"/>
                </a:lnTo>
                <a:lnTo>
                  <a:pt x="3147078" y="553156"/>
                </a:lnTo>
                <a:lnTo>
                  <a:pt x="3115465" y="521543"/>
                </a:lnTo>
                <a:lnTo>
                  <a:pt x="3083093" y="490703"/>
                </a:lnTo>
                <a:lnTo>
                  <a:pt x="3049979" y="460652"/>
                </a:lnTo>
                <a:lnTo>
                  <a:pt x="3016137" y="431404"/>
                </a:lnTo>
                <a:lnTo>
                  <a:pt x="2981581" y="402975"/>
                </a:lnTo>
                <a:lnTo>
                  <a:pt x="2946328" y="375379"/>
                </a:lnTo>
                <a:lnTo>
                  <a:pt x="2910393" y="348633"/>
                </a:lnTo>
                <a:lnTo>
                  <a:pt x="2873789" y="322750"/>
                </a:lnTo>
                <a:lnTo>
                  <a:pt x="2836534" y="297746"/>
                </a:lnTo>
                <a:lnTo>
                  <a:pt x="2798641" y="273636"/>
                </a:lnTo>
                <a:lnTo>
                  <a:pt x="2760125" y="250436"/>
                </a:lnTo>
                <a:lnTo>
                  <a:pt x="2721003" y="228159"/>
                </a:lnTo>
                <a:lnTo>
                  <a:pt x="2681288" y="206822"/>
                </a:lnTo>
                <a:lnTo>
                  <a:pt x="2640997" y="186440"/>
                </a:lnTo>
                <a:lnTo>
                  <a:pt x="2600144" y="167027"/>
                </a:lnTo>
                <a:lnTo>
                  <a:pt x="2558744" y="148599"/>
                </a:lnTo>
                <a:lnTo>
                  <a:pt x="2516812" y="131171"/>
                </a:lnTo>
                <a:lnTo>
                  <a:pt x="2474364" y="114758"/>
                </a:lnTo>
                <a:lnTo>
                  <a:pt x="2431414" y="99375"/>
                </a:lnTo>
                <a:lnTo>
                  <a:pt x="2387978" y="85037"/>
                </a:lnTo>
                <a:lnTo>
                  <a:pt x="2344071" y="71759"/>
                </a:lnTo>
                <a:lnTo>
                  <a:pt x="2299708" y="59557"/>
                </a:lnTo>
                <a:lnTo>
                  <a:pt x="2254903" y="48445"/>
                </a:lnTo>
                <a:lnTo>
                  <a:pt x="2209673" y="38438"/>
                </a:lnTo>
                <a:lnTo>
                  <a:pt x="2164032" y="29553"/>
                </a:lnTo>
                <a:lnTo>
                  <a:pt x="2117995" y="21803"/>
                </a:lnTo>
                <a:lnTo>
                  <a:pt x="2071578" y="15203"/>
                </a:lnTo>
                <a:lnTo>
                  <a:pt x="2024795" y="9770"/>
                </a:lnTo>
                <a:lnTo>
                  <a:pt x="1977662" y="5518"/>
                </a:lnTo>
                <a:lnTo>
                  <a:pt x="1930194" y="2462"/>
                </a:lnTo>
                <a:lnTo>
                  <a:pt x="1882405" y="618"/>
                </a:lnTo>
                <a:lnTo>
                  <a:pt x="1834311" y="0"/>
                </a:lnTo>
                <a:close/>
              </a:path>
            </a:pathLst>
          </a:custGeom>
          <a:solidFill>
            <a:schemeClr val="accent2"/>
          </a:solidFill>
        </p:spPr>
        <p:txBody>
          <a:bodyPr wrap="square" lIns="0" tIns="0" rIns="0" bIns="0" rtlCol="0"/>
          <a:lstStyle/>
          <a:p>
            <a:endParaRPr sz="1798"/>
          </a:p>
        </p:txBody>
      </p:sp>
      <p:sp>
        <p:nvSpPr>
          <p:cNvPr id="9" name="Content Placeholder 8">
            <a:extLst>
              <a:ext uri="{FF2B5EF4-FFF2-40B4-BE49-F238E27FC236}">
                <a16:creationId xmlns:a16="http://schemas.microsoft.com/office/drawing/2014/main" id="{78438C0E-1718-457D-9941-EADD54267231}"/>
              </a:ext>
            </a:extLst>
          </p:cNvPr>
          <p:cNvSpPr>
            <a:spLocks noGrp="1"/>
          </p:cNvSpPr>
          <p:nvPr>
            <p:ph sz="quarter" idx="12" hasCustomPrompt="1"/>
          </p:nvPr>
        </p:nvSpPr>
        <p:spPr>
          <a:xfrm>
            <a:off x="5742743" y="1543399"/>
            <a:ext cx="2438400" cy="2054863"/>
          </a:xfrm>
          <a:prstGeom prst="rect">
            <a:avLst/>
          </a:prstGeom>
        </p:spPr>
        <p:txBody>
          <a:bodyPr/>
          <a:lstStyle/>
          <a:p>
            <a:pPr marL="12685" marR="15856" lvl="0" indent="0" algn="l" defTabSz="913303" rtl="0" eaLnBrk="1" fontAlgn="auto" latinLnBrk="0" hangingPunct="1">
              <a:lnSpc>
                <a:spcPct val="130900"/>
              </a:lnSpc>
              <a:spcBef>
                <a:spcPts val="100"/>
              </a:spcBef>
              <a:spcAft>
                <a:spcPts val="0"/>
              </a:spcAft>
              <a:buClrTx/>
              <a:buSzTx/>
              <a:buFontTx/>
              <a:buNone/>
              <a:tabLst/>
              <a:defRPr/>
            </a:pPr>
            <a:r>
              <a:rPr kumimoji="0" lang="en-GB" sz="1398" b="1" i="0" u="none" strike="noStrike" kern="1200" cap="none" spc="0" normalizeH="0" baseline="0" noProof="0">
                <a:ln>
                  <a:noFill/>
                </a:ln>
                <a:solidFill>
                  <a:srgbClr val="F5F5F5"/>
                </a:solidFill>
                <a:effectLst/>
                <a:uLnTx/>
                <a:uFillTx/>
                <a:latin typeface="Poppins-SemiBold"/>
                <a:ea typeface="+mn-ea"/>
                <a:cs typeface="Poppins-SemiBold"/>
              </a:rPr>
              <a:t>“</a:t>
            </a:r>
            <a:r>
              <a:rPr kumimoji="0" lang="en-GB" sz="1398" b="1" i="0" u="none" strike="noStrike" kern="1200" cap="none" spc="0" normalizeH="0" baseline="0" noProof="0" err="1">
                <a:ln>
                  <a:noFill/>
                </a:ln>
                <a:solidFill>
                  <a:srgbClr val="F5F5F5"/>
                </a:solidFill>
                <a:effectLst/>
                <a:uLnTx/>
                <a:uFillTx/>
                <a:latin typeface="Poppins-SemiBold"/>
                <a:ea typeface="+mn-ea"/>
                <a:cs typeface="Poppins-SemiBold"/>
              </a:rPr>
              <a:t>Aperume</a:t>
            </a:r>
            <a:r>
              <a:rPr kumimoji="0" lang="en-GB" sz="1398" b="1" i="0" u="none" strike="noStrike" kern="1200" cap="none" spc="-25" normalizeH="0" baseline="0" noProof="0">
                <a:ln>
                  <a:noFill/>
                </a:ln>
                <a:solidFill>
                  <a:srgbClr val="F5F5F5"/>
                </a:solidFill>
                <a:effectLst/>
                <a:uLnTx/>
                <a:uFillTx/>
                <a:latin typeface="Poppins-SemiBold"/>
                <a:ea typeface="+mn-ea"/>
                <a:cs typeface="Poppins-SemiBold"/>
              </a:rPr>
              <a:t> </a:t>
            </a:r>
            <a:r>
              <a:rPr kumimoji="0" lang="en-GB" sz="1398" b="1" i="0" u="none" strike="noStrike" kern="1200" cap="none" spc="0" normalizeH="0" baseline="0" noProof="0">
                <a:ln>
                  <a:noFill/>
                </a:ln>
                <a:solidFill>
                  <a:srgbClr val="F5F5F5"/>
                </a:solidFill>
                <a:effectLst/>
                <a:uLnTx/>
                <a:uFillTx/>
                <a:latin typeface="Poppins-SemiBold"/>
                <a:ea typeface="+mn-ea"/>
                <a:cs typeface="Poppins-SemiBold"/>
              </a:rPr>
              <a:t>qui</a:t>
            </a:r>
            <a:r>
              <a:rPr kumimoji="0" lang="en-GB" sz="1398" b="1" i="0" u="none" strike="noStrike" kern="1200" cap="none" spc="-25" normalizeH="0" baseline="0" noProof="0">
                <a:ln>
                  <a:noFill/>
                </a:ln>
                <a:solidFill>
                  <a:srgbClr val="F5F5F5"/>
                </a:solidFill>
                <a:effectLst/>
                <a:uLnTx/>
                <a:uFillTx/>
                <a:latin typeface="Poppins-SemiBold"/>
                <a:ea typeface="+mn-ea"/>
                <a:cs typeface="Poppins-SemiBold"/>
              </a:rPr>
              <a:t> </a:t>
            </a:r>
            <a:r>
              <a:rPr kumimoji="0" lang="en-GB" sz="1398" b="1" i="0" u="none" strike="noStrike" kern="1200" cap="none" spc="0" normalizeH="0" baseline="0" noProof="0">
                <a:ln>
                  <a:noFill/>
                </a:ln>
                <a:solidFill>
                  <a:srgbClr val="F5F5F5"/>
                </a:solidFill>
                <a:effectLst/>
                <a:uLnTx/>
                <a:uFillTx/>
                <a:latin typeface="Poppins-SemiBold"/>
                <a:ea typeface="+mn-ea"/>
                <a:cs typeface="Poppins-SemiBold"/>
              </a:rPr>
              <a:t>res</a:t>
            </a:r>
            <a:r>
              <a:rPr kumimoji="0" lang="en-GB" sz="1398" b="1" i="0" u="none" strike="noStrike" kern="1200" cap="none" spc="-25" normalizeH="0" baseline="0" noProof="0">
                <a:ln>
                  <a:noFill/>
                </a:ln>
                <a:solidFill>
                  <a:srgbClr val="F5F5F5"/>
                </a:solidFill>
                <a:effectLst/>
                <a:uLnTx/>
                <a:uFillTx/>
                <a:latin typeface="Poppins-SemiBold"/>
                <a:ea typeface="+mn-ea"/>
                <a:cs typeface="Poppins-SemiBold"/>
              </a:rPr>
              <a:t> </a:t>
            </a:r>
            <a:r>
              <a:rPr kumimoji="0" lang="en-GB" sz="1398" b="1" i="0" u="none" strike="noStrike" kern="1200" cap="none" spc="0" normalizeH="0" baseline="0" noProof="0">
                <a:ln>
                  <a:noFill/>
                </a:ln>
                <a:solidFill>
                  <a:srgbClr val="F5F5F5"/>
                </a:solidFill>
                <a:effectLst/>
                <a:uLnTx/>
                <a:uFillTx/>
                <a:latin typeface="Poppins-SemiBold"/>
                <a:ea typeface="+mn-ea"/>
                <a:cs typeface="Poppins-SemiBold"/>
              </a:rPr>
              <a:t>qua</a:t>
            </a:r>
            <a:r>
              <a:rPr kumimoji="0" lang="en-GB" sz="1398" b="1" i="0" u="none" strike="noStrike" kern="1200" cap="none" spc="-25" normalizeH="0" baseline="0" noProof="0">
                <a:ln>
                  <a:noFill/>
                </a:ln>
                <a:solidFill>
                  <a:srgbClr val="F5F5F5"/>
                </a:solidFill>
                <a:effectLst/>
                <a:uLnTx/>
                <a:uFillTx/>
                <a:latin typeface="Poppins-SemiBold"/>
                <a:ea typeface="+mn-ea"/>
                <a:cs typeface="Poppins-SemiBold"/>
              </a:rPr>
              <a:t> </a:t>
            </a:r>
            <a:r>
              <a:rPr kumimoji="0" lang="en-GB" sz="1398" b="1" i="0" u="none" strike="noStrike" kern="1200" cap="none" spc="0" normalizeH="0" baseline="0" noProof="0">
                <a:ln>
                  <a:noFill/>
                </a:ln>
                <a:solidFill>
                  <a:srgbClr val="F5F5F5"/>
                </a:solidFill>
                <a:effectLst/>
                <a:uLnTx/>
                <a:uFillTx/>
                <a:latin typeface="Poppins-SemiBold"/>
                <a:ea typeface="+mn-ea"/>
                <a:cs typeface="Poppins-SemiBold"/>
              </a:rPr>
              <a:t>ese </a:t>
            </a:r>
            <a:r>
              <a:rPr kumimoji="0" lang="en-GB" sz="1398" b="1" i="0" u="none" strike="noStrike" kern="1200" cap="none" spc="-325" normalizeH="0" baseline="0" noProof="0">
                <a:ln>
                  <a:noFill/>
                </a:ln>
                <a:solidFill>
                  <a:srgbClr val="F5F5F5"/>
                </a:solidFill>
                <a:effectLst/>
                <a:uLnTx/>
                <a:uFillTx/>
                <a:latin typeface="Poppins-SemiBold"/>
                <a:ea typeface="+mn-ea"/>
                <a:cs typeface="Poppins-SemiBold"/>
              </a:rPr>
              <a:t> </a:t>
            </a:r>
            <a:r>
              <a:rPr kumimoji="0" lang="en-GB" sz="1398" b="1" i="0" u="none" strike="noStrike" kern="1200" cap="none" spc="0" normalizeH="0" baseline="0" noProof="0">
                <a:ln>
                  <a:noFill/>
                </a:ln>
                <a:solidFill>
                  <a:srgbClr val="F5F5F5"/>
                </a:solidFill>
                <a:effectLst/>
                <a:uLnTx/>
                <a:uFillTx/>
                <a:latin typeface="Poppins-SemiBold"/>
                <a:ea typeface="+mn-ea"/>
                <a:cs typeface="Poppins-SemiBold"/>
              </a:rPr>
              <a:t>qui ad </a:t>
            </a:r>
            <a:r>
              <a:rPr kumimoji="0" lang="en-GB" sz="1398" b="1" i="0" u="none" strike="noStrike" kern="1200" cap="none" spc="-5" normalizeH="0" baseline="0" noProof="0" err="1">
                <a:ln>
                  <a:noFill/>
                </a:ln>
                <a:solidFill>
                  <a:srgbClr val="F5F5F5"/>
                </a:solidFill>
                <a:effectLst/>
                <a:uLnTx/>
                <a:uFillTx/>
                <a:latin typeface="Poppins-SemiBold"/>
                <a:ea typeface="+mn-ea"/>
                <a:cs typeface="Poppins-SemiBold"/>
              </a:rPr>
              <a:t>ent</a:t>
            </a:r>
            <a:r>
              <a:rPr kumimoji="0" lang="en-GB" sz="1398" b="1" i="0" u="none" strike="noStrike" kern="1200" cap="none" spc="-5" normalizeH="0" baseline="0" noProof="0">
                <a:ln>
                  <a:noFill/>
                </a:ln>
                <a:solidFill>
                  <a:srgbClr val="F5F5F5"/>
                </a:solidFill>
                <a:effectLst/>
                <a:uLnTx/>
                <a:uFillTx/>
                <a:latin typeface="Poppins-SemiBold"/>
                <a:ea typeface="+mn-ea"/>
                <a:cs typeface="Poppins-SemiBold"/>
              </a:rPr>
              <a:t>, </a:t>
            </a:r>
            <a:r>
              <a:rPr kumimoji="0" lang="en-GB" sz="1398" b="1" i="0" u="none" strike="noStrike" kern="1200" cap="none" spc="0" normalizeH="0" baseline="0" noProof="0" err="1">
                <a:ln>
                  <a:noFill/>
                </a:ln>
                <a:solidFill>
                  <a:srgbClr val="F5F5F5"/>
                </a:solidFill>
                <a:effectLst/>
                <a:uLnTx/>
                <a:uFillTx/>
                <a:latin typeface="Poppins-SemiBold"/>
                <a:ea typeface="+mn-ea"/>
                <a:cs typeface="Poppins-SemiBold"/>
              </a:rPr>
              <a:t>gitem</a:t>
            </a:r>
            <a:r>
              <a:rPr kumimoji="0" lang="en-GB" sz="1398" b="1" i="0" u="none" strike="noStrike" kern="1200" cap="none" spc="0" normalizeH="0" baseline="0" noProof="0">
                <a:ln>
                  <a:noFill/>
                </a:ln>
                <a:solidFill>
                  <a:srgbClr val="F5F5F5"/>
                </a:solidFill>
                <a:effectLst/>
                <a:uLnTx/>
                <a:uFillTx/>
                <a:latin typeface="Poppins-SemiBold"/>
                <a:ea typeface="+mn-ea"/>
                <a:cs typeface="Poppins-SemiBold"/>
              </a:rPr>
              <a:t> </a:t>
            </a:r>
            <a:r>
              <a:rPr kumimoji="0" lang="en-GB" sz="1398" b="1" i="0" u="none" strike="noStrike" kern="1200" cap="none" spc="0" normalizeH="0" baseline="0" noProof="0" err="1">
                <a:ln>
                  <a:noFill/>
                </a:ln>
                <a:solidFill>
                  <a:srgbClr val="F5F5F5"/>
                </a:solidFill>
                <a:effectLst/>
                <a:uLnTx/>
                <a:uFillTx/>
                <a:latin typeface="Poppins-SemiBold"/>
                <a:ea typeface="+mn-ea"/>
                <a:cs typeface="Poppins-SemiBold"/>
              </a:rPr>
              <a:t>fac</a:t>
            </a:r>
            <a:r>
              <a:rPr kumimoji="0" lang="en-GB" sz="1398" b="1" i="0" u="none" strike="noStrike" kern="1200" cap="none" spc="0" normalizeH="0" baseline="0" noProof="0">
                <a:ln>
                  <a:noFill/>
                </a:ln>
                <a:solidFill>
                  <a:srgbClr val="F5F5F5"/>
                </a:solidFill>
                <a:effectLst/>
                <a:uLnTx/>
                <a:uFillTx/>
                <a:latin typeface="Poppins-SemiBold"/>
                <a:ea typeface="+mn-ea"/>
                <a:cs typeface="Poppins-SemiBold"/>
              </a:rPr>
              <a:t> cull </a:t>
            </a:r>
            <a:r>
              <a:rPr kumimoji="0" lang="en-GB" sz="1398" b="1" i="0" u="none" strike="noStrike" kern="1200" cap="none" spc="-320" normalizeH="0" baseline="0" noProof="0">
                <a:ln>
                  <a:noFill/>
                </a:ln>
                <a:solidFill>
                  <a:srgbClr val="F5F5F5"/>
                </a:solidFill>
                <a:effectLst/>
                <a:uLnTx/>
                <a:uFillTx/>
                <a:latin typeface="Poppins-SemiBold"/>
                <a:ea typeface="+mn-ea"/>
                <a:cs typeface="Poppins-SemiBold"/>
              </a:rPr>
              <a:t> </a:t>
            </a:r>
            <a:r>
              <a:rPr kumimoji="0" lang="en-GB" sz="1398" b="1" i="0" u="none" strike="noStrike" kern="1200" cap="none" spc="0" normalizeH="0" baseline="0" noProof="0" err="1">
                <a:ln>
                  <a:noFill/>
                </a:ln>
                <a:solidFill>
                  <a:srgbClr val="F5F5F5"/>
                </a:solidFill>
                <a:effectLst/>
                <a:uLnTx/>
                <a:uFillTx/>
                <a:latin typeface="Poppins-SemiBold"/>
                <a:ea typeface="+mn-ea"/>
                <a:cs typeface="Poppins-SemiBold"/>
              </a:rPr>
              <a:t>oremolendant</a:t>
            </a:r>
            <a:r>
              <a:rPr kumimoji="0" lang="en-GB" sz="1398" b="1" i="0" u="none" strike="noStrike" kern="1200" cap="none" spc="-20" normalizeH="0" baseline="0" noProof="0">
                <a:ln>
                  <a:noFill/>
                </a:ln>
                <a:solidFill>
                  <a:srgbClr val="F5F5F5"/>
                </a:solidFill>
                <a:effectLst/>
                <a:uLnTx/>
                <a:uFillTx/>
                <a:latin typeface="Poppins-SemiBold"/>
                <a:ea typeface="+mn-ea"/>
                <a:cs typeface="Poppins-SemiBold"/>
              </a:rPr>
              <a:t> </a:t>
            </a:r>
            <a:r>
              <a:rPr kumimoji="0" lang="en-GB" sz="1398" b="1" i="0" u="none" strike="noStrike" kern="1200" cap="none" spc="0" normalizeH="0" baseline="0" noProof="0" err="1">
                <a:ln>
                  <a:noFill/>
                </a:ln>
                <a:solidFill>
                  <a:srgbClr val="F5F5F5"/>
                </a:solidFill>
                <a:effectLst/>
                <a:uLnTx/>
                <a:uFillTx/>
                <a:latin typeface="Poppins-SemiBold"/>
                <a:ea typeface="+mn-ea"/>
                <a:cs typeface="Poppins-SemiBold"/>
              </a:rPr>
              <a:t>excerat</a:t>
            </a:r>
            <a:r>
              <a:rPr kumimoji="0" lang="en-GB" sz="1398" b="1" i="0" u="none" strike="noStrike" kern="1200" cap="none" spc="0" normalizeH="0" baseline="0" noProof="0">
                <a:ln>
                  <a:noFill/>
                </a:ln>
                <a:solidFill>
                  <a:srgbClr val="F5F5F5"/>
                </a:solidFill>
                <a:effectLst/>
                <a:uLnTx/>
                <a:uFillTx/>
                <a:latin typeface="Poppins-SemiBold"/>
                <a:ea typeface="+mn-ea"/>
                <a:cs typeface="Poppins-SemiBold"/>
              </a:rPr>
              <a:t>.</a:t>
            </a:r>
            <a:endParaRPr kumimoji="0" lang="en-GB" sz="1398" b="0" i="0" u="none" strike="noStrike" kern="1200" cap="none" spc="0" normalizeH="0" baseline="0" noProof="0">
              <a:ln>
                <a:noFill/>
              </a:ln>
              <a:solidFill>
                <a:srgbClr val="F5F5F5"/>
              </a:solidFill>
              <a:effectLst/>
              <a:uLnTx/>
              <a:uFillTx/>
              <a:latin typeface="Poppins-SemiBold"/>
              <a:ea typeface="+mn-ea"/>
              <a:cs typeface="Poppins-SemiBold"/>
            </a:endParaRPr>
          </a:p>
          <a:p>
            <a:pPr marL="12685" marR="5074" lvl="0" indent="0" algn="l" defTabSz="913303" rtl="0" eaLnBrk="1" fontAlgn="auto" latinLnBrk="0" hangingPunct="1">
              <a:lnSpc>
                <a:spcPct val="130900"/>
              </a:lnSpc>
              <a:spcBef>
                <a:spcPts val="0"/>
              </a:spcBef>
              <a:spcAft>
                <a:spcPts val="0"/>
              </a:spcAft>
              <a:buClrTx/>
              <a:buSzTx/>
              <a:buFontTx/>
              <a:buNone/>
              <a:tabLst/>
              <a:defRPr/>
            </a:pPr>
            <a:r>
              <a:rPr kumimoji="0" lang="en-GB" sz="1398" b="1" i="0" u="none" strike="noStrike" kern="1200" cap="none" spc="0" normalizeH="0" baseline="0" noProof="0" err="1">
                <a:ln>
                  <a:noFill/>
                </a:ln>
                <a:solidFill>
                  <a:srgbClr val="F5F5F5"/>
                </a:solidFill>
                <a:effectLst/>
                <a:uLnTx/>
                <a:uFillTx/>
                <a:latin typeface="Poppins-SemiBold"/>
                <a:ea typeface="+mn-ea"/>
                <a:cs typeface="Poppins-SemiBold"/>
              </a:rPr>
              <a:t>Henditem</a:t>
            </a:r>
            <a:r>
              <a:rPr kumimoji="0" lang="en-GB" sz="1398" b="1" i="0" u="none" strike="noStrike" kern="1200" cap="none" spc="-35" normalizeH="0" baseline="0" noProof="0">
                <a:ln>
                  <a:noFill/>
                </a:ln>
                <a:solidFill>
                  <a:srgbClr val="F5F5F5"/>
                </a:solidFill>
                <a:effectLst/>
                <a:uLnTx/>
                <a:uFillTx/>
                <a:latin typeface="Poppins-SemiBold"/>
                <a:ea typeface="+mn-ea"/>
                <a:cs typeface="Poppins-SemiBold"/>
              </a:rPr>
              <a:t> </a:t>
            </a:r>
            <a:r>
              <a:rPr kumimoji="0" lang="en-GB" sz="1398" b="1" i="0" u="none" strike="noStrike" kern="1200" cap="none" spc="0" normalizeH="0" baseline="0" noProof="0" err="1">
                <a:ln>
                  <a:noFill/>
                </a:ln>
                <a:solidFill>
                  <a:srgbClr val="F5F5F5"/>
                </a:solidFill>
                <a:effectLst/>
                <a:uLnTx/>
                <a:uFillTx/>
                <a:latin typeface="Poppins-SemiBold"/>
                <a:ea typeface="+mn-ea"/>
                <a:cs typeface="Poppins-SemiBold"/>
              </a:rPr>
              <a:t>volest</a:t>
            </a:r>
            <a:r>
              <a:rPr kumimoji="0" lang="en-GB" sz="1398" b="1" i="0" u="none" strike="noStrike" kern="1200" cap="none" spc="-35" normalizeH="0" baseline="0" noProof="0">
                <a:ln>
                  <a:noFill/>
                </a:ln>
                <a:solidFill>
                  <a:srgbClr val="F5F5F5"/>
                </a:solidFill>
                <a:effectLst/>
                <a:uLnTx/>
                <a:uFillTx/>
                <a:latin typeface="Poppins-SemiBold"/>
                <a:ea typeface="+mn-ea"/>
                <a:cs typeface="Poppins-SemiBold"/>
              </a:rPr>
              <a:t> </a:t>
            </a:r>
            <a:r>
              <a:rPr kumimoji="0" lang="en-GB" sz="1398" b="1" i="0" u="none" strike="noStrike" kern="1200" cap="none" spc="0" normalizeH="0" baseline="0" noProof="0">
                <a:ln>
                  <a:noFill/>
                </a:ln>
                <a:solidFill>
                  <a:srgbClr val="F5F5F5"/>
                </a:solidFill>
                <a:effectLst/>
                <a:uLnTx/>
                <a:uFillTx/>
                <a:latin typeface="Poppins-SemiBold"/>
                <a:ea typeface="+mn-ea"/>
                <a:cs typeface="Poppins-SemiBold"/>
              </a:rPr>
              <a:t>omni</a:t>
            </a:r>
            <a:r>
              <a:rPr kumimoji="0" lang="en-GB" sz="1398" b="1" i="0" u="none" strike="noStrike" kern="1200" cap="none" spc="-30" normalizeH="0" baseline="0" noProof="0">
                <a:ln>
                  <a:noFill/>
                </a:ln>
                <a:solidFill>
                  <a:srgbClr val="F5F5F5"/>
                </a:solidFill>
                <a:effectLst/>
                <a:uLnTx/>
                <a:uFillTx/>
                <a:latin typeface="Poppins-SemiBold"/>
                <a:ea typeface="+mn-ea"/>
                <a:cs typeface="Poppins-SemiBold"/>
              </a:rPr>
              <a:t> </a:t>
            </a:r>
            <a:r>
              <a:rPr kumimoji="0" lang="en-GB" sz="1398" b="1" i="0" u="none" strike="noStrike" kern="1200" cap="none" spc="0" normalizeH="0" baseline="0" noProof="0">
                <a:ln>
                  <a:noFill/>
                </a:ln>
                <a:solidFill>
                  <a:srgbClr val="F5F5F5"/>
                </a:solidFill>
                <a:effectLst/>
                <a:uLnTx/>
                <a:uFillTx/>
                <a:latin typeface="Poppins-SemiBold"/>
                <a:ea typeface="+mn-ea"/>
                <a:cs typeface="Poppins-SemiBold"/>
              </a:rPr>
              <a:t>hit  </a:t>
            </a:r>
            <a:r>
              <a:rPr kumimoji="0" lang="en-GB" sz="1398" b="1" i="0" u="none" strike="noStrike" kern="1200" cap="none" spc="0" normalizeH="0" baseline="0" noProof="0" err="1">
                <a:ln>
                  <a:noFill/>
                </a:ln>
                <a:solidFill>
                  <a:srgbClr val="F5F5F5"/>
                </a:solidFill>
                <a:effectLst/>
                <a:uLnTx/>
                <a:uFillTx/>
                <a:latin typeface="Poppins-SemiBold"/>
                <a:ea typeface="+mn-ea"/>
                <a:cs typeface="Poppins-SemiBold"/>
              </a:rPr>
              <a:t>adiae</a:t>
            </a:r>
            <a:r>
              <a:rPr kumimoji="0" lang="en-GB" sz="1398" b="1" i="0" u="none" strike="noStrike" kern="1200" cap="none" spc="0" normalizeH="0" baseline="0" noProof="0">
                <a:ln>
                  <a:noFill/>
                </a:ln>
                <a:solidFill>
                  <a:srgbClr val="F5F5F5"/>
                </a:solidFill>
                <a:effectLst/>
                <a:uLnTx/>
                <a:uFillTx/>
                <a:latin typeface="Poppins-SemiBold"/>
                <a:ea typeface="+mn-ea"/>
                <a:cs typeface="Poppins-SemiBold"/>
              </a:rPr>
              <a:t> par </a:t>
            </a:r>
            <a:r>
              <a:rPr kumimoji="0" lang="en-GB" sz="1398" b="1" i="0" u="none" strike="noStrike" kern="1200" cap="none" spc="0" normalizeH="0" baseline="0" noProof="0" err="1">
                <a:ln>
                  <a:noFill/>
                </a:ln>
                <a:solidFill>
                  <a:srgbClr val="F5F5F5"/>
                </a:solidFill>
                <a:effectLst/>
                <a:uLnTx/>
                <a:uFillTx/>
                <a:latin typeface="Poppins-SemiBold"/>
                <a:ea typeface="+mn-ea"/>
                <a:cs typeface="Poppins-SemiBold"/>
              </a:rPr>
              <a:t>chil</a:t>
            </a:r>
            <a:r>
              <a:rPr kumimoji="0" lang="en-GB" sz="1398" b="1" i="0" u="none" strike="noStrike" kern="1200" cap="none" spc="0" normalizeH="0" baseline="0" noProof="0">
                <a:ln>
                  <a:noFill/>
                </a:ln>
                <a:solidFill>
                  <a:srgbClr val="F5F5F5"/>
                </a:solidFill>
                <a:effectLst/>
                <a:uLnTx/>
                <a:uFillTx/>
                <a:latin typeface="Poppins-SemiBold"/>
                <a:ea typeface="+mn-ea"/>
                <a:cs typeface="Poppins-SemiBold"/>
              </a:rPr>
              <a:t> </a:t>
            </a:r>
            <a:r>
              <a:rPr kumimoji="0" lang="en-GB" sz="1398" b="1" i="0" u="none" strike="noStrike" kern="1200" cap="none" spc="0" normalizeH="0" baseline="0" noProof="0" err="1">
                <a:ln>
                  <a:noFill/>
                </a:ln>
                <a:solidFill>
                  <a:srgbClr val="F5F5F5"/>
                </a:solidFill>
                <a:effectLst/>
                <a:uLnTx/>
                <a:uFillTx/>
                <a:latin typeface="Poppins-SemiBold"/>
                <a:ea typeface="+mn-ea"/>
                <a:cs typeface="Poppins-SemiBold"/>
              </a:rPr>
              <a:t>luptas</a:t>
            </a:r>
            <a:r>
              <a:rPr kumimoji="0" lang="en-GB" sz="1398" b="1" i="0" u="none" strike="noStrike" kern="1200" cap="none" spc="0" normalizeH="0" baseline="0" noProof="0">
                <a:ln>
                  <a:noFill/>
                </a:ln>
                <a:solidFill>
                  <a:srgbClr val="F5F5F5"/>
                </a:solidFill>
                <a:effectLst/>
                <a:uLnTx/>
                <a:uFillTx/>
                <a:latin typeface="Poppins-SemiBold"/>
                <a:ea typeface="+mn-ea"/>
                <a:cs typeface="Poppins-SemiBold"/>
              </a:rPr>
              <a:t> </a:t>
            </a:r>
            <a:r>
              <a:rPr kumimoji="0" lang="en-GB" sz="1398" b="1" i="0" u="none" strike="noStrike" kern="1200" cap="none" spc="-5" normalizeH="0" baseline="0" noProof="0" err="1">
                <a:ln>
                  <a:noFill/>
                </a:ln>
                <a:solidFill>
                  <a:srgbClr val="F5F5F5"/>
                </a:solidFill>
                <a:effectLst/>
                <a:uLnTx/>
                <a:uFillTx/>
                <a:latin typeface="Poppins-SemiBold"/>
                <a:ea typeface="+mn-ea"/>
                <a:cs typeface="Poppins-SemiBold"/>
              </a:rPr>
              <a:t>imi</a:t>
            </a:r>
            <a:r>
              <a:rPr kumimoji="0" lang="en-GB" sz="1398" b="1" i="0" u="none" strike="noStrike" kern="1200" cap="none" spc="0" normalizeH="0" baseline="0" noProof="0">
                <a:ln>
                  <a:noFill/>
                </a:ln>
                <a:solidFill>
                  <a:srgbClr val="F5F5F5"/>
                </a:solidFill>
                <a:effectLst/>
                <a:uLnTx/>
                <a:uFillTx/>
                <a:latin typeface="Poppins-SemiBold"/>
                <a:ea typeface="+mn-ea"/>
                <a:cs typeface="Poppins-SemiBold"/>
              </a:rPr>
              <a:t>.“</a:t>
            </a:r>
          </a:p>
          <a:p>
            <a:pPr lvl="0"/>
            <a:endParaRPr lang="en-GB"/>
          </a:p>
        </p:txBody>
      </p:sp>
    </p:spTree>
    <p:extLst>
      <p:ext uri="{BB962C8B-B14F-4D97-AF65-F5344CB8AC3E}">
        <p14:creationId xmlns:p14="http://schemas.microsoft.com/office/powerpoint/2010/main" val="1509694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 Image 1">
    <p:spTree>
      <p:nvGrpSpPr>
        <p:cNvPr id="1" name=""/>
        <p:cNvGrpSpPr/>
        <p:nvPr/>
      </p:nvGrpSpPr>
      <p:grpSpPr>
        <a:xfrm>
          <a:off x="0" y="0"/>
          <a:ext cx="0" cy="0"/>
          <a:chOff x="0" y="0"/>
          <a:chExt cx="0" cy="0"/>
        </a:xfrm>
      </p:grpSpPr>
      <p:pic>
        <p:nvPicPr>
          <p:cNvPr id="7" name="object 3">
            <a:extLst>
              <a:ext uri="{FF2B5EF4-FFF2-40B4-BE49-F238E27FC236}">
                <a16:creationId xmlns:a16="http://schemas.microsoft.com/office/drawing/2014/main" id="{2DCB668E-5040-431A-9BFD-65F805E0AC93}"/>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2744991" y="1"/>
            <a:ext cx="6399009" cy="5141647"/>
          </a:xfrm>
          <a:prstGeom prst="rect">
            <a:avLst/>
          </a:prstGeom>
        </p:spPr>
      </p:pic>
      <p:sp>
        <p:nvSpPr>
          <p:cNvPr id="10" name="Text Placeholder 24">
            <a:extLst>
              <a:ext uri="{FF2B5EF4-FFF2-40B4-BE49-F238E27FC236}">
                <a16:creationId xmlns:a16="http://schemas.microsoft.com/office/drawing/2014/main" id="{75594A00-788D-4F8C-B437-5EA2B13E128A}"/>
              </a:ext>
            </a:extLst>
          </p:cNvPr>
          <p:cNvSpPr>
            <a:spLocks noGrp="1"/>
          </p:cNvSpPr>
          <p:nvPr>
            <p:ph type="body" sz="quarter" idx="11" hasCustomPrompt="1"/>
          </p:nvPr>
        </p:nvSpPr>
        <p:spPr>
          <a:xfrm>
            <a:off x="347300" y="4626613"/>
            <a:ext cx="3310300" cy="245189"/>
          </a:xfrm>
          <a:prstGeom prst="rect">
            <a:avLst/>
          </a:prstGeom>
        </p:spPr>
        <p:txBody>
          <a:bodyPr/>
          <a:lstStyle>
            <a:lvl1pPr marL="12685" indent="0" algn="l" defTabSz="913303" rtl="0" eaLnBrk="1" latinLnBrk="0" hangingPunct="1">
              <a:lnSpc>
                <a:spcPct val="100000"/>
              </a:lnSpc>
              <a:spcBef>
                <a:spcPts val="150"/>
              </a:spcBef>
              <a:buNone/>
              <a:defRPr lang="en-GB" sz="999" kern="1200" dirty="0" smtClean="0">
                <a:solidFill>
                  <a:schemeClr val="bg1"/>
                </a:solidFill>
                <a:latin typeface="+mj-lt"/>
                <a:ea typeface="+mn-ea"/>
                <a:cs typeface="+mn-cs"/>
              </a:defRPr>
            </a:lvl1pPr>
            <a:lvl2pPr marL="456651"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2pPr>
            <a:lvl3pPr marL="913303"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3pPr>
            <a:lvl4pPr marL="1369954"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4pPr>
            <a:lvl5pPr marL="1826605" indent="0" algn="l" defTabSz="913303" rtl="0" eaLnBrk="1" latinLnBrk="0" hangingPunct="1">
              <a:lnSpc>
                <a:spcPct val="100000"/>
              </a:lnSpc>
              <a:buNone/>
              <a:defRPr lang="en-GB" sz="1199" kern="1200" dirty="0">
                <a:solidFill>
                  <a:srgbClr val="F5F5F5"/>
                </a:solidFill>
                <a:latin typeface="Poppins-Medium"/>
                <a:ea typeface="+mn-ea"/>
                <a:cs typeface="Poppins-Medium"/>
              </a:defRPr>
            </a:lvl5pPr>
          </a:lstStyle>
          <a:p>
            <a:pPr marL="12685" marR="0" lvl="0" indent="0" algn="l" defTabSz="913303"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Medium"/>
              </a:rPr>
              <a:t>88/88/2021</a:t>
            </a:r>
          </a:p>
          <a:p>
            <a:pPr lvl="0"/>
            <a:endParaRPr lang="en-GB"/>
          </a:p>
        </p:txBody>
      </p:sp>
      <p:sp>
        <p:nvSpPr>
          <p:cNvPr id="5" name="Text Placeholder 4">
            <a:extLst>
              <a:ext uri="{FF2B5EF4-FFF2-40B4-BE49-F238E27FC236}">
                <a16:creationId xmlns:a16="http://schemas.microsoft.com/office/drawing/2014/main" id="{7E08CF03-B425-4AF2-B98C-44735CF0818D}"/>
              </a:ext>
            </a:extLst>
          </p:cNvPr>
          <p:cNvSpPr>
            <a:spLocks noGrp="1"/>
          </p:cNvSpPr>
          <p:nvPr>
            <p:ph type="body" sz="quarter" idx="13" hasCustomPrompt="1"/>
          </p:nvPr>
        </p:nvSpPr>
        <p:spPr>
          <a:xfrm>
            <a:off x="228600" y="1201842"/>
            <a:ext cx="2133600" cy="2045350"/>
          </a:xfrm>
          <a:prstGeom prst="rect">
            <a:avLst/>
          </a:prstGeom>
        </p:spPr>
        <p:txBody>
          <a:bodyPr anchor="ctr"/>
          <a:lstStyle>
            <a:lvl1pPr>
              <a:defRPr sz="1398"/>
            </a:lvl1pPr>
            <a:lvl2pPr>
              <a:defRPr sz="1398"/>
            </a:lvl2pPr>
            <a:lvl3pPr>
              <a:defRPr sz="1398"/>
            </a:lvl3pPr>
            <a:lvl4pPr>
              <a:defRPr sz="1398"/>
            </a:lvl4pPr>
            <a:lvl5pPr>
              <a:defRPr sz="1398"/>
            </a:lvl5pPr>
          </a:lstStyle>
          <a:p>
            <a:pPr lvl="0"/>
            <a:r>
              <a:rPr lang="en-US"/>
              <a:t>“Insert key quote or main message here”</a:t>
            </a:r>
            <a:endParaRPr lang="en-GB"/>
          </a:p>
        </p:txBody>
      </p:sp>
    </p:spTree>
    <p:extLst>
      <p:ext uri="{BB962C8B-B14F-4D97-AF65-F5344CB8AC3E}">
        <p14:creationId xmlns:p14="http://schemas.microsoft.com/office/powerpoint/2010/main" val="31717643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 short content 1">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A5FA3AD2-1ACA-4F52-8055-F137D623F148}"/>
              </a:ext>
            </a:extLst>
          </p:cNvPr>
          <p:cNvSpPr/>
          <p:nvPr userDrawn="1"/>
        </p:nvSpPr>
        <p:spPr>
          <a:xfrm>
            <a:off x="2" y="-1"/>
            <a:ext cx="3798985" cy="5142232"/>
          </a:xfrm>
          <a:custGeom>
            <a:avLst/>
            <a:gdLst>
              <a:gd name="connsiteX0" fmla="*/ 0 w 3798985"/>
              <a:gd name="connsiteY0" fmla="*/ 0 h 5148580"/>
              <a:gd name="connsiteX1" fmla="*/ 1971971 w 3798985"/>
              <a:gd name="connsiteY1" fmla="*/ 0 h 5148580"/>
              <a:gd name="connsiteX2" fmla="*/ 2107020 w 3798985"/>
              <a:gd name="connsiteY2" fmla="*/ 49429 h 5148580"/>
              <a:gd name="connsiteX3" fmla="*/ 3798985 w 3798985"/>
              <a:gd name="connsiteY3" fmla="*/ 2602011 h 5148580"/>
              <a:gd name="connsiteX4" fmla="*/ 2349182 w 3798985"/>
              <a:gd name="connsiteY4" fmla="*/ 5037938 h 5148580"/>
              <a:gd name="connsiteX5" fmla="*/ 2119503 w 3798985"/>
              <a:gd name="connsiteY5" fmla="*/ 5148580 h 5148580"/>
              <a:gd name="connsiteX6" fmla="*/ 0 w 3798985"/>
              <a:gd name="connsiteY6" fmla="*/ 5148580 h 514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8985" h="5148580">
                <a:moveTo>
                  <a:pt x="0" y="0"/>
                </a:moveTo>
                <a:lnTo>
                  <a:pt x="1971971" y="0"/>
                </a:lnTo>
                <a:lnTo>
                  <a:pt x="2107020" y="49429"/>
                </a:lnTo>
                <a:cubicBezTo>
                  <a:pt x="3101317" y="469981"/>
                  <a:pt x="3798985" y="1454522"/>
                  <a:pt x="3798985" y="2602011"/>
                </a:cubicBezTo>
                <a:cubicBezTo>
                  <a:pt x="3798985" y="3653877"/>
                  <a:pt x="3212750" y="4568820"/>
                  <a:pt x="2349182" y="5037938"/>
                </a:cubicBezTo>
                <a:lnTo>
                  <a:pt x="2119503" y="5148580"/>
                </a:lnTo>
                <a:lnTo>
                  <a:pt x="0" y="5148580"/>
                </a:lnTo>
                <a:close/>
              </a:path>
            </a:pathLst>
          </a:custGeom>
          <a:solidFill>
            <a:schemeClr val="accent5"/>
          </a:solidFill>
        </p:spPr>
        <p:txBody>
          <a:bodyPr wrap="square" lIns="0" tIns="0" rIns="0" bIns="0" rtlCol="0" anchor="ctr">
            <a:noAutofit/>
          </a:bodyPr>
          <a:lstStyle/>
          <a:p>
            <a:pPr algn="l"/>
            <a:endParaRPr lang="en-GB" sz="1798"/>
          </a:p>
        </p:txBody>
      </p:sp>
      <p:sp>
        <p:nvSpPr>
          <p:cNvPr id="12" name="Text Placeholder 24">
            <a:extLst>
              <a:ext uri="{FF2B5EF4-FFF2-40B4-BE49-F238E27FC236}">
                <a16:creationId xmlns:a16="http://schemas.microsoft.com/office/drawing/2014/main" id="{5FA84894-2EE1-43E9-A798-FBFAF98CAEDB}"/>
              </a:ext>
            </a:extLst>
          </p:cNvPr>
          <p:cNvSpPr>
            <a:spLocks noGrp="1"/>
          </p:cNvSpPr>
          <p:nvPr>
            <p:ph type="body" sz="quarter" idx="11" hasCustomPrompt="1"/>
          </p:nvPr>
        </p:nvSpPr>
        <p:spPr>
          <a:xfrm>
            <a:off x="347300" y="4626613"/>
            <a:ext cx="2749904" cy="245189"/>
          </a:xfrm>
          <a:prstGeom prst="rect">
            <a:avLst/>
          </a:prstGeom>
        </p:spPr>
        <p:txBody>
          <a:bodyPr/>
          <a:lstStyle>
            <a:lvl1pPr marL="12685" indent="0" algn="l" defTabSz="913303" rtl="0" eaLnBrk="1" latinLnBrk="0" hangingPunct="1">
              <a:lnSpc>
                <a:spcPct val="100000"/>
              </a:lnSpc>
              <a:spcBef>
                <a:spcPts val="150"/>
              </a:spcBef>
              <a:buNone/>
              <a:defRPr lang="en-GB" sz="999" kern="1200" dirty="0" smtClean="0">
                <a:solidFill>
                  <a:srgbClr val="1E1246"/>
                </a:solidFill>
                <a:latin typeface="+mj-lt"/>
                <a:ea typeface="+mn-ea"/>
                <a:cs typeface="+mn-cs"/>
              </a:defRPr>
            </a:lvl1pPr>
            <a:lvl2pPr marL="456651"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2pPr>
            <a:lvl3pPr marL="913303"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3pPr>
            <a:lvl4pPr marL="1369954"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4pPr>
            <a:lvl5pPr marL="1826605" indent="0" algn="l" defTabSz="913303" rtl="0" eaLnBrk="1" latinLnBrk="0" hangingPunct="1">
              <a:lnSpc>
                <a:spcPct val="100000"/>
              </a:lnSpc>
              <a:buNone/>
              <a:defRPr lang="en-GB" sz="1199" kern="1200" dirty="0">
                <a:solidFill>
                  <a:srgbClr val="F5F5F5"/>
                </a:solidFill>
                <a:latin typeface="Poppins-Medium"/>
                <a:ea typeface="+mn-ea"/>
                <a:cs typeface="Poppins-Medium"/>
              </a:defRPr>
            </a:lvl5pPr>
          </a:lstStyle>
          <a:p>
            <a:pPr marL="12685" marR="0" lvl="0" indent="0" algn="l" defTabSz="913303"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Medium"/>
              </a:rPr>
              <a:t>88/88/2021</a:t>
            </a:r>
          </a:p>
          <a:p>
            <a:pPr lvl="0"/>
            <a:endParaRPr lang="en-GB"/>
          </a:p>
        </p:txBody>
      </p:sp>
      <p:sp>
        <p:nvSpPr>
          <p:cNvPr id="25" name="Text Placeholder 24">
            <a:extLst>
              <a:ext uri="{FF2B5EF4-FFF2-40B4-BE49-F238E27FC236}">
                <a16:creationId xmlns:a16="http://schemas.microsoft.com/office/drawing/2014/main" id="{484F6D21-1EE2-49A3-9D21-CBC4B46424E4}"/>
              </a:ext>
            </a:extLst>
          </p:cNvPr>
          <p:cNvSpPr>
            <a:spLocks noGrp="1"/>
          </p:cNvSpPr>
          <p:nvPr>
            <p:ph type="body" sz="quarter" idx="17" hasCustomPrompt="1"/>
          </p:nvPr>
        </p:nvSpPr>
        <p:spPr>
          <a:xfrm>
            <a:off x="354006" y="851018"/>
            <a:ext cx="2743200" cy="860711"/>
          </a:xfrm>
          <a:prstGeom prst="rect">
            <a:avLst/>
          </a:prstGeom>
        </p:spPr>
        <p:txBody>
          <a:bodyPr>
            <a:spAutoFit/>
          </a:bodyPr>
          <a:lstStyle>
            <a:lvl1pPr>
              <a:defRPr kumimoji="0" lang="en-GB" sz="2597" b="0" i="0" u="none" strike="noStrike" kern="0" cap="none" spc="0" normalizeH="0" baseline="0" noProof="0" dirty="0" smtClean="0">
                <a:ln>
                  <a:noFill/>
                </a:ln>
                <a:solidFill>
                  <a:srgbClr val="FFBA1A"/>
                </a:solidFill>
                <a:effectLst/>
                <a:uLnTx/>
                <a:uFillTx/>
                <a:latin typeface="Poppins-Light"/>
                <a:ea typeface="+mj-ea"/>
                <a:cs typeface="Poppins-Light"/>
              </a:defRPr>
            </a:lvl1pPr>
          </a:lstStyle>
          <a:p>
            <a:pPr marL="12685" marR="5074" lvl="0" indent="0" algn="l" defTabSz="913303" rtl="0" eaLnBrk="1" fontAlgn="auto" latinLnBrk="0" hangingPunct="1">
              <a:lnSpc>
                <a:spcPts val="2996"/>
              </a:lnSpc>
              <a:spcBef>
                <a:spcPts val="300"/>
              </a:spcBef>
              <a:spcAft>
                <a:spcPts val="0"/>
              </a:spcAft>
              <a:buClrTx/>
              <a:buSzTx/>
              <a:buFontTx/>
              <a:buNone/>
              <a:tabLst/>
              <a:defRPr/>
            </a:pPr>
            <a:r>
              <a:rPr kumimoji="0" lang="en-GB" sz="2597" b="0" i="0" u="none" strike="noStrike" kern="0" cap="none" spc="0" normalizeH="0" baseline="0" noProof="0">
                <a:ln>
                  <a:noFill/>
                </a:ln>
                <a:solidFill>
                  <a:srgbClr val="FFBA1A"/>
                </a:solidFill>
                <a:effectLst/>
                <a:uLnTx/>
                <a:uFillTx/>
                <a:latin typeface="Poppins-Light"/>
                <a:ea typeface="+mn-ea"/>
                <a:cs typeface="+mn-cs"/>
              </a:rPr>
              <a:t>Slide title over</a:t>
            </a:r>
            <a:r>
              <a:rPr kumimoji="0" lang="en-GB" sz="2597" b="0" i="0" u="none" strike="noStrike" kern="0" cap="none" spc="-50" normalizeH="0" baseline="0" noProof="0">
                <a:ln>
                  <a:noFill/>
                </a:ln>
                <a:solidFill>
                  <a:srgbClr val="FFBA1A"/>
                </a:solidFill>
                <a:effectLst/>
                <a:uLnTx/>
                <a:uFillTx/>
                <a:latin typeface="Poppins-Light"/>
                <a:ea typeface="+mn-ea"/>
                <a:cs typeface="+mn-cs"/>
              </a:rPr>
              <a:t> </a:t>
            </a:r>
            <a:r>
              <a:rPr kumimoji="0" lang="en-GB" sz="2597" b="0" i="0" u="none" strike="noStrike" kern="0" cap="none" spc="0" normalizeH="0" baseline="0" noProof="0">
                <a:ln>
                  <a:noFill/>
                </a:ln>
                <a:solidFill>
                  <a:srgbClr val="FFBA1A"/>
                </a:solidFill>
                <a:effectLst/>
                <a:uLnTx/>
                <a:uFillTx/>
                <a:latin typeface="Poppins-Light"/>
                <a:ea typeface="+mn-ea"/>
                <a:cs typeface="+mn-cs"/>
              </a:rPr>
              <a:t>two</a:t>
            </a:r>
            <a:r>
              <a:rPr kumimoji="0" lang="en-GB" sz="2597" b="0" i="0" u="none" strike="noStrike" kern="0" cap="none" spc="-50" normalizeH="0" baseline="0" noProof="0">
                <a:ln>
                  <a:noFill/>
                </a:ln>
                <a:solidFill>
                  <a:srgbClr val="FFBA1A"/>
                </a:solidFill>
                <a:effectLst/>
                <a:uLnTx/>
                <a:uFillTx/>
                <a:latin typeface="Poppins-Light"/>
                <a:ea typeface="+mn-ea"/>
                <a:cs typeface="+mn-cs"/>
              </a:rPr>
              <a:t> </a:t>
            </a:r>
            <a:r>
              <a:rPr kumimoji="0" lang="en-GB" sz="2597" b="0" i="0" u="none" strike="noStrike" kern="0" cap="none" spc="0" normalizeH="0" baseline="0" noProof="0">
                <a:ln>
                  <a:noFill/>
                </a:ln>
                <a:solidFill>
                  <a:srgbClr val="FFBA1A"/>
                </a:solidFill>
                <a:effectLst/>
                <a:uLnTx/>
                <a:uFillTx/>
                <a:latin typeface="Poppins-Light"/>
                <a:ea typeface="+mn-ea"/>
                <a:cs typeface="+mn-cs"/>
              </a:rPr>
              <a:t>lines</a:t>
            </a:r>
            <a:endParaRPr lang="en-GB"/>
          </a:p>
        </p:txBody>
      </p:sp>
      <p:sp>
        <p:nvSpPr>
          <p:cNvPr id="30" name="Text Placeholder 29">
            <a:extLst>
              <a:ext uri="{FF2B5EF4-FFF2-40B4-BE49-F238E27FC236}">
                <a16:creationId xmlns:a16="http://schemas.microsoft.com/office/drawing/2014/main" id="{20E5B499-CD1B-44A9-B815-B7FC85BCA421}"/>
              </a:ext>
            </a:extLst>
          </p:cNvPr>
          <p:cNvSpPr>
            <a:spLocks noGrp="1"/>
          </p:cNvSpPr>
          <p:nvPr>
            <p:ph type="body" sz="quarter" idx="18" hasCustomPrompt="1"/>
          </p:nvPr>
        </p:nvSpPr>
        <p:spPr>
          <a:xfrm>
            <a:off x="381000" y="364675"/>
            <a:ext cx="2716205" cy="215178"/>
          </a:xfrm>
          <a:prstGeom prst="rect">
            <a:avLst/>
          </a:prstGeom>
        </p:spPr>
        <p:txBody>
          <a:bodyPr wrap="square">
            <a:spAutoFit/>
          </a:bodyPr>
          <a:lstStyle>
            <a:lvl1pPr>
              <a:defRPr sz="799" b="1">
                <a:solidFill>
                  <a:schemeClr val="bg1"/>
                </a:solidFill>
                <a:latin typeface="Poppins-SemiBold"/>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Section name</a:t>
            </a:r>
          </a:p>
        </p:txBody>
      </p:sp>
      <p:sp>
        <p:nvSpPr>
          <p:cNvPr id="7" name="Content Placeholder 4">
            <a:extLst>
              <a:ext uri="{FF2B5EF4-FFF2-40B4-BE49-F238E27FC236}">
                <a16:creationId xmlns:a16="http://schemas.microsoft.com/office/drawing/2014/main" id="{3113C03A-1CA8-4909-863D-71209E731069}"/>
              </a:ext>
            </a:extLst>
          </p:cNvPr>
          <p:cNvSpPr>
            <a:spLocks noGrp="1"/>
          </p:cNvSpPr>
          <p:nvPr>
            <p:ph sz="quarter" idx="20"/>
          </p:nvPr>
        </p:nvSpPr>
        <p:spPr>
          <a:xfrm>
            <a:off x="3962400" y="851018"/>
            <a:ext cx="5029200" cy="3257124"/>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2">
            <a:extLst>
              <a:ext uri="{FF2B5EF4-FFF2-40B4-BE49-F238E27FC236}">
                <a16:creationId xmlns:a16="http://schemas.microsoft.com/office/drawing/2014/main" id="{79D4012E-F3B6-44E0-8628-19C68C817E91}"/>
              </a:ext>
            </a:extLst>
          </p:cNvPr>
          <p:cNvSpPr>
            <a:spLocks noGrp="1"/>
          </p:cNvSpPr>
          <p:nvPr>
            <p:ph type="body" sz="quarter" idx="21"/>
          </p:nvPr>
        </p:nvSpPr>
        <p:spPr>
          <a:xfrm>
            <a:off x="347300" y="1886796"/>
            <a:ext cx="2749904" cy="2207075"/>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1242351"/>
      </p:ext>
    </p:extLst>
  </p:cSld>
  <p:clrMapOvr>
    <a:masterClrMapping/>
  </p:clrMapOvr>
  <p:extLst>
    <p:ext uri="{DCECCB84-F9BA-43D5-87BE-67443E8EF086}">
      <p15:sldGuideLst xmlns:p15="http://schemas.microsoft.com/office/powerpoint/2012/main">
        <p15:guide id="1" orient="horz" pos="1622">
          <p15:clr>
            <a:srgbClr val="FBAE40"/>
          </p15:clr>
        </p15:guide>
        <p15:guide id="2" pos="28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 medium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8D3A226E-1BE3-48F9-A582-5CB6497ACAC0}"/>
              </a:ext>
            </a:extLst>
          </p:cNvPr>
          <p:cNvSpPr/>
          <p:nvPr userDrawn="1"/>
        </p:nvSpPr>
        <p:spPr>
          <a:xfrm>
            <a:off x="-4445" y="-2"/>
            <a:ext cx="5729193" cy="5142232"/>
          </a:xfrm>
          <a:custGeom>
            <a:avLst/>
            <a:gdLst>
              <a:gd name="connsiteX0" fmla="*/ 1247259 w 5729193"/>
              <a:gd name="connsiteY0" fmla="*/ 0 h 5148580"/>
              <a:gd name="connsiteX1" fmla="*/ 3902179 w 5729193"/>
              <a:gd name="connsiteY1" fmla="*/ 0 h 5148580"/>
              <a:gd name="connsiteX2" fmla="*/ 4037228 w 5729193"/>
              <a:gd name="connsiteY2" fmla="*/ 49429 h 5148580"/>
              <a:gd name="connsiteX3" fmla="*/ 5729193 w 5729193"/>
              <a:gd name="connsiteY3" fmla="*/ 2602011 h 5148580"/>
              <a:gd name="connsiteX4" fmla="*/ 4279390 w 5729193"/>
              <a:gd name="connsiteY4" fmla="*/ 5037938 h 5148580"/>
              <a:gd name="connsiteX5" fmla="*/ 4049711 w 5729193"/>
              <a:gd name="connsiteY5" fmla="*/ 5148580 h 5148580"/>
              <a:gd name="connsiteX6" fmla="*/ 1247259 w 5729193"/>
              <a:gd name="connsiteY6" fmla="*/ 5148580 h 5148580"/>
              <a:gd name="connsiteX7" fmla="*/ 0 w 5729193"/>
              <a:gd name="connsiteY7" fmla="*/ 5148580 h 5148580"/>
              <a:gd name="connsiteX8" fmla="*/ 0 w 5729193"/>
              <a:gd name="connsiteY8" fmla="*/ 1 h 5148580"/>
              <a:gd name="connsiteX9" fmla="*/ 1247259 w 5729193"/>
              <a:gd name="connsiteY9" fmla="*/ 1 h 514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9193" h="5148580">
                <a:moveTo>
                  <a:pt x="1247259" y="0"/>
                </a:moveTo>
                <a:lnTo>
                  <a:pt x="3902179" y="0"/>
                </a:lnTo>
                <a:lnTo>
                  <a:pt x="4037228" y="49429"/>
                </a:lnTo>
                <a:cubicBezTo>
                  <a:pt x="5031525" y="469981"/>
                  <a:pt x="5729193" y="1454522"/>
                  <a:pt x="5729193" y="2602011"/>
                </a:cubicBezTo>
                <a:cubicBezTo>
                  <a:pt x="5729193" y="3653877"/>
                  <a:pt x="5142958" y="4568820"/>
                  <a:pt x="4279390" y="5037938"/>
                </a:cubicBezTo>
                <a:lnTo>
                  <a:pt x="4049711" y="5148580"/>
                </a:lnTo>
                <a:lnTo>
                  <a:pt x="1247259" y="5148580"/>
                </a:lnTo>
                <a:lnTo>
                  <a:pt x="0" y="5148580"/>
                </a:lnTo>
                <a:lnTo>
                  <a:pt x="0" y="1"/>
                </a:lnTo>
                <a:lnTo>
                  <a:pt x="1247259" y="1"/>
                </a:lnTo>
                <a:close/>
              </a:path>
            </a:pathLst>
          </a:custGeom>
          <a:solidFill>
            <a:schemeClr val="accent5"/>
          </a:solidFill>
        </p:spPr>
        <p:txBody>
          <a:bodyPr wrap="square" lIns="0" tIns="0" rIns="0" bIns="0" rtlCol="0" anchor="ctr">
            <a:noAutofit/>
          </a:bodyPr>
          <a:lstStyle/>
          <a:p>
            <a:pPr algn="l"/>
            <a:endParaRPr lang="en-GB" sz="1798"/>
          </a:p>
        </p:txBody>
      </p:sp>
      <p:sp>
        <p:nvSpPr>
          <p:cNvPr id="20" name="Text Placeholder 24">
            <a:extLst>
              <a:ext uri="{FF2B5EF4-FFF2-40B4-BE49-F238E27FC236}">
                <a16:creationId xmlns:a16="http://schemas.microsoft.com/office/drawing/2014/main" id="{C75656A1-F44C-4F9D-BD7C-F813378E7D58}"/>
              </a:ext>
            </a:extLst>
          </p:cNvPr>
          <p:cNvSpPr>
            <a:spLocks noGrp="1"/>
          </p:cNvSpPr>
          <p:nvPr>
            <p:ph type="body" sz="quarter" idx="11" hasCustomPrompt="1"/>
          </p:nvPr>
        </p:nvSpPr>
        <p:spPr>
          <a:xfrm>
            <a:off x="347300" y="4626613"/>
            <a:ext cx="4224700" cy="245189"/>
          </a:xfrm>
          <a:prstGeom prst="rect">
            <a:avLst/>
          </a:prstGeom>
        </p:spPr>
        <p:txBody>
          <a:bodyPr/>
          <a:lstStyle>
            <a:lvl1pPr marL="12685" indent="0" algn="l" defTabSz="913303" rtl="0" eaLnBrk="1" latinLnBrk="0" hangingPunct="1">
              <a:lnSpc>
                <a:spcPct val="100000"/>
              </a:lnSpc>
              <a:spcBef>
                <a:spcPts val="150"/>
              </a:spcBef>
              <a:buNone/>
              <a:defRPr lang="en-GB" sz="999" kern="1200" dirty="0" smtClean="0">
                <a:solidFill>
                  <a:schemeClr val="accent1"/>
                </a:solidFill>
                <a:latin typeface="+mj-lt"/>
                <a:ea typeface="+mn-ea"/>
                <a:cs typeface="+mn-cs"/>
              </a:defRPr>
            </a:lvl1pPr>
            <a:lvl2pPr marL="456651"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2pPr>
            <a:lvl3pPr marL="913303"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3pPr>
            <a:lvl4pPr marL="1369954"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4pPr>
            <a:lvl5pPr marL="1826605" indent="0" algn="l" defTabSz="913303" rtl="0" eaLnBrk="1" latinLnBrk="0" hangingPunct="1">
              <a:lnSpc>
                <a:spcPct val="100000"/>
              </a:lnSpc>
              <a:buNone/>
              <a:defRPr lang="en-GB" sz="1199" kern="1200" dirty="0">
                <a:solidFill>
                  <a:srgbClr val="F5F5F5"/>
                </a:solidFill>
                <a:latin typeface="Poppins-Medium"/>
                <a:ea typeface="+mn-ea"/>
                <a:cs typeface="Poppins-Medium"/>
              </a:defRPr>
            </a:lvl5pPr>
          </a:lstStyle>
          <a:p>
            <a:pPr marL="12685" marR="0" lvl="0" indent="0" algn="l" defTabSz="913303"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Medium"/>
              </a:rPr>
              <a:t>88/88/2021</a:t>
            </a:r>
          </a:p>
          <a:p>
            <a:pPr lvl="0"/>
            <a:endParaRPr lang="en-GB"/>
          </a:p>
        </p:txBody>
      </p:sp>
      <p:sp>
        <p:nvSpPr>
          <p:cNvPr id="21" name="Text Placeholder 24">
            <a:extLst>
              <a:ext uri="{FF2B5EF4-FFF2-40B4-BE49-F238E27FC236}">
                <a16:creationId xmlns:a16="http://schemas.microsoft.com/office/drawing/2014/main" id="{532540C5-09D2-419F-BFFD-819F41AF6F20}"/>
              </a:ext>
            </a:extLst>
          </p:cNvPr>
          <p:cNvSpPr>
            <a:spLocks noGrp="1"/>
          </p:cNvSpPr>
          <p:nvPr>
            <p:ph type="body" sz="quarter" idx="17" hasCustomPrompt="1"/>
          </p:nvPr>
        </p:nvSpPr>
        <p:spPr>
          <a:xfrm>
            <a:off x="354006" y="851017"/>
            <a:ext cx="4529461" cy="899136"/>
          </a:xfrm>
          <a:prstGeom prst="rect">
            <a:avLst/>
          </a:prstGeom>
        </p:spPr>
        <p:txBody>
          <a:bodyPr wrap="square">
            <a:spAutoFit/>
          </a:bodyPr>
          <a:lstStyle>
            <a:lvl1pPr>
              <a:defRPr kumimoji="0" lang="en-GB" sz="2597" b="0" i="0" u="none" strike="noStrike" kern="0" cap="none" spc="0" normalizeH="0" baseline="0" noProof="0" dirty="0" smtClean="0">
                <a:ln>
                  <a:noFill/>
                </a:ln>
                <a:solidFill>
                  <a:srgbClr val="FFBA1A"/>
                </a:solidFill>
                <a:effectLst/>
                <a:uLnTx/>
                <a:uFillTx/>
                <a:latin typeface="Poppins-Light"/>
                <a:ea typeface="+mj-ea"/>
                <a:cs typeface="Poppins-Light"/>
              </a:defRPr>
            </a:lvl1pPr>
          </a:lstStyle>
          <a:p>
            <a:pPr marL="12685" marR="5074" lvl="0" indent="0" algn="l" defTabSz="913303" rtl="0" eaLnBrk="1" fontAlgn="auto" latinLnBrk="0" hangingPunct="1">
              <a:lnSpc>
                <a:spcPts val="2996"/>
              </a:lnSpc>
              <a:spcBef>
                <a:spcPts val="300"/>
              </a:spcBef>
              <a:spcAft>
                <a:spcPts val="0"/>
              </a:spcAft>
              <a:buClrTx/>
              <a:buSzTx/>
              <a:buFontTx/>
              <a:buNone/>
              <a:tabLst/>
              <a:defRPr/>
            </a:pPr>
            <a:r>
              <a:rPr kumimoji="0" lang="en-GB" sz="2597" b="0" i="0" u="none" strike="noStrike" kern="0" cap="none" spc="0" normalizeH="0" baseline="0" noProof="0">
                <a:ln>
                  <a:noFill/>
                </a:ln>
                <a:solidFill>
                  <a:srgbClr val="FFBA1A"/>
                </a:solidFill>
                <a:effectLst/>
                <a:uLnTx/>
                <a:uFillTx/>
                <a:latin typeface="Poppins-Light"/>
                <a:ea typeface="+mn-ea"/>
                <a:cs typeface="+mn-cs"/>
              </a:rPr>
              <a:t>Slide title over</a:t>
            </a:r>
            <a:r>
              <a:rPr kumimoji="0" lang="en-GB" sz="2597" b="0" i="0" u="none" strike="noStrike" kern="0" cap="none" spc="-50" normalizeH="0" baseline="0" noProof="0">
                <a:ln>
                  <a:noFill/>
                </a:ln>
                <a:solidFill>
                  <a:srgbClr val="FFBA1A"/>
                </a:solidFill>
                <a:effectLst/>
                <a:uLnTx/>
                <a:uFillTx/>
                <a:latin typeface="Poppins-Light"/>
                <a:ea typeface="+mn-ea"/>
                <a:cs typeface="+mn-cs"/>
              </a:rPr>
              <a:t> </a:t>
            </a:r>
            <a:r>
              <a:rPr kumimoji="0" lang="en-GB" sz="2597" b="0" i="0" u="none" strike="noStrike" kern="0" cap="none" spc="0" normalizeH="0" baseline="0" noProof="0">
                <a:ln>
                  <a:noFill/>
                </a:ln>
                <a:solidFill>
                  <a:srgbClr val="FFBA1A"/>
                </a:solidFill>
                <a:effectLst/>
                <a:uLnTx/>
                <a:uFillTx/>
                <a:latin typeface="Poppins-Light"/>
                <a:ea typeface="+mn-ea"/>
                <a:cs typeface="+mn-cs"/>
              </a:rPr>
              <a:t>two</a:t>
            </a:r>
            <a:r>
              <a:rPr kumimoji="0" lang="en-GB" sz="2597" b="0" i="0" u="none" strike="noStrike" kern="0" cap="none" spc="-50" normalizeH="0" baseline="0" noProof="0">
                <a:ln>
                  <a:noFill/>
                </a:ln>
                <a:solidFill>
                  <a:srgbClr val="FFBA1A"/>
                </a:solidFill>
                <a:effectLst/>
                <a:uLnTx/>
                <a:uFillTx/>
                <a:latin typeface="Poppins-Light"/>
                <a:ea typeface="+mn-ea"/>
                <a:cs typeface="+mn-cs"/>
              </a:rPr>
              <a:t> </a:t>
            </a:r>
            <a:r>
              <a:rPr kumimoji="0" lang="en-GB" sz="2597" b="0" i="0" u="none" strike="noStrike" kern="0" cap="none" spc="0" normalizeH="0" baseline="0" noProof="0">
                <a:ln>
                  <a:noFill/>
                </a:ln>
                <a:solidFill>
                  <a:srgbClr val="FFBA1A"/>
                </a:solidFill>
                <a:effectLst/>
                <a:uLnTx/>
                <a:uFillTx/>
                <a:latin typeface="Poppins-Light"/>
                <a:ea typeface="+mn-ea"/>
                <a:cs typeface="+mn-cs"/>
              </a:rPr>
              <a:t>lines</a:t>
            </a:r>
          </a:p>
          <a:p>
            <a:pPr marL="12685" marR="5074" lvl="0" indent="0" algn="l" defTabSz="913303" rtl="0" eaLnBrk="1" fontAlgn="auto" latinLnBrk="0" hangingPunct="1">
              <a:lnSpc>
                <a:spcPts val="2996"/>
              </a:lnSpc>
              <a:spcBef>
                <a:spcPts val="300"/>
              </a:spcBef>
              <a:spcAft>
                <a:spcPts val="0"/>
              </a:spcAft>
              <a:buClrTx/>
              <a:buSzTx/>
              <a:buFontTx/>
              <a:buNone/>
              <a:tabLst/>
              <a:defRPr/>
            </a:pPr>
            <a:r>
              <a:rPr kumimoji="0" lang="en-GB" sz="2597" b="0" i="0" u="none" strike="noStrike" kern="0" cap="none" spc="0" normalizeH="0" baseline="0" noProof="0">
                <a:ln>
                  <a:noFill/>
                </a:ln>
                <a:solidFill>
                  <a:srgbClr val="FFBA1A"/>
                </a:solidFill>
                <a:effectLst/>
                <a:uLnTx/>
                <a:uFillTx/>
                <a:latin typeface="Poppins-Light"/>
                <a:ea typeface="+mn-ea"/>
                <a:cs typeface="+mn-cs"/>
              </a:rPr>
              <a:t>with more text</a:t>
            </a:r>
            <a:endParaRPr lang="en-GB"/>
          </a:p>
        </p:txBody>
      </p:sp>
      <p:sp>
        <p:nvSpPr>
          <p:cNvPr id="22" name="Text Placeholder 29">
            <a:extLst>
              <a:ext uri="{FF2B5EF4-FFF2-40B4-BE49-F238E27FC236}">
                <a16:creationId xmlns:a16="http://schemas.microsoft.com/office/drawing/2014/main" id="{9658DCB2-9A1C-414A-92BD-8BA4C16A5475}"/>
              </a:ext>
            </a:extLst>
          </p:cNvPr>
          <p:cNvSpPr>
            <a:spLocks noGrp="1"/>
          </p:cNvSpPr>
          <p:nvPr>
            <p:ph type="body" sz="quarter" idx="18" hasCustomPrompt="1"/>
          </p:nvPr>
        </p:nvSpPr>
        <p:spPr>
          <a:xfrm>
            <a:off x="381000" y="364675"/>
            <a:ext cx="2133600" cy="215178"/>
          </a:xfrm>
          <a:prstGeom prst="rect">
            <a:avLst/>
          </a:prstGeom>
        </p:spPr>
        <p:txBody>
          <a:bodyPr wrap="square">
            <a:spAutoFit/>
          </a:bodyPr>
          <a:lstStyle>
            <a:lvl1pPr>
              <a:defRPr sz="799" b="1">
                <a:solidFill>
                  <a:schemeClr val="accent1"/>
                </a:solidFill>
                <a:latin typeface="Poppins-SemiBold"/>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Section name</a:t>
            </a:r>
          </a:p>
        </p:txBody>
      </p:sp>
      <p:sp>
        <p:nvSpPr>
          <p:cNvPr id="5" name="Content Placeholder 4">
            <a:extLst>
              <a:ext uri="{FF2B5EF4-FFF2-40B4-BE49-F238E27FC236}">
                <a16:creationId xmlns:a16="http://schemas.microsoft.com/office/drawing/2014/main" id="{E3FF366B-7E97-419E-8E8B-0056E01992F7}"/>
              </a:ext>
            </a:extLst>
          </p:cNvPr>
          <p:cNvSpPr>
            <a:spLocks noGrp="1"/>
          </p:cNvSpPr>
          <p:nvPr>
            <p:ph sz="quarter" idx="20"/>
          </p:nvPr>
        </p:nvSpPr>
        <p:spPr>
          <a:xfrm>
            <a:off x="5867400" y="851018"/>
            <a:ext cx="3124200" cy="3257124"/>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2">
            <a:extLst>
              <a:ext uri="{FF2B5EF4-FFF2-40B4-BE49-F238E27FC236}">
                <a16:creationId xmlns:a16="http://schemas.microsoft.com/office/drawing/2014/main" id="{B7383123-B147-4A8D-9729-665464DE73CE}"/>
              </a:ext>
            </a:extLst>
          </p:cNvPr>
          <p:cNvSpPr>
            <a:spLocks noGrp="1"/>
          </p:cNvSpPr>
          <p:nvPr>
            <p:ph type="body" sz="quarter" idx="21"/>
          </p:nvPr>
        </p:nvSpPr>
        <p:spPr>
          <a:xfrm>
            <a:off x="347301" y="1886796"/>
            <a:ext cx="2097443" cy="2207075"/>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p:txBody>
      </p:sp>
      <p:sp>
        <p:nvSpPr>
          <p:cNvPr id="19" name="Text Placeholder 2">
            <a:extLst>
              <a:ext uri="{FF2B5EF4-FFF2-40B4-BE49-F238E27FC236}">
                <a16:creationId xmlns:a16="http://schemas.microsoft.com/office/drawing/2014/main" id="{682A6F18-C222-42F4-804F-CC046D7E23E9}"/>
              </a:ext>
            </a:extLst>
          </p:cNvPr>
          <p:cNvSpPr>
            <a:spLocks noGrp="1"/>
          </p:cNvSpPr>
          <p:nvPr>
            <p:ph type="body" sz="quarter" idx="22"/>
          </p:nvPr>
        </p:nvSpPr>
        <p:spPr>
          <a:xfrm>
            <a:off x="2786024" y="1886796"/>
            <a:ext cx="2097443" cy="2207075"/>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5749626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copy heavy 4">
    <p:spTree>
      <p:nvGrpSpPr>
        <p:cNvPr id="1" name=""/>
        <p:cNvGrpSpPr/>
        <p:nvPr/>
      </p:nvGrpSpPr>
      <p:grpSpPr>
        <a:xfrm>
          <a:off x="0" y="0"/>
          <a:ext cx="0" cy="0"/>
          <a:chOff x="0" y="0"/>
          <a:chExt cx="0" cy="0"/>
        </a:xfrm>
      </p:grpSpPr>
      <p:sp>
        <p:nvSpPr>
          <p:cNvPr id="15" name="Text Placeholder 24">
            <a:extLst>
              <a:ext uri="{FF2B5EF4-FFF2-40B4-BE49-F238E27FC236}">
                <a16:creationId xmlns:a16="http://schemas.microsoft.com/office/drawing/2014/main" id="{BFE89D31-1694-4358-8650-1FB611FAD68C}"/>
              </a:ext>
            </a:extLst>
          </p:cNvPr>
          <p:cNvSpPr>
            <a:spLocks noGrp="1"/>
          </p:cNvSpPr>
          <p:nvPr>
            <p:ph type="body" sz="quarter" idx="17" hasCustomPrompt="1"/>
          </p:nvPr>
        </p:nvSpPr>
        <p:spPr>
          <a:xfrm>
            <a:off x="2395537" y="260493"/>
            <a:ext cx="4691063" cy="476466"/>
          </a:xfrm>
          <a:prstGeom prst="rect">
            <a:avLst/>
          </a:prstGeom>
        </p:spPr>
        <p:txBody>
          <a:bodyPr wrap="square">
            <a:spAutoFit/>
          </a:bodyPr>
          <a:lstStyle>
            <a:lvl1pPr algn="ctr">
              <a:defRPr kumimoji="0" lang="en-GB" sz="2597" b="0" i="0" u="none" strike="noStrike" kern="0" cap="none" spc="0" normalizeH="0" baseline="0" noProof="0" dirty="0" smtClean="0">
                <a:ln>
                  <a:noFill/>
                </a:ln>
                <a:solidFill>
                  <a:srgbClr val="FFBA1A"/>
                </a:solidFill>
                <a:effectLst/>
                <a:uLnTx/>
                <a:uFillTx/>
                <a:latin typeface="Poppins-Light"/>
                <a:ea typeface="+mj-ea"/>
                <a:cs typeface="Poppins-Light"/>
              </a:defRPr>
            </a:lvl1pPr>
          </a:lstStyle>
          <a:p>
            <a:pPr marL="12685" marR="5074" lvl="0" indent="0" algn="l" defTabSz="913303" rtl="0" eaLnBrk="1" fontAlgn="auto" latinLnBrk="0" hangingPunct="1">
              <a:lnSpc>
                <a:spcPts val="2996"/>
              </a:lnSpc>
              <a:spcBef>
                <a:spcPts val="300"/>
              </a:spcBef>
              <a:spcAft>
                <a:spcPts val="0"/>
              </a:spcAft>
              <a:buClrTx/>
              <a:buSzTx/>
              <a:buFontTx/>
              <a:buNone/>
              <a:tabLst/>
              <a:defRPr/>
            </a:pPr>
            <a:r>
              <a:rPr kumimoji="0" lang="en-GB" sz="2597" b="0" i="0" u="none" strike="noStrike" kern="0" cap="none" spc="0" normalizeH="0" baseline="0" noProof="0">
                <a:ln>
                  <a:noFill/>
                </a:ln>
                <a:solidFill>
                  <a:srgbClr val="FFBA1A"/>
                </a:solidFill>
                <a:effectLst/>
                <a:uLnTx/>
                <a:uFillTx/>
                <a:latin typeface="Poppins-Light"/>
                <a:ea typeface="+mn-ea"/>
                <a:cs typeface="+mn-cs"/>
              </a:rPr>
              <a:t>Simple content heavy slide</a:t>
            </a:r>
            <a:endParaRPr lang="en-GB"/>
          </a:p>
        </p:txBody>
      </p:sp>
      <p:sp>
        <p:nvSpPr>
          <p:cNvPr id="3" name="Text Placeholder 2">
            <a:extLst>
              <a:ext uri="{FF2B5EF4-FFF2-40B4-BE49-F238E27FC236}">
                <a16:creationId xmlns:a16="http://schemas.microsoft.com/office/drawing/2014/main" id="{FB0072CB-C7B4-4E15-BFA3-70CB1D097051}"/>
              </a:ext>
            </a:extLst>
          </p:cNvPr>
          <p:cNvSpPr>
            <a:spLocks noGrp="1"/>
          </p:cNvSpPr>
          <p:nvPr>
            <p:ph type="body" sz="quarter" idx="18"/>
          </p:nvPr>
        </p:nvSpPr>
        <p:spPr>
          <a:xfrm>
            <a:off x="457200" y="897417"/>
            <a:ext cx="8305800" cy="3881408"/>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10139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1F82B7F-9A36-4E07-925C-8F9C86423208}"/>
              </a:ext>
            </a:extLst>
          </p:cNvPr>
          <p:cNvSpPr/>
          <p:nvPr userDrawn="1"/>
        </p:nvSpPr>
        <p:spPr>
          <a:xfrm>
            <a:off x="0" y="-15855"/>
            <a:ext cx="9144000" cy="5177608"/>
          </a:xfrm>
          <a:custGeom>
            <a:avLst/>
            <a:gdLst/>
            <a:ahLst/>
            <a:cxnLst/>
            <a:rect l="l" t="t" r="r" b="b"/>
            <a:pathLst>
              <a:path w="9144000" h="5148580">
                <a:moveTo>
                  <a:pt x="9144000" y="0"/>
                </a:moveTo>
                <a:lnTo>
                  <a:pt x="5655538" y="0"/>
                </a:lnTo>
                <a:lnTo>
                  <a:pt x="5625198" y="22428"/>
                </a:lnTo>
                <a:lnTo>
                  <a:pt x="5589359" y="49733"/>
                </a:lnTo>
                <a:lnTo>
                  <a:pt x="5553913" y="77533"/>
                </a:lnTo>
                <a:lnTo>
                  <a:pt x="5518886" y="105829"/>
                </a:lnTo>
                <a:lnTo>
                  <a:pt x="5484266" y="134607"/>
                </a:lnTo>
                <a:lnTo>
                  <a:pt x="5450065" y="163868"/>
                </a:lnTo>
                <a:lnTo>
                  <a:pt x="5416283" y="193598"/>
                </a:lnTo>
                <a:lnTo>
                  <a:pt x="5382933" y="223799"/>
                </a:lnTo>
                <a:lnTo>
                  <a:pt x="5350014" y="254469"/>
                </a:lnTo>
                <a:lnTo>
                  <a:pt x="5317541" y="285597"/>
                </a:lnTo>
                <a:lnTo>
                  <a:pt x="5285511" y="317182"/>
                </a:lnTo>
                <a:lnTo>
                  <a:pt x="5253926" y="349211"/>
                </a:lnTo>
                <a:lnTo>
                  <a:pt x="5222799" y="381685"/>
                </a:lnTo>
                <a:lnTo>
                  <a:pt x="5192128" y="414604"/>
                </a:lnTo>
                <a:lnTo>
                  <a:pt x="5161927" y="447954"/>
                </a:lnTo>
                <a:lnTo>
                  <a:pt x="5132197" y="481723"/>
                </a:lnTo>
                <a:lnTo>
                  <a:pt x="5102936" y="515924"/>
                </a:lnTo>
                <a:lnTo>
                  <a:pt x="5074158" y="550545"/>
                </a:lnTo>
                <a:lnTo>
                  <a:pt x="5045875" y="585584"/>
                </a:lnTo>
                <a:lnTo>
                  <a:pt x="5018075" y="621017"/>
                </a:lnTo>
                <a:lnTo>
                  <a:pt x="4990770" y="656869"/>
                </a:lnTo>
                <a:lnTo>
                  <a:pt x="4963960" y="693115"/>
                </a:lnTo>
                <a:lnTo>
                  <a:pt x="4937658" y="729742"/>
                </a:lnTo>
                <a:lnTo>
                  <a:pt x="4911877" y="766762"/>
                </a:lnTo>
                <a:lnTo>
                  <a:pt x="4886604" y="804164"/>
                </a:lnTo>
                <a:lnTo>
                  <a:pt x="4861865" y="841946"/>
                </a:lnTo>
                <a:lnTo>
                  <a:pt x="4837646" y="880097"/>
                </a:lnTo>
                <a:lnTo>
                  <a:pt x="4813947" y="918616"/>
                </a:lnTo>
                <a:lnTo>
                  <a:pt x="4790795" y="957503"/>
                </a:lnTo>
                <a:lnTo>
                  <a:pt x="4768189" y="996734"/>
                </a:lnTo>
                <a:lnTo>
                  <a:pt x="4746129" y="1036332"/>
                </a:lnTo>
                <a:lnTo>
                  <a:pt x="4724628" y="1076261"/>
                </a:lnTo>
                <a:lnTo>
                  <a:pt x="4703673" y="1116533"/>
                </a:lnTo>
                <a:lnTo>
                  <a:pt x="4683290" y="1157147"/>
                </a:lnTo>
                <a:lnTo>
                  <a:pt x="4663465" y="1198092"/>
                </a:lnTo>
                <a:lnTo>
                  <a:pt x="4644225" y="1239354"/>
                </a:lnTo>
                <a:lnTo>
                  <a:pt x="4625556" y="1280947"/>
                </a:lnTo>
                <a:lnTo>
                  <a:pt x="4607471" y="1322844"/>
                </a:lnTo>
                <a:lnTo>
                  <a:pt x="4589983" y="1365059"/>
                </a:lnTo>
                <a:lnTo>
                  <a:pt x="4573079" y="1407566"/>
                </a:lnTo>
                <a:lnTo>
                  <a:pt x="4571987" y="1410423"/>
                </a:lnTo>
                <a:lnTo>
                  <a:pt x="4570908" y="1407566"/>
                </a:lnTo>
                <a:lnTo>
                  <a:pt x="4554004" y="1365059"/>
                </a:lnTo>
                <a:lnTo>
                  <a:pt x="4536516" y="1322844"/>
                </a:lnTo>
                <a:lnTo>
                  <a:pt x="4518431" y="1280947"/>
                </a:lnTo>
                <a:lnTo>
                  <a:pt x="4499762" y="1239354"/>
                </a:lnTo>
                <a:lnTo>
                  <a:pt x="4480522" y="1198092"/>
                </a:lnTo>
                <a:lnTo>
                  <a:pt x="4460697" y="1157147"/>
                </a:lnTo>
                <a:lnTo>
                  <a:pt x="4440313" y="1116533"/>
                </a:lnTo>
                <a:lnTo>
                  <a:pt x="4419358" y="1076261"/>
                </a:lnTo>
                <a:lnTo>
                  <a:pt x="4397857" y="1036332"/>
                </a:lnTo>
                <a:lnTo>
                  <a:pt x="4375797" y="996734"/>
                </a:lnTo>
                <a:lnTo>
                  <a:pt x="4353191" y="957503"/>
                </a:lnTo>
                <a:lnTo>
                  <a:pt x="4330039" y="918616"/>
                </a:lnTo>
                <a:lnTo>
                  <a:pt x="4306341" y="880097"/>
                </a:lnTo>
                <a:lnTo>
                  <a:pt x="4282122" y="841946"/>
                </a:lnTo>
                <a:lnTo>
                  <a:pt x="4257383" y="804164"/>
                </a:lnTo>
                <a:lnTo>
                  <a:pt x="4232110" y="766762"/>
                </a:lnTo>
                <a:lnTo>
                  <a:pt x="4206329" y="729742"/>
                </a:lnTo>
                <a:lnTo>
                  <a:pt x="4180027" y="693115"/>
                </a:lnTo>
                <a:lnTo>
                  <a:pt x="4153217" y="656869"/>
                </a:lnTo>
                <a:lnTo>
                  <a:pt x="4125912" y="621017"/>
                </a:lnTo>
                <a:lnTo>
                  <a:pt x="4098112" y="585584"/>
                </a:lnTo>
                <a:lnTo>
                  <a:pt x="4069829" y="550545"/>
                </a:lnTo>
                <a:lnTo>
                  <a:pt x="4041051" y="515924"/>
                </a:lnTo>
                <a:lnTo>
                  <a:pt x="4011790" y="481723"/>
                </a:lnTo>
                <a:lnTo>
                  <a:pt x="3982059" y="447954"/>
                </a:lnTo>
                <a:lnTo>
                  <a:pt x="3951859" y="414604"/>
                </a:lnTo>
                <a:lnTo>
                  <a:pt x="3921188" y="381685"/>
                </a:lnTo>
                <a:lnTo>
                  <a:pt x="3890060" y="349211"/>
                </a:lnTo>
                <a:lnTo>
                  <a:pt x="3858476" y="317182"/>
                </a:lnTo>
                <a:lnTo>
                  <a:pt x="3826446" y="285597"/>
                </a:lnTo>
                <a:lnTo>
                  <a:pt x="3793972" y="254469"/>
                </a:lnTo>
                <a:lnTo>
                  <a:pt x="3761054" y="223799"/>
                </a:lnTo>
                <a:lnTo>
                  <a:pt x="3727704" y="193598"/>
                </a:lnTo>
                <a:lnTo>
                  <a:pt x="3693922" y="163868"/>
                </a:lnTo>
                <a:lnTo>
                  <a:pt x="3659721" y="134607"/>
                </a:lnTo>
                <a:lnTo>
                  <a:pt x="3625100" y="105829"/>
                </a:lnTo>
                <a:lnTo>
                  <a:pt x="3590074" y="77533"/>
                </a:lnTo>
                <a:lnTo>
                  <a:pt x="3554628" y="49733"/>
                </a:lnTo>
                <a:lnTo>
                  <a:pt x="3518789" y="22428"/>
                </a:lnTo>
                <a:lnTo>
                  <a:pt x="3488448" y="0"/>
                </a:lnTo>
                <a:lnTo>
                  <a:pt x="0" y="0"/>
                </a:lnTo>
                <a:lnTo>
                  <a:pt x="0" y="5147983"/>
                </a:lnTo>
                <a:lnTo>
                  <a:pt x="3433572" y="5147983"/>
                </a:lnTo>
                <a:lnTo>
                  <a:pt x="3482543" y="5113096"/>
                </a:lnTo>
                <a:lnTo>
                  <a:pt x="3518789" y="5086299"/>
                </a:lnTo>
                <a:lnTo>
                  <a:pt x="3554628" y="5058994"/>
                </a:lnTo>
                <a:lnTo>
                  <a:pt x="3590074" y="5031181"/>
                </a:lnTo>
                <a:lnTo>
                  <a:pt x="3625100" y="5002898"/>
                </a:lnTo>
                <a:lnTo>
                  <a:pt x="3659721" y="4974120"/>
                </a:lnTo>
                <a:lnTo>
                  <a:pt x="3693922" y="4944859"/>
                </a:lnTo>
                <a:lnTo>
                  <a:pt x="3727704" y="4915128"/>
                </a:lnTo>
                <a:lnTo>
                  <a:pt x="3761054" y="4884928"/>
                </a:lnTo>
                <a:lnTo>
                  <a:pt x="3793972" y="4854257"/>
                </a:lnTo>
                <a:lnTo>
                  <a:pt x="3826446" y="4823130"/>
                </a:lnTo>
                <a:lnTo>
                  <a:pt x="3858476" y="4791545"/>
                </a:lnTo>
                <a:lnTo>
                  <a:pt x="3890060" y="4759515"/>
                </a:lnTo>
                <a:lnTo>
                  <a:pt x="3921188" y="4727041"/>
                </a:lnTo>
                <a:lnTo>
                  <a:pt x="3951859" y="4694123"/>
                </a:lnTo>
                <a:lnTo>
                  <a:pt x="3982059" y="4660773"/>
                </a:lnTo>
                <a:lnTo>
                  <a:pt x="4011790" y="4626991"/>
                </a:lnTo>
                <a:lnTo>
                  <a:pt x="4041051" y="4592790"/>
                </a:lnTo>
                <a:lnTo>
                  <a:pt x="4069829" y="4558169"/>
                </a:lnTo>
                <a:lnTo>
                  <a:pt x="4098112" y="4523143"/>
                </a:lnTo>
                <a:lnTo>
                  <a:pt x="4125912" y="4487697"/>
                </a:lnTo>
                <a:lnTo>
                  <a:pt x="4153217" y="4451858"/>
                </a:lnTo>
                <a:lnTo>
                  <a:pt x="4180027" y="4415612"/>
                </a:lnTo>
                <a:lnTo>
                  <a:pt x="4206329" y="4378972"/>
                </a:lnTo>
                <a:lnTo>
                  <a:pt x="4232110" y="4341952"/>
                </a:lnTo>
                <a:lnTo>
                  <a:pt x="4257383" y="4304550"/>
                </a:lnTo>
                <a:lnTo>
                  <a:pt x="4282122" y="4266768"/>
                </a:lnTo>
                <a:lnTo>
                  <a:pt x="4306341" y="4228617"/>
                </a:lnTo>
                <a:lnTo>
                  <a:pt x="4330039" y="4190098"/>
                </a:lnTo>
                <a:lnTo>
                  <a:pt x="4353191" y="4151223"/>
                </a:lnTo>
                <a:lnTo>
                  <a:pt x="4375797" y="4111980"/>
                </a:lnTo>
                <a:lnTo>
                  <a:pt x="4397857" y="4072394"/>
                </a:lnTo>
                <a:lnTo>
                  <a:pt x="4419358" y="4032453"/>
                </a:lnTo>
                <a:lnTo>
                  <a:pt x="4440313" y="3992181"/>
                </a:lnTo>
                <a:lnTo>
                  <a:pt x="4460697" y="3951567"/>
                </a:lnTo>
                <a:lnTo>
                  <a:pt x="4480522" y="3910634"/>
                </a:lnTo>
                <a:lnTo>
                  <a:pt x="4499762" y="3869359"/>
                </a:lnTo>
                <a:lnTo>
                  <a:pt x="4518431" y="3827780"/>
                </a:lnTo>
                <a:lnTo>
                  <a:pt x="4536516" y="3785870"/>
                </a:lnTo>
                <a:lnTo>
                  <a:pt x="4554004" y="3743668"/>
                </a:lnTo>
                <a:lnTo>
                  <a:pt x="4570908" y="3701148"/>
                </a:lnTo>
                <a:lnTo>
                  <a:pt x="4571987" y="3698303"/>
                </a:lnTo>
                <a:lnTo>
                  <a:pt x="4573079" y="3701148"/>
                </a:lnTo>
                <a:lnTo>
                  <a:pt x="4589983" y="3743668"/>
                </a:lnTo>
                <a:lnTo>
                  <a:pt x="4607471" y="3785870"/>
                </a:lnTo>
                <a:lnTo>
                  <a:pt x="4625556" y="3827780"/>
                </a:lnTo>
                <a:lnTo>
                  <a:pt x="4644225" y="3869359"/>
                </a:lnTo>
                <a:lnTo>
                  <a:pt x="4663465" y="3910634"/>
                </a:lnTo>
                <a:lnTo>
                  <a:pt x="4683290" y="3951567"/>
                </a:lnTo>
                <a:lnTo>
                  <a:pt x="4703673" y="3992181"/>
                </a:lnTo>
                <a:lnTo>
                  <a:pt x="4724628" y="4032453"/>
                </a:lnTo>
                <a:lnTo>
                  <a:pt x="4746129" y="4072394"/>
                </a:lnTo>
                <a:lnTo>
                  <a:pt x="4768189" y="4111980"/>
                </a:lnTo>
                <a:lnTo>
                  <a:pt x="4790795" y="4151223"/>
                </a:lnTo>
                <a:lnTo>
                  <a:pt x="4813947" y="4190098"/>
                </a:lnTo>
                <a:lnTo>
                  <a:pt x="4837646" y="4228617"/>
                </a:lnTo>
                <a:lnTo>
                  <a:pt x="4861865" y="4266768"/>
                </a:lnTo>
                <a:lnTo>
                  <a:pt x="4886604" y="4304550"/>
                </a:lnTo>
                <a:lnTo>
                  <a:pt x="4911877" y="4341952"/>
                </a:lnTo>
                <a:lnTo>
                  <a:pt x="4937658" y="4378972"/>
                </a:lnTo>
                <a:lnTo>
                  <a:pt x="4963960" y="4415612"/>
                </a:lnTo>
                <a:lnTo>
                  <a:pt x="4990770" y="4451858"/>
                </a:lnTo>
                <a:lnTo>
                  <a:pt x="5018075" y="4487697"/>
                </a:lnTo>
                <a:lnTo>
                  <a:pt x="5045875" y="4523143"/>
                </a:lnTo>
                <a:lnTo>
                  <a:pt x="5074158" y="4558169"/>
                </a:lnTo>
                <a:lnTo>
                  <a:pt x="5102936" y="4592790"/>
                </a:lnTo>
                <a:lnTo>
                  <a:pt x="5132197" y="4626991"/>
                </a:lnTo>
                <a:lnTo>
                  <a:pt x="5161927" y="4660773"/>
                </a:lnTo>
                <a:lnTo>
                  <a:pt x="5192128" y="4694123"/>
                </a:lnTo>
                <a:lnTo>
                  <a:pt x="5222799" y="4727041"/>
                </a:lnTo>
                <a:lnTo>
                  <a:pt x="5253926" y="4759515"/>
                </a:lnTo>
                <a:lnTo>
                  <a:pt x="5285511" y="4791545"/>
                </a:lnTo>
                <a:lnTo>
                  <a:pt x="5317541" y="4823130"/>
                </a:lnTo>
                <a:lnTo>
                  <a:pt x="5350014" y="4854257"/>
                </a:lnTo>
                <a:lnTo>
                  <a:pt x="5382933" y="4884928"/>
                </a:lnTo>
                <a:lnTo>
                  <a:pt x="5416283" y="4915128"/>
                </a:lnTo>
                <a:lnTo>
                  <a:pt x="5450065" y="4944859"/>
                </a:lnTo>
                <a:lnTo>
                  <a:pt x="5484266" y="4974120"/>
                </a:lnTo>
                <a:lnTo>
                  <a:pt x="5518886" y="5002898"/>
                </a:lnTo>
                <a:lnTo>
                  <a:pt x="5553913" y="5031181"/>
                </a:lnTo>
                <a:lnTo>
                  <a:pt x="5589359" y="5058994"/>
                </a:lnTo>
                <a:lnTo>
                  <a:pt x="5625198" y="5086299"/>
                </a:lnTo>
                <a:lnTo>
                  <a:pt x="5661444" y="5113096"/>
                </a:lnTo>
                <a:lnTo>
                  <a:pt x="5698071" y="5139398"/>
                </a:lnTo>
                <a:lnTo>
                  <a:pt x="5710415" y="5147983"/>
                </a:lnTo>
                <a:lnTo>
                  <a:pt x="9144000" y="5147983"/>
                </a:lnTo>
                <a:lnTo>
                  <a:pt x="9144000" y="0"/>
                </a:lnTo>
                <a:close/>
              </a:path>
            </a:pathLst>
          </a:custGeom>
          <a:solidFill>
            <a:schemeClr val="accent2"/>
          </a:solidFill>
        </p:spPr>
        <p:txBody>
          <a:bodyPr wrap="square" lIns="0" tIns="0" rIns="0" bIns="0" rtlCol="0"/>
          <a:lstStyle/>
          <a:p>
            <a:endParaRPr sz="1798"/>
          </a:p>
        </p:txBody>
      </p:sp>
      <p:sp>
        <p:nvSpPr>
          <p:cNvPr id="9" name="Text Placeholder 8">
            <a:extLst>
              <a:ext uri="{FF2B5EF4-FFF2-40B4-BE49-F238E27FC236}">
                <a16:creationId xmlns:a16="http://schemas.microsoft.com/office/drawing/2014/main" id="{354A81D8-A16E-4EA0-A126-41C4AD6B4177}"/>
              </a:ext>
            </a:extLst>
          </p:cNvPr>
          <p:cNvSpPr>
            <a:spLocks noGrp="1"/>
          </p:cNvSpPr>
          <p:nvPr>
            <p:ph type="body" sz="quarter" idx="10" hasCustomPrompt="1"/>
          </p:nvPr>
        </p:nvSpPr>
        <p:spPr>
          <a:xfrm>
            <a:off x="5906769" y="1882190"/>
            <a:ext cx="2286000" cy="2340261"/>
          </a:xfrm>
          <a:prstGeom prst="rect">
            <a:avLst/>
          </a:prstGeom>
        </p:spPr>
        <p:txBody>
          <a:bodyPr/>
          <a:lstStyle>
            <a:lvl1pPr>
              <a:defRPr/>
            </a:lvl1pPr>
          </a:lstStyle>
          <a:p>
            <a:pPr marL="12685" marR="5074" lvl="0" indent="0" algn="l" defTabSz="913303" rtl="0" eaLnBrk="1" fontAlgn="auto" latinLnBrk="0" hangingPunct="1">
              <a:lnSpc>
                <a:spcPct val="129700"/>
              </a:lnSpc>
              <a:spcBef>
                <a:spcPts val="100"/>
              </a:spcBef>
              <a:spcAft>
                <a:spcPts val="0"/>
              </a:spcAft>
              <a:buClrTx/>
              <a:buSzTx/>
              <a:buFontTx/>
              <a:buNone/>
              <a:tabLst/>
              <a:defRPr/>
            </a:pP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Equiat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dus</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toreicat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parum</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hicaest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expe</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derum</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estiorum</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qui</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ipsam</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qui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autecup</a:t>
            </a:r>
            <a:r>
              <a:rPr kumimoji="0" lang="en-GB" sz="899" b="0" i="0" u="none" strike="noStrike" kern="1200" cap="none" spc="-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tatur</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a:t>
            </a:r>
            <a:endParaRPr kumimoji="0" lang="en-GB" sz="899" b="0" i="0" u="none" strike="noStrike" kern="1200" cap="none" spc="0" normalizeH="0" baseline="0" noProof="0">
              <a:ln>
                <a:noFill/>
              </a:ln>
              <a:solidFill>
                <a:prstClr val="black"/>
              </a:solidFill>
              <a:effectLst/>
              <a:uLnTx/>
              <a:uFillTx/>
              <a:latin typeface="Poppins-Medium"/>
              <a:ea typeface="+mn-ea"/>
              <a:cs typeface="Poppins-Medium"/>
            </a:endParaRPr>
          </a:p>
          <a:p>
            <a:pPr marL="12685" marR="22833" lvl="0" indent="0" algn="l" defTabSz="913303" rtl="0" eaLnBrk="1" fontAlgn="auto" latinLnBrk="0" hangingPunct="1">
              <a:lnSpc>
                <a:spcPct val="129700"/>
              </a:lnSpc>
              <a:spcBef>
                <a:spcPts val="0"/>
              </a:spcBef>
              <a:spcAft>
                <a:spcPts val="0"/>
              </a:spcAft>
              <a:buClrTx/>
              <a:buSzTx/>
              <a:buFontTx/>
              <a:buNone/>
              <a:tabLst/>
              <a:defRPr/>
            </a:pP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Nume</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as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aut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ium</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aut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pre,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suntur</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andia</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que qui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te</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lant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opta</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num</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qui </a:t>
            </a:r>
            <a:r>
              <a:rPr kumimoji="0" lang="en-GB" sz="899" b="0" i="0" u="none" strike="noStrike" kern="1200" cap="none" spc="-2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volecti</a:t>
            </a:r>
            <a:r>
              <a:rPr kumimoji="0" lang="en-GB" sz="899" b="0" i="0" u="none" strike="noStrike" kern="1200" cap="none" spc="-2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sequi</a:t>
            </a:r>
            <a:r>
              <a:rPr kumimoji="0" lang="en-GB" sz="899" b="0" i="0" u="none" strike="noStrike" kern="1200" cap="none" spc="-2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non</a:t>
            </a:r>
            <a:r>
              <a:rPr kumimoji="0" lang="en-GB" sz="899" b="0" i="0" u="none" strike="noStrike" kern="1200" cap="none" spc="-2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sercipsa</a:t>
            </a:r>
            <a:r>
              <a:rPr kumimoji="0" lang="en-GB" sz="899" b="0" i="0" u="none" strike="noStrike" kern="1200" cap="none" spc="-2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quamus</a:t>
            </a:r>
            <a:endParaRPr kumimoji="0" lang="en-GB" sz="899" b="0" i="0" u="none" strike="noStrike" kern="1200" cap="none" spc="0" normalizeH="0" baseline="0" noProof="0">
              <a:ln>
                <a:noFill/>
              </a:ln>
              <a:solidFill>
                <a:srgbClr val="F5F5F5"/>
              </a:solidFill>
              <a:effectLst/>
              <a:uLnTx/>
              <a:uFillTx/>
              <a:latin typeface="Poppins-Medium"/>
              <a:ea typeface="+mn-ea"/>
              <a:cs typeface="Poppins-Medium"/>
            </a:endParaRPr>
          </a:p>
          <a:p>
            <a:pPr marL="12685" marR="5074" lvl="0" indent="0" algn="l" defTabSz="913303" rtl="0" eaLnBrk="1" fontAlgn="auto" latinLnBrk="0" hangingPunct="1">
              <a:lnSpc>
                <a:spcPct val="129700"/>
              </a:lnSpc>
              <a:spcBef>
                <a:spcPts val="100"/>
              </a:spcBef>
              <a:spcAft>
                <a:spcPts val="0"/>
              </a:spcAft>
              <a:buClrTx/>
              <a:buSzTx/>
              <a:buFontTx/>
              <a:buNone/>
              <a:tabLst/>
              <a:defRPr/>
            </a:pP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Equiat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dus</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toreicat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parum</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hicaest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expe</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derum</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estiorum</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qui</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ipsam</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qui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autecup</a:t>
            </a:r>
            <a:r>
              <a:rPr kumimoji="0" lang="en-GB" sz="899" b="0" i="0" u="none" strike="noStrike" kern="1200" cap="none" spc="-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tatur</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a:t>
            </a:r>
          </a:p>
          <a:p>
            <a:pPr marL="12685" marR="22833" lvl="0" indent="0" algn="l" defTabSz="913303" rtl="0" eaLnBrk="1" fontAlgn="auto" latinLnBrk="0" hangingPunct="1">
              <a:lnSpc>
                <a:spcPct val="129700"/>
              </a:lnSpc>
              <a:spcBef>
                <a:spcPts val="0"/>
              </a:spcBef>
              <a:spcAft>
                <a:spcPts val="0"/>
              </a:spcAft>
              <a:buClrTx/>
              <a:buSzTx/>
              <a:buFontTx/>
              <a:buNone/>
              <a:tabLst/>
              <a:defRPr/>
            </a:pP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Nume</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as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aut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ium</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aut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pre,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suntur</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andia</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que qui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te</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lant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opta</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num</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qui </a:t>
            </a:r>
            <a:r>
              <a:rPr kumimoji="0" lang="en-GB" sz="899" b="0" i="0" u="none" strike="noStrike" kern="1200" cap="none" spc="-2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volecti</a:t>
            </a:r>
            <a:r>
              <a:rPr kumimoji="0" lang="en-GB" sz="899" b="0" i="0" u="none" strike="noStrike" kern="1200" cap="none" spc="-2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sequi</a:t>
            </a:r>
            <a:r>
              <a:rPr kumimoji="0" lang="en-GB" sz="899" b="0" i="0" u="none" strike="noStrike" kern="1200" cap="none" spc="-2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non</a:t>
            </a:r>
            <a:r>
              <a:rPr kumimoji="0" lang="en-GB" sz="899" b="0" i="0" u="none" strike="noStrike" kern="1200" cap="none" spc="-2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sercipsa</a:t>
            </a:r>
            <a:r>
              <a:rPr kumimoji="0" lang="en-GB" sz="899" b="0" i="0" u="none" strike="noStrike" kern="1200" cap="none" spc="-2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quamus</a:t>
            </a:r>
            <a:endParaRPr kumimoji="0" lang="en-GB" sz="899" b="0" i="0" u="none" strike="noStrike" kern="1200" cap="none" spc="0" normalizeH="0" baseline="0" noProof="0">
              <a:ln>
                <a:noFill/>
              </a:ln>
              <a:solidFill>
                <a:srgbClr val="F5F5F5"/>
              </a:solidFill>
              <a:effectLst/>
              <a:uLnTx/>
              <a:uFillTx/>
              <a:latin typeface="Poppins-Medium"/>
              <a:ea typeface="+mn-ea"/>
              <a:cs typeface="Poppins-Medium"/>
            </a:endParaRPr>
          </a:p>
          <a:p>
            <a:pPr marL="12685" marR="5074" lvl="0" indent="0" algn="l" defTabSz="913303" rtl="0" eaLnBrk="1" fontAlgn="auto" latinLnBrk="0" hangingPunct="1">
              <a:lnSpc>
                <a:spcPct val="129700"/>
              </a:lnSpc>
              <a:spcBef>
                <a:spcPts val="100"/>
              </a:spcBef>
              <a:spcAft>
                <a:spcPts val="0"/>
              </a:spcAft>
              <a:buClrTx/>
              <a:buSzTx/>
              <a:buFontTx/>
              <a:buNone/>
              <a:tabLst/>
              <a:defRPr/>
            </a:pPr>
            <a:endParaRPr kumimoji="0" lang="en-GB" sz="899" b="0" i="0" u="none" strike="noStrike" kern="1200" cap="none" spc="0" normalizeH="0" baseline="0" noProof="0">
              <a:ln>
                <a:noFill/>
              </a:ln>
              <a:solidFill>
                <a:prstClr val="black"/>
              </a:solidFill>
              <a:effectLst/>
              <a:uLnTx/>
              <a:uFillTx/>
              <a:latin typeface="Poppins-Medium"/>
              <a:ea typeface="+mn-ea"/>
              <a:cs typeface="Poppins-Medium"/>
            </a:endParaRPr>
          </a:p>
          <a:p>
            <a:pPr marL="12685" marR="5074" lvl="0" indent="0" algn="l" defTabSz="913303" rtl="0" eaLnBrk="1" fontAlgn="auto" latinLnBrk="0" hangingPunct="1">
              <a:lnSpc>
                <a:spcPct val="129700"/>
              </a:lnSpc>
              <a:spcBef>
                <a:spcPts val="100"/>
              </a:spcBef>
              <a:spcAft>
                <a:spcPts val="0"/>
              </a:spcAft>
              <a:buClrTx/>
              <a:buSzTx/>
              <a:buFontTx/>
              <a:buNone/>
              <a:tabLst/>
              <a:defRPr/>
            </a:pPr>
            <a:endParaRPr kumimoji="0" lang="en-GB" sz="1798" b="0" i="0" u="none" strike="noStrike" kern="1200" cap="none" spc="0" normalizeH="0" baseline="0" noProof="0">
              <a:ln>
                <a:noFill/>
              </a:ln>
              <a:solidFill>
                <a:srgbClr val="F5F5F5"/>
              </a:solidFill>
              <a:effectLst/>
              <a:uLnTx/>
              <a:uFillTx/>
              <a:latin typeface="Poppins-Medium"/>
              <a:ea typeface="+mn-ea"/>
              <a:cs typeface="Poppins-Medium"/>
            </a:endParaRPr>
          </a:p>
        </p:txBody>
      </p:sp>
      <p:sp>
        <p:nvSpPr>
          <p:cNvPr id="13" name="Text Placeholder 8">
            <a:extLst>
              <a:ext uri="{FF2B5EF4-FFF2-40B4-BE49-F238E27FC236}">
                <a16:creationId xmlns:a16="http://schemas.microsoft.com/office/drawing/2014/main" id="{77B5A2C4-D244-4D3E-8560-58033CADC80C}"/>
              </a:ext>
            </a:extLst>
          </p:cNvPr>
          <p:cNvSpPr>
            <a:spLocks noGrp="1"/>
          </p:cNvSpPr>
          <p:nvPr>
            <p:ph type="body" sz="quarter" idx="11" hasCustomPrompt="1"/>
          </p:nvPr>
        </p:nvSpPr>
        <p:spPr>
          <a:xfrm>
            <a:off x="743300" y="1882190"/>
            <a:ext cx="2286000" cy="2340261"/>
          </a:xfrm>
          <a:prstGeom prst="rect">
            <a:avLst/>
          </a:prstGeom>
        </p:spPr>
        <p:txBody>
          <a:bodyPr/>
          <a:lstStyle>
            <a:lvl1pPr>
              <a:defRPr/>
            </a:lvl1pPr>
          </a:lstStyle>
          <a:p>
            <a:pPr marL="12685" marR="5074" lvl="0" indent="0" algn="l" defTabSz="913303" rtl="0" eaLnBrk="1" fontAlgn="auto" latinLnBrk="0" hangingPunct="1">
              <a:lnSpc>
                <a:spcPct val="129700"/>
              </a:lnSpc>
              <a:spcBef>
                <a:spcPts val="100"/>
              </a:spcBef>
              <a:spcAft>
                <a:spcPts val="0"/>
              </a:spcAft>
              <a:buClrTx/>
              <a:buSzTx/>
              <a:buFontTx/>
              <a:buNone/>
              <a:tabLst/>
              <a:defRPr/>
            </a:pP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Equiat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dus</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toreicat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parum</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hicaest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expe</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derum</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estiorum</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qui</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ipsam</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qui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autecup</a:t>
            </a:r>
            <a:r>
              <a:rPr kumimoji="0" lang="en-GB" sz="899" b="0" i="0" u="none" strike="noStrike" kern="1200" cap="none" spc="-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tatur</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a:t>
            </a:r>
            <a:endParaRPr kumimoji="0" lang="en-GB" sz="899" b="0" i="0" u="none" strike="noStrike" kern="1200" cap="none" spc="0" normalizeH="0" baseline="0" noProof="0">
              <a:ln>
                <a:noFill/>
              </a:ln>
              <a:solidFill>
                <a:prstClr val="black"/>
              </a:solidFill>
              <a:effectLst/>
              <a:uLnTx/>
              <a:uFillTx/>
              <a:latin typeface="Poppins-Medium"/>
              <a:ea typeface="+mn-ea"/>
              <a:cs typeface="Poppins-Medium"/>
            </a:endParaRPr>
          </a:p>
          <a:p>
            <a:pPr marL="12685" marR="22833" lvl="0" indent="0" algn="l" defTabSz="913303" rtl="0" eaLnBrk="1" fontAlgn="auto" latinLnBrk="0" hangingPunct="1">
              <a:lnSpc>
                <a:spcPct val="129700"/>
              </a:lnSpc>
              <a:spcBef>
                <a:spcPts val="0"/>
              </a:spcBef>
              <a:spcAft>
                <a:spcPts val="0"/>
              </a:spcAft>
              <a:buClrTx/>
              <a:buSzTx/>
              <a:buFontTx/>
              <a:buNone/>
              <a:tabLst/>
              <a:defRPr/>
            </a:pP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Nume</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as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aut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ium</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aut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pre,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suntur</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andia</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que qui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te</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lant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opta</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num</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qui </a:t>
            </a:r>
            <a:r>
              <a:rPr kumimoji="0" lang="en-GB" sz="899" b="0" i="0" u="none" strike="noStrike" kern="1200" cap="none" spc="-2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volecti</a:t>
            </a:r>
            <a:r>
              <a:rPr kumimoji="0" lang="en-GB" sz="899" b="0" i="0" u="none" strike="noStrike" kern="1200" cap="none" spc="-2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sequi</a:t>
            </a:r>
            <a:r>
              <a:rPr kumimoji="0" lang="en-GB" sz="899" b="0" i="0" u="none" strike="noStrike" kern="1200" cap="none" spc="-2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non</a:t>
            </a:r>
            <a:r>
              <a:rPr kumimoji="0" lang="en-GB" sz="899" b="0" i="0" u="none" strike="noStrike" kern="1200" cap="none" spc="-2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sercipsa</a:t>
            </a:r>
            <a:r>
              <a:rPr kumimoji="0" lang="en-GB" sz="899" b="0" i="0" u="none" strike="noStrike" kern="1200" cap="none" spc="-2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quamus</a:t>
            </a:r>
            <a:endParaRPr kumimoji="0" lang="en-GB" sz="899" b="0" i="0" u="none" strike="noStrike" kern="1200" cap="none" spc="0" normalizeH="0" baseline="0" noProof="0">
              <a:ln>
                <a:noFill/>
              </a:ln>
              <a:solidFill>
                <a:srgbClr val="F5F5F5"/>
              </a:solidFill>
              <a:effectLst/>
              <a:uLnTx/>
              <a:uFillTx/>
              <a:latin typeface="Poppins-Medium"/>
              <a:ea typeface="+mn-ea"/>
              <a:cs typeface="Poppins-Medium"/>
            </a:endParaRPr>
          </a:p>
          <a:p>
            <a:pPr marL="12685" marR="5074" lvl="0" indent="0" algn="l" defTabSz="913303" rtl="0" eaLnBrk="1" fontAlgn="auto" latinLnBrk="0" hangingPunct="1">
              <a:lnSpc>
                <a:spcPct val="129700"/>
              </a:lnSpc>
              <a:spcBef>
                <a:spcPts val="100"/>
              </a:spcBef>
              <a:spcAft>
                <a:spcPts val="0"/>
              </a:spcAft>
              <a:buClrTx/>
              <a:buSzTx/>
              <a:buFontTx/>
              <a:buNone/>
              <a:tabLst/>
              <a:defRPr/>
            </a:pP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Equiat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dus</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toreicat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parum</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hicaest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expe</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derum</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estiorum</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qui</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ipsam</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qui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autecup</a:t>
            </a:r>
            <a:r>
              <a:rPr kumimoji="0" lang="en-GB" sz="899" b="0" i="0" u="none" strike="noStrike" kern="1200" cap="none" spc="-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tatur</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a:t>
            </a:r>
          </a:p>
          <a:p>
            <a:pPr marL="12685" marR="22833" lvl="0" indent="0" algn="l" defTabSz="913303" rtl="0" eaLnBrk="1" fontAlgn="auto" latinLnBrk="0" hangingPunct="1">
              <a:lnSpc>
                <a:spcPct val="129700"/>
              </a:lnSpc>
              <a:spcBef>
                <a:spcPts val="0"/>
              </a:spcBef>
              <a:spcAft>
                <a:spcPts val="0"/>
              </a:spcAft>
              <a:buClrTx/>
              <a:buSzTx/>
              <a:buFontTx/>
              <a:buNone/>
              <a:tabLst/>
              <a:defRPr/>
            </a:pP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Nume</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as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aut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ium</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aut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pre,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suntur</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andia</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que qui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te</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lant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opta</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num</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qui </a:t>
            </a:r>
            <a:r>
              <a:rPr kumimoji="0" lang="en-GB" sz="899" b="0" i="0" u="none" strike="noStrike" kern="1200" cap="none" spc="-2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volecti</a:t>
            </a:r>
            <a:r>
              <a:rPr kumimoji="0" lang="en-GB" sz="899" b="0" i="0" u="none" strike="noStrike" kern="1200" cap="none" spc="-2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sequi</a:t>
            </a:r>
            <a:r>
              <a:rPr kumimoji="0" lang="en-GB" sz="899" b="0" i="0" u="none" strike="noStrike" kern="1200" cap="none" spc="-2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non</a:t>
            </a:r>
            <a:r>
              <a:rPr kumimoji="0" lang="en-GB" sz="899" b="0" i="0" u="none" strike="noStrike" kern="1200" cap="none" spc="-2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sercipsa</a:t>
            </a:r>
            <a:r>
              <a:rPr kumimoji="0" lang="en-GB" sz="899" b="0" i="0" u="none" strike="noStrike" kern="1200" cap="none" spc="-2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quamus</a:t>
            </a:r>
            <a:endParaRPr kumimoji="0" lang="en-GB" sz="899" b="0" i="0" u="none" strike="noStrike" kern="1200" cap="none" spc="0" normalizeH="0" baseline="0" noProof="0">
              <a:ln>
                <a:noFill/>
              </a:ln>
              <a:solidFill>
                <a:srgbClr val="F5F5F5"/>
              </a:solidFill>
              <a:effectLst/>
              <a:uLnTx/>
              <a:uFillTx/>
              <a:latin typeface="Poppins-Medium"/>
              <a:ea typeface="+mn-ea"/>
              <a:cs typeface="Poppins-Medium"/>
            </a:endParaRPr>
          </a:p>
          <a:p>
            <a:pPr marL="12685" marR="5074" lvl="0" indent="0" algn="l" defTabSz="913303" rtl="0" eaLnBrk="1" fontAlgn="auto" latinLnBrk="0" hangingPunct="1">
              <a:lnSpc>
                <a:spcPct val="129700"/>
              </a:lnSpc>
              <a:spcBef>
                <a:spcPts val="100"/>
              </a:spcBef>
              <a:spcAft>
                <a:spcPts val="0"/>
              </a:spcAft>
              <a:buClrTx/>
              <a:buSzTx/>
              <a:buFontTx/>
              <a:buNone/>
              <a:tabLst/>
              <a:defRPr/>
            </a:pPr>
            <a:endParaRPr kumimoji="0" lang="en-GB" sz="899" b="0" i="0" u="none" strike="noStrike" kern="1200" cap="none" spc="0" normalizeH="0" baseline="0" noProof="0">
              <a:ln>
                <a:noFill/>
              </a:ln>
              <a:solidFill>
                <a:prstClr val="black"/>
              </a:solidFill>
              <a:effectLst/>
              <a:uLnTx/>
              <a:uFillTx/>
              <a:latin typeface="Poppins-Medium"/>
              <a:ea typeface="+mn-ea"/>
              <a:cs typeface="Poppins-Medium"/>
            </a:endParaRPr>
          </a:p>
          <a:p>
            <a:pPr marL="12685" marR="5074" lvl="0" indent="0" algn="l" defTabSz="913303" rtl="0" eaLnBrk="1" fontAlgn="auto" latinLnBrk="0" hangingPunct="1">
              <a:lnSpc>
                <a:spcPct val="129700"/>
              </a:lnSpc>
              <a:spcBef>
                <a:spcPts val="100"/>
              </a:spcBef>
              <a:spcAft>
                <a:spcPts val="0"/>
              </a:spcAft>
              <a:buClrTx/>
              <a:buSzTx/>
              <a:buFontTx/>
              <a:buNone/>
              <a:tabLst/>
              <a:defRPr/>
            </a:pPr>
            <a:endParaRPr kumimoji="0" lang="en-GB" sz="1798" b="0" i="0" u="none" strike="noStrike" kern="1200" cap="none" spc="0" normalizeH="0" baseline="0" noProof="0">
              <a:ln>
                <a:noFill/>
              </a:ln>
              <a:solidFill>
                <a:srgbClr val="F5F5F5"/>
              </a:solidFill>
              <a:effectLst/>
              <a:uLnTx/>
              <a:uFillTx/>
              <a:latin typeface="Poppins-Medium"/>
              <a:ea typeface="+mn-ea"/>
              <a:cs typeface="Poppins-Medium"/>
            </a:endParaRPr>
          </a:p>
        </p:txBody>
      </p:sp>
      <p:sp>
        <p:nvSpPr>
          <p:cNvPr id="14" name="Text Placeholder 13">
            <a:extLst>
              <a:ext uri="{FF2B5EF4-FFF2-40B4-BE49-F238E27FC236}">
                <a16:creationId xmlns:a16="http://schemas.microsoft.com/office/drawing/2014/main" id="{7FB6CA4B-63EF-40E7-83DE-35B454D639AD}"/>
              </a:ext>
            </a:extLst>
          </p:cNvPr>
          <p:cNvSpPr>
            <a:spLocks noGrp="1"/>
          </p:cNvSpPr>
          <p:nvPr>
            <p:ph type="body" sz="quarter" idx="12" hasCustomPrompt="1"/>
          </p:nvPr>
        </p:nvSpPr>
        <p:spPr>
          <a:xfrm>
            <a:off x="742950" y="751293"/>
            <a:ext cx="2686050" cy="761060"/>
          </a:xfrm>
          <a:prstGeom prst="rect">
            <a:avLst/>
          </a:prstGeom>
        </p:spPr>
        <p:txBody>
          <a:bodyPr/>
          <a:lstStyle>
            <a:lvl1pPr>
              <a:defRPr sz="2597">
                <a:solidFill>
                  <a:schemeClr val="accent1"/>
                </a:solidFill>
                <a:latin typeface="Poppins-Light"/>
              </a:defRPr>
            </a:lvl1pPr>
          </a:lstStyle>
          <a:p>
            <a:pPr lvl="0"/>
            <a:r>
              <a:rPr lang="en-US"/>
              <a:t>Comparison of this thing here</a:t>
            </a:r>
            <a:endParaRPr lang="en-GB"/>
          </a:p>
        </p:txBody>
      </p:sp>
      <p:sp>
        <p:nvSpPr>
          <p:cNvPr id="15" name="Text Placeholder 13">
            <a:extLst>
              <a:ext uri="{FF2B5EF4-FFF2-40B4-BE49-F238E27FC236}">
                <a16:creationId xmlns:a16="http://schemas.microsoft.com/office/drawing/2014/main" id="{A2A30315-68E7-4D92-9F95-07444D5007A1}"/>
              </a:ext>
            </a:extLst>
          </p:cNvPr>
          <p:cNvSpPr>
            <a:spLocks noGrp="1"/>
          </p:cNvSpPr>
          <p:nvPr>
            <p:ph type="body" sz="quarter" idx="13" hasCustomPrompt="1"/>
          </p:nvPr>
        </p:nvSpPr>
        <p:spPr>
          <a:xfrm>
            <a:off x="5906769" y="751293"/>
            <a:ext cx="2686049" cy="761060"/>
          </a:xfrm>
          <a:prstGeom prst="rect">
            <a:avLst/>
          </a:prstGeom>
        </p:spPr>
        <p:txBody>
          <a:bodyPr/>
          <a:lstStyle>
            <a:lvl1pPr>
              <a:defRPr sz="2597">
                <a:solidFill>
                  <a:schemeClr val="accent1"/>
                </a:solidFill>
                <a:latin typeface="Poppins-Light"/>
              </a:defRPr>
            </a:lvl1pPr>
          </a:lstStyle>
          <a:p>
            <a:pPr lvl="0"/>
            <a:r>
              <a:rPr lang="en-US"/>
              <a:t>With this thing over here</a:t>
            </a:r>
            <a:endParaRPr lang="en-GB"/>
          </a:p>
        </p:txBody>
      </p:sp>
    </p:spTree>
    <p:extLst>
      <p:ext uri="{BB962C8B-B14F-4D97-AF65-F5344CB8AC3E}">
        <p14:creationId xmlns:p14="http://schemas.microsoft.com/office/powerpoint/2010/main" val="10422974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454D1B1B-1179-42EF-B36B-B83C79B58ECD}"/>
              </a:ext>
            </a:extLst>
          </p:cNvPr>
          <p:cNvSpPr/>
          <p:nvPr userDrawn="1"/>
        </p:nvSpPr>
        <p:spPr>
          <a:xfrm>
            <a:off x="360006" y="1403990"/>
            <a:ext cx="2366645" cy="2363727"/>
          </a:xfrm>
          <a:custGeom>
            <a:avLst/>
            <a:gdLst/>
            <a:ahLst/>
            <a:cxnLst/>
            <a:rect l="l" t="t" r="r" b="b"/>
            <a:pathLst>
              <a:path w="2366645" h="2366645">
                <a:moveTo>
                  <a:pt x="1183144" y="0"/>
                </a:moveTo>
                <a:lnTo>
                  <a:pt x="1131820" y="1093"/>
                </a:lnTo>
                <a:lnTo>
                  <a:pt x="1081054" y="4342"/>
                </a:lnTo>
                <a:lnTo>
                  <a:pt x="1030892" y="9704"/>
                </a:lnTo>
                <a:lnTo>
                  <a:pt x="981378" y="17134"/>
                </a:lnTo>
                <a:lnTo>
                  <a:pt x="932556" y="26587"/>
                </a:lnTo>
                <a:lnTo>
                  <a:pt x="884470" y="38019"/>
                </a:lnTo>
                <a:lnTo>
                  <a:pt x="837165" y="51385"/>
                </a:lnTo>
                <a:lnTo>
                  <a:pt x="790685" y="66642"/>
                </a:lnTo>
                <a:lnTo>
                  <a:pt x="745074" y="83745"/>
                </a:lnTo>
                <a:lnTo>
                  <a:pt x="700377" y="102649"/>
                </a:lnTo>
                <a:lnTo>
                  <a:pt x="656638" y="123311"/>
                </a:lnTo>
                <a:lnTo>
                  <a:pt x="613902" y="145685"/>
                </a:lnTo>
                <a:lnTo>
                  <a:pt x="572212" y="169727"/>
                </a:lnTo>
                <a:lnTo>
                  <a:pt x="531612" y="195394"/>
                </a:lnTo>
                <a:lnTo>
                  <a:pt x="492149" y="222640"/>
                </a:lnTo>
                <a:lnTo>
                  <a:pt x="453864" y="251421"/>
                </a:lnTo>
                <a:lnTo>
                  <a:pt x="416804" y="281693"/>
                </a:lnTo>
                <a:lnTo>
                  <a:pt x="381011" y="313411"/>
                </a:lnTo>
                <a:lnTo>
                  <a:pt x="346532" y="346532"/>
                </a:lnTo>
                <a:lnTo>
                  <a:pt x="313411" y="381012"/>
                </a:lnTo>
                <a:lnTo>
                  <a:pt x="281693" y="416804"/>
                </a:lnTo>
                <a:lnTo>
                  <a:pt x="251421" y="453865"/>
                </a:lnTo>
                <a:lnTo>
                  <a:pt x="222640" y="492150"/>
                </a:lnTo>
                <a:lnTo>
                  <a:pt x="195394" y="531614"/>
                </a:lnTo>
                <a:lnTo>
                  <a:pt x="169727" y="572214"/>
                </a:lnTo>
                <a:lnTo>
                  <a:pt x="145685" y="613905"/>
                </a:lnTo>
                <a:lnTo>
                  <a:pt x="123311" y="656642"/>
                </a:lnTo>
                <a:lnTo>
                  <a:pt x="102649" y="700382"/>
                </a:lnTo>
                <a:lnTo>
                  <a:pt x="83745" y="745079"/>
                </a:lnTo>
                <a:lnTo>
                  <a:pt x="66642" y="790690"/>
                </a:lnTo>
                <a:lnTo>
                  <a:pt x="51385" y="837171"/>
                </a:lnTo>
                <a:lnTo>
                  <a:pt x="38019" y="884476"/>
                </a:lnTo>
                <a:lnTo>
                  <a:pt x="26587" y="932561"/>
                </a:lnTo>
                <a:lnTo>
                  <a:pt x="17134" y="981383"/>
                </a:lnTo>
                <a:lnTo>
                  <a:pt x="9704" y="1030896"/>
                </a:lnTo>
                <a:lnTo>
                  <a:pt x="4342" y="1081057"/>
                </a:lnTo>
                <a:lnTo>
                  <a:pt x="1093" y="1131821"/>
                </a:lnTo>
                <a:lnTo>
                  <a:pt x="0" y="1183144"/>
                </a:lnTo>
                <a:lnTo>
                  <a:pt x="1093" y="1234469"/>
                </a:lnTo>
                <a:lnTo>
                  <a:pt x="4342" y="1285235"/>
                </a:lnTo>
                <a:lnTo>
                  <a:pt x="9704" y="1335397"/>
                </a:lnTo>
                <a:lnTo>
                  <a:pt x="17134" y="1384912"/>
                </a:lnTo>
                <a:lnTo>
                  <a:pt x="26587" y="1433735"/>
                </a:lnTo>
                <a:lnTo>
                  <a:pt x="38019" y="1481821"/>
                </a:lnTo>
                <a:lnTo>
                  <a:pt x="51385" y="1529127"/>
                </a:lnTo>
                <a:lnTo>
                  <a:pt x="66642" y="1575608"/>
                </a:lnTo>
                <a:lnTo>
                  <a:pt x="83745" y="1621220"/>
                </a:lnTo>
                <a:lnTo>
                  <a:pt x="102649" y="1665918"/>
                </a:lnTo>
                <a:lnTo>
                  <a:pt x="123311" y="1709658"/>
                </a:lnTo>
                <a:lnTo>
                  <a:pt x="145685" y="1752396"/>
                </a:lnTo>
                <a:lnTo>
                  <a:pt x="169727" y="1794087"/>
                </a:lnTo>
                <a:lnTo>
                  <a:pt x="195394" y="1834686"/>
                </a:lnTo>
                <a:lnTo>
                  <a:pt x="222640" y="1874151"/>
                </a:lnTo>
                <a:lnTo>
                  <a:pt x="251421" y="1912436"/>
                </a:lnTo>
                <a:lnTo>
                  <a:pt x="281693" y="1949497"/>
                </a:lnTo>
                <a:lnTo>
                  <a:pt x="313411" y="1985290"/>
                </a:lnTo>
                <a:lnTo>
                  <a:pt x="346532" y="2019769"/>
                </a:lnTo>
                <a:lnTo>
                  <a:pt x="381011" y="2052890"/>
                </a:lnTo>
                <a:lnTo>
                  <a:pt x="416804" y="2084608"/>
                </a:lnTo>
                <a:lnTo>
                  <a:pt x="453864" y="2114880"/>
                </a:lnTo>
                <a:lnTo>
                  <a:pt x="492149" y="2143662"/>
                </a:lnTo>
                <a:lnTo>
                  <a:pt x="531612" y="2170908"/>
                </a:lnTo>
                <a:lnTo>
                  <a:pt x="572212" y="2196574"/>
                </a:lnTo>
                <a:lnTo>
                  <a:pt x="613902" y="2220616"/>
                </a:lnTo>
                <a:lnTo>
                  <a:pt x="656638" y="2242991"/>
                </a:lnTo>
                <a:lnTo>
                  <a:pt x="700377" y="2263652"/>
                </a:lnTo>
                <a:lnTo>
                  <a:pt x="745074" y="2282556"/>
                </a:lnTo>
                <a:lnTo>
                  <a:pt x="790685" y="2299659"/>
                </a:lnTo>
                <a:lnTo>
                  <a:pt x="837165" y="2314916"/>
                </a:lnTo>
                <a:lnTo>
                  <a:pt x="884470" y="2328283"/>
                </a:lnTo>
                <a:lnTo>
                  <a:pt x="932556" y="2339715"/>
                </a:lnTo>
                <a:lnTo>
                  <a:pt x="981378" y="2349168"/>
                </a:lnTo>
                <a:lnTo>
                  <a:pt x="1030892" y="2356597"/>
                </a:lnTo>
                <a:lnTo>
                  <a:pt x="1081054" y="2361959"/>
                </a:lnTo>
                <a:lnTo>
                  <a:pt x="1131820" y="2365209"/>
                </a:lnTo>
                <a:lnTo>
                  <a:pt x="1183144" y="2366302"/>
                </a:lnTo>
                <a:lnTo>
                  <a:pt x="1234469" y="2365209"/>
                </a:lnTo>
                <a:lnTo>
                  <a:pt x="1285234" y="2361959"/>
                </a:lnTo>
                <a:lnTo>
                  <a:pt x="1335396" y="2356597"/>
                </a:lnTo>
                <a:lnTo>
                  <a:pt x="1384911" y="2349168"/>
                </a:lnTo>
                <a:lnTo>
                  <a:pt x="1433733" y="2339715"/>
                </a:lnTo>
                <a:lnTo>
                  <a:pt x="1481818" y="2328283"/>
                </a:lnTo>
                <a:lnTo>
                  <a:pt x="1529123" y="2314916"/>
                </a:lnTo>
                <a:lnTo>
                  <a:pt x="1575603" y="2299659"/>
                </a:lnTo>
                <a:lnTo>
                  <a:pt x="1621214" y="2282556"/>
                </a:lnTo>
                <a:lnTo>
                  <a:pt x="1665911" y="2263652"/>
                </a:lnTo>
                <a:lnTo>
                  <a:pt x="1709650" y="2242991"/>
                </a:lnTo>
                <a:lnTo>
                  <a:pt x="1752387" y="2220616"/>
                </a:lnTo>
                <a:lnTo>
                  <a:pt x="1794077" y="2196574"/>
                </a:lnTo>
                <a:lnTo>
                  <a:pt x="1834676" y="2170908"/>
                </a:lnTo>
                <a:lnTo>
                  <a:pt x="1874140" y="2143662"/>
                </a:lnTo>
                <a:lnTo>
                  <a:pt x="1912424" y="2114880"/>
                </a:lnTo>
                <a:lnTo>
                  <a:pt x="1949485" y="2084608"/>
                </a:lnTo>
                <a:lnTo>
                  <a:pt x="1985277" y="2052890"/>
                </a:lnTo>
                <a:lnTo>
                  <a:pt x="2019757" y="2019769"/>
                </a:lnTo>
                <a:lnTo>
                  <a:pt x="2052877" y="1985290"/>
                </a:lnTo>
                <a:lnTo>
                  <a:pt x="2084596" y="1949497"/>
                </a:lnTo>
                <a:lnTo>
                  <a:pt x="2114868" y="1912436"/>
                </a:lnTo>
                <a:lnTo>
                  <a:pt x="2143649" y="1874151"/>
                </a:lnTo>
                <a:lnTo>
                  <a:pt x="2170895" y="1834686"/>
                </a:lnTo>
                <a:lnTo>
                  <a:pt x="2196561" y="1794087"/>
                </a:lnTo>
                <a:lnTo>
                  <a:pt x="2220604" y="1752396"/>
                </a:lnTo>
                <a:lnTo>
                  <a:pt x="2242978" y="1709658"/>
                </a:lnTo>
                <a:lnTo>
                  <a:pt x="2263639" y="1665918"/>
                </a:lnTo>
                <a:lnTo>
                  <a:pt x="2282544" y="1621220"/>
                </a:lnTo>
                <a:lnTo>
                  <a:pt x="2299646" y="1575608"/>
                </a:lnTo>
                <a:lnTo>
                  <a:pt x="2314903" y="1529127"/>
                </a:lnTo>
                <a:lnTo>
                  <a:pt x="2328270" y="1481821"/>
                </a:lnTo>
                <a:lnTo>
                  <a:pt x="2339702" y="1433735"/>
                </a:lnTo>
                <a:lnTo>
                  <a:pt x="2349155" y="1384912"/>
                </a:lnTo>
                <a:lnTo>
                  <a:pt x="2356584" y="1335397"/>
                </a:lnTo>
                <a:lnTo>
                  <a:pt x="2361946" y="1285235"/>
                </a:lnTo>
                <a:lnTo>
                  <a:pt x="2365196" y="1234469"/>
                </a:lnTo>
                <a:lnTo>
                  <a:pt x="2366289" y="1183144"/>
                </a:lnTo>
                <a:lnTo>
                  <a:pt x="2365196" y="1131821"/>
                </a:lnTo>
                <a:lnTo>
                  <a:pt x="2361946" y="1081057"/>
                </a:lnTo>
                <a:lnTo>
                  <a:pt x="2356584" y="1030896"/>
                </a:lnTo>
                <a:lnTo>
                  <a:pt x="2349155" y="981383"/>
                </a:lnTo>
                <a:lnTo>
                  <a:pt x="2339702" y="932561"/>
                </a:lnTo>
                <a:lnTo>
                  <a:pt x="2328270" y="884476"/>
                </a:lnTo>
                <a:lnTo>
                  <a:pt x="2314903" y="837171"/>
                </a:lnTo>
                <a:lnTo>
                  <a:pt x="2299646" y="790690"/>
                </a:lnTo>
                <a:lnTo>
                  <a:pt x="2282544" y="745079"/>
                </a:lnTo>
                <a:lnTo>
                  <a:pt x="2263639" y="700382"/>
                </a:lnTo>
                <a:lnTo>
                  <a:pt x="2242978" y="656642"/>
                </a:lnTo>
                <a:lnTo>
                  <a:pt x="2220604" y="613905"/>
                </a:lnTo>
                <a:lnTo>
                  <a:pt x="2196561" y="572214"/>
                </a:lnTo>
                <a:lnTo>
                  <a:pt x="2170895" y="531614"/>
                </a:lnTo>
                <a:lnTo>
                  <a:pt x="2143649" y="492150"/>
                </a:lnTo>
                <a:lnTo>
                  <a:pt x="2114868" y="453865"/>
                </a:lnTo>
                <a:lnTo>
                  <a:pt x="2084596" y="416804"/>
                </a:lnTo>
                <a:lnTo>
                  <a:pt x="2052877" y="381012"/>
                </a:lnTo>
                <a:lnTo>
                  <a:pt x="2019757" y="346532"/>
                </a:lnTo>
                <a:lnTo>
                  <a:pt x="1985277" y="313411"/>
                </a:lnTo>
                <a:lnTo>
                  <a:pt x="1949485" y="281693"/>
                </a:lnTo>
                <a:lnTo>
                  <a:pt x="1912424" y="251421"/>
                </a:lnTo>
                <a:lnTo>
                  <a:pt x="1874140" y="222640"/>
                </a:lnTo>
                <a:lnTo>
                  <a:pt x="1834676" y="195394"/>
                </a:lnTo>
                <a:lnTo>
                  <a:pt x="1794077" y="169727"/>
                </a:lnTo>
                <a:lnTo>
                  <a:pt x="1752387" y="145685"/>
                </a:lnTo>
                <a:lnTo>
                  <a:pt x="1709650" y="123311"/>
                </a:lnTo>
                <a:lnTo>
                  <a:pt x="1665911" y="102649"/>
                </a:lnTo>
                <a:lnTo>
                  <a:pt x="1621214" y="83745"/>
                </a:lnTo>
                <a:lnTo>
                  <a:pt x="1575603" y="66642"/>
                </a:lnTo>
                <a:lnTo>
                  <a:pt x="1529123" y="51385"/>
                </a:lnTo>
                <a:lnTo>
                  <a:pt x="1481818" y="38019"/>
                </a:lnTo>
                <a:lnTo>
                  <a:pt x="1433733" y="26587"/>
                </a:lnTo>
                <a:lnTo>
                  <a:pt x="1384911" y="17134"/>
                </a:lnTo>
                <a:lnTo>
                  <a:pt x="1335396" y="9704"/>
                </a:lnTo>
                <a:lnTo>
                  <a:pt x="1285234" y="4342"/>
                </a:lnTo>
                <a:lnTo>
                  <a:pt x="1234469" y="1093"/>
                </a:lnTo>
                <a:lnTo>
                  <a:pt x="1183144" y="0"/>
                </a:lnTo>
                <a:close/>
              </a:path>
            </a:pathLst>
          </a:custGeom>
          <a:solidFill>
            <a:schemeClr val="accent3">
              <a:lumMod val="20000"/>
              <a:lumOff val="80000"/>
            </a:schemeClr>
          </a:solidFill>
        </p:spPr>
        <p:txBody>
          <a:bodyPr wrap="square" lIns="0" tIns="0" rIns="0" bIns="0" rtlCol="0"/>
          <a:lstStyle/>
          <a:p>
            <a:endParaRPr sz="1798"/>
          </a:p>
        </p:txBody>
      </p:sp>
      <p:sp>
        <p:nvSpPr>
          <p:cNvPr id="5" name="object 3">
            <a:extLst>
              <a:ext uri="{FF2B5EF4-FFF2-40B4-BE49-F238E27FC236}">
                <a16:creationId xmlns:a16="http://schemas.microsoft.com/office/drawing/2014/main" id="{0AE06A8F-D976-4044-87BE-A2F2C007547C}"/>
              </a:ext>
            </a:extLst>
          </p:cNvPr>
          <p:cNvSpPr/>
          <p:nvPr userDrawn="1"/>
        </p:nvSpPr>
        <p:spPr>
          <a:xfrm>
            <a:off x="3864661" y="1816682"/>
            <a:ext cx="1512000" cy="1510136"/>
          </a:xfrm>
          <a:custGeom>
            <a:avLst/>
            <a:gdLst/>
            <a:ahLst/>
            <a:cxnLst/>
            <a:rect l="l" t="t" r="r" b="b"/>
            <a:pathLst>
              <a:path w="2366645" h="2366645">
                <a:moveTo>
                  <a:pt x="1183144" y="0"/>
                </a:moveTo>
                <a:lnTo>
                  <a:pt x="1131820" y="1093"/>
                </a:lnTo>
                <a:lnTo>
                  <a:pt x="1081054" y="4342"/>
                </a:lnTo>
                <a:lnTo>
                  <a:pt x="1030892" y="9704"/>
                </a:lnTo>
                <a:lnTo>
                  <a:pt x="981378" y="17134"/>
                </a:lnTo>
                <a:lnTo>
                  <a:pt x="932556" y="26587"/>
                </a:lnTo>
                <a:lnTo>
                  <a:pt x="884470" y="38019"/>
                </a:lnTo>
                <a:lnTo>
                  <a:pt x="837165" y="51385"/>
                </a:lnTo>
                <a:lnTo>
                  <a:pt x="790685" y="66642"/>
                </a:lnTo>
                <a:lnTo>
                  <a:pt x="745074" y="83745"/>
                </a:lnTo>
                <a:lnTo>
                  <a:pt x="700377" y="102649"/>
                </a:lnTo>
                <a:lnTo>
                  <a:pt x="656638" y="123311"/>
                </a:lnTo>
                <a:lnTo>
                  <a:pt x="613902" y="145685"/>
                </a:lnTo>
                <a:lnTo>
                  <a:pt x="572212" y="169727"/>
                </a:lnTo>
                <a:lnTo>
                  <a:pt x="531612" y="195394"/>
                </a:lnTo>
                <a:lnTo>
                  <a:pt x="492149" y="222640"/>
                </a:lnTo>
                <a:lnTo>
                  <a:pt x="453864" y="251421"/>
                </a:lnTo>
                <a:lnTo>
                  <a:pt x="416804" y="281693"/>
                </a:lnTo>
                <a:lnTo>
                  <a:pt x="381011" y="313411"/>
                </a:lnTo>
                <a:lnTo>
                  <a:pt x="346532" y="346532"/>
                </a:lnTo>
                <a:lnTo>
                  <a:pt x="313411" y="381012"/>
                </a:lnTo>
                <a:lnTo>
                  <a:pt x="281693" y="416804"/>
                </a:lnTo>
                <a:lnTo>
                  <a:pt x="251421" y="453865"/>
                </a:lnTo>
                <a:lnTo>
                  <a:pt x="222640" y="492150"/>
                </a:lnTo>
                <a:lnTo>
                  <a:pt x="195394" y="531614"/>
                </a:lnTo>
                <a:lnTo>
                  <a:pt x="169727" y="572214"/>
                </a:lnTo>
                <a:lnTo>
                  <a:pt x="145685" y="613905"/>
                </a:lnTo>
                <a:lnTo>
                  <a:pt x="123311" y="656642"/>
                </a:lnTo>
                <a:lnTo>
                  <a:pt x="102649" y="700382"/>
                </a:lnTo>
                <a:lnTo>
                  <a:pt x="83745" y="745079"/>
                </a:lnTo>
                <a:lnTo>
                  <a:pt x="66642" y="790690"/>
                </a:lnTo>
                <a:lnTo>
                  <a:pt x="51385" y="837171"/>
                </a:lnTo>
                <a:lnTo>
                  <a:pt x="38019" y="884476"/>
                </a:lnTo>
                <a:lnTo>
                  <a:pt x="26587" y="932561"/>
                </a:lnTo>
                <a:lnTo>
                  <a:pt x="17134" y="981383"/>
                </a:lnTo>
                <a:lnTo>
                  <a:pt x="9704" y="1030896"/>
                </a:lnTo>
                <a:lnTo>
                  <a:pt x="4342" y="1081057"/>
                </a:lnTo>
                <a:lnTo>
                  <a:pt x="1093" y="1131821"/>
                </a:lnTo>
                <a:lnTo>
                  <a:pt x="0" y="1183144"/>
                </a:lnTo>
                <a:lnTo>
                  <a:pt x="1093" y="1234469"/>
                </a:lnTo>
                <a:lnTo>
                  <a:pt x="4342" y="1285235"/>
                </a:lnTo>
                <a:lnTo>
                  <a:pt x="9704" y="1335397"/>
                </a:lnTo>
                <a:lnTo>
                  <a:pt x="17134" y="1384912"/>
                </a:lnTo>
                <a:lnTo>
                  <a:pt x="26587" y="1433735"/>
                </a:lnTo>
                <a:lnTo>
                  <a:pt x="38019" y="1481821"/>
                </a:lnTo>
                <a:lnTo>
                  <a:pt x="51385" y="1529127"/>
                </a:lnTo>
                <a:lnTo>
                  <a:pt x="66642" y="1575608"/>
                </a:lnTo>
                <a:lnTo>
                  <a:pt x="83745" y="1621220"/>
                </a:lnTo>
                <a:lnTo>
                  <a:pt x="102649" y="1665918"/>
                </a:lnTo>
                <a:lnTo>
                  <a:pt x="123311" y="1709658"/>
                </a:lnTo>
                <a:lnTo>
                  <a:pt x="145685" y="1752396"/>
                </a:lnTo>
                <a:lnTo>
                  <a:pt x="169727" y="1794087"/>
                </a:lnTo>
                <a:lnTo>
                  <a:pt x="195394" y="1834686"/>
                </a:lnTo>
                <a:lnTo>
                  <a:pt x="222640" y="1874151"/>
                </a:lnTo>
                <a:lnTo>
                  <a:pt x="251421" y="1912436"/>
                </a:lnTo>
                <a:lnTo>
                  <a:pt x="281693" y="1949497"/>
                </a:lnTo>
                <a:lnTo>
                  <a:pt x="313411" y="1985290"/>
                </a:lnTo>
                <a:lnTo>
                  <a:pt x="346532" y="2019769"/>
                </a:lnTo>
                <a:lnTo>
                  <a:pt x="381011" y="2052890"/>
                </a:lnTo>
                <a:lnTo>
                  <a:pt x="416804" y="2084608"/>
                </a:lnTo>
                <a:lnTo>
                  <a:pt x="453864" y="2114880"/>
                </a:lnTo>
                <a:lnTo>
                  <a:pt x="492149" y="2143662"/>
                </a:lnTo>
                <a:lnTo>
                  <a:pt x="531612" y="2170908"/>
                </a:lnTo>
                <a:lnTo>
                  <a:pt x="572212" y="2196574"/>
                </a:lnTo>
                <a:lnTo>
                  <a:pt x="613902" y="2220616"/>
                </a:lnTo>
                <a:lnTo>
                  <a:pt x="656638" y="2242991"/>
                </a:lnTo>
                <a:lnTo>
                  <a:pt x="700377" y="2263652"/>
                </a:lnTo>
                <a:lnTo>
                  <a:pt x="745074" y="2282556"/>
                </a:lnTo>
                <a:lnTo>
                  <a:pt x="790685" y="2299659"/>
                </a:lnTo>
                <a:lnTo>
                  <a:pt x="837165" y="2314916"/>
                </a:lnTo>
                <a:lnTo>
                  <a:pt x="884470" y="2328283"/>
                </a:lnTo>
                <a:lnTo>
                  <a:pt x="932556" y="2339715"/>
                </a:lnTo>
                <a:lnTo>
                  <a:pt x="981378" y="2349168"/>
                </a:lnTo>
                <a:lnTo>
                  <a:pt x="1030892" y="2356597"/>
                </a:lnTo>
                <a:lnTo>
                  <a:pt x="1081054" y="2361959"/>
                </a:lnTo>
                <a:lnTo>
                  <a:pt x="1131820" y="2365209"/>
                </a:lnTo>
                <a:lnTo>
                  <a:pt x="1183144" y="2366302"/>
                </a:lnTo>
                <a:lnTo>
                  <a:pt x="1234469" y="2365209"/>
                </a:lnTo>
                <a:lnTo>
                  <a:pt x="1285234" y="2361959"/>
                </a:lnTo>
                <a:lnTo>
                  <a:pt x="1335396" y="2356597"/>
                </a:lnTo>
                <a:lnTo>
                  <a:pt x="1384911" y="2349168"/>
                </a:lnTo>
                <a:lnTo>
                  <a:pt x="1433733" y="2339715"/>
                </a:lnTo>
                <a:lnTo>
                  <a:pt x="1481818" y="2328283"/>
                </a:lnTo>
                <a:lnTo>
                  <a:pt x="1529123" y="2314916"/>
                </a:lnTo>
                <a:lnTo>
                  <a:pt x="1575603" y="2299659"/>
                </a:lnTo>
                <a:lnTo>
                  <a:pt x="1621214" y="2282556"/>
                </a:lnTo>
                <a:lnTo>
                  <a:pt x="1665911" y="2263652"/>
                </a:lnTo>
                <a:lnTo>
                  <a:pt x="1709650" y="2242991"/>
                </a:lnTo>
                <a:lnTo>
                  <a:pt x="1752387" y="2220616"/>
                </a:lnTo>
                <a:lnTo>
                  <a:pt x="1794077" y="2196574"/>
                </a:lnTo>
                <a:lnTo>
                  <a:pt x="1834676" y="2170908"/>
                </a:lnTo>
                <a:lnTo>
                  <a:pt x="1874140" y="2143662"/>
                </a:lnTo>
                <a:lnTo>
                  <a:pt x="1912424" y="2114880"/>
                </a:lnTo>
                <a:lnTo>
                  <a:pt x="1949485" y="2084608"/>
                </a:lnTo>
                <a:lnTo>
                  <a:pt x="1985277" y="2052890"/>
                </a:lnTo>
                <a:lnTo>
                  <a:pt x="2019757" y="2019769"/>
                </a:lnTo>
                <a:lnTo>
                  <a:pt x="2052877" y="1985290"/>
                </a:lnTo>
                <a:lnTo>
                  <a:pt x="2084596" y="1949497"/>
                </a:lnTo>
                <a:lnTo>
                  <a:pt x="2114868" y="1912436"/>
                </a:lnTo>
                <a:lnTo>
                  <a:pt x="2143649" y="1874151"/>
                </a:lnTo>
                <a:lnTo>
                  <a:pt x="2170895" y="1834686"/>
                </a:lnTo>
                <a:lnTo>
                  <a:pt x="2196561" y="1794087"/>
                </a:lnTo>
                <a:lnTo>
                  <a:pt x="2220604" y="1752396"/>
                </a:lnTo>
                <a:lnTo>
                  <a:pt x="2242978" y="1709658"/>
                </a:lnTo>
                <a:lnTo>
                  <a:pt x="2263639" y="1665918"/>
                </a:lnTo>
                <a:lnTo>
                  <a:pt x="2282544" y="1621220"/>
                </a:lnTo>
                <a:lnTo>
                  <a:pt x="2299646" y="1575608"/>
                </a:lnTo>
                <a:lnTo>
                  <a:pt x="2314903" y="1529127"/>
                </a:lnTo>
                <a:lnTo>
                  <a:pt x="2328270" y="1481821"/>
                </a:lnTo>
                <a:lnTo>
                  <a:pt x="2339702" y="1433735"/>
                </a:lnTo>
                <a:lnTo>
                  <a:pt x="2349155" y="1384912"/>
                </a:lnTo>
                <a:lnTo>
                  <a:pt x="2356584" y="1335397"/>
                </a:lnTo>
                <a:lnTo>
                  <a:pt x="2361946" y="1285235"/>
                </a:lnTo>
                <a:lnTo>
                  <a:pt x="2365196" y="1234469"/>
                </a:lnTo>
                <a:lnTo>
                  <a:pt x="2366289" y="1183144"/>
                </a:lnTo>
                <a:lnTo>
                  <a:pt x="2365196" y="1131821"/>
                </a:lnTo>
                <a:lnTo>
                  <a:pt x="2361946" y="1081057"/>
                </a:lnTo>
                <a:lnTo>
                  <a:pt x="2356584" y="1030896"/>
                </a:lnTo>
                <a:lnTo>
                  <a:pt x="2349155" y="981383"/>
                </a:lnTo>
                <a:lnTo>
                  <a:pt x="2339702" y="932561"/>
                </a:lnTo>
                <a:lnTo>
                  <a:pt x="2328270" y="884476"/>
                </a:lnTo>
                <a:lnTo>
                  <a:pt x="2314903" y="837171"/>
                </a:lnTo>
                <a:lnTo>
                  <a:pt x="2299646" y="790690"/>
                </a:lnTo>
                <a:lnTo>
                  <a:pt x="2282544" y="745079"/>
                </a:lnTo>
                <a:lnTo>
                  <a:pt x="2263639" y="700382"/>
                </a:lnTo>
                <a:lnTo>
                  <a:pt x="2242978" y="656642"/>
                </a:lnTo>
                <a:lnTo>
                  <a:pt x="2220604" y="613905"/>
                </a:lnTo>
                <a:lnTo>
                  <a:pt x="2196561" y="572214"/>
                </a:lnTo>
                <a:lnTo>
                  <a:pt x="2170895" y="531614"/>
                </a:lnTo>
                <a:lnTo>
                  <a:pt x="2143649" y="492150"/>
                </a:lnTo>
                <a:lnTo>
                  <a:pt x="2114868" y="453865"/>
                </a:lnTo>
                <a:lnTo>
                  <a:pt x="2084596" y="416804"/>
                </a:lnTo>
                <a:lnTo>
                  <a:pt x="2052877" y="381012"/>
                </a:lnTo>
                <a:lnTo>
                  <a:pt x="2019757" y="346532"/>
                </a:lnTo>
                <a:lnTo>
                  <a:pt x="1985277" y="313411"/>
                </a:lnTo>
                <a:lnTo>
                  <a:pt x="1949485" y="281693"/>
                </a:lnTo>
                <a:lnTo>
                  <a:pt x="1912424" y="251421"/>
                </a:lnTo>
                <a:lnTo>
                  <a:pt x="1874140" y="222640"/>
                </a:lnTo>
                <a:lnTo>
                  <a:pt x="1834676" y="195394"/>
                </a:lnTo>
                <a:lnTo>
                  <a:pt x="1794077" y="169727"/>
                </a:lnTo>
                <a:lnTo>
                  <a:pt x="1752387" y="145685"/>
                </a:lnTo>
                <a:lnTo>
                  <a:pt x="1709650" y="123311"/>
                </a:lnTo>
                <a:lnTo>
                  <a:pt x="1665911" y="102649"/>
                </a:lnTo>
                <a:lnTo>
                  <a:pt x="1621214" y="83745"/>
                </a:lnTo>
                <a:lnTo>
                  <a:pt x="1575603" y="66642"/>
                </a:lnTo>
                <a:lnTo>
                  <a:pt x="1529123" y="51385"/>
                </a:lnTo>
                <a:lnTo>
                  <a:pt x="1481818" y="38019"/>
                </a:lnTo>
                <a:lnTo>
                  <a:pt x="1433733" y="26587"/>
                </a:lnTo>
                <a:lnTo>
                  <a:pt x="1384911" y="17134"/>
                </a:lnTo>
                <a:lnTo>
                  <a:pt x="1335396" y="9704"/>
                </a:lnTo>
                <a:lnTo>
                  <a:pt x="1285234" y="4342"/>
                </a:lnTo>
                <a:lnTo>
                  <a:pt x="1234469" y="1093"/>
                </a:lnTo>
                <a:lnTo>
                  <a:pt x="1183144" y="0"/>
                </a:lnTo>
                <a:close/>
              </a:path>
            </a:pathLst>
          </a:custGeom>
          <a:solidFill>
            <a:schemeClr val="accent2">
              <a:lumMod val="20000"/>
              <a:lumOff val="80000"/>
            </a:schemeClr>
          </a:solidFill>
        </p:spPr>
        <p:txBody>
          <a:bodyPr wrap="square" lIns="0" tIns="0" rIns="0" bIns="0" rtlCol="0"/>
          <a:lstStyle/>
          <a:p>
            <a:endParaRPr sz="1798"/>
          </a:p>
        </p:txBody>
      </p:sp>
      <p:sp>
        <p:nvSpPr>
          <p:cNvPr id="59" name="Text Placeholder 24">
            <a:extLst>
              <a:ext uri="{FF2B5EF4-FFF2-40B4-BE49-F238E27FC236}">
                <a16:creationId xmlns:a16="http://schemas.microsoft.com/office/drawing/2014/main" id="{ADF97D79-4B91-4552-A65C-D6AA147A418D}"/>
              </a:ext>
            </a:extLst>
          </p:cNvPr>
          <p:cNvSpPr>
            <a:spLocks noGrp="1"/>
          </p:cNvSpPr>
          <p:nvPr>
            <p:ph type="body" sz="quarter" idx="11" hasCustomPrompt="1"/>
          </p:nvPr>
        </p:nvSpPr>
        <p:spPr>
          <a:xfrm>
            <a:off x="440143" y="4622414"/>
            <a:ext cx="2684055" cy="245189"/>
          </a:xfrm>
          <a:prstGeom prst="rect">
            <a:avLst/>
          </a:prstGeom>
        </p:spPr>
        <p:txBody>
          <a:bodyPr/>
          <a:lstStyle>
            <a:lvl1pPr marL="12685" indent="0" algn="l" defTabSz="913303" rtl="0" eaLnBrk="1" latinLnBrk="0" hangingPunct="1">
              <a:lnSpc>
                <a:spcPct val="100000"/>
              </a:lnSpc>
              <a:spcBef>
                <a:spcPts val="150"/>
              </a:spcBef>
              <a:buNone/>
              <a:defRPr lang="en-GB" sz="999" kern="1200" dirty="0" smtClean="0">
                <a:solidFill>
                  <a:schemeClr val="accent1"/>
                </a:solidFill>
                <a:latin typeface="+mj-lt"/>
                <a:ea typeface="+mn-ea"/>
                <a:cs typeface="+mn-cs"/>
              </a:defRPr>
            </a:lvl1pPr>
            <a:lvl2pPr marL="456651"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2pPr>
            <a:lvl3pPr marL="913303"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3pPr>
            <a:lvl4pPr marL="1369954"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4pPr>
            <a:lvl5pPr marL="1826605" indent="0" algn="l" defTabSz="913303" rtl="0" eaLnBrk="1" latinLnBrk="0" hangingPunct="1">
              <a:lnSpc>
                <a:spcPct val="100000"/>
              </a:lnSpc>
              <a:buNone/>
              <a:defRPr lang="en-GB" sz="1199" kern="1200" dirty="0">
                <a:solidFill>
                  <a:srgbClr val="F5F5F5"/>
                </a:solidFill>
                <a:latin typeface="Poppins-Medium"/>
                <a:ea typeface="+mn-ea"/>
                <a:cs typeface="Poppins-Medium"/>
              </a:defRPr>
            </a:lvl5pPr>
          </a:lstStyle>
          <a:p>
            <a:pPr marL="12685" marR="0" lvl="0" indent="0" algn="l" defTabSz="913303"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Medium"/>
              </a:rPr>
              <a:t>88/88/2021</a:t>
            </a:r>
          </a:p>
          <a:p>
            <a:pPr lvl="0"/>
            <a:endParaRPr lang="en-GB"/>
          </a:p>
        </p:txBody>
      </p:sp>
      <p:sp>
        <p:nvSpPr>
          <p:cNvPr id="60" name="Text Placeholder 29">
            <a:extLst>
              <a:ext uri="{FF2B5EF4-FFF2-40B4-BE49-F238E27FC236}">
                <a16:creationId xmlns:a16="http://schemas.microsoft.com/office/drawing/2014/main" id="{DACD1AEC-ADD9-41EA-891F-35696DF5D58D}"/>
              </a:ext>
            </a:extLst>
          </p:cNvPr>
          <p:cNvSpPr>
            <a:spLocks noGrp="1"/>
          </p:cNvSpPr>
          <p:nvPr>
            <p:ph type="body" sz="quarter" idx="18" hasCustomPrompt="1"/>
          </p:nvPr>
        </p:nvSpPr>
        <p:spPr>
          <a:xfrm>
            <a:off x="381000" y="364675"/>
            <a:ext cx="868048" cy="215178"/>
          </a:xfrm>
          <a:prstGeom prst="rect">
            <a:avLst/>
          </a:prstGeom>
        </p:spPr>
        <p:txBody>
          <a:bodyPr wrap="square">
            <a:spAutoFit/>
          </a:bodyPr>
          <a:lstStyle>
            <a:lvl1pPr>
              <a:defRPr sz="799" b="1">
                <a:solidFill>
                  <a:schemeClr val="accent1"/>
                </a:solidFill>
                <a:latin typeface="Poppins-SemiBold"/>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Timeline</a:t>
            </a:r>
          </a:p>
        </p:txBody>
      </p:sp>
      <p:cxnSp>
        <p:nvCxnSpPr>
          <p:cNvPr id="146" name="Straight Connector 145">
            <a:extLst>
              <a:ext uri="{FF2B5EF4-FFF2-40B4-BE49-F238E27FC236}">
                <a16:creationId xmlns:a16="http://schemas.microsoft.com/office/drawing/2014/main" id="{93738ED1-8C99-402A-B934-ED53B8EB88DC}"/>
              </a:ext>
            </a:extLst>
          </p:cNvPr>
          <p:cNvCxnSpPr/>
          <p:nvPr userDrawn="1"/>
        </p:nvCxnSpPr>
        <p:spPr>
          <a:xfrm>
            <a:off x="6104473" y="2800068"/>
            <a:ext cx="0" cy="121769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5EAE5D17-9D00-4573-85B6-F14BF14DCCBC}"/>
              </a:ext>
            </a:extLst>
          </p:cNvPr>
          <p:cNvCxnSpPr/>
          <p:nvPr userDrawn="1"/>
        </p:nvCxnSpPr>
        <p:spPr>
          <a:xfrm>
            <a:off x="4583218" y="1125735"/>
            <a:ext cx="0" cy="121769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F7691175-5EC8-44BC-99AD-11AF0EF735E0}"/>
              </a:ext>
            </a:extLst>
          </p:cNvPr>
          <p:cNvCxnSpPr/>
          <p:nvPr userDrawn="1"/>
        </p:nvCxnSpPr>
        <p:spPr>
          <a:xfrm>
            <a:off x="2432541" y="2723962"/>
            <a:ext cx="0" cy="121769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05884FD5-FA5B-4AF7-AD7C-0F5C7D83FD13}"/>
              </a:ext>
            </a:extLst>
          </p:cNvPr>
          <p:cNvCxnSpPr/>
          <p:nvPr userDrawn="1"/>
        </p:nvCxnSpPr>
        <p:spPr>
          <a:xfrm>
            <a:off x="1566646" y="1125735"/>
            <a:ext cx="0" cy="121769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object 7">
            <a:extLst>
              <a:ext uri="{FF2B5EF4-FFF2-40B4-BE49-F238E27FC236}">
                <a16:creationId xmlns:a16="http://schemas.microsoft.com/office/drawing/2014/main" id="{918EC78A-FE6B-4EC7-B8D8-18FD637F6EC9}"/>
              </a:ext>
            </a:extLst>
          </p:cNvPr>
          <p:cNvSpPr/>
          <p:nvPr userDrawn="1"/>
        </p:nvSpPr>
        <p:spPr>
          <a:xfrm>
            <a:off x="4485144" y="2571751"/>
            <a:ext cx="3277658" cy="66009"/>
          </a:xfrm>
          <a:custGeom>
            <a:avLst/>
            <a:gdLst/>
            <a:ahLst/>
            <a:cxnLst/>
            <a:rect l="l" t="t" r="r" b="b"/>
            <a:pathLst>
              <a:path w="1849754">
                <a:moveTo>
                  <a:pt x="0" y="0"/>
                </a:moveTo>
                <a:lnTo>
                  <a:pt x="1849577" y="0"/>
                </a:lnTo>
              </a:path>
            </a:pathLst>
          </a:custGeom>
          <a:ln w="50800">
            <a:solidFill>
              <a:srgbClr val="208BCC"/>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798"/>
          </a:p>
        </p:txBody>
      </p:sp>
      <p:sp>
        <p:nvSpPr>
          <p:cNvPr id="63" name="object 6">
            <a:extLst>
              <a:ext uri="{FF2B5EF4-FFF2-40B4-BE49-F238E27FC236}">
                <a16:creationId xmlns:a16="http://schemas.microsoft.com/office/drawing/2014/main" id="{FAD46924-6AC2-4639-9074-26E50788C3CC}"/>
              </a:ext>
            </a:extLst>
          </p:cNvPr>
          <p:cNvSpPr/>
          <p:nvPr userDrawn="1"/>
        </p:nvSpPr>
        <p:spPr>
          <a:xfrm>
            <a:off x="1566647" y="2579868"/>
            <a:ext cx="2918498" cy="45663"/>
          </a:xfrm>
          <a:custGeom>
            <a:avLst/>
            <a:gdLst/>
            <a:ahLst/>
            <a:cxnLst/>
            <a:rect l="l" t="t" r="r" b="b"/>
            <a:pathLst>
              <a:path w="3898265">
                <a:moveTo>
                  <a:pt x="0" y="0"/>
                </a:moveTo>
                <a:lnTo>
                  <a:pt x="3897706" y="0"/>
                </a:lnTo>
              </a:path>
            </a:pathLst>
          </a:custGeom>
          <a:ln w="50800">
            <a:solidFill>
              <a:srgbClr val="FFBA1A"/>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798"/>
          </a:p>
        </p:txBody>
      </p:sp>
      <p:sp>
        <p:nvSpPr>
          <p:cNvPr id="107" name="Oval 106">
            <a:extLst>
              <a:ext uri="{FF2B5EF4-FFF2-40B4-BE49-F238E27FC236}">
                <a16:creationId xmlns:a16="http://schemas.microsoft.com/office/drawing/2014/main" id="{24EA6E93-95E6-47A2-B93A-3AE59563C915}"/>
              </a:ext>
            </a:extLst>
          </p:cNvPr>
          <p:cNvSpPr/>
          <p:nvPr userDrawn="1"/>
        </p:nvSpPr>
        <p:spPr>
          <a:xfrm>
            <a:off x="2959329" y="2446810"/>
            <a:ext cx="277495" cy="277153"/>
          </a:xfrm>
          <a:prstGeom prst="ellipse">
            <a:avLst/>
          </a:prstGeom>
          <a:solidFill>
            <a:schemeClr val="accent4"/>
          </a:solidFill>
        </p:spPr>
        <p:txBody>
          <a:bodyPr wrap="square" lIns="0" tIns="0" rIns="0" bIns="0" rtlCol="0" anchor="ctr"/>
          <a:lstStyle/>
          <a:p>
            <a:pPr algn="l"/>
            <a:endParaRPr lang="en-GB" sz="1798"/>
          </a:p>
        </p:txBody>
      </p:sp>
      <p:sp>
        <p:nvSpPr>
          <p:cNvPr id="128" name="Text Placeholder 127">
            <a:extLst>
              <a:ext uri="{FF2B5EF4-FFF2-40B4-BE49-F238E27FC236}">
                <a16:creationId xmlns:a16="http://schemas.microsoft.com/office/drawing/2014/main" id="{583436E5-C808-4850-91E6-01FEBB8C4F97}"/>
              </a:ext>
            </a:extLst>
          </p:cNvPr>
          <p:cNvSpPr>
            <a:spLocks noGrp="1"/>
          </p:cNvSpPr>
          <p:nvPr>
            <p:ph type="body" sz="quarter" idx="19" hasCustomPrompt="1"/>
          </p:nvPr>
        </p:nvSpPr>
        <p:spPr>
          <a:xfrm>
            <a:off x="2875746" y="2469959"/>
            <a:ext cx="430160" cy="203582"/>
          </a:xfrm>
          <a:prstGeom prst="rect">
            <a:avLst/>
          </a:prstGeom>
        </p:spPr>
        <p:txBody>
          <a:bodyPr/>
          <a:lstStyle>
            <a:lvl1pPr marL="12685" algn="ctr" defTabSz="913303" rtl="0" eaLnBrk="1" latinLnBrk="0" hangingPunct="1">
              <a:lnSpc>
                <a:spcPct val="100000"/>
              </a:lnSpc>
              <a:spcBef>
                <a:spcPts val="114"/>
              </a:spcBef>
              <a:defRPr lang="en-GB" sz="649" b="1" kern="1200" spc="5" dirty="0">
                <a:solidFill>
                  <a:srgbClr val="1B1245"/>
                </a:solidFill>
                <a:latin typeface="Poppins"/>
                <a:ea typeface="+mn-ea"/>
                <a:cs typeface="Poppins"/>
              </a:defRPr>
            </a:lvl1pPr>
            <a:lvl5pPr>
              <a:defRPr/>
            </a:lvl5pPr>
          </a:lstStyle>
          <a:p>
            <a:pPr lvl="0"/>
            <a:r>
              <a:rPr lang="en-US"/>
              <a:t>2021</a:t>
            </a:r>
            <a:endParaRPr lang="en-GB"/>
          </a:p>
        </p:txBody>
      </p:sp>
      <p:sp>
        <p:nvSpPr>
          <p:cNvPr id="106" name="Oval 105">
            <a:extLst>
              <a:ext uri="{FF2B5EF4-FFF2-40B4-BE49-F238E27FC236}">
                <a16:creationId xmlns:a16="http://schemas.microsoft.com/office/drawing/2014/main" id="{BC77877D-0B36-41E8-B04B-C5CEDC1EA608}"/>
              </a:ext>
            </a:extLst>
          </p:cNvPr>
          <p:cNvSpPr/>
          <p:nvPr userDrawn="1"/>
        </p:nvSpPr>
        <p:spPr>
          <a:xfrm>
            <a:off x="4459720" y="2433173"/>
            <a:ext cx="277495" cy="277153"/>
          </a:xfrm>
          <a:prstGeom prst="ellipse">
            <a:avLst/>
          </a:prstGeom>
          <a:solidFill>
            <a:schemeClr val="accent2"/>
          </a:solidFill>
        </p:spPr>
        <p:txBody>
          <a:bodyPr wrap="square" lIns="0" tIns="0" rIns="0" bIns="0" rtlCol="0" anchor="ctr"/>
          <a:lstStyle/>
          <a:p>
            <a:pPr algn="l"/>
            <a:endParaRPr lang="en-GB" sz="1798"/>
          </a:p>
        </p:txBody>
      </p:sp>
      <p:sp>
        <p:nvSpPr>
          <p:cNvPr id="130" name="Text Placeholder 127">
            <a:extLst>
              <a:ext uri="{FF2B5EF4-FFF2-40B4-BE49-F238E27FC236}">
                <a16:creationId xmlns:a16="http://schemas.microsoft.com/office/drawing/2014/main" id="{E60C3A5F-7B08-4C1D-B697-68CBF216AB02}"/>
              </a:ext>
            </a:extLst>
          </p:cNvPr>
          <p:cNvSpPr>
            <a:spLocks noGrp="1"/>
          </p:cNvSpPr>
          <p:nvPr>
            <p:ph type="body" sz="quarter" idx="21" hasCustomPrompt="1"/>
          </p:nvPr>
        </p:nvSpPr>
        <p:spPr>
          <a:xfrm>
            <a:off x="4378900" y="2469956"/>
            <a:ext cx="430160" cy="203582"/>
          </a:xfrm>
          <a:prstGeom prst="rect">
            <a:avLst/>
          </a:prstGeom>
        </p:spPr>
        <p:txBody>
          <a:bodyPr/>
          <a:lstStyle>
            <a:lvl1pPr marL="12685" algn="ctr" defTabSz="913303" rtl="0" eaLnBrk="1" latinLnBrk="0" hangingPunct="1">
              <a:lnSpc>
                <a:spcPct val="100000"/>
              </a:lnSpc>
              <a:spcBef>
                <a:spcPts val="114"/>
              </a:spcBef>
              <a:defRPr lang="en-GB" sz="649" b="1" kern="1200" spc="5" dirty="0">
                <a:solidFill>
                  <a:srgbClr val="1B1245"/>
                </a:solidFill>
                <a:latin typeface="Poppins"/>
                <a:ea typeface="+mn-ea"/>
                <a:cs typeface="Poppins"/>
              </a:defRPr>
            </a:lvl1pPr>
            <a:lvl5pPr>
              <a:defRPr/>
            </a:lvl5pPr>
          </a:lstStyle>
          <a:p>
            <a:pPr lvl="0"/>
            <a:r>
              <a:rPr lang="en-US"/>
              <a:t>2021</a:t>
            </a:r>
            <a:endParaRPr lang="en-GB"/>
          </a:p>
        </p:txBody>
      </p:sp>
      <p:sp>
        <p:nvSpPr>
          <p:cNvPr id="132" name="Oval 131">
            <a:extLst>
              <a:ext uri="{FF2B5EF4-FFF2-40B4-BE49-F238E27FC236}">
                <a16:creationId xmlns:a16="http://schemas.microsoft.com/office/drawing/2014/main" id="{39407F9E-AD5A-48E2-A115-464F629B2B6F}"/>
              </a:ext>
            </a:extLst>
          </p:cNvPr>
          <p:cNvSpPr/>
          <p:nvPr userDrawn="1"/>
        </p:nvSpPr>
        <p:spPr>
          <a:xfrm>
            <a:off x="1427900" y="2446810"/>
            <a:ext cx="277495" cy="277153"/>
          </a:xfrm>
          <a:prstGeom prst="ellipse">
            <a:avLst/>
          </a:prstGeom>
          <a:solidFill>
            <a:schemeClr val="accent4"/>
          </a:solidFill>
        </p:spPr>
        <p:txBody>
          <a:bodyPr wrap="square" lIns="0" tIns="0" rIns="0" bIns="0" rtlCol="0" anchor="ctr"/>
          <a:lstStyle/>
          <a:p>
            <a:pPr algn="l"/>
            <a:endParaRPr lang="en-GB" sz="1798"/>
          </a:p>
        </p:txBody>
      </p:sp>
      <p:sp>
        <p:nvSpPr>
          <p:cNvPr id="133" name="Text Placeholder 127">
            <a:extLst>
              <a:ext uri="{FF2B5EF4-FFF2-40B4-BE49-F238E27FC236}">
                <a16:creationId xmlns:a16="http://schemas.microsoft.com/office/drawing/2014/main" id="{A9389D51-1C60-443E-95FB-B5370E568E0C}"/>
              </a:ext>
            </a:extLst>
          </p:cNvPr>
          <p:cNvSpPr>
            <a:spLocks noGrp="1"/>
          </p:cNvSpPr>
          <p:nvPr>
            <p:ph type="body" sz="quarter" idx="22" hasCustomPrompt="1"/>
          </p:nvPr>
        </p:nvSpPr>
        <p:spPr>
          <a:xfrm>
            <a:off x="1340215" y="2480706"/>
            <a:ext cx="430160" cy="203582"/>
          </a:xfrm>
          <a:prstGeom prst="rect">
            <a:avLst/>
          </a:prstGeom>
        </p:spPr>
        <p:txBody>
          <a:bodyPr/>
          <a:lstStyle>
            <a:lvl1pPr marL="12685" algn="ctr" defTabSz="913303" rtl="0" eaLnBrk="1" latinLnBrk="0" hangingPunct="1">
              <a:lnSpc>
                <a:spcPct val="100000"/>
              </a:lnSpc>
              <a:spcBef>
                <a:spcPts val="114"/>
              </a:spcBef>
              <a:defRPr lang="en-GB" sz="649" b="1" kern="1200" spc="5" dirty="0">
                <a:solidFill>
                  <a:srgbClr val="1B1245"/>
                </a:solidFill>
                <a:latin typeface="Poppins"/>
                <a:ea typeface="+mn-ea"/>
                <a:cs typeface="Poppins"/>
              </a:defRPr>
            </a:lvl1pPr>
            <a:lvl5pPr>
              <a:defRPr/>
            </a:lvl5pPr>
          </a:lstStyle>
          <a:p>
            <a:pPr lvl="0"/>
            <a:r>
              <a:rPr lang="en-US"/>
              <a:t>2021</a:t>
            </a:r>
            <a:endParaRPr lang="en-GB"/>
          </a:p>
        </p:txBody>
      </p:sp>
      <p:sp>
        <p:nvSpPr>
          <p:cNvPr id="105" name="Oval 104">
            <a:extLst>
              <a:ext uri="{FF2B5EF4-FFF2-40B4-BE49-F238E27FC236}">
                <a16:creationId xmlns:a16="http://schemas.microsoft.com/office/drawing/2014/main" id="{D04B5561-DD42-4E51-99B9-006601C70C26}"/>
              </a:ext>
            </a:extLst>
          </p:cNvPr>
          <p:cNvSpPr/>
          <p:nvPr userDrawn="1"/>
        </p:nvSpPr>
        <p:spPr>
          <a:xfrm>
            <a:off x="5970425" y="2433174"/>
            <a:ext cx="277495" cy="277153"/>
          </a:xfrm>
          <a:prstGeom prst="ellipse">
            <a:avLst/>
          </a:prstGeom>
          <a:solidFill>
            <a:schemeClr val="accent2"/>
          </a:solidFill>
        </p:spPr>
        <p:txBody>
          <a:bodyPr wrap="square" lIns="0" tIns="0" rIns="0" bIns="0" rtlCol="0" anchor="ctr"/>
          <a:lstStyle/>
          <a:p>
            <a:pPr algn="l"/>
            <a:endParaRPr lang="en-GB" sz="1798"/>
          </a:p>
        </p:txBody>
      </p:sp>
      <p:sp>
        <p:nvSpPr>
          <p:cNvPr id="129" name="Text Placeholder 127">
            <a:extLst>
              <a:ext uri="{FF2B5EF4-FFF2-40B4-BE49-F238E27FC236}">
                <a16:creationId xmlns:a16="http://schemas.microsoft.com/office/drawing/2014/main" id="{B95631F3-2229-4468-932C-E126CCD42D6F}"/>
              </a:ext>
            </a:extLst>
          </p:cNvPr>
          <p:cNvSpPr>
            <a:spLocks noGrp="1"/>
          </p:cNvSpPr>
          <p:nvPr>
            <p:ph type="body" sz="quarter" idx="20" hasCustomPrompt="1"/>
          </p:nvPr>
        </p:nvSpPr>
        <p:spPr>
          <a:xfrm>
            <a:off x="5889393" y="2469957"/>
            <a:ext cx="430160" cy="203582"/>
          </a:xfrm>
          <a:prstGeom prst="rect">
            <a:avLst/>
          </a:prstGeom>
        </p:spPr>
        <p:txBody>
          <a:bodyPr/>
          <a:lstStyle>
            <a:lvl1pPr marL="12685" algn="ctr" defTabSz="913303" rtl="0" eaLnBrk="1" latinLnBrk="0" hangingPunct="1">
              <a:lnSpc>
                <a:spcPct val="100000"/>
              </a:lnSpc>
              <a:spcBef>
                <a:spcPts val="114"/>
              </a:spcBef>
              <a:defRPr lang="en-GB" sz="649" b="1" kern="1200" spc="5" dirty="0">
                <a:solidFill>
                  <a:srgbClr val="1B1245"/>
                </a:solidFill>
                <a:latin typeface="Poppins"/>
                <a:ea typeface="+mn-ea"/>
                <a:cs typeface="Poppins"/>
              </a:defRPr>
            </a:lvl1pPr>
            <a:lvl5pPr>
              <a:defRPr/>
            </a:lvl5pPr>
          </a:lstStyle>
          <a:p>
            <a:pPr lvl="0"/>
            <a:r>
              <a:rPr lang="en-US"/>
              <a:t>2021</a:t>
            </a:r>
            <a:endParaRPr lang="en-GB"/>
          </a:p>
        </p:txBody>
      </p:sp>
      <p:sp>
        <p:nvSpPr>
          <p:cNvPr id="143" name="Oval 142">
            <a:extLst>
              <a:ext uri="{FF2B5EF4-FFF2-40B4-BE49-F238E27FC236}">
                <a16:creationId xmlns:a16="http://schemas.microsoft.com/office/drawing/2014/main" id="{584985EA-6C7A-49F8-9199-2659836071BA}"/>
              </a:ext>
            </a:extLst>
          </p:cNvPr>
          <p:cNvSpPr/>
          <p:nvPr userDrawn="1"/>
        </p:nvSpPr>
        <p:spPr>
          <a:xfrm>
            <a:off x="7499472" y="2446810"/>
            <a:ext cx="277495" cy="277153"/>
          </a:xfrm>
          <a:prstGeom prst="ellipse">
            <a:avLst/>
          </a:prstGeom>
          <a:solidFill>
            <a:schemeClr val="accent2"/>
          </a:solidFill>
        </p:spPr>
        <p:txBody>
          <a:bodyPr wrap="square" lIns="0" tIns="0" rIns="0" bIns="0" rtlCol="0" anchor="ctr"/>
          <a:lstStyle/>
          <a:p>
            <a:pPr algn="l"/>
            <a:endParaRPr lang="en-GB" sz="1798"/>
          </a:p>
        </p:txBody>
      </p:sp>
      <p:sp>
        <p:nvSpPr>
          <p:cNvPr id="144" name="Text Placeholder 127">
            <a:extLst>
              <a:ext uri="{FF2B5EF4-FFF2-40B4-BE49-F238E27FC236}">
                <a16:creationId xmlns:a16="http://schemas.microsoft.com/office/drawing/2014/main" id="{72748051-3C22-44A1-B273-2483CEE18EB6}"/>
              </a:ext>
            </a:extLst>
          </p:cNvPr>
          <p:cNvSpPr>
            <a:spLocks noGrp="1"/>
          </p:cNvSpPr>
          <p:nvPr>
            <p:ph type="body" sz="quarter" idx="23" hasCustomPrompt="1"/>
          </p:nvPr>
        </p:nvSpPr>
        <p:spPr>
          <a:xfrm>
            <a:off x="7418440" y="2483593"/>
            <a:ext cx="430160" cy="203582"/>
          </a:xfrm>
          <a:prstGeom prst="rect">
            <a:avLst/>
          </a:prstGeom>
        </p:spPr>
        <p:txBody>
          <a:bodyPr/>
          <a:lstStyle>
            <a:lvl1pPr marL="12685" algn="ctr" defTabSz="913303" rtl="0" eaLnBrk="1" latinLnBrk="0" hangingPunct="1">
              <a:lnSpc>
                <a:spcPct val="100000"/>
              </a:lnSpc>
              <a:spcBef>
                <a:spcPts val="114"/>
              </a:spcBef>
              <a:defRPr lang="en-GB" sz="649" b="1" kern="1200" spc="5" dirty="0">
                <a:solidFill>
                  <a:srgbClr val="1B1245"/>
                </a:solidFill>
                <a:latin typeface="Poppins"/>
                <a:ea typeface="+mn-ea"/>
                <a:cs typeface="Poppins"/>
              </a:defRPr>
            </a:lvl1pPr>
            <a:lvl5pPr>
              <a:defRPr/>
            </a:lvl5pPr>
          </a:lstStyle>
          <a:p>
            <a:pPr lvl="0"/>
            <a:r>
              <a:rPr lang="en-US"/>
              <a:t>2021</a:t>
            </a:r>
            <a:endParaRPr lang="en-GB"/>
          </a:p>
        </p:txBody>
      </p:sp>
      <p:sp>
        <p:nvSpPr>
          <p:cNvPr id="30" name="Text Placeholder 6">
            <a:extLst>
              <a:ext uri="{FF2B5EF4-FFF2-40B4-BE49-F238E27FC236}">
                <a16:creationId xmlns:a16="http://schemas.microsoft.com/office/drawing/2014/main" id="{064B70C0-F55D-481A-97B4-6E5F54ECFBA7}"/>
              </a:ext>
            </a:extLst>
          </p:cNvPr>
          <p:cNvSpPr>
            <a:spLocks noGrp="1"/>
          </p:cNvSpPr>
          <p:nvPr>
            <p:ph type="body" sz="quarter" idx="28"/>
          </p:nvPr>
        </p:nvSpPr>
        <p:spPr>
          <a:xfrm>
            <a:off x="1601789" y="1014747"/>
            <a:ext cx="1273175" cy="952912"/>
          </a:xfrm>
          <a:prstGeom prst="rect">
            <a:avLst/>
          </a:prstGeom>
        </p:spPr>
        <p:txBody>
          <a:bodyPr/>
          <a:lstStyle>
            <a:lvl1pPr>
              <a:defRPr sz="799"/>
            </a:lvl1pPr>
            <a:lvl2pPr>
              <a:defRPr sz="799"/>
            </a:lvl2pPr>
            <a:lvl3pPr>
              <a:defRPr sz="799"/>
            </a:lvl3pPr>
            <a:lvl4pPr>
              <a:defRPr sz="799"/>
            </a:lvl4pPr>
            <a:lvl5pPr>
              <a:defRPr sz="799"/>
            </a:lvl5pPr>
          </a:lstStyle>
          <a:p>
            <a:pPr lvl="0"/>
            <a:r>
              <a:rPr lang="en-US"/>
              <a:t>Click to edit</a:t>
            </a:r>
            <a:endParaRPr lang="en-GB"/>
          </a:p>
        </p:txBody>
      </p:sp>
      <p:sp>
        <p:nvSpPr>
          <p:cNvPr id="32" name="Text Placeholder 6">
            <a:extLst>
              <a:ext uri="{FF2B5EF4-FFF2-40B4-BE49-F238E27FC236}">
                <a16:creationId xmlns:a16="http://schemas.microsoft.com/office/drawing/2014/main" id="{0833AFF6-F836-4E5D-8094-08EA6A233CA3}"/>
              </a:ext>
            </a:extLst>
          </p:cNvPr>
          <p:cNvSpPr>
            <a:spLocks noGrp="1"/>
          </p:cNvSpPr>
          <p:nvPr>
            <p:ph type="body" sz="quarter" idx="29"/>
          </p:nvPr>
        </p:nvSpPr>
        <p:spPr>
          <a:xfrm>
            <a:off x="4620662" y="1014747"/>
            <a:ext cx="1273175" cy="952912"/>
          </a:xfrm>
          <a:prstGeom prst="rect">
            <a:avLst/>
          </a:prstGeom>
        </p:spPr>
        <p:txBody>
          <a:bodyPr/>
          <a:lstStyle>
            <a:lvl1pPr>
              <a:defRPr sz="799"/>
            </a:lvl1pPr>
            <a:lvl2pPr>
              <a:defRPr sz="799"/>
            </a:lvl2pPr>
            <a:lvl3pPr>
              <a:defRPr sz="799"/>
            </a:lvl3pPr>
            <a:lvl4pPr>
              <a:defRPr sz="799"/>
            </a:lvl4pPr>
            <a:lvl5pPr>
              <a:defRPr sz="799"/>
            </a:lvl5pPr>
          </a:lstStyle>
          <a:p>
            <a:pPr lvl="0"/>
            <a:r>
              <a:rPr lang="en-US"/>
              <a:t>Click to edit</a:t>
            </a:r>
            <a:endParaRPr lang="en-GB"/>
          </a:p>
        </p:txBody>
      </p:sp>
      <p:sp>
        <p:nvSpPr>
          <p:cNvPr id="33" name="Text Placeholder 6">
            <a:extLst>
              <a:ext uri="{FF2B5EF4-FFF2-40B4-BE49-F238E27FC236}">
                <a16:creationId xmlns:a16="http://schemas.microsoft.com/office/drawing/2014/main" id="{AB3F3A29-C113-4F9E-BFE8-75374587DD6F}"/>
              </a:ext>
            </a:extLst>
          </p:cNvPr>
          <p:cNvSpPr>
            <a:spLocks noGrp="1"/>
          </p:cNvSpPr>
          <p:nvPr>
            <p:ph type="body" sz="quarter" idx="30"/>
          </p:nvPr>
        </p:nvSpPr>
        <p:spPr>
          <a:xfrm>
            <a:off x="2471706" y="3440077"/>
            <a:ext cx="1273175" cy="952912"/>
          </a:xfrm>
          <a:prstGeom prst="rect">
            <a:avLst/>
          </a:prstGeom>
        </p:spPr>
        <p:txBody>
          <a:bodyPr/>
          <a:lstStyle>
            <a:lvl1pPr>
              <a:defRPr sz="799"/>
            </a:lvl1pPr>
            <a:lvl2pPr>
              <a:defRPr sz="799"/>
            </a:lvl2pPr>
            <a:lvl3pPr>
              <a:defRPr sz="799"/>
            </a:lvl3pPr>
            <a:lvl4pPr>
              <a:defRPr sz="799"/>
            </a:lvl4pPr>
            <a:lvl5pPr>
              <a:defRPr sz="799"/>
            </a:lvl5pPr>
          </a:lstStyle>
          <a:p>
            <a:pPr lvl="0"/>
            <a:r>
              <a:rPr lang="en-US"/>
              <a:t>Click to edit</a:t>
            </a:r>
            <a:endParaRPr lang="en-GB"/>
          </a:p>
        </p:txBody>
      </p:sp>
      <p:sp>
        <p:nvSpPr>
          <p:cNvPr id="34" name="Text Placeholder 6">
            <a:extLst>
              <a:ext uri="{FF2B5EF4-FFF2-40B4-BE49-F238E27FC236}">
                <a16:creationId xmlns:a16="http://schemas.microsoft.com/office/drawing/2014/main" id="{D99BF041-BE14-4995-8DC0-A0E56316DE99}"/>
              </a:ext>
            </a:extLst>
          </p:cNvPr>
          <p:cNvSpPr>
            <a:spLocks noGrp="1"/>
          </p:cNvSpPr>
          <p:nvPr>
            <p:ph type="body" sz="quarter" idx="31"/>
          </p:nvPr>
        </p:nvSpPr>
        <p:spPr>
          <a:xfrm>
            <a:off x="6145266" y="3440077"/>
            <a:ext cx="1273175" cy="952912"/>
          </a:xfrm>
          <a:prstGeom prst="rect">
            <a:avLst/>
          </a:prstGeom>
        </p:spPr>
        <p:txBody>
          <a:bodyPr/>
          <a:lstStyle>
            <a:lvl1pPr>
              <a:defRPr sz="799"/>
            </a:lvl1pPr>
            <a:lvl2pPr>
              <a:defRPr sz="799"/>
            </a:lvl2pPr>
            <a:lvl3pPr>
              <a:defRPr sz="799"/>
            </a:lvl3pPr>
            <a:lvl4pPr>
              <a:defRPr sz="799"/>
            </a:lvl4pPr>
            <a:lvl5pPr>
              <a:defRPr sz="799"/>
            </a:lvl5pPr>
          </a:lstStyle>
          <a:p>
            <a:pPr lvl="0"/>
            <a:r>
              <a:rPr lang="en-US"/>
              <a:t>Click to edit</a:t>
            </a:r>
            <a:endParaRPr lang="en-GB"/>
          </a:p>
        </p:txBody>
      </p:sp>
      <p:sp>
        <p:nvSpPr>
          <p:cNvPr id="35" name="object 3">
            <a:extLst>
              <a:ext uri="{FF2B5EF4-FFF2-40B4-BE49-F238E27FC236}">
                <a16:creationId xmlns:a16="http://schemas.microsoft.com/office/drawing/2014/main" id="{A70F83EB-3152-49F4-92E9-AF1401763A89}"/>
              </a:ext>
            </a:extLst>
          </p:cNvPr>
          <p:cNvSpPr/>
          <p:nvPr userDrawn="1"/>
        </p:nvSpPr>
        <p:spPr>
          <a:xfrm rot="5400000">
            <a:off x="6665711" y="-2483770"/>
            <a:ext cx="4961411" cy="4967540"/>
          </a:xfrm>
          <a:prstGeom prst="pie">
            <a:avLst>
              <a:gd name="adj1" fmla="val 0"/>
              <a:gd name="adj2" fmla="val 5407787"/>
            </a:avLst>
          </a:prstGeom>
          <a:solidFill>
            <a:schemeClr val="accent4"/>
          </a:solidFill>
        </p:spPr>
        <p:txBody>
          <a:bodyPr wrap="square" lIns="0" tIns="0" rIns="0" bIns="0" rtlCol="0"/>
          <a:lstStyle/>
          <a:p>
            <a:endParaRPr sz="1798"/>
          </a:p>
        </p:txBody>
      </p:sp>
    </p:spTree>
    <p:extLst>
      <p:ext uri="{BB962C8B-B14F-4D97-AF65-F5344CB8AC3E}">
        <p14:creationId xmlns:p14="http://schemas.microsoft.com/office/powerpoint/2010/main" val="3553492442"/>
      </p:ext>
    </p:extLst>
  </p:cSld>
  <p:clrMapOvr>
    <a:masterClrMapping/>
  </p:clrMapOvr>
  <p:extLst>
    <p:ext uri="{DCECCB84-F9BA-43D5-87BE-67443E8EF086}">
      <p15:sldGuideLst xmlns:p15="http://schemas.microsoft.com/office/powerpoint/2012/main">
        <p15:guide id="1" orient="horz" pos="662">
          <p15:clr>
            <a:srgbClr val="FBAE40"/>
          </p15:clr>
        </p15:guide>
        <p15:guide id="2" pos="3168">
          <p15:clr>
            <a:srgbClr val="FBAE40"/>
          </p15:clr>
        </p15:guide>
        <p15:guide id="3" pos="3264">
          <p15:clr>
            <a:srgbClr val="FBAE40"/>
          </p15:clr>
        </p15:guide>
        <p15:guide id="4" pos="3312">
          <p15:clr>
            <a:srgbClr val="FBAE40"/>
          </p15:clr>
        </p15:guide>
        <p15:guide id="5" orient="horz" pos="61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14" name="Text Placeholder 24">
            <a:extLst>
              <a:ext uri="{FF2B5EF4-FFF2-40B4-BE49-F238E27FC236}">
                <a16:creationId xmlns:a16="http://schemas.microsoft.com/office/drawing/2014/main" id="{7982E71F-2851-4CB8-9A35-7ED552D17B21}"/>
              </a:ext>
            </a:extLst>
          </p:cNvPr>
          <p:cNvSpPr>
            <a:spLocks noGrp="1"/>
          </p:cNvSpPr>
          <p:nvPr>
            <p:ph type="body" sz="quarter" idx="11" hasCustomPrompt="1"/>
          </p:nvPr>
        </p:nvSpPr>
        <p:spPr>
          <a:xfrm>
            <a:off x="440143" y="4622414"/>
            <a:ext cx="2836457" cy="245189"/>
          </a:xfrm>
          <a:prstGeom prst="rect">
            <a:avLst/>
          </a:prstGeom>
        </p:spPr>
        <p:txBody>
          <a:bodyPr/>
          <a:lstStyle>
            <a:lvl1pPr marL="12685" indent="0" algn="l" defTabSz="913303" rtl="0" eaLnBrk="1" latinLnBrk="0" hangingPunct="1">
              <a:lnSpc>
                <a:spcPct val="100000"/>
              </a:lnSpc>
              <a:spcBef>
                <a:spcPts val="150"/>
              </a:spcBef>
              <a:buNone/>
              <a:defRPr lang="en-GB" sz="999" kern="1200" dirty="0" smtClean="0">
                <a:solidFill>
                  <a:schemeClr val="accent1"/>
                </a:solidFill>
                <a:latin typeface="+mj-lt"/>
                <a:ea typeface="+mn-ea"/>
                <a:cs typeface="+mn-cs"/>
              </a:defRPr>
            </a:lvl1pPr>
            <a:lvl2pPr marL="456651"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2pPr>
            <a:lvl3pPr marL="913303"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3pPr>
            <a:lvl4pPr marL="1369954"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4pPr>
            <a:lvl5pPr marL="1826605" indent="0" algn="l" defTabSz="913303" rtl="0" eaLnBrk="1" latinLnBrk="0" hangingPunct="1">
              <a:lnSpc>
                <a:spcPct val="100000"/>
              </a:lnSpc>
              <a:buNone/>
              <a:defRPr lang="en-GB" sz="1199" kern="1200" dirty="0">
                <a:solidFill>
                  <a:srgbClr val="F5F5F5"/>
                </a:solidFill>
                <a:latin typeface="Poppins-Medium"/>
                <a:ea typeface="+mn-ea"/>
                <a:cs typeface="Poppins-Medium"/>
              </a:defRPr>
            </a:lvl5pPr>
          </a:lstStyle>
          <a:p>
            <a:pPr marL="12685" marR="0" lvl="0" indent="0" algn="l" defTabSz="913303"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Medium"/>
              </a:rPr>
              <a:t>88/88/2021</a:t>
            </a:r>
          </a:p>
          <a:p>
            <a:pPr lvl="0"/>
            <a:endParaRPr lang="en-GB"/>
          </a:p>
        </p:txBody>
      </p:sp>
      <p:sp>
        <p:nvSpPr>
          <p:cNvPr id="21" name="Oval 20">
            <a:extLst>
              <a:ext uri="{FF2B5EF4-FFF2-40B4-BE49-F238E27FC236}">
                <a16:creationId xmlns:a16="http://schemas.microsoft.com/office/drawing/2014/main" id="{F72C586B-CE1E-4E9D-A21C-3852754E76FD}"/>
              </a:ext>
            </a:extLst>
          </p:cNvPr>
          <p:cNvSpPr/>
          <p:nvPr userDrawn="1"/>
        </p:nvSpPr>
        <p:spPr>
          <a:xfrm>
            <a:off x="-533400" y="1048269"/>
            <a:ext cx="3064676" cy="3036010"/>
          </a:xfrm>
          <a:prstGeom prst="ellipse">
            <a:avLst/>
          </a:prstGeom>
          <a:solidFill>
            <a:schemeClr val="accent2"/>
          </a:solidFill>
        </p:spPr>
        <p:txBody>
          <a:bodyPr wrap="square" lIns="0" tIns="0" rIns="0" bIns="0" rtlCol="0" anchor="ctr"/>
          <a:lstStyle/>
          <a:p>
            <a:pPr algn="l"/>
            <a:endParaRPr lang="en-GB" sz="1798"/>
          </a:p>
        </p:txBody>
      </p:sp>
      <p:sp>
        <p:nvSpPr>
          <p:cNvPr id="16" name="Text Placeholder 8">
            <a:extLst>
              <a:ext uri="{FF2B5EF4-FFF2-40B4-BE49-F238E27FC236}">
                <a16:creationId xmlns:a16="http://schemas.microsoft.com/office/drawing/2014/main" id="{A6A168FE-5FB8-4A4E-87B1-09592342519D}"/>
              </a:ext>
            </a:extLst>
          </p:cNvPr>
          <p:cNvSpPr>
            <a:spLocks noGrp="1"/>
          </p:cNvSpPr>
          <p:nvPr>
            <p:ph type="body" sz="quarter" idx="18" hasCustomPrompt="1"/>
          </p:nvPr>
        </p:nvSpPr>
        <p:spPr>
          <a:xfrm>
            <a:off x="232755" y="1890593"/>
            <a:ext cx="1932372" cy="1351362"/>
          </a:xfrm>
          <a:prstGeom prst="rect">
            <a:avLst/>
          </a:prstGeom>
        </p:spPr>
        <p:txBody>
          <a:bodyPr/>
          <a:lstStyle>
            <a:lvl1pPr>
              <a:defRPr>
                <a:solidFill>
                  <a:schemeClr val="tx1"/>
                </a:solidFill>
              </a:defRPr>
            </a:lvl1pPr>
          </a:lstStyle>
          <a:p>
            <a:pPr marL="12685" marR="0" lvl="0" indent="0" algn="l" defTabSz="913303" rtl="0" eaLnBrk="1" fontAlgn="auto" latinLnBrk="0" hangingPunct="1">
              <a:lnSpc>
                <a:spcPct val="100000"/>
              </a:lnSpc>
              <a:spcBef>
                <a:spcPts val="220"/>
              </a:spcBef>
              <a:spcAft>
                <a:spcPts val="0"/>
              </a:spcAft>
              <a:buClrTx/>
              <a:buSzTx/>
              <a:buFontTx/>
              <a:buNone/>
              <a:tabLst/>
              <a:defRPr/>
            </a:pPr>
            <a:r>
              <a:rPr kumimoji="0" lang="en-GB" sz="1398" b="1" i="0" u="none" strike="noStrike" kern="1200" cap="none" spc="0" normalizeH="0" baseline="0" noProof="0">
                <a:ln>
                  <a:noFill/>
                </a:ln>
                <a:solidFill>
                  <a:srgbClr val="FFFFFF"/>
                </a:solidFill>
                <a:effectLst/>
                <a:uLnTx/>
                <a:uFillTx/>
                <a:latin typeface="Poppins"/>
                <a:ea typeface="+mn-ea"/>
                <a:cs typeface="Poppins"/>
              </a:rPr>
              <a:t>01</a:t>
            </a:r>
            <a:endParaRPr kumimoji="0" lang="en-GB" sz="1398" b="0" i="0" u="none" strike="noStrike" kern="1200" cap="none" spc="0" normalizeH="0" baseline="0" noProof="0">
              <a:ln>
                <a:noFill/>
              </a:ln>
              <a:solidFill>
                <a:prstClr val="black"/>
              </a:solidFill>
              <a:effectLst/>
              <a:uLnTx/>
              <a:uFillTx/>
              <a:latin typeface="Poppins"/>
              <a:ea typeface="+mn-ea"/>
              <a:cs typeface="Poppins"/>
            </a:endParaRPr>
          </a:p>
          <a:p>
            <a:pPr marL="12685" marR="5074" lvl="0" indent="0" algn="l" defTabSz="913303" rtl="0" eaLnBrk="1" fontAlgn="auto" latinLnBrk="0" hangingPunct="1">
              <a:lnSpc>
                <a:spcPct val="107200"/>
              </a:lnSpc>
              <a:spcBef>
                <a:spcPts val="0"/>
              </a:spcBef>
              <a:spcAft>
                <a:spcPts val="0"/>
              </a:spcAft>
              <a:buClrTx/>
              <a:buSzTx/>
              <a:buFontTx/>
              <a:buNone/>
              <a:tabLst/>
              <a:defRPr/>
            </a:pP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Aperume</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 qui res </a:t>
            </a:r>
            <a:r>
              <a:rPr kumimoji="0" lang="en-GB" sz="1398" b="0" i="0" u="none" strike="noStrike" kern="1200" cap="none" spc="5"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quaesequi</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 ad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ent</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5"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gitem</a:t>
            </a:r>
            <a:r>
              <a:rPr kumimoji="0" lang="en-GB" sz="1398" b="0" i="0" u="none" strike="noStrike" kern="1200" cap="none" spc="-5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faccull</a:t>
            </a:r>
            <a:r>
              <a:rPr kumimoji="0" lang="en-GB" sz="1398" b="0" i="0" u="none" strike="noStrike" kern="1200" cap="none" spc="-5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orem</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olendant</a:t>
            </a:r>
            <a:r>
              <a:rPr kumimoji="0" lang="en-GB" sz="1398" b="0" i="0" u="none" strike="noStrike" kern="1200" cap="none" spc="-3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excerat</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a:t>
            </a:r>
            <a:endParaRPr kumimoji="0" lang="en-GB" sz="1398" b="0" i="0" u="none" strike="noStrike" kern="1200" cap="none" spc="0" normalizeH="0" baseline="0" noProof="0">
              <a:ln>
                <a:noFill/>
              </a:ln>
              <a:solidFill>
                <a:prstClr val="black"/>
              </a:solidFill>
              <a:effectLst/>
              <a:uLnTx/>
              <a:uFillTx/>
              <a:latin typeface="Poppins-Light"/>
              <a:ea typeface="+mn-ea"/>
              <a:cs typeface="Poppins-Light"/>
            </a:endParaRPr>
          </a:p>
          <a:p>
            <a:pPr marL="12685" marR="5074" lvl="0" indent="0" algn="l" defTabSz="913303" rtl="0" eaLnBrk="1" fontAlgn="auto" latinLnBrk="0" hangingPunct="1">
              <a:lnSpc>
                <a:spcPct val="129700"/>
              </a:lnSpc>
              <a:spcBef>
                <a:spcPts val="100"/>
              </a:spcBef>
              <a:spcAft>
                <a:spcPts val="0"/>
              </a:spcAft>
              <a:buClrTx/>
              <a:buSzTx/>
              <a:buFontTx/>
              <a:buNone/>
              <a:tabLst/>
              <a:defRPr/>
            </a:pPr>
            <a:endParaRPr kumimoji="0" lang="en-GB" sz="899" b="0" i="0" u="none" strike="noStrike" kern="1200" cap="none" spc="0" normalizeH="0" baseline="0" noProof="0">
              <a:ln>
                <a:noFill/>
              </a:ln>
              <a:solidFill>
                <a:prstClr val="black"/>
              </a:solidFill>
              <a:effectLst/>
              <a:uLnTx/>
              <a:uFillTx/>
              <a:latin typeface="Poppins-Medium"/>
              <a:ea typeface="+mn-ea"/>
              <a:cs typeface="Poppins-Medium"/>
            </a:endParaRPr>
          </a:p>
          <a:p>
            <a:pPr marL="12685" marR="5074" lvl="0" indent="0" algn="l" defTabSz="913303" rtl="0" eaLnBrk="1" fontAlgn="auto" latinLnBrk="0" hangingPunct="1">
              <a:lnSpc>
                <a:spcPct val="129700"/>
              </a:lnSpc>
              <a:spcBef>
                <a:spcPts val="100"/>
              </a:spcBef>
              <a:spcAft>
                <a:spcPts val="0"/>
              </a:spcAft>
              <a:buClrTx/>
              <a:buSzTx/>
              <a:buFontTx/>
              <a:buNone/>
              <a:tabLst/>
              <a:defRPr/>
            </a:pPr>
            <a:endParaRPr kumimoji="0" lang="en-GB" sz="1798" b="0" i="0" u="none" strike="noStrike" kern="1200" cap="none" spc="0" normalizeH="0" baseline="0" noProof="0">
              <a:ln>
                <a:noFill/>
              </a:ln>
              <a:solidFill>
                <a:srgbClr val="F5F5F5"/>
              </a:solidFill>
              <a:effectLst/>
              <a:uLnTx/>
              <a:uFillTx/>
              <a:latin typeface="Poppins-Medium"/>
              <a:ea typeface="+mn-ea"/>
              <a:cs typeface="Poppins-Medium"/>
            </a:endParaRPr>
          </a:p>
        </p:txBody>
      </p:sp>
      <p:sp>
        <p:nvSpPr>
          <p:cNvPr id="20" name="Oval 19">
            <a:extLst>
              <a:ext uri="{FF2B5EF4-FFF2-40B4-BE49-F238E27FC236}">
                <a16:creationId xmlns:a16="http://schemas.microsoft.com/office/drawing/2014/main" id="{3ED07470-744A-4A95-9F44-8DDD3F3C4564}"/>
              </a:ext>
            </a:extLst>
          </p:cNvPr>
          <p:cNvSpPr/>
          <p:nvPr userDrawn="1"/>
        </p:nvSpPr>
        <p:spPr>
          <a:xfrm>
            <a:off x="2057400" y="1048269"/>
            <a:ext cx="3064676" cy="3036010"/>
          </a:xfrm>
          <a:prstGeom prst="ellipse">
            <a:avLst/>
          </a:prstGeom>
          <a:solidFill>
            <a:schemeClr val="accent3"/>
          </a:solidFill>
        </p:spPr>
        <p:txBody>
          <a:bodyPr wrap="square" lIns="0" tIns="0" rIns="0" bIns="0" rtlCol="0" anchor="ctr"/>
          <a:lstStyle/>
          <a:p>
            <a:pPr algn="l"/>
            <a:endParaRPr lang="en-GB" sz="1798"/>
          </a:p>
        </p:txBody>
      </p:sp>
      <p:sp>
        <p:nvSpPr>
          <p:cNvPr id="18" name="Oval 17">
            <a:extLst>
              <a:ext uri="{FF2B5EF4-FFF2-40B4-BE49-F238E27FC236}">
                <a16:creationId xmlns:a16="http://schemas.microsoft.com/office/drawing/2014/main" id="{63EEEACF-0771-4AA3-806D-3F0D187838B5}"/>
              </a:ext>
            </a:extLst>
          </p:cNvPr>
          <p:cNvSpPr/>
          <p:nvPr userDrawn="1"/>
        </p:nvSpPr>
        <p:spPr>
          <a:xfrm>
            <a:off x="4419600" y="1061749"/>
            <a:ext cx="3064676" cy="3036010"/>
          </a:xfrm>
          <a:prstGeom prst="ellipse">
            <a:avLst/>
          </a:prstGeom>
          <a:solidFill>
            <a:schemeClr val="accent4"/>
          </a:solidFill>
        </p:spPr>
        <p:txBody>
          <a:bodyPr wrap="square" lIns="0" tIns="0" rIns="0" bIns="0" rtlCol="0" anchor="ctr"/>
          <a:lstStyle/>
          <a:p>
            <a:pPr algn="l"/>
            <a:endParaRPr lang="en-GB" sz="1798"/>
          </a:p>
        </p:txBody>
      </p:sp>
      <p:sp>
        <p:nvSpPr>
          <p:cNvPr id="19" name="Oval 18">
            <a:extLst>
              <a:ext uri="{FF2B5EF4-FFF2-40B4-BE49-F238E27FC236}">
                <a16:creationId xmlns:a16="http://schemas.microsoft.com/office/drawing/2014/main" id="{1EB416A5-44DF-4E8A-BC83-417A3D92707A}"/>
              </a:ext>
            </a:extLst>
          </p:cNvPr>
          <p:cNvSpPr/>
          <p:nvPr userDrawn="1"/>
        </p:nvSpPr>
        <p:spPr>
          <a:xfrm>
            <a:off x="6841324" y="1048269"/>
            <a:ext cx="3064676" cy="3036010"/>
          </a:xfrm>
          <a:prstGeom prst="ellipse">
            <a:avLst/>
          </a:prstGeom>
          <a:solidFill>
            <a:schemeClr val="accent1"/>
          </a:solidFill>
        </p:spPr>
        <p:txBody>
          <a:bodyPr wrap="square" lIns="0" tIns="0" rIns="0" bIns="0" rtlCol="0" anchor="ctr"/>
          <a:lstStyle/>
          <a:p>
            <a:pPr algn="l"/>
            <a:endParaRPr lang="en-GB" sz="1798"/>
          </a:p>
        </p:txBody>
      </p:sp>
      <p:sp>
        <p:nvSpPr>
          <p:cNvPr id="22" name="Text Placeholder 8">
            <a:extLst>
              <a:ext uri="{FF2B5EF4-FFF2-40B4-BE49-F238E27FC236}">
                <a16:creationId xmlns:a16="http://schemas.microsoft.com/office/drawing/2014/main" id="{E3BF3EF1-7141-46D2-88A6-A838DBCFD114}"/>
              </a:ext>
            </a:extLst>
          </p:cNvPr>
          <p:cNvSpPr>
            <a:spLocks noGrp="1"/>
          </p:cNvSpPr>
          <p:nvPr>
            <p:ph type="body" sz="quarter" idx="19" hasCustomPrompt="1"/>
          </p:nvPr>
        </p:nvSpPr>
        <p:spPr>
          <a:xfrm>
            <a:off x="2759553" y="1890593"/>
            <a:ext cx="1932372" cy="1351362"/>
          </a:xfrm>
          <a:prstGeom prst="rect">
            <a:avLst/>
          </a:prstGeom>
        </p:spPr>
        <p:txBody>
          <a:bodyPr/>
          <a:lstStyle>
            <a:lvl1pPr>
              <a:defRPr>
                <a:solidFill>
                  <a:schemeClr val="tx1"/>
                </a:solidFill>
              </a:defRPr>
            </a:lvl1pPr>
          </a:lstStyle>
          <a:p>
            <a:pPr marL="12685" marR="0" lvl="0" indent="0" algn="l" defTabSz="913303" rtl="0" eaLnBrk="1" fontAlgn="auto" latinLnBrk="0" hangingPunct="1">
              <a:lnSpc>
                <a:spcPct val="100000"/>
              </a:lnSpc>
              <a:spcBef>
                <a:spcPts val="220"/>
              </a:spcBef>
              <a:spcAft>
                <a:spcPts val="0"/>
              </a:spcAft>
              <a:buClrTx/>
              <a:buSzTx/>
              <a:buFontTx/>
              <a:buNone/>
              <a:tabLst/>
              <a:defRPr/>
            </a:pPr>
            <a:r>
              <a:rPr kumimoji="0" lang="en-GB" sz="1398" b="1" i="0" u="none" strike="noStrike" kern="1200" cap="none" spc="0" normalizeH="0" baseline="0" noProof="0">
                <a:ln>
                  <a:noFill/>
                </a:ln>
                <a:solidFill>
                  <a:srgbClr val="FFFFFF"/>
                </a:solidFill>
                <a:effectLst/>
                <a:uLnTx/>
                <a:uFillTx/>
                <a:latin typeface="Poppins"/>
                <a:ea typeface="+mn-ea"/>
                <a:cs typeface="Poppins"/>
              </a:rPr>
              <a:t>02</a:t>
            </a:r>
            <a:endParaRPr kumimoji="0" lang="en-GB" sz="1398" b="0" i="0" u="none" strike="noStrike" kern="1200" cap="none" spc="0" normalizeH="0" baseline="0" noProof="0">
              <a:ln>
                <a:noFill/>
              </a:ln>
              <a:solidFill>
                <a:prstClr val="black"/>
              </a:solidFill>
              <a:effectLst/>
              <a:uLnTx/>
              <a:uFillTx/>
              <a:latin typeface="Poppins"/>
              <a:ea typeface="+mn-ea"/>
              <a:cs typeface="Poppins"/>
            </a:endParaRPr>
          </a:p>
          <a:p>
            <a:pPr marL="12685" marR="5074" lvl="0" indent="0" algn="l" defTabSz="913303" rtl="0" eaLnBrk="1" fontAlgn="auto" latinLnBrk="0" hangingPunct="1">
              <a:lnSpc>
                <a:spcPct val="107200"/>
              </a:lnSpc>
              <a:spcBef>
                <a:spcPts val="0"/>
              </a:spcBef>
              <a:spcAft>
                <a:spcPts val="0"/>
              </a:spcAft>
              <a:buClrTx/>
              <a:buSzTx/>
              <a:buFontTx/>
              <a:buNone/>
              <a:tabLst/>
              <a:defRPr/>
            </a:pP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Aperume</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 qui res </a:t>
            </a:r>
            <a:r>
              <a:rPr kumimoji="0" lang="en-GB" sz="1398" b="0" i="0" u="none" strike="noStrike" kern="1200" cap="none" spc="5"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quaesequi</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 ad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ent</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5"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gitem</a:t>
            </a:r>
            <a:r>
              <a:rPr kumimoji="0" lang="en-GB" sz="1398" b="0" i="0" u="none" strike="noStrike" kern="1200" cap="none" spc="-5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faccull</a:t>
            </a:r>
            <a:r>
              <a:rPr kumimoji="0" lang="en-GB" sz="1398" b="0" i="0" u="none" strike="noStrike" kern="1200" cap="none" spc="-5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orem</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olendant</a:t>
            </a:r>
            <a:r>
              <a:rPr kumimoji="0" lang="en-GB" sz="1398" b="0" i="0" u="none" strike="noStrike" kern="1200" cap="none" spc="-3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excerat</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a:t>
            </a:r>
            <a:endParaRPr kumimoji="0" lang="en-GB" sz="1398" b="0" i="0" u="none" strike="noStrike" kern="1200" cap="none" spc="0" normalizeH="0" baseline="0" noProof="0">
              <a:ln>
                <a:noFill/>
              </a:ln>
              <a:solidFill>
                <a:prstClr val="black"/>
              </a:solidFill>
              <a:effectLst/>
              <a:uLnTx/>
              <a:uFillTx/>
              <a:latin typeface="Poppins-Light"/>
              <a:ea typeface="+mn-ea"/>
              <a:cs typeface="Poppins-Light"/>
            </a:endParaRPr>
          </a:p>
          <a:p>
            <a:pPr marL="12685" marR="5074" lvl="0" indent="0" algn="l" defTabSz="913303" rtl="0" eaLnBrk="1" fontAlgn="auto" latinLnBrk="0" hangingPunct="1">
              <a:lnSpc>
                <a:spcPct val="129700"/>
              </a:lnSpc>
              <a:spcBef>
                <a:spcPts val="100"/>
              </a:spcBef>
              <a:spcAft>
                <a:spcPts val="0"/>
              </a:spcAft>
              <a:buClrTx/>
              <a:buSzTx/>
              <a:buFontTx/>
              <a:buNone/>
              <a:tabLst/>
              <a:defRPr/>
            </a:pPr>
            <a:endParaRPr kumimoji="0" lang="en-GB" sz="899" b="0" i="0" u="none" strike="noStrike" kern="1200" cap="none" spc="0" normalizeH="0" baseline="0" noProof="0">
              <a:ln>
                <a:noFill/>
              </a:ln>
              <a:solidFill>
                <a:prstClr val="black"/>
              </a:solidFill>
              <a:effectLst/>
              <a:uLnTx/>
              <a:uFillTx/>
              <a:latin typeface="Poppins-Medium"/>
              <a:ea typeface="+mn-ea"/>
              <a:cs typeface="Poppins-Medium"/>
            </a:endParaRPr>
          </a:p>
          <a:p>
            <a:pPr marL="12685" marR="5074" lvl="0" indent="0" algn="l" defTabSz="913303" rtl="0" eaLnBrk="1" fontAlgn="auto" latinLnBrk="0" hangingPunct="1">
              <a:lnSpc>
                <a:spcPct val="129700"/>
              </a:lnSpc>
              <a:spcBef>
                <a:spcPts val="100"/>
              </a:spcBef>
              <a:spcAft>
                <a:spcPts val="0"/>
              </a:spcAft>
              <a:buClrTx/>
              <a:buSzTx/>
              <a:buFontTx/>
              <a:buNone/>
              <a:tabLst/>
              <a:defRPr/>
            </a:pPr>
            <a:endParaRPr kumimoji="0" lang="en-GB" sz="1798" b="0" i="0" u="none" strike="noStrike" kern="1200" cap="none" spc="0" normalizeH="0" baseline="0" noProof="0">
              <a:ln>
                <a:noFill/>
              </a:ln>
              <a:solidFill>
                <a:srgbClr val="F5F5F5"/>
              </a:solidFill>
              <a:effectLst/>
              <a:uLnTx/>
              <a:uFillTx/>
              <a:latin typeface="Poppins-Medium"/>
              <a:ea typeface="+mn-ea"/>
              <a:cs typeface="Poppins-Medium"/>
            </a:endParaRPr>
          </a:p>
        </p:txBody>
      </p:sp>
      <p:sp>
        <p:nvSpPr>
          <p:cNvPr id="23" name="Text Placeholder 8">
            <a:extLst>
              <a:ext uri="{FF2B5EF4-FFF2-40B4-BE49-F238E27FC236}">
                <a16:creationId xmlns:a16="http://schemas.microsoft.com/office/drawing/2014/main" id="{E192DEFC-7E3B-4961-8A6D-46E8F2A24EA1}"/>
              </a:ext>
            </a:extLst>
          </p:cNvPr>
          <p:cNvSpPr>
            <a:spLocks noGrp="1"/>
          </p:cNvSpPr>
          <p:nvPr>
            <p:ph type="body" sz="quarter" idx="20" hasCustomPrompt="1"/>
          </p:nvPr>
        </p:nvSpPr>
        <p:spPr>
          <a:xfrm>
            <a:off x="5007121" y="1904518"/>
            <a:ext cx="1932372" cy="1351362"/>
          </a:xfrm>
          <a:prstGeom prst="rect">
            <a:avLst/>
          </a:prstGeom>
        </p:spPr>
        <p:txBody>
          <a:bodyPr/>
          <a:lstStyle>
            <a:lvl1pPr>
              <a:defRPr>
                <a:solidFill>
                  <a:schemeClr val="tx1"/>
                </a:solidFill>
              </a:defRPr>
            </a:lvl1pPr>
          </a:lstStyle>
          <a:p>
            <a:pPr marL="12685" marR="0" lvl="0" indent="0" algn="l" defTabSz="913303" rtl="0" eaLnBrk="1" fontAlgn="auto" latinLnBrk="0" hangingPunct="1">
              <a:lnSpc>
                <a:spcPct val="100000"/>
              </a:lnSpc>
              <a:spcBef>
                <a:spcPts val="220"/>
              </a:spcBef>
              <a:spcAft>
                <a:spcPts val="0"/>
              </a:spcAft>
              <a:buClrTx/>
              <a:buSzTx/>
              <a:buFontTx/>
              <a:buNone/>
              <a:tabLst/>
              <a:defRPr/>
            </a:pPr>
            <a:r>
              <a:rPr kumimoji="0" lang="en-GB" sz="1398" b="1" i="0" u="none" strike="noStrike" kern="1200" cap="none" spc="0" normalizeH="0" baseline="0" noProof="0">
                <a:ln>
                  <a:noFill/>
                </a:ln>
                <a:solidFill>
                  <a:srgbClr val="FFFFFF"/>
                </a:solidFill>
                <a:effectLst/>
                <a:uLnTx/>
                <a:uFillTx/>
                <a:latin typeface="Poppins"/>
                <a:ea typeface="+mn-ea"/>
                <a:cs typeface="Poppins"/>
              </a:rPr>
              <a:t>03</a:t>
            </a:r>
            <a:endParaRPr kumimoji="0" lang="en-GB" sz="1398" b="0" i="0" u="none" strike="noStrike" kern="1200" cap="none" spc="0" normalizeH="0" baseline="0" noProof="0">
              <a:ln>
                <a:noFill/>
              </a:ln>
              <a:solidFill>
                <a:prstClr val="black"/>
              </a:solidFill>
              <a:effectLst/>
              <a:uLnTx/>
              <a:uFillTx/>
              <a:latin typeface="Poppins"/>
              <a:ea typeface="+mn-ea"/>
              <a:cs typeface="Poppins"/>
            </a:endParaRPr>
          </a:p>
          <a:p>
            <a:pPr marL="12685" marR="5074" lvl="0" indent="0" algn="l" defTabSz="913303" rtl="0" eaLnBrk="1" fontAlgn="auto" latinLnBrk="0" hangingPunct="1">
              <a:lnSpc>
                <a:spcPct val="107200"/>
              </a:lnSpc>
              <a:spcBef>
                <a:spcPts val="0"/>
              </a:spcBef>
              <a:spcAft>
                <a:spcPts val="0"/>
              </a:spcAft>
              <a:buClrTx/>
              <a:buSzTx/>
              <a:buFontTx/>
              <a:buNone/>
              <a:tabLst/>
              <a:defRPr/>
            </a:pP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Aperume</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 qui res </a:t>
            </a:r>
            <a:r>
              <a:rPr kumimoji="0" lang="en-GB" sz="1398" b="0" i="0" u="none" strike="noStrike" kern="1200" cap="none" spc="5"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quaesequi</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 ad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ent</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5"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gitem</a:t>
            </a:r>
            <a:r>
              <a:rPr kumimoji="0" lang="en-GB" sz="1398" b="0" i="0" u="none" strike="noStrike" kern="1200" cap="none" spc="-5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faccull</a:t>
            </a:r>
            <a:r>
              <a:rPr kumimoji="0" lang="en-GB" sz="1398" b="0" i="0" u="none" strike="noStrike" kern="1200" cap="none" spc="-5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orem</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olendant</a:t>
            </a:r>
            <a:r>
              <a:rPr kumimoji="0" lang="en-GB" sz="1398" b="0" i="0" u="none" strike="noStrike" kern="1200" cap="none" spc="-3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excerat</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a:t>
            </a:r>
            <a:endParaRPr kumimoji="0" lang="en-GB" sz="1398" b="0" i="0" u="none" strike="noStrike" kern="1200" cap="none" spc="0" normalizeH="0" baseline="0" noProof="0">
              <a:ln>
                <a:noFill/>
              </a:ln>
              <a:solidFill>
                <a:prstClr val="black"/>
              </a:solidFill>
              <a:effectLst/>
              <a:uLnTx/>
              <a:uFillTx/>
              <a:latin typeface="Poppins-Light"/>
              <a:ea typeface="+mn-ea"/>
              <a:cs typeface="Poppins-Light"/>
            </a:endParaRPr>
          </a:p>
          <a:p>
            <a:pPr marL="12685" marR="5074" lvl="0" indent="0" algn="l" defTabSz="913303" rtl="0" eaLnBrk="1" fontAlgn="auto" latinLnBrk="0" hangingPunct="1">
              <a:lnSpc>
                <a:spcPct val="129700"/>
              </a:lnSpc>
              <a:spcBef>
                <a:spcPts val="100"/>
              </a:spcBef>
              <a:spcAft>
                <a:spcPts val="0"/>
              </a:spcAft>
              <a:buClrTx/>
              <a:buSzTx/>
              <a:buFontTx/>
              <a:buNone/>
              <a:tabLst/>
              <a:defRPr/>
            </a:pPr>
            <a:endParaRPr kumimoji="0" lang="en-GB" sz="899" b="0" i="0" u="none" strike="noStrike" kern="1200" cap="none" spc="0" normalizeH="0" baseline="0" noProof="0">
              <a:ln>
                <a:noFill/>
              </a:ln>
              <a:solidFill>
                <a:prstClr val="black"/>
              </a:solidFill>
              <a:effectLst/>
              <a:uLnTx/>
              <a:uFillTx/>
              <a:latin typeface="Poppins-Medium"/>
              <a:ea typeface="+mn-ea"/>
              <a:cs typeface="Poppins-Medium"/>
            </a:endParaRPr>
          </a:p>
          <a:p>
            <a:pPr marL="12685" marR="5074" lvl="0" indent="0" algn="l" defTabSz="913303" rtl="0" eaLnBrk="1" fontAlgn="auto" latinLnBrk="0" hangingPunct="1">
              <a:lnSpc>
                <a:spcPct val="129700"/>
              </a:lnSpc>
              <a:spcBef>
                <a:spcPts val="100"/>
              </a:spcBef>
              <a:spcAft>
                <a:spcPts val="0"/>
              </a:spcAft>
              <a:buClrTx/>
              <a:buSzTx/>
              <a:buFontTx/>
              <a:buNone/>
              <a:tabLst/>
              <a:defRPr/>
            </a:pPr>
            <a:endParaRPr kumimoji="0" lang="en-GB" sz="1798" b="0" i="0" u="none" strike="noStrike" kern="1200" cap="none" spc="0" normalizeH="0" baseline="0" noProof="0">
              <a:ln>
                <a:noFill/>
              </a:ln>
              <a:solidFill>
                <a:srgbClr val="F5F5F5"/>
              </a:solidFill>
              <a:effectLst/>
              <a:uLnTx/>
              <a:uFillTx/>
              <a:latin typeface="Poppins-Medium"/>
              <a:ea typeface="+mn-ea"/>
              <a:cs typeface="Poppins-Medium"/>
            </a:endParaRPr>
          </a:p>
        </p:txBody>
      </p:sp>
      <p:sp>
        <p:nvSpPr>
          <p:cNvPr id="24" name="Text Placeholder 8">
            <a:extLst>
              <a:ext uri="{FF2B5EF4-FFF2-40B4-BE49-F238E27FC236}">
                <a16:creationId xmlns:a16="http://schemas.microsoft.com/office/drawing/2014/main" id="{84470890-F401-48C5-A20E-2405F25F3D0B}"/>
              </a:ext>
            </a:extLst>
          </p:cNvPr>
          <p:cNvSpPr>
            <a:spLocks noGrp="1"/>
          </p:cNvSpPr>
          <p:nvPr>
            <p:ph type="body" sz="quarter" idx="21" hasCustomPrompt="1"/>
          </p:nvPr>
        </p:nvSpPr>
        <p:spPr>
          <a:xfrm>
            <a:off x="7527014" y="1888662"/>
            <a:ext cx="1932372" cy="1351362"/>
          </a:xfrm>
          <a:prstGeom prst="rect">
            <a:avLst/>
          </a:prstGeom>
        </p:spPr>
        <p:txBody>
          <a:bodyPr/>
          <a:lstStyle>
            <a:lvl1pPr>
              <a:defRPr>
                <a:solidFill>
                  <a:schemeClr val="tx1"/>
                </a:solidFill>
              </a:defRPr>
            </a:lvl1pPr>
          </a:lstStyle>
          <a:p>
            <a:pPr marL="12685" marR="0" lvl="0" indent="0" algn="l" defTabSz="913303" rtl="0" eaLnBrk="1" fontAlgn="auto" latinLnBrk="0" hangingPunct="1">
              <a:lnSpc>
                <a:spcPct val="100000"/>
              </a:lnSpc>
              <a:spcBef>
                <a:spcPts val="220"/>
              </a:spcBef>
              <a:spcAft>
                <a:spcPts val="0"/>
              </a:spcAft>
              <a:buClrTx/>
              <a:buSzTx/>
              <a:buFontTx/>
              <a:buNone/>
              <a:tabLst/>
              <a:defRPr/>
            </a:pPr>
            <a:r>
              <a:rPr kumimoji="0" lang="en-GB" sz="1398" b="1" i="0" u="none" strike="noStrike" kern="1200" cap="none" spc="0" normalizeH="0" baseline="0" noProof="0">
                <a:ln>
                  <a:noFill/>
                </a:ln>
                <a:solidFill>
                  <a:srgbClr val="FFFFFF"/>
                </a:solidFill>
                <a:effectLst/>
                <a:uLnTx/>
                <a:uFillTx/>
                <a:latin typeface="Poppins"/>
                <a:ea typeface="+mn-ea"/>
                <a:cs typeface="Poppins"/>
              </a:rPr>
              <a:t>04</a:t>
            </a:r>
            <a:endParaRPr kumimoji="0" lang="en-GB" sz="1398" b="0" i="0" u="none" strike="noStrike" kern="1200" cap="none" spc="0" normalizeH="0" baseline="0" noProof="0">
              <a:ln>
                <a:noFill/>
              </a:ln>
              <a:solidFill>
                <a:prstClr val="black"/>
              </a:solidFill>
              <a:effectLst/>
              <a:uLnTx/>
              <a:uFillTx/>
              <a:latin typeface="Poppins"/>
              <a:ea typeface="+mn-ea"/>
              <a:cs typeface="Poppins"/>
            </a:endParaRPr>
          </a:p>
          <a:p>
            <a:pPr marL="12685" marR="5074" lvl="0" indent="0" algn="l" defTabSz="913303" rtl="0" eaLnBrk="1" fontAlgn="auto" latinLnBrk="0" hangingPunct="1">
              <a:lnSpc>
                <a:spcPct val="107200"/>
              </a:lnSpc>
              <a:spcBef>
                <a:spcPts val="0"/>
              </a:spcBef>
              <a:spcAft>
                <a:spcPts val="0"/>
              </a:spcAft>
              <a:buClrTx/>
              <a:buSzTx/>
              <a:buFontTx/>
              <a:buNone/>
              <a:tabLst/>
              <a:defRPr/>
            </a:pP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Aperume</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 qui res </a:t>
            </a:r>
            <a:r>
              <a:rPr kumimoji="0" lang="en-GB" sz="1398" b="0" i="0" u="none" strike="noStrike" kern="1200" cap="none" spc="5"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quaesequi</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 ad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ent</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5"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gitem</a:t>
            </a:r>
            <a:r>
              <a:rPr kumimoji="0" lang="en-GB" sz="1398" b="0" i="0" u="none" strike="noStrike" kern="1200" cap="none" spc="-5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faccull</a:t>
            </a:r>
            <a:r>
              <a:rPr kumimoji="0" lang="en-GB" sz="1398" b="0" i="0" u="none" strike="noStrike" kern="1200" cap="none" spc="-5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orem</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olendant</a:t>
            </a:r>
            <a:r>
              <a:rPr kumimoji="0" lang="en-GB" sz="1398" b="0" i="0" u="none" strike="noStrike" kern="1200" cap="none" spc="-3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excerat</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a:t>
            </a:r>
            <a:endParaRPr kumimoji="0" lang="en-GB" sz="1398" b="0" i="0" u="none" strike="noStrike" kern="1200" cap="none" spc="0" normalizeH="0" baseline="0" noProof="0">
              <a:ln>
                <a:noFill/>
              </a:ln>
              <a:solidFill>
                <a:prstClr val="black"/>
              </a:solidFill>
              <a:effectLst/>
              <a:uLnTx/>
              <a:uFillTx/>
              <a:latin typeface="Poppins-Light"/>
              <a:ea typeface="+mn-ea"/>
              <a:cs typeface="Poppins-Light"/>
            </a:endParaRPr>
          </a:p>
          <a:p>
            <a:pPr marL="12685" marR="5074" lvl="0" indent="0" algn="l" defTabSz="913303" rtl="0" eaLnBrk="1" fontAlgn="auto" latinLnBrk="0" hangingPunct="1">
              <a:lnSpc>
                <a:spcPct val="129700"/>
              </a:lnSpc>
              <a:spcBef>
                <a:spcPts val="100"/>
              </a:spcBef>
              <a:spcAft>
                <a:spcPts val="0"/>
              </a:spcAft>
              <a:buClrTx/>
              <a:buSzTx/>
              <a:buFontTx/>
              <a:buNone/>
              <a:tabLst/>
              <a:defRPr/>
            </a:pPr>
            <a:endParaRPr kumimoji="0" lang="en-GB" sz="899" b="0" i="0" u="none" strike="noStrike" kern="1200" cap="none" spc="0" normalizeH="0" baseline="0" noProof="0">
              <a:ln>
                <a:noFill/>
              </a:ln>
              <a:solidFill>
                <a:prstClr val="black"/>
              </a:solidFill>
              <a:effectLst/>
              <a:uLnTx/>
              <a:uFillTx/>
              <a:latin typeface="Poppins-Medium"/>
              <a:ea typeface="+mn-ea"/>
              <a:cs typeface="Poppins-Medium"/>
            </a:endParaRPr>
          </a:p>
          <a:p>
            <a:pPr marL="12685" marR="5074" lvl="0" indent="0" algn="l" defTabSz="913303" rtl="0" eaLnBrk="1" fontAlgn="auto" latinLnBrk="0" hangingPunct="1">
              <a:lnSpc>
                <a:spcPct val="129700"/>
              </a:lnSpc>
              <a:spcBef>
                <a:spcPts val="100"/>
              </a:spcBef>
              <a:spcAft>
                <a:spcPts val="0"/>
              </a:spcAft>
              <a:buClrTx/>
              <a:buSzTx/>
              <a:buFontTx/>
              <a:buNone/>
              <a:tabLst/>
              <a:defRPr/>
            </a:pPr>
            <a:endParaRPr kumimoji="0" lang="en-GB" sz="1798" b="0" i="0" u="none" strike="noStrike" kern="1200" cap="none" spc="0" normalizeH="0" baseline="0" noProof="0">
              <a:ln>
                <a:noFill/>
              </a:ln>
              <a:solidFill>
                <a:srgbClr val="F5F5F5"/>
              </a:solidFill>
              <a:effectLst/>
              <a:uLnTx/>
              <a:uFillTx/>
              <a:latin typeface="Poppins-Medium"/>
              <a:ea typeface="+mn-ea"/>
              <a:cs typeface="Poppins-Medium"/>
            </a:endParaRPr>
          </a:p>
        </p:txBody>
      </p:sp>
      <p:sp>
        <p:nvSpPr>
          <p:cNvPr id="4" name="Title 3">
            <a:extLst>
              <a:ext uri="{FF2B5EF4-FFF2-40B4-BE49-F238E27FC236}">
                <a16:creationId xmlns:a16="http://schemas.microsoft.com/office/drawing/2014/main" id="{E9DCDEE6-6D9D-4483-9F57-C7EBF48B2C98}"/>
              </a:ext>
            </a:extLst>
          </p:cNvPr>
          <p:cNvSpPr>
            <a:spLocks noGrp="1"/>
          </p:cNvSpPr>
          <p:nvPr>
            <p:ph type="title"/>
          </p:nvPr>
        </p:nvSpPr>
        <p:spPr>
          <a:xfrm>
            <a:off x="628650" y="274299"/>
            <a:ext cx="7886700" cy="994135"/>
          </a:xfrm>
          <a:prstGeom prst="rect">
            <a:avLst/>
          </a:prstGeom>
        </p:spPr>
        <p:txBody>
          <a:bodyPr/>
          <a:lstStyle>
            <a:lvl1pPr algn="ctr">
              <a:defRPr sz="2597">
                <a:solidFill>
                  <a:schemeClr val="accent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2043384201"/>
      </p:ext>
    </p:extLst>
  </p:cSld>
  <p:clrMapOvr>
    <a:masterClrMapping/>
  </p:clrMapOvr>
  <p:extLst>
    <p:ext uri="{DCECCB84-F9BA-43D5-87BE-67443E8EF086}">
      <p15:sldGuideLst xmlns:p15="http://schemas.microsoft.com/office/powerpoint/2012/main">
        <p15:guide id="1" orient="horz" pos="1622">
          <p15:clr>
            <a:srgbClr val="FBAE40"/>
          </p15:clr>
        </p15:guide>
        <p15:guide id="2" pos="2880">
          <p15:clr>
            <a:srgbClr val="FBAE40"/>
          </p15:clr>
        </p15:guide>
        <p15:guide id="3" orient="horz" pos="75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D55C2BE-178E-47F7-845A-499A51F5C6B2}"/>
              </a:ext>
            </a:extLst>
          </p:cNvPr>
          <p:cNvSpPr/>
          <p:nvPr userDrawn="1"/>
        </p:nvSpPr>
        <p:spPr>
          <a:xfrm>
            <a:off x="0" y="-15855"/>
            <a:ext cx="9144000" cy="5177608"/>
          </a:xfrm>
          <a:custGeom>
            <a:avLst/>
            <a:gdLst/>
            <a:ahLst/>
            <a:cxnLst/>
            <a:rect l="l" t="t" r="r" b="b"/>
            <a:pathLst>
              <a:path w="9144000" h="5148580">
                <a:moveTo>
                  <a:pt x="9144000" y="0"/>
                </a:moveTo>
                <a:lnTo>
                  <a:pt x="0" y="0"/>
                </a:lnTo>
                <a:lnTo>
                  <a:pt x="0" y="5148008"/>
                </a:lnTo>
                <a:lnTo>
                  <a:pt x="9144000" y="5148008"/>
                </a:lnTo>
                <a:lnTo>
                  <a:pt x="9144000" y="0"/>
                </a:lnTo>
                <a:close/>
              </a:path>
            </a:pathLst>
          </a:custGeom>
          <a:solidFill>
            <a:srgbClr val="1E1246"/>
          </a:solidFill>
        </p:spPr>
        <p:txBody>
          <a:bodyPr wrap="square" lIns="0" tIns="0" rIns="0" bIns="0" rtlCol="0"/>
          <a:lstStyle/>
          <a:p>
            <a:endParaRPr sz="1798"/>
          </a:p>
        </p:txBody>
      </p:sp>
      <p:sp>
        <p:nvSpPr>
          <p:cNvPr id="8" name="Text Placeholder 1">
            <a:extLst>
              <a:ext uri="{FF2B5EF4-FFF2-40B4-BE49-F238E27FC236}">
                <a16:creationId xmlns:a16="http://schemas.microsoft.com/office/drawing/2014/main" id="{52059D80-4FFD-4716-9169-FCC17F3A184D}"/>
              </a:ext>
            </a:extLst>
          </p:cNvPr>
          <p:cNvSpPr>
            <a:spLocks noGrp="1"/>
          </p:cNvSpPr>
          <p:nvPr>
            <p:ph type="body" sz="quarter" idx="17" hasCustomPrompt="1"/>
          </p:nvPr>
        </p:nvSpPr>
        <p:spPr>
          <a:xfrm>
            <a:off x="2443932" y="2191220"/>
            <a:ext cx="4414068" cy="476466"/>
          </a:xfrm>
          <a:prstGeom prst="rect">
            <a:avLst/>
          </a:prstGeom>
        </p:spPr>
        <p:txBody>
          <a:bodyPr/>
          <a:lstStyle>
            <a:lvl1pPr algn="ctr">
              <a:defRPr sz="2397">
                <a:solidFill>
                  <a:schemeClr val="tx1"/>
                </a:solidFill>
              </a:defRPr>
            </a:lvl1pPr>
          </a:lstStyle>
          <a:p>
            <a:r>
              <a:rPr lang="en-GB"/>
              <a:t>Thank you</a:t>
            </a:r>
          </a:p>
        </p:txBody>
      </p:sp>
      <p:pic>
        <p:nvPicPr>
          <p:cNvPr id="10" name="Picture 9">
            <a:extLst>
              <a:ext uri="{FF2B5EF4-FFF2-40B4-BE49-F238E27FC236}">
                <a16:creationId xmlns:a16="http://schemas.microsoft.com/office/drawing/2014/main" id="{EAE70C1A-3A80-4F87-A80B-34F16E052B9F}"/>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3728596" y="4398295"/>
            <a:ext cx="1698645" cy="445490"/>
          </a:xfrm>
          <a:prstGeom prst="rect">
            <a:avLst/>
          </a:prstGeom>
        </p:spPr>
      </p:pic>
    </p:spTree>
    <p:extLst>
      <p:ext uri="{BB962C8B-B14F-4D97-AF65-F5344CB8AC3E}">
        <p14:creationId xmlns:p14="http://schemas.microsoft.com/office/powerpoint/2010/main" val="2587012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1"/>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9878316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txStyles>
    <p:titleStyle>
      <a:lvl1pPr algn="ctr" defTabSz="727551" rtl="0" eaLnBrk="1" latinLnBrk="0" hangingPunct="1">
        <a:spcBef>
          <a:spcPct val="0"/>
        </a:spcBef>
        <a:buNone/>
        <a:defRPr sz="2228" b="1" kern="1200">
          <a:solidFill>
            <a:srgbClr val="3E5AA8"/>
          </a:solidFill>
          <a:latin typeface="Arial" panose="020B0604020202020204" pitchFamily="34" charset="0"/>
          <a:ea typeface="+mj-ea"/>
          <a:cs typeface="Arial" panose="020B0604020202020204" pitchFamily="34" charset="0"/>
        </a:defRPr>
      </a:lvl1pPr>
    </p:titleStyle>
    <p:bodyStyle>
      <a:lvl1pPr marL="272832" indent="-272832" algn="l" defTabSz="727551" rtl="0" eaLnBrk="1" latinLnBrk="0" hangingPunct="1">
        <a:spcBef>
          <a:spcPct val="20000"/>
        </a:spcBef>
        <a:buFont typeface="Arial" panose="020B0604020202020204" pitchFamily="34" charset="0"/>
        <a:buChar char="•"/>
        <a:defRPr sz="2068" kern="1200">
          <a:solidFill>
            <a:schemeClr val="tx1"/>
          </a:solidFill>
          <a:latin typeface="Arial" panose="020B0604020202020204" pitchFamily="34" charset="0"/>
          <a:ea typeface="+mn-ea"/>
          <a:cs typeface="Arial" panose="020B0604020202020204" pitchFamily="34" charset="0"/>
        </a:defRPr>
      </a:lvl1pPr>
      <a:lvl2pPr marL="591136" indent="-227360" algn="l" defTabSz="727551" rtl="0" eaLnBrk="1" latinLnBrk="0" hangingPunct="1">
        <a:spcBef>
          <a:spcPct val="20000"/>
        </a:spcBef>
        <a:buFont typeface="Arial" panose="020B0604020202020204" pitchFamily="34" charset="0"/>
        <a:buChar char="–"/>
        <a:defRPr sz="1909" kern="1200">
          <a:solidFill>
            <a:schemeClr val="tx1"/>
          </a:solidFill>
          <a:latin typeface="Arial" panose="020B0604020202020204" pitchFamily="34" charset="0"/>
          <a:ea typeface="+mn-ea"/>
          <a:cs typeface="Arial" panose="020B0604020202020204" pitchFamily="34" charset="0"/>
        </a:defRPr>
      </a:lvl2pPr>
      <a:lvl3pPr marL="909440" indent="-181888" algn="l" defTabSz="727551" rtl="0" eaLnBrk="1" latinLnBrk="0" hangingPunct="1">
        <a:spcBef>
          <a:spcPct val="20000"/>
        </a:spcBef>
        <a:buFont typeface="Arial" panose="020B0604020202020204" pitchFamily="34" charset="0"/>
        <a:buChar char="•"/>
        <a:defRPr sz="1751" kern="1200">
          <a:solidFill>
            <a:schemeClr val="tx1"/>
          </a:solidFill>
          <a:latin typeface="Arial" panose="020B0604020202020204" pitchFamily="34" charset="0"/>
          <a:ea typeface="+mn-ea"/>
          <a:cs typeface="Arial" panose="020B0604020202020204" pitchFamily="34" charset="0"/>
        </a:defRPr>
      </a:lvl3pPr>
      <a:lvl4pPr marL="1273215" indent="-181888" algn="l" defTabSz="727551" rtl="0" eaLnBrk="1" latinLnBrk="0" hangingPunct="1">
        <a:spcBef>
          <a:spcPct val="20000"/>
        </a:spcBef>
        <a:buFont typeface="Arial" panose="020B0604020202020204" pitchFamily="34" charset="0"/>
        <a:buChar char="–"/>
        <a:defRPr sz="1591" kern="1200">
          <a:solidFill>
            <a:schemeClr val="tx1"/>
          </a:solidFill>
          <a:latin typeface="Arial" panose="020B0604020202020204" pitchFamily="34" charset="0"/>
          <a:ea typeface="+mn-ea"/>
          <a:cs typeface="Arial" panose="020B0604020202020204" pitchFamily="34" charset="0"/>
        </a:defRPr>
      </a:lvl4pPr>
      <a:lvl5pPr marL="1636991" indent="-181888" algn="l" defTabSz="727551" rtl="0" eaLnBrk="1" latinLnBrk="0" hangingPunct="1">
        <a:spcBef>
          <a:spcPct val="20000"/>
        </a:spcBef>
        <a:buFont typeface="Arial" panose="020B0604020202020204" pitchFamily="34" charset="0"/>
        <a:buChar char="»"/>
        <a:defRPr sz="1591" kern="1200">
          <a:solidFill>
            <a:schemeClr val="tx1"/>
          </a:solidFill>
          <a:latin typeface="Arial" panose="020B0604020202020204" pitchFamily="34" charset="0"/>
          <a:ea typeface="+mn-ea"/>
          <a:cs typeface="Arial" panose="020B0604020202020204" pitchFamily="34" charset="0"/>
        </a:defRPr>
      </a:lvl5pPr>
      <a:lvl6pPr marL="2000766" indent="-181888" algn="l" defTabSz="727551" rtl="0" eaLnBrk="1" latinLnBrk="0" hangingPunct="1">
        <a:spcBef>
          <a:spcPct val="20000"/>
        </a:spcBef>
        <a:buFont typeface="Arial" panose="020B0604020202020204" pitchFamily="34" charset="0"/>
        <a:buChar char="•"/>
        <a:defRPr sz="1591" kern="1200">
          <a:solidFill>
            <a:schemeClr val="tx1"/>
          </a:solidFill>
          <a:latin typeface="+mn-lt"/>
          <a:ea typeface="+mn-ea"/>
          <a:cs typeface="+mn-cs"/>
        </a:defRPr>
      </a:lvl6pPr>
      <a:lvl7pPr marL="2364542" indent="-181888" algn="l" defTabSz="727551" rtl="0" eaLnBrk="1" latinLnBrk="0" hangingPunct="1">
        <a:spcBef>
          <a:spcPct val="20000"/>
        </a:spcBef>
        <a:buFont typeface="Arial" panose="020B0604020202020204" pitchFamily="34" charset="0"/>
        <a:buChar char="•"/>
        <a:defRPr sz="1591" kern="1200">
          <a:solidFill>
            <a:schemeClr val="tx1"/>
          </a:solidFill>
          <a:latin typeface="+mn-lt"/>
          <a:ea typeface="+mn-ea"/>
          <a:cs typeface="+mn-cs"/>
        </a:defRPr>
      </a:lvl7pPr>
      <a:lvl8pPr marL="2728318" indent="-181888" algn="l" defTabSz="727551" rtl="0" eaLnBrk="1" latinLnBrk="0" hangingPunct="1">
        <a:spcBef>
          <a:spcPct val="20000"/>
        </a:spcBef>
        <a:buFont typeface="Arial" panose="020B0604020202020204" pitchFamily="34" charset="0"/>
        <a:buChar char="•"/>
        <a:defRPr sz="1591" kern="1200">
          <a:solidFill>
            <a:schemeClr val="tx1"/>
          </a:solidFill>
          <a:latin typeface="+mn-lt"/>
          <a:ea typeface="+mn-ea"/>
          <a:cs typeface="+mn-cs"/>
        </a:defRPr>
      </a:lvl8pPr>
      <a:lvl9pPr marL="3092093" indent="-181888" algn="l" defTabSz="727551" rtl="0" eaLnBrk="1" latinLnBrk="0" hangingPunct="1">
        <a:spcBef>
          <a:spcPct val="20000"/>
        </a:spcBef>
        <a:buFont typeface="Arial" panose="020B0604020202020204" pitchFamily="34" charset="0"/>
        <a:buChar char="•"/>
        <a:defRPr sz="1591" kern="1200">
          <a:solidFill>
            <a:schemeClr val="tx1"/>
          </a:solidFill>
          <a:latin typeface="+mn-lt"/>
          <a:ea typeface="+mn-ea"/>
          <a:cs typeface="+mn-cs"/>
        </a:defRPr>
      </a:lvl9pPr>
    </p:bodyStyle>
    <p:otherStyle>
      <a:defPPr>
        <a:defRPr lang="en-US"/>
      </a:defPPr>
      <a:lvl1pPr marL="0" algn="l" defTabSz="727551" rtl="0" eaLnBrk="1" latinLnBrk="0" hangingPunct="1">
        <a:defRPr sz="1432" kern="1200">
          <a:solidFill>
            <a:schemeClr val="tx1"/>
          </a:solidFill>
          <a:latin typeface="+mn-lt"/>
          <a:ea typeface="+mn-ea"/>
          <a:cs typeface="+mn-cs"/>
        </a:defRPr>
      </a:lvl1pPr>
      <a:lvl2pPr marL="363776" algn="l" defTabSz="727551" rtl="0" eaLnBrk="1" latinLnBrk="0" hangingPunct="1">
        <a:defRPr sz="1432" kern="1200">
          <a:solidFill>
            <a:schemeClr val="tx1"/>
          </a:solidFill>
          <a:latin typeface="+mn-lt"/>
          <a:ea typeface="+mn-ea"/>
          <a:cs typeface="+mn-cs"/>
        </a:defRPr>
      </a:lvl2pPr>
      <a:lvl3pPr marL="727551" algn="l" defTabSz="727551" rtl="0" eaLnBrk="1" latinLnBrk="0" hangingPunct="1">
        <a:defRPr sz="1432" kern="1200">
          <a:solidFill>
            <a:schemeClr val="tx1"/>
          </a:solidFill>
          <a:latin typeface="+mn-lt"/>
          <a:ea typeface="+mn-ea"/>
          <a:cs typeface="+mn-cs"/>
        </a:defRPr>
      </a:lvl3pPr>
      <a:lvl4pPr marL="1091328" algn="l" defTabSz="727551" rtl="0" eaLnBrk="1" latinLnBrk="0" hangingPunct="1">
        <a:defRPr sz="1432" kern="1200">
          <a:solidFill>
            <a:schemeClr val="tx1"/>
          </a:solidFill>
          <a:latin typeface="+mn-lt"/>
          <a:ea typeface="+mn-ea"/>
          <a:cs typeface="+mn-cs"/>
        </a:defRPr>
      </a:lvl4pPr>
      <a:lvl5pPr marL="1455103" algn="l" defTabSz="727551" rtl="0" eaLnBrk="1" latinLnBrk="0" hangingPunct="1">
        <a:defRPr sz="1432" kern="1200">
          <a:solidFill>
            <a:schemeClr val="tx1"/>
          </a:solidFill>
          <a:latin typeface="+mn-lt"/>
          <a:ea typeface="+mn-ea"/>
          <a:cs typeface="+mn-cs"/>
        </a:defRPr>
      </a:lvl5pPr>
      <a:lvl6pPr marL="1818879" algn="l" defTabSz="727551" rtl="0" eaLnBrk="1" latinLnBrk="0" hangingPunct="1">
        <a:defRPr sz="1432" kern="1200">
          <a:solidFill>
            <a:schemeClr val="tx1"/>
          </a:solidFill>
          <a:latin typeface="+mn-lt"/>
          <a:ea typeface="+mn-ea"/>
          <a:cs typeface="+mn-cs"/>
        </a:defRPr>
      </a:lvl6pPr>
      <a:lvl7pPr marL="2182654" algn="l" defTabSz="727551" rtl="0" eaLnBrk="1" latinLnBrk="0" hangingPunct="1">
        <a:defRPr sz="1432" kern="1200">
          <a:solidFill>
            <a:schemeClr val="tx1"/>
          </a:solidFill>
          <a:latin typeface="+mn-lt"/>
          <a:ea typeface="+mn-ea"/>
          <a:cs typeface="+mn-cs"/>
        </a:defRPr>
      </a:lvl7pPr>
      <a:lvl8pPr marL="2546430" algn="l" defTabSz="727551" rtl="0" eaLnBrk="1" latinLnBrk="0" hangingPunct="1">
        <a:defRPr sz="1432" kern="1200">
          <a:solidFill>
            <a:schemeClr val="tx1"/>
          </a:solidFill>
          <a:latin typeface="+mn-lt"/>
          <a:ea typeface="+mn-ea"/>
          <a:cs typeface="+mn-cs"/>
        </a:defRPr>
      </a:lvl8pPr>
      <a:lvl9pPr marL="2910206" algn="l" defTabSz="727551" rtl="0" eaLnBrk="1" latinLnBrk="0" hangingPunct="1">
        <a:defRPr sz="143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655875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defRPr>
          <a:latin typeface="+mj-lt"/>
          <a:ea typeface="+mj-ea"/>
          <a:cs typeface="+mj-cs"/>
        </a:defRPr>
      </a:lvl1pPr>
    </p:titleStyle>
    <p:bodyStyle>
      <a:lvl1pPr marL="0">
        <a:defRPr>
          <a:latin typeface="+mn-lt"/>
          <a:ea typeface="+mn-ea"/>
          <a:cs typeface="+mn-cs"/>
        </a:defRPr>
      </a:lvl1pPr>
      <a:lvl2pPr marL="456651">
        <a:defRPr>
          <a:latin typeface="+mn-lt"/>
          <a:ea typeface="+mn-ea"/>
          <a:cs typeface="+mn-cs"/>
        </a:defRPr>
      </a:lvl2pPr>
      <a:lvl3pPr marL="913303">
        <a:defRPr>
          <a:latin typeface="+mn-lt"/>
          <a:ea typeface="+mn-ea"/>
          <a:cs typeface="+mn-cs"/>
        </a:defRPr>
      </a:lvl3pPr>
      <a:lvl4pPr marL="1369954">
        <a:defRPr>
          <a:latin typeface="+mn-lt"/>
          <a:ea typeface="+mn-ea"/>
          <a:cs typeface="+mn-cs"/>
        </a:defRPr>
      </a:lvl4pPr>
      <a:lvl5pPr marL="1826605">
        <a:defRPr>
          <a:latin typeface="+mn-lt"/>
          <a:ea typeface="+mn-ea"/>
          <a:cs typeface="+mn-cs"/>
        </a:defRPr>
      </a:lvl5pPr>
      <a:lvl6pPr marL="2283257">
        <a:defRPr>
          <a:latin typeface="+mn-lt"/>
          <a:ea typeface="+mn-ea"/>
          <a:cs typeface="+mn-cs"/>
        </a:defRPr>
      </a:lvl6pPr>
      <a:lvl7pPr marL="2739908">
        <a:defRPr>
          <a:latin typeface="+mn-lt"/>
          <a:ea typeface="+mn-ea"/>
          <a:cs typeface="+mn-cs"/>
        </a:defRPr>
      </a:lvl7pPr>
      <a:lvl8pPr marL="3196560">
        <a:defRPr>
          <a:latin typeface="+mn-lt"/>
          <a:ea typeface="+mn-ea"/>
          <a:cs typeface="+mn-cs"/>
        </a:defRPr>
      </a:lvl8pPr>
      <a:lvl9pPr marL="3653211">
        <a:defRPr>
          <a:latin typeface="+mn-lt"/>
          <a:ea typeface="+mn-ea"/>
          <a:cs typeface="+mn-cs"/>
        </a:defRPr>
      </a:lvl9pPr>
    </p:bodyStyle>
    <p:otherStyle>
      <a:lvl1pPr marL="0">
        <a:defRPr>
          <a:latin typeface="+mn-lt"/>
          <a:ea typeface="+mn-ea"/>
          <a:cs typeface="+mn-cs"/>
        </a:defRPr>
      </a:lvl1pPr>
      <a:lvl2pPr marL="456651">
        <a:defRPr>
          <a:latin typeface="+mn-lt"/>
          <a:ea typeface="+mn-ea"/>
          <a:cs typeface="+mn-cs"/>
        </a:defRPr>
      </a:lvl2pPr>
      <a:lvl3pPr marL="913303">
        <a:defRPr>
          <a:latin typeface="+mn-lt"/>
          <a:ea typeface="+mn-ea"/>
          <a:cs typeface="+mn-cs"/>
        </a:defRPr>
      </a:lvl3pPr>
      <a:lvl4pPr marL="1369954">
        <a:defRPr>
          <a:latin typeface="+mn-lt"/>
          <a:ea typeface="+mn-ea"/>
          <a:cs typeface="+mn-cs"/>
        </a:defRPr>
      </a:lvl4pPr>
      <a:lvl5pPr marL="1826605">
        <a:defRPr>
          <a:latin typeface="+mn-lt"/>
          <a:ea typeface="+mn-ea"/>
          <a:cs typeface="+mn-cs"/>
        </a:defRPr>
      </a:lvl5pPr>
      <a:lvl6pPr marL="2283257">
        <a:defRPr>
          <a:latin typeface="+mn-lt"/>
          <a:ea typeface="+mn-ea"/>
          <a:cs typeface="+mn-cs"/>
        </a:defRPr>
      </a:lvl6pPr>
      <a:lvl7pPr marL="2739908">
        <a:defRPr>
          <a:latin typeface="+mn-lt"/>
          <a:ea typeface="+mn-ea"/>
          <a:cs typeface="+mn-cs"/>
        </a:defRPr>
      </a:lvl7pPr>
      <a:lvl8pPr marL="3196560">
        <a:defRPr>
          <a:latin typeface="+mn-lt"/>
          <a:ea typeface="+mn-ea"/>
          <a:cs typeface="+mn-cs"/>
        </a:defRPr>
      </a:lvl8pPr>
      <a:lvl9pPr marL="365321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xoserve.com/change/change-proposals/xrn-5471-services-to-release-data-to-unc-parties/?return=/change/change-proposals/?customers=&amp;statuses=&amp;search="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xoserve.com/change/change-proposals/xrn-5472-creation-of-a-uk-link-api-to-consume-daily-weather-data-for-demand-estimation-processes/?return=/change/change-proposals/?customers=&amp;statuses=&amp;search="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xoserve.com/change/change-proposals/xrn-5473-meter-asset-detail-proactive-monitoring-service/?return=/change/change-proposals/?customers=&amp;statuses=&amp;search="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xoserve.com/change/change-proposals/xrn-5470-new-service-line-for-sdt-v21/?return=/change/change-proposals/?customers=&amp;statuses=&amp;search="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xoserve.com/change/change-packs/2955-mt-po-change-pack-january-2022/"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www.xoserve.com/change/change-proposals/xrn-4990-transfer-of-sites-with-low-read-submission-performance-from-class-2-and-3-into-class-4-mod0664/"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xoserve.com/change/change-packs/2955-mt-po-change-pack-january-2022/"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www.xoserve.com/change/change-proposals/xrn-4992-modification-0687-creation-of-new-charge-to-recover-last-resort-supply-payments/?return=/change/change-proposals/?customers=&amp;statuses=&amp;search=4992"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xoserve.com/change/change-packs/2955-mt-po-change-pack-january-2022/"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www.xoserve.com/change/change-proposals/xrn-4992-modification-0687-creation-of-new-charge-to-recover-last-resort-supply-payments/?return=/change/change-proposals/?customers=&amp;statuses=&amp;search=499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xoserve.com/change/change-packs/2955-mt-po-change-pack-january-2022/"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s://www.xoserve.com/change/change-proposals/xrn-5463-technical-debt-reduction-prime-and-sub-process-enhancement/?return=/change/change-proposals/?customers=&amp;statuses=&amp;search=5463"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xoserve.com/change/change-packs/2955-mt-po-change-pack-january-2022/"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www.xoserve.com/change/change-proposals/xrn-5464-technical-debt-reduction-enhancement-to-asset-exchange-process-for-class-1-and-2-meter-points/?return=/change/change-proposals/?customers=&amp;statuses=&amp;search="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xoserve.com/change/change-packs/2955-mt-po-change-pack-january-2022/"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package" Target="../embeddings/Microsoft_Word_Document5.docx"/><Relationship Id="rId13" Type="http://schemas.openxmlformats.org/officeDocument/2006/relationships/image" Target="../media/image13.wmf"/><Relationship Id="rId3" Type="http://schemas.openxmlformats.org/officeDocument/2006/relationships/notesSlide" Target="../notesSlides/notesSlide14.xml"/><Relationship Id="rId7" Type="http://schemas.openxmlformats.org/officeDocument/2006/relationships/image" Target="../media/image10.wmf"/><Relationship Id="rId12" Type="http://schemas.openxmlformats.org/officeDocument/2006/relationships/package" Target="../embeddings/Microsoft_Word_Document7.doc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Word_Document4.docx"/><Relationship Id="rId11" Type="http://schemas.openxmlformats.org/officeDocument/2006/relationships/image" Target="../media/image12.wmf"/><Relationship Id="rId5" Type="http://schemas.openxmlformats.org/officeDocument/2006/relationships/image" Target="../media/image9.wmf"/><Relationship Id="rId15" Type="http://schemas.openxmlformats.org/officeDocument/2006/relationships/image" Target="../media/image14.wmf"/><Relationship Id="rId10" Type="http://schemas.openxmlformats.org/officeDocument/2006/relationships/package" Target="../embeddings/Microsoft_Word_Document6.docx"/><Relationship Id="rId4" Type="http://schemas.openxmlformats.org/officeDocument/2006/relationships/package" Target="../embeddings/Microsoft_Word_Document.docx"/><Relationship Id="rId9" Type="http://schemas.openxmlformats.org/officeDocument/2006/relationships/image" Target="../media/image11.wmf"/><Relationship Id="rId14" Type="http://schemas.openxmlformats.org/officeDocument/2006/relationships/package" Target="../embeddings/Microsoft_Word_Document8.docx"/></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package" Target="../embeddings/Microsoft_Word_Document9.docx"/><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Word_Document10.docx"/><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18.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7.xml"/><Relationship Id="rId1" Type="http://schemas.openxmlformats.org/officeDocument/2006/relationships/tags" Target="../tags/tag2.xml"/><Relationship Id="rId6" Type="http://schemas.openxmlformats.org/officeDocument/2006/relationships/comments" Target="../comments/comment1.xml"/><Relationship Id="rId5" Type="http://schemas.openxmlformats.org/officeDocument/2006/relationships/image" Target="../media/image21.sv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umbraco.xoserve.com/media/42178/chmc-change-budget.xlsx" TargetMode="External"/><Relationship Id="rId7" Type="http://schemas.openxmlformats.org/officeDocument/2006/relationships/chart" Target="../charts/chart5.xml"/><Relationship Id="rId2" Type="http://schemas.openxmlformats.org/officeDocument/2006/relationships/chart" Target="../charts/chart1.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xoserve.sharepoint.com/:w:/r/sites/UKLinkCloudProgramme/Portals/0.%20Governance/11.%20Comms/XRN5040%20-%20UK%20Link%20Cloud%20Programme%20Information%20Pack%20v%200.4.docx?d=we93fe4fc4cd14ad280020389c4e0ee40&amp;csf=1&amp;web=1&amp;e=578nBz&amp;isSPOFile=1"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hyperlink" Target="mailto:.box.xoserve.uklinkroadmapprogramme@xoserve.co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mailto:.box.xoserve.uklinkroadmapprogramme@xoserve.co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hyperlink" Target="https://www.gasgovernance.co.uk/dsc-contract/21122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surveymonkey.co.uk/r/KVISurvey"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3.wmf"/><Relationship Id="rId5" Type="http://schemas.openxmlformats.org/officeDocument/2006/relationships/package" Target="../embeddings/Microsoft_Word_Document12.docx"/><Relationship Id="rId4" Type="http://schemas.openxmlformats.org/officeDocument/2006/relationships/chart" Target="../charts/char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4.wmf"/></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2.xml"/><Relationship Id="rId7" Type="http://schemas.openxmlformats.org/officeDocument/2006/relationships/package" Target="../embeddings/Microsoft_Excel_Worksheet3.xlsx"/><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60C6A6-ECDB-4955-90A1-7B7434F0285A}"/>
              </a:ext>
            </a:extLst>
          </p:cNvPr>
          <p:cNvSpPr>
            <a:spLocks noGrp="1"/>
          </p:cNvSpPr>
          <p:nvPr>
            <p:ph type="ctrTitle"/>
          </p:nvPr>
        </p:nvSpPr>
        <p:spPr/>
        <p:txBody>
          <a:bodyPr/>
          <a:lstStyle/>
          <a:p>
            <a:r>
              <a:rPr lang="en-GB" dirty="0"/>
              <a:t>Change Management Committee</a:t>
            </a:r>
          </a:p>
        </p:txBody>
      </p:sp>
      <p:sp>
        <p:nvSpPr>
          <p:cNvPr id="5" name="Subtitle 4">
            <a:extLst>
              <a:ext uri="{FF2B5EF4-FFF2-40B4-BE49-F238E27FC236}">
                <a16:creationId xmlns:a16="http://schemas.microsoft.com/office/drawing/2014/main" id="{2004E9F2-34E4-4A47-84CB-31C3D4C6618B}"/>
              </a:ext>
            </a:extLst>
          </p:cNvPr>
          <p:cNvSpPr>
            <a:spLocks noGrp="1"/>
          </p:cNvSpPr>
          <p:nvPr>
            <p:ph type="subTitle" idx="1"/>
          </p:nvPr>
        </p:nvSpPr>
        <p:spPr>
          <a:xfrm>
            <a:off x="1371600" y="2914650"/>
            <a:ext cx="6400800" cy="776568"/>
          </a:xfrm>
        </p:spPr>
        <p:txBody>
          <a:bodyPr/>
          <a:lstStyle/>
          <a:p>
            <a:r>
              <a:rPr lang="en-GB" dirty="0"/>
              <a:t>12</a:t>
            </a:r>
            <a:r>
              <a:rPr lang="en-GB" baseline="30000" dirty="0"/>
              <a:t>th</a:t>
            </a:r>
            <a:r>
              <a:rPr lang="en-GB" dirty="0"/>
              <a:t> January 2022</a:t>
            </a:r>
          </a:p>
        </p:txBody>
      </p:sp>
    </p:spTree>
    <p:extLst>
      <p:ext uri="{BB962C8B-B14F-4D97-AF65-F5344CB8AC3E}">
        <p14:creationId xmlns:p14="http://schemas.microsoft.com/office/powerpoint/2010/main" val="1652259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0432"/>
            <a:ext cx="9143993" cy="502920"/>
          </a:xfrm>
        </p:spPr>
        <p:txBody>
          <a:bodyPr>
            <a:noAutofit/>
          </a:bodyPr>
          <a:lstStyle/>
          <a:p>
            <a:r>
              <a:rPr lang="en-US" sz="1800" dirty="0"/>
              <a:t>XRN5471 Services to release data to UNC parties </a:t>
            </a:r>
          </a:p>
        </p:txBody>
      </p:sp>
      <p:graphicFrame>
        <p:nvGraphicFramePr>
          <p:cNvPr id="8" name="Table 7"/>
          <p:cNvGraphicFramePr>
            <a:graphicFrameLocks noGrp="1"/>
          </p:cNvGraphicFramePr>
          <p:nvPr>
            <p:extLst>
              <p:ext uri="{D42A27DB-BD31-4B8C-83A1-F6EECF244321}">
                <p14:modId xmlns:p14="http://schemas.microsoft.com/office/powerpoint/2010/main" val="2740947764"/>
              </p:ext>
            </p:extLst>
          </p:nvPr>
        </p:nvGraphicFramePr>
        <p:xfrm>
          <a:off x="71463" y="2760168"/>
          <a:ext cx="3692688" cy="778080"/>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accent4">
                              <a:lumMod val="75000"/>
                            </a:schemeClr>
                          </a:solidFill>
                          <a:latin typeface="+mn-lt"/>
                          <a:ea typeface="+mn-ea"/>
                          <a:cs typeface="+mn-cs"/>
                          <a:hlinkClick r:id="rId3"/>
                        </a:rPr>
                        <a:t>Link to CP</a:t>
                      </a:r>
                      <a:endParaRPr lang="en-GB" sz="110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44343" y="623352"/>
            <a:ext cx="0" cy="42283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797144409"/>
              </p:ext>
            </p:extLst>
          </p:nvPr>
        </p:nvGraphicFramePr>
        <p:xfrm>
          <a:off x="80176" y="4485958"/>
          <a:ext cx="3692675" cy="365724"/>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2269089">
                  <a:extLst>
                    <a:ext uri="{9D8B030D-6E8A-4147-A177-3AD203B41FA5}">
                      <a16:colId xmlns:a16="http://schemas.microsoft.com/office/drawing/2014/main" val="2478473174"/>
                    </a:ext>
                  </a:extLst>
                </a:gridCol>
              </a:tblGrid>
              <a:tr h="365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948796767"/>
              </p:ext>
            </p:extLst>
          </p:nvPr>
        </p:nvGraphicFramePr>
        <p:xfrm>
          <a:off x="3924536" y="623352"/>
          <a:ext cx="5147964" cy="4097992"/>
        </p:xfrm>
        <a:graphic>
          <a:graphicData uri="http://schemas.openxmlformats.org/drawingml/2006/table">
            <a:tbl>
              <a:tblPr firstRow="1" bandRow="1">
                <a:tableStyleId>{E8B1032C-EA38-4F05-BA0D-38AFFFC7BED3}</a:tableStyleId>
              </a:tblPr>
              <a:tblGrid>
                <a:gridCol w="5147964">
                  <a:extLst>
                    <a:ext uri="{9D8B030D-6E8A-4147-A177-3AD203B41FA5}">
                      <a16:colId xmlns:a16="http://schemas.microsoft.com/office/drawing/2014/main" val="20000"/>
                    </a:ext>
                  </a:extLst>
                </a:gridCol>
              </a:tblGrid>
              <a:tr h="326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664731">
                <a:tc>
                  <a:txBody>
                    <a:bodyPr/>
                    <a:lstStyle/>
                    <a:p>
                      <a:pPr lvl="0" algn="l">
                        <a:lnSpc>
                          <a:spcPct val="100000"/>
                        </a:lnSpc>
                        <a:spcBef>
                          <a:spcPts val="0"/>
                        </a:spcBef>
                        <a:spcAft>
                          <a:spcPts val="0"/>
                        </a:spcAft>
                        <a:buNone/>
                      </a:pPr>
                      <a:r>
                        <a:rPr lang="en-US" sz="1100" b="0" i="0" u="none" strike="noStrike" kern="1200" baseline="0" noProof="0" dirty="0">
                          <a:latin typeface="Arial" panose="020B0604020202020204" pitchFamily="34" charset="0"/>
                          <a:cs typeface="Arial" panose="020B0604020202020204" pitchFamily="34" charset="0"/>
                        </a:rPr>
                        <a:t>DSC parties have indicated that they consider that they have specific use cases for access to data for them to fulfil activities necessary for them under UNC and Licence. They have indicated that they expect that they have specific data requirements based on particular use cases and would like to specify the necessary data that their users will wish to access rather than necessarily progressing through a series of screens to access a standard set of data.</a:t>
                      </a:r>
                    </a:p>
                    <a:p>
                      <a:pPr lvl="0" algn="l">
                        <a:lnSpc>
                          <a:spcPct val="100000"/>
                        </a:lnSpc>
                        <a:spcBef>
                          <a:spcPts val="0"/>
                        </a:spcBef>
                        <a:spcAft>
                          <a:spcPts val="0"/>
                        </a:spcAft>
                        <a:buNone/>
                      </a:pPr>
                      <a:r>
                        <a:rPr lang="en-US" sz="1100" b="0" i="0" u="none" strike="noStrike" kern="1200" baseline="0" noProof="0" dirty="0">
                          <a:latin typeface="Arial" panose="020B0604020202020204" pitchFamily="34" charset="0"/>
                          <a:cs typeface="Arial" panose="020B0604020202020204" pitchFamily="34" charset="0"/>
                        </a:rPr>
                        <a:t>They anticipate that this service would be discrete from the Data Enquiry Service.</a:t>
                      </a:r>
                    </a:p>
                    <a:p>
                      <a:pPr lvl="0" algn="l">
                        <a:lnSpc>
                          <a:spcPct val="100000"/>
                        </a:lnSpc>
                        <a:spcBef>
                          <a:spcPts val="0"/>
                        </a:spcBef>
                        <a:spcAft>
                          <a:spcPts val="0"/>
                        </a:spcAft>
                        <a:buNone/>
                      </a:pPr>
                      <a:r>
                        <a:rPr lang="en-US" sz="1100" b="0" i="0" u="none" strike="noStrike" kern="1200" baseline="0" noProof="0" dirty="0">
                          <a:latin typeface="Arial" panose="020B0604020202020204" pitchFamily="34" charset="0"/>
                          <a:cs typeface="Arial" panose="020B0604020202020204" pitchFamily="34" charset="0"/>
                        </a:rPr>
                        <a:t>It is expected that this will need to provide a User Interface – and based upon prescribed search criteria (that will need to be defined for each use case) will return a specified set of data items (which again will be specified per use case).</a:t>
                      </a:r>
                    </a:p>
                    <a:p>
                      <a:pPr lvl="0" algn="l">
                        <a:lnSpc>
                          <a:spcPct val="100000"/>
                        </a:lnSpc>
                        <a:spcBef>
                          <a:spcPts val="0"/>
                        </a:spcBef>
                        <a:spcAft>
                          <a:spcPts val="0"/>
                        </a:spcAft>
                        <a:buNone/>
                      </a:pPr>
                      <a:endParaRPr lang="en-US" sz="110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US" sz="1100" b="0" i="0" u="none" strike="noStrike" kern="1200" baseline="0" noProof="0" dirty="0">
                          <a:latin typeface="Arial" panose="020B0604020202020204" pitchFamily="34" charset="0"/>
                          <a:cs typeface="Arial" panose="020B0604020202020204" pitchFamily="34" charset="0"/>
                        </a:rPr>
                        <a:t>This needs to be a low cost solution option that allows access to data for designated individuals within DSC parties organisations. </a:t>
                      </a:r>
                    </a:p>
                    <a:p>
                      <a:pPr lvl="0" algn="l">
                        <a:lnSpc>
                          <a:spcPct val="100000"/>
                        </a:lnSpc>
                        <a:spcBef>
                          <a:spcPts val="0"/>
                        </a:spcBef>
                        <a:spcAft>
                          <a:spcPts val="0"/>
                        </a:spcAft>
                        <a:buNone/>
                      </a:pPr>
                      <a:r>
                        <a:rPr lang="en-US" sz="1100" b="0" i="0" u="none" strike="noStrike" kern="1200" baseline="0" noProof="0" dirty="0">
                          <a:latin typeface="Arial" panose="020B0604020202020204" pitchFamily="34" charset="0"/>
                          <a:cs typeface="Arial" panose="020B0604020202020204" pitchFamily="34" charset="0"/>
                        </a:rPr>
                        <a:t>This service would be available to core DSC customers.  [This may be extended to Service Providers – such as the DMSP at some point in the future].</a:t>
                      </a:r>
                    </a:p>
                    <a:p>
                      <a:pPr lvl="0" algn="l">
                        <a:lnSpc>
                          <a:spcPct val="100000"/>
                        </a:lnSpc>
                        <a:spcBef>
                          <a:spcPts val="0"/>
                        </a:spcBef>
                        <a:spcAft>
                          <a:spcPts val="0"/>
                        </a:spcAft>
                        <a:buNone/>
                      </a:pPr>
                      <a:endParaRPr lang="en-US" sz="110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US" sz="1100" b="0" i="0" u="none" strike="noStrike" kern="1200" baseline="0" noProof="0" dirty="0">
                          <a:latin typeface="Arial" panose="020B0604020202020204" pitchFamily="34" charset="0"/>
                          <a:cs typeface="Arial" panose="020B0604020202020204" pitchFamily="34" charset="0"/>
                        </a:rPr>
                        <a:t>It is expected that users will need to access this data via a user interface (screen) and it is not expected that this will be a machine to machine API.</a:t>
                      </a: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745058600"/>
              </p:ext>
            </p:extLst>
          </p:nvPr>
        </p:nvGraphicFramePr>
        <p:xfrm>
          <a:off x="80176" y="3712630"/>
          <a:ext cx="3692673" cy="598945"/>
        </p:xfrm>
        <a:graphic>
          <a:graphicData uri="http://schemas.openxmlformats.org/drawingml/2006/table">
            <a:tbl>
              <a:tblPr firstRow="1" bandRow="1">
                <a:tableStyleId>{FABFCF23-3B69-468F-B69F-88F6DE6A72F2}</a:tableStyleId>
              </a:tblPr>
              <a:tblGrid>
                <a:gridCol w="1423599">
                  <a:extLst>
                    <a:ext uri="{9D8B030D-6E8A-4147-A177-3AD203B41FA5}">
                      <a16:colId xmlns:a16="http://schemas.microsoft.com/office/drawing/2014/main" val="3477608926"/>
                    </a:ext>
                  </a:extLst>
                </a:gridCol>
                <a:gridCol w="2269074">
                  <a:extLst>
                    <a:ext uri="{9D8B030D-6E8A-4147-A177-3AD203B41FA5}">
                      <a16:colId xmlns:a16="http://schemas.microsoft.com/office/drawing/2014/main" val="2478473174"/>
                    </a:ext>
                  </a:extLst>
                </a:gridCol>
              </a:tblGrid>
              <a:tr h="298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100" b="0" i="0" u="none" strike="noStrike" dirty="0">
                          <a:solidFill>
                            <a:schemeClr val="tx1"/>
                          </a:solidFill>
                          <a:effectLst/>
                          <a:latin typeface="Arial" panose="020B0604020202020204" pitchFamily="34" charset="0"/>
                          <a:cs typeface="Arial" panose="020B0604020202020204" pitchFamily="34" charset="0"/>
                        </a:rPr>
                        <a:t>Non 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100" b="0" i="0" u="none" strike="noStrike" dirty="0">
                          <a:solidFill>
                            <a:schemeClr val="tx1"/>
                          </a:solidFill>
                          <a:effectLst/>
                          <a:latin typeface="Arial" panose="020B0604020202020204" pitchFamily="34" charset="0"/>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1081384821"/>
              </p:ext>
            </p:extLst>
          </p:nvPr>
        </p:nvGraphicFramePr>
        <p:xfrm>
          <a:off x="71463" y="646864"/>
          <a:ext cx="3692688" cy="1972521"/>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10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cap="none" spc="0" normalizeH="0" baseline="0" noProof="0" dirty="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10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10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10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47346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0432"/>
            <a:ext cx="9143993" cy="502920"/>
          </a:xfrm>
        </p:spPr>
        <p:txBody>
          <a:bodyPr>
            <a:noAutofit/>
          </a:bodyPr>
          <a:lstStyle/>
          <a:p>
            <a:r>
              <a:rPr lang="en-US" sz="1800" dirty="0"/>
              <a:t>XRN5472 Creation of a UK Link API to consume daily weather data for Demand Estimation processes </a:t>
            </a:r>
          </a:p>
        </p:txBody>
      </p:sp>
      <p:graphicFrame>
        <p:nvGraphicFramePr>
          <p:cNvPr id="8" name="Table 7"/>
          <p:cNvGraphicFramePr>
            <a:graphicFrameLocks noGrp="1"/>
          </p:cNvGraphicFramePr>
          <p:nvPr>
            <p:extLst>
              <p:ext uri="{D42A27DB-BD31-4B8C-83A1-F6EECF244321}">
                <p14:modId xmlns:p14="http://schemas.microsoft.com/office/powerpoint/2010/main" val="538493979"/>
              </p:ext>
            </p:extLst>
          </p:nvPr>
        </p:nvGraphicFramePr>
        <p:xfrm>
          <a:off x="71463" y="2852872"/>
          <a:ext cx="3699552" cy="823149"/>
        </p:xfrm>
        <a:graphic>
          <a:graphicData uri="http://schemas.openxmlformats.org/drawingml/2006/table">
            <a:tbl>
              <a:tblPr firstRow="1" bandRow="1">
                <a:tableStyleId>{E8B1032C-EA38-4F05-BA0D-38AFFFC7BED3}</a:tableStyleId>
              </a:tblPr>
              <a:tblGrid>
                <a:gridCol w="1427461">
                  <a:extLst>
                    <a:ext uri="{9D8B030D-6E8A-4147-A177-3AD203B41FA5}">
                      <a16:colId xmlns:a16="http://schemas.microsoft.com/office/drawing/2014/main" val="20000"/>
                    </a:ext>
                  </a:extLst>
                </a:gridCol>
                <a:gridCol w="2272091">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mn-lt"/>
                          <a:cs typeface="Arial"/>
                        </a:rPr>
                        <a:t>Service Area 5: Demand Estimation Obligations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accent4">
                              <a:lumMod val="75000"/>
                            </a:schemeClr>
                          </a:solidFill>
                          <a:latin typeface="+mn-lt"/>
                          <a:ea typeface="+mn-ea"/>
                          <a:cs typeface="+mn-cs"/>
                          <a:hlinkClick r:id="rId3"/>
                        </a:rPr>
                        <a:t>Link to CP</a:t>
                      </a:r>
                      <a:endParaRPr lang="en-GB" sz="110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957756" y="706246"/>
            <a:ext cx="0" cy="42283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4153009234"/>
              </p:ext>
            </p:extLst>
          </p:nvPr>
        </p:nvGraphicFramePr>
        <p:xfrm>
          <a:off x="80176" y="4485958"/>
          <a:ext cx="3678805" cy="365724"/>
        </p:xfrm>
        <a:graphic>
          <a:graphicData uri="http://schemas.openxmlformats.org/drawingml/2006/table">
            <a:tbl>
              <a:tblPr firstRow="1" bandRow="1">
                <a:tableStyleId>{FABFCF23-3B69-468F-B69F-88F6DE6A72F2}</a:tableStyleId>
              </a:tblPr>
              <a:tblGrid>
                <a:gridCol w="1418239">
                  <a:extLst>
                    <a:ext uri="{9D8B030D-6E8A-4147-A177-3AD203B41FA5}">
                      <a16:colId xmlns:a16="http://schemas.microsoft.com/office/drawing/2014/main" val="3477608926"/>
                    </a:ext>
                  </a:extLst>
                </a:gridCol>
                <a:gridCol w="2260566">
                  <a:extLst>
                    <a:ext uri="{9D8B030D-6E8A-4147-A177-3AD203B41FA5}">
                      <a16:colId xmlns:a16="http://schemas.microsoft.com/office/drawing/2014/main" val="2478473174"/>
                    </a:ext>
                  </a:extLst>
                </a:gridCol>
              </a:tblGrid>
              <a:tr h="365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Correla</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2021062553"/>
              </p:ext>
            </p:extLst>
          </p:nvPr>
        </p:nvGraphicFramePr>
        <p:xfrm>
          <a:off x="4089991" y="764756"/>
          <a:ext cx="4735032" cy="3990823"/>
        </p:xfrm>
        <a:graphic>
          <a:graphicData uri="http://schemas.openxmlformats.org/drawingml/2006/table">
            <a:tbl>
              <a:tblPr firstRow="1" bandRow="1">
                <a:tableStyleId>{E8B1032C-EA38-4F05-BA0D-38AFFFC7BED3}</a:tableStyleId>
              </a:tblPr>
              <a:tblGrid>
                <a:gridCol w="4735032">
                  <a:extLst>
                    <a:ext uri="{9D8B030D-6E8A-4147-A177-3AD203B41FA5}">
                      <a16:colId xmlns:a16="http://schemas.microsoft.com/office/drawing/2014/main" val="20000"/>
                    </a:ext>
                  </a:extLst>
                </a:gridCol>
              </a:tblGrid>
              <a:tr h="326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664731">
                <a:tc>
                  <a:txBody>
                    <a:bodyPr/>
                    <a:lstStyle/>
                    <a:p>
                      <a:pPr lvl="0" algn="l">
                        <a:lnSpc>
                          <a:spcPct val="100000"/>
                        </a:lnSpc>
                        <a:spcBef>
                          <a:spcPts val="0"/>
                        </a:spcBef>
                        <a:spcAft>
                          <a:spcPts val="0"/>
                        </a:spcAft>
                        <a:buNone/>
                      </a:pPr>
                      <a:r>
                        <a:rPr lang="en-US" sz="1100" b="0" i="0" u="none" strike="noStrike" kern="1200" baseline="0" noProof="0" dirty="0">
                          <a:latin typeface="Arial" panose="020B0604020202020204" pitchFamily="34" charset="0"/>
                          <a:cs typeface="Arial" panose="020B0604020202020204" pitchFamily="34" charset="0"/>
                        </a:rPr>
                        <a:t>The current CDSP Weather Data Service Provider has informally given notice that it will not be able to support the current mechanism (FTP) of delivering daily weather data (forecasts and observations) to UK Link beyond March 2023.  The weather data is delivered from one of their legacy delivery systems which they are phasing out and replacing with APIs. If the change is not made there will be a requirement to find an alternative service provider in 12 months who would be willing to support a bespoke file format using an outdated transfer mechanism. </a:t>
                      </a:r>
                    </a:p>
                    <a:p>
                      <a:pPr lvl="0" algn="l">
                        <a:lnSpc>
                          <a:spcPct val="100000"/>
                        </a:lnSpc>
                        <a:spcBef>
                          <a:spcPts val="0"/>
                        </a:spcBef>
                        <a:spcAft>
                          <a:spcPts val="0"/>
                        </a:spcAft>
                        <a:buNone/>
                      </a:pPr>
                      <a:endParaRPr lang="en-US" sz="110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GB" sz="1100" kern="1200" dirty="0">
                          <a:solidFill>
                            <a:schemeClr val="tx1"/>
                          </a:solidFill>
                          <a:effectLst/>
                          <a:latin typeface="Arial" panose="020B0604020202020204" pitchFamily="34" charset="0"/>
                          <a:ea typeface="+mn-ea"/>
                          <a:cs typeface="Arial" panose="020B0604020202020204" pitchFamily="34" charset="0"/>
                        </a:rPr>
                        <a:t>The change required is to move away from receiving weather data by FTP in a specific file format to 'pulling' the data needed from the Weather Data Service Provider, via APIs, into the relevant weather data table in UK Link.</a:t>
                      </a:r>
                      <a:endParaRPr lang="en-US" sz="1100" b="0" i="0" u="none" strike="noStrike" kern="1200" baseline="0" noProof="0" dirty="0">
                        <a:latin typeface="Arial" panose="020B0604020202020204" pitchFamily="34" charset="0"/>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2605074819"/>
              </p:ext>
            </p:extLst>
          </p:nvPr>
        </p:nvGraphicFramePr>
        <p:xfrm>
          <a:off x="80176" y="3761306"/>
          <a:ext cx="3678812" cy="598945"/>
        </p:xfrm>
        <a:graphic>
          <a:graphicData uri="http://schemas.openxmlformats.org/drawingml/2006/table">
            <a:tbl>
              <a:tblPr firstRow="1" bandRow="1">
                <a:tableStyleId>{FABFCF23-3B69-468F-B69F-88F6DE6A72F2}</a:tableStyleId>
              </a:tblPr>
              <a:tblGrid>
                <a:gridCol w="1418256">
                  <a:extLst>
                    <a:ext uri="{9D8B030D-6E8A-4147-A177-3AD203B41FA5}">
                      <a16:colId xmlns:a16="http://schemas.microsoft.com/office/drawing/2014/main" val="3477608926"/>
                    </a:ext>
                  </a:extLst>
                </a:gridCol>
                <a:gridCol w="2260556">
                  <a:extLst>
                    <a:ext uri="{9D8B030D-6E8A-4147-A177-3AD203B41FA5}">
                      <a16:colId xmlns:a16="http://schemas.microsoft.com/office/drawing/2014/main" val="2478473174"/>
                    </a:ext>
                  </a:extLst>
                </a:gridCol>
              </a:tblGrid>
              <a:tr h="298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100" b="0" i="0" u="none" strike="noStrike" dirty="0">
                          <a:solidFill>
                            <a:schemeClr val="tx1"/>
                          </a:solidFill>
                          <a:effectLst/>
                          <a:latin typeface="Arial" panose="020B0604020202020204" pitchFamily="34" charset="0"/>
                          <a:cs typeface="Arial" panose="020B0604020202020204" pitchFamily="34" charset="0"/>
                        </a:rPr>
                        <a:t>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100" b="0" i="0" u="none" strike="noStrike" dirty="0">
                          <a:solidFill>
                            <a:schemeClr val="tx1"/>
                          </a:solidFill>
                          <a:effectLst/>
                          <a:latin typeface="Arial" panose="020B0604020202020204" pitchFamily="34" charset="0"/>
                          <a:cs typeface="Arial" panose="020B0604020202020204" pitchFamily="34" charset="0"/>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3145154872"/>
              </p:ext>
            </p:extLst>
          </p:nvPr>
        </p:nvGraphicFramePr>
        <p:xfrm>
          <a:off x="71463" y="795067"/>
          <a:ext cx="3699552" cy="1972521"/>
        </p:xfrm>
        <a:graphic>
          <a:graphicData uri="http://schemas.openxmlformats.org/drawingml/2006/table">
            <a:tbl>
              <a:tblPr firstRow="1" bandRow="1">
                <a:tableStyleId>{E8B1032C-EA38-4F05-BA0D-38AFFFC7BED3}</a:tableStyleId>
              </a:tblPr>
              <a:tblGrid>
                <a:gridCol w="2624906">
                  <a:extLst>
                    <a:ext uri="{9D8B030D-6E8A-4147-A177-3AD203B41FA5}">
                      <a16:colId xmlns:a16="http://schemas.microsoft.com/office/drawing/2014/main" val="20000"/>
                    </a:ext>
                  </a:extLst>
                </a:gridCol>
                <a:gridCol w="1074646">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10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cap="none" spc="0" normalizeH="0" baseline="0" noProof="0" dirty="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10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10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10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47005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0432"/>
            <a:ext cx="9143993" cy="502920"/>
          </a:xfrm>
        </p:spPr>
        <p:txBody>
          <a:bodyPr>
            <a:noAutofit/>
          </a:bodyPr>
          <a:lstStyle/>
          <a:p>
            <a:r>
              <a:rPr lang="en-US" sz="1800" dirty="0"/>
              <a:t>XRN5473 Meter Asset Detail Proactive Monitoring Service </a:t>
            </a:r>
          </a:p>
        </p:txBody>
      </p:sp>
      <p:graphicFrame>
        <p:nvGraphicFramePr>
          <p:cNvPr id="8" name="Table 7"/>
          <p:cNvGraphicFramePr>
            <a:graphicFrameLocks noGrp="1"/>
          </p:cNvGraphicFramePr>
          <p:nvPr>
            <p:extLst>
              <p:ext uri="{D42A27DB-BD31-4B8C-83A1-F6EECF244321}">
                <p14:modId xmlns:p14="http://schemas.microsoft.com/office/powerpoint/2010/main" val="152422917"/>
              </p:ext>
            </p:extLst>
          </p:nvPr>
        </p:nvGraphicFramePr>
        <p:xfrm>
          <a:off x="71463" y="2760168"/>
          <a:ext cx="3692688" cy="778080"/>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accent4">
                              <a:lumMod val="75000"/>
                            </a:schemeClr>
                          </a:solidFill>
                          <a:latin typeface="+mn-lt"/>
                          <a:ea typeface="+mn-ea"/>
                          <a:cs typeface="+mn-cs"/>
                          <a:hlinkClick r:id="rId3"/>
                        </a:rPr>
                        <a:t>Link to CP</a:t>
                      </a:r>
                      <a:endParaRPr lang="en-GB" sz="110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44343" y="623352"/>
            <a:ext cx="0" cy="42283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2918935970"/>
              </p:ext>
            </p:extLst>
          </p:nvPr>
        </p:nvGraphicFramePr>
        <p:xfrm>
          <a:off x="80176" y="4485958"/>
          <a:ext cx="3692675" cy="365724"/>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2269089">
                  <a:extLst>
                    <a:ext uri="{9D8B030D-6E8A-4147-A177-3AD203B41FA5}">
                      <a16:colId xmlns:a16="http://schemas.microsoft.com/office/drawing/2014/main" val="2478473174"/>
                    </a:ext>
                  </a:extLst>
                </a:gridCol>
              </a:tblGrid>
              <a:tr h="365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2948407476"/>
              </p:ext>
            </p:extLst>
          </p:nvPr>
        </p:nvGraphicFramePr>
        <p:xfrm>
          <a:off x="3924536" y="623352"/>
          <a:ext cx="5147964" cy="3990823"/>
        </p:xfrm>
        <a:graphic>
          <a:graphicData uri="http://schemas.openxmlformats.org/drawingml/2006/table">
            <a:tbl>
              <a:tblPr firstRow="1" bandRow="1">
                <a:tableStyleId>{E8B1032C-EA38-4F05-BA0D-38AFFFC7BED3}</a:tableStyleId>
              </a:tblPr>
              <a:tblGrid>
                <a:gridCol w="5147964">
                  <a:extLst>
                    <a:ext uri="{9D8B030D-6E8A-4147-A177-3AD203B41FA5}">
                      <a16:colId xmlns:a16="http://schemas.microsoft.com/office/drawing/2014/main" val="20000"/>
                    </a:ext>
                  </a:extLst>
                </a:gridCol>
              </a:tblGrid>
              <a:tr h="326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664731">
                <a:tc>
                  <a:txBody>
                    <a:bodyPr/>
                    <a:lstStyle/>
                    <a:p>
                      <a:pPr lvl="0" algn="l">
                        <a:lnSpc>
                          <a:spcPct val="100000"/>
                        </a:lnSpc>
                        <a:spcBef>
                          <a:spcPts val="0"/>
                        </a:spcBef>
                        <a:spcAft>
                          <a:spcPts val="0"/>
                        </a:spcAft>
                        <a:buNone/>
                      </a:pPr>
                      <a:r>
                        <a:rPr lang="en-US" sz="1100" b="0" i="0" u="none" strike="noStrike" kern="1200" baseline="0" noProof="0" dirty="0">
                          <a:latin typeface="Arial" panose="020B0604020202020204" pitchFamily="34" charset="0"/>
                          <a:cs typeface="Arial" panose="020B0604020202020204" pitchFamily="34" charset="0"/>
                        </a:rPr>
                        <a:t>Following implementation of XRN4780-C, the Meter Asset Manager (MAM)/Meter Equipment Manager (MEM) will be required to provide a copy of meter asset transactions to the Central Data Service Provider (CDSP). The purpose of this provision is in order to supplement Shipper provided data should it not contain a valid Meter Asset Provider identity (MAP Id).</a:t>
                      </a:r>
                    </a:p>
                    <a:p>
                      <a:pPr lvl="0" algn="l">
                        <a:lnSpc>
                          <a:spcPct val="100000"/>
                        </a:lnSpc>
                        <a:spcBef>
                          <a:spcPts val="0"/>
                        </a:spcBef>
                        <a:spcAft>
                          <a:spcPts val="0"/>
                        </a:spcAft>
                        <a:buNone/>
                      </a:pPr>
                      <a:endParaRPr lang="en-US" sz="110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US" sz="1100" b="0" i="0" u="none" strike="noStrike" kern="1200" baseline="0" noProof="0" dirty="0">
                          <a:latin typeface="Arial" panose="020B0604020202020204" pitchFamily="34" charset="0"/>
                          <a:cs typeface="Arial" panose="020B0604020202020204" pitchFamily="34" charset="0"/>
                        </a:rPr>
                        <a:t>This change has been raised to investigate, and develop, a service to assess the asset details received from MAM/MEM against those held on the Supply Point Register and, subsequently, received from the Shipper User. The objective of these assessments is to proactively highlight where there may be inconsistencies in the data recorded on the Supply Point Register leading, potentially, to settlement issues and support customers in investigating these inconsistencies to allow them to take any necessary corrective action to improve overall data quality.</a:t>
                      </a:r>
                    </a:p>
                    <a:p>
                      <a:pPr lvl="0" algn="l">
                        <a:lnSpc>
                          <a:spcPct val="100000"/>
                        </a:lnSpc>
                        <a:spcBef>
                          <a:spcPts val="0"/>
                        </a:spcBef>
                        <a:spcAft>
                          <a:spcPts val="0"/>
                        </a:spcAft>
                        <a:buNone/>
                      </a:pPr>
                      <a:endParaRPr lang="en-US" sz="110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US" sz="1100" b="0" i="0" u="none" strike="noStrike" kern="1200" baseline="0" noProof="0" dirty="0">
                          <a:latin typeface="Arial" panose="020B0604020202020204" pitchFamily="34" charset="0"/>
                          <a:cs typeface="Arial" panose="020B0604020202020204" pitchFamily="34" charset="0"/>
                        </a:rPr>
                        <a:t>This proposal will initially provide an impact assessment defining the service and costs, and investigate the data permissions required in order to provide this service.</a:t>
                      </a: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225757842"/>
              </p:ext>
            </p:extLst>
          </p:nvPr>
        </p:nvGraphicFramePr>
        <p:xfrm>
          <a:off x="80176" y="3712630"/>
          <a:ext cx="3692673" cy="598945"/>
        </p:xfrm>
        <a:graphic>
          <a:graphicData uri="http://schemas.openxmlformats.org/drawingml/2006/table">
            <a:tbl>
              <a:tblPr firstRow="1" bandRow="1">
                <a:tableStyleId>{FABFCF23-3B69-468F-B69F-88F6DE6A72F2}</a:tableStyleId>
              </a:tblPr>
              <a:tblGrid>
                <a:gridCol w="1423599">
                  <a:extLst>
                    <a:ext uri="{9D8B030D-6E8A-4147-A177-3AD203B41FA5}">
                      <a16:colId xmlns:a16="http://schemas.microsoft.com/office/drawing/2014/main" val="3477608926"/>
                    </a:ext>
                  </a:extLst>
                </a:gridCol>
                <a:gridCol w="2269074">
                  <a:extLst>
                    <a:ext uri="{9D8B030D-6E8A-4147-A177-3AD203B41FA5}">
                      <a16:colId xmlns:a16="http://schemas.microsoft.com/office/drawing/2014/main" val="2478473174"/>
                    </a:ext>
                  </a:extLst>
                </a:gridCol>
              </a:tblGrid>
              <a:tr h="298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100" b="0" i="0" u="none" strike="noStrike" dirty="0">
                          <a:solidFill>
                            <a:schemeClr val="tx1"/>
                          </a:solidFill>
                          <a:effectLst/>
                          <a:latin typeface="Arial" panose="020B0604020202020204" pitchFamily="34" charset="0"/>
                          <a:cs typeface="Arial" panose="020B0604020202020204" pitchFamily="34" charset="0"/>
                        </a:rPr>
                        <a:t>Non 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100" b="0" i="0" u="none" strike="noStrike" dirty="0">
                          <a:solidFill>
                            <a:schemeClr val="tx1"/>
                          </a:solidFill>
                          <a:effectLst/>
                          <a:latin typeface="Arial" panose="020B0604020202020204" pitchFamily="34" charset="0"/>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914283690"/>
              </p:ext>
            </p:extLst>
          </p:nvPr>
        </p:nvGraphicFramePr>
        <p:xfrm>
          <a:off x="71463" y="646864"/>
          <a:ext cx="3692688" cy="1972521"/>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10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cap="none" spc="0" normalizeH="0" baseline="0" noProof="0" dirty="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10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highlight>
                          <a:srgbClr val="FF0000"/>
                        </a:highligh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10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highlight>
                          <a:srgbClr val="FF0000"/>
                        </a:highligh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10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highlight>
                          <a:srgbClr val="FF0000"/>
                        </a:highligh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64796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0432"/>
            <a:ext cx="9143993" cy="502920"/>
          </a:xfrm>
        </p:spPr>
        <p:txBody>
          <a:bodyPr>
            <a:noAutofit/>
          </a:bodyPr>
          <a:lstStyle/>
          <a:p>
            <a:r>
              <a:rPr lang="en-US" sz="1800" dirty="0"/>
              <a:t>XRN5470 New Service Line for SDT v21</a:t>
            </a:r>
            <a:br>
              <a:rPr lang="en-US" sz="1800" dirty="0"/>
            </a:br>
            <a:endParaRPr lang="en-US" sz="1800" dirty="0"/>
          </a:p>
        </p:txBody>
      </p:sp>
      <p:graphicFrame>
        <p:nvGraphicFramePr>
          <p:cNvPr id="8" name="Table 7"/>
          <p:cNvGraphicFramePr>
            <a:graphicFrameLocks noGrp="1"/>
          </p:cNvGraphicFramePr>
          <p:nvPr>
            <p:extLst>
              <p:ext uri="{D42A27DB-BD31-4B8C-83A1-F6EECF244321}">
                <p14:modId xmlns:p14="http://schemas.microsoft.com/office/powerpoint/2010/main" val="231906082"/>
              </p:ext>
            </p:extLst>
          </p:nvPr>
        </p:nvGraphicFramePr>
        <p:xfrm>
          <a:off x="71463" y="2760168"/>
          <a:ext cx="3692688" cy="778080"/>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mn-lt"/>
                          <a:cs typeface="Arial"/>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accent4">
                              <a:lumMod val="75000"/>
                            </a:schemeClr>
                          </a:solidFill>
                          <a:latin typeface="+mn-lt"/>
                          <a:ea typeface="+mn-ea"/>
                          <a:cs typeface="+mn-cs"/>
                          <a:hlinkClick r:id="rId3"/>
                        </a:rPr>
                        <a:t>Link to CP</a:t>
                      </a:r>
                      <a:endParaRPr lang="en-GB" sz="110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44343" y="623352"/>
            <a:ext cx="0" cy="42283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2203453433"/>
              </p:ext>
            </p:extLst>
          </p:nvPr>
        </p:nvGraphicFramePr>
        <p:xfrm>
          <a:off x="80176" y="4485958"/>
          <a:ext cx="3692675" cy="365724"/>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2269089">
                  <a:extLst>
                    <a:ext uri="{9D8B030D-6E8A-4147-A177-3AD203B41FA5}">
                      <a16:colId xmlns:a16="http://schemas.microsoft.com/office/drawing/2014/main" val="2478473174"/>
                    </a:ext>
                  </a:extLst>
                </a:gridCol>
              </a:tblGrid>
              <a:tr h="365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931049505"/>
              </p:ext>
            </p:extLst>
          </p:nvPr>
        </p:nvGraphicFramePr>
        <p:xfrm>
          <a:off x="3924536" y="623352"/>
          <a:ext cx="5147964" cy="4228330"/>
        </p:xfrm>
        <a:graphic>
          <a:graphicData uri="http://schemas.openxmlformats.org/drawingml/2006/table">
            <a:tbl>
              <a:tblPr firstRow="1" bandRow="1">
                <a:tableStyleId>{E8B1032C-EA38-4F05-BA0D-38AFFFC7BED3}</a:tableStyleId>
              </a:tblPr>
              <a:tblGrid>
                <a:gridCol w="5147964">
                  <a:extLst>
                    <a:ext uri="{9D8B030D-6E8A-4147-A177-3AD203B41FA5}">
                      <a16:colId xmlns:a16="http://schemas.microsoft.com/office/drawing/2014/main" val="20000"/>
                    </a:ext>
                  </a:extLst>
                </a:gridCol>
              </a:tblGrid>
              <a:tr h="3454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8828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baseline="0" dirty="0">
                          <a:solidFill>
                            <a:schemeClr val="tx1"/>
                          </a:solidFill>
                          <a:latin typeface="Arial" panose="020B0604020202020204" pitchFamily="34" charset="0"/>
                          <a:ea typeface="+mn-ea"/>
                          <a:cs typeface="Arial" panose="020B0604020202020204" pitchFamily="34" charset="0"/>
                        </a:rPr>
                        <a:t>A new service line ASGT-CS SA8-41 has been created to support Mod 0788 – ‘Minimising the market impacts of ‘Supplier Undertaking’ operation. This is associated with XRN5443 which was raised to implement the solution required to be delivered as set out in the Mod</a:t>
                      </a: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baseline="0" dirty="0">
                          <a:solidFill>
                            <a:schemeClr val="tx1"/>
                          </a:solidFill>
                          <a:latin typeface="Arial" panose="020B0604020202020204" pitchFamily="34" charset="0"/>
                          <a:ea typeface="+mn-ea"/>
                          <a:cs typeface="Arial" panose="020B0604020202020204" pitchFamily="34" charset="0"/>
                        </a:rPr>
                        <a:t>Full Details of the Service line can be viewed within the embedded version of the Service Description Table (v21.1) within the CP</a:t>
                      </a:r>
                      <a:endParaRPr lang="en-US" sz="1100" b="0" kern="1200" baseline="0" noProof="0" dirty="0">
                        <a:solidFill>
                          <a:schemeClr val="tx1"/>
                        </a:solidFill>
                        <a:latin typeface="Arial" panose="020B0604020202020204" pitchFamily="34" charset="0"/>
                        <a:ea typeface="+mn-ea"/>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071776608"/>
              </p:ext>
            </p:extLst>
          </p:nvPr>
        </p:nvGraphicFramePr>
        <p:xfrm>
          <a:off x="80176" y="3712630"/>
          <a:ext cx="3692673" cy="598945"/>
        </p:xfrm>
        <a:graphic>
          <a:graphicData uri="http://schemas.openxmlformats.org/drawingml/2006/table">
            <a:tbl>
              <a:tblPr firstRow="1" bandRow="1">
                <a:tableStyleId>{FABFCF23-3B69-468F-B69F-88F6DE6A72F2}</a:tableStyleId>
              </a:tblPr>
              <a:tblGrid>
                <a:gridCol w="1423599">
                  <a:extLst>
                    <a:ext uri="{9D8B030D-6E8A-4147-A177-3AD203B41FA5}">
                      <a16:colId xmlns:a16="http://schemas.microsoft.com/office/drawing/2014/main" val="3477608926"/>
                    </a:ext>
                  </a:extLst>
                </a:gridCol>
                <a:gridCol w="2269074">
                  <a:extLst>
                    <a:ext uri="{9D8B030D-6E8A-4147-A177-3AD203B41FA5}">
                      <a16:colId xmlns:a16="http://schemas.microsoft.com/office/drawing/2014/main" val="2478473174"/>
                    </a:ext>
                  </a:extLst>
                </a:gridCol>
              </a:tblGrid>
              <a:tr h="298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100" b="0" i="0" u="none" strike="noStrike" dirty="0">
                          <a:solidFill>
                            <a:schemeClr val="tx1"/>
                          </a:solidFill>
                          <a:effectLst/>
                          <a:latin typeface="Arial" panose="020B0604020202020204" pitchFamily="34" charset="0"/>
                          <a:cs typeface="Arial" panose="020B0604020202020204" pitchFamily="34" charset="0"/>
                        </a:rPr>
                        <a:t>Documentation</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100" b="0" i="0" u="none" strike="noStrike" dirty="0">
                          <a:solidFill>
                            <a:schemeClr val="tx1"/>
                          </a:solidFill>
                          <a:effectLst/>
                          <a:latin typeface="Arial" panose="020B0604020202020204" pitchFamily="34" charset="0"/>
                          <a:cs typeface="Arial" panose="020B0604020202020204" pitchFamily="34" charset="0"/>
                        </a:rPr>
                        <a:t>Low</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3713822695"/>
              </p:ext>
            </p:extLst>
          </p:nvPr>
        </p:nvGraphicFramePr>
        <p:xfrm>
          <a:off x="71463" y="646864"/>
          <a:ext cx="3692688" cy="2042160"/>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10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cap="none" spc="0" normalizeH="0" baseline="0" noProof="0" dirty="0">
                          <a:ln>
                            <a:noFill/>
                          </a:ln>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10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Arial"/>
                        </a:rPr>
                        <a:t>N/A</a:t>
                      </a:r>
                      <a:endParaRPr kumimoji="0" lang="en-GB" sz="110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10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Arial"/>
                        </a:rPr>
                        <a:t>N/A</a:t>
                      </a:r>
                      <a:endParaRPr kumimoji="0" lang="en-GB" sz="110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10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r>
                        <a:rPr lang="en-GB" sz="1050" b="1" kern="1200" baseline="0" dirty="0">
                          <a:solidFill>
                            <a:schemeClr val="tx1"/>
                          </a:solidFill>
                          <a:latin typeface="Arial"/>
                          <a:ea typeface="+mn-ea"/>
                          <a:cs typeface="Arial"/>
                        </a:rPr>
                        <a:t>For Information Only.  This CP will be presented at </a:t>
                      </a:r>
                      <a:r>
                        <a:rPr lang="en-GB" sz="1050" b="1" kern="1200" baseline="0" dirty="0" err="1">
                          <a:solidFill>
                            <a:schemeClr val="tx1"/>
                          </a:solidFill>
                          <a:latin typeface="Arial"/>
                          <a:ea typeface="+mn-ea"/>
                          <a:cs typeface="Arial"/>
                        </a:rPr>
                        <a:t>CoMC</a:t>
                      </a:r>
                      <a:r>
                        <a:rPr lang="en-GB" sz="1050" b="1" kern="1200" baseline="0" dirty="0">
                          <a:solidFill>
                            <a:schemeClr val="tx1"/>
                          </a:solidFill>
                          <a:latin typeface="Arial"/>
                          <a:ea typeface="+mn-ea"/>
                          <a:cs typeface="Arial"/>
                        </a:rPr>
                        <a:t> for approval on 16/02/2022</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6" name="Table 5">
            <a:extLst>
              <a:ext uri="{FF2B5EF4-FFF2-40B4-BE49-F238E27FC236}">
                <a16:creationId xmlns:a16="http://schemas.microsoft.com/office/drawing/2014/main" id="{E4E627CD-B9DB-455F-954B-953AC4458DC9}"/>
              </a:ext>
            </a:extLst>
          </p:cNvPr>
          <p:cNvGraphicFramePr>
            <a:graphicFrameLocks noGrp="1"/>
          </p:cNvGraphicFramePr>
          <p:nvPr>
            <p:extLst>
              <p:ext uri="{D42A27DB-BD31-4B8C-83A1-F6EECF244321}">
                <p14:modId xmlns:p14="http://schemas.microsoft.com/office/powerpoint/2010/main" val="2375873411"/>
              </p:ext>
            </p:extLst>
          </p:nvPr>
        </p:nvGraphicFramePr>
        <p:xfrm>
          <a:off x="4033284" y="1787760"/>
          <a:ext cx="4890976" cy="2498933"/>
        </p:xfrm>
        <a:graphic>
          <a:graphicData uri="http://schemas.openxmlformats.org/drawingml/2006/table">
            <a:tbl>
              <a:tblPr firstRow="1" bandRow="1">
                <a:tableStyleId>{5940675A-B579-460E-94D1-54222C63F5DA}</a:tableStyleId>
              </a:tblPr>
              <a:tblGrid>
                <a:gridCol w="2441943">
                  <a:extLst>
                    <a:ext uri="{9D8B030D-6E8A-4147-A177-3AD203B41FA5}">
                      <a16:colId xmlns:a16="http://schemas.microsoft.com/office/drawing/2014/main" val="1452071516"/>
                    </a:ext>
                  </a:extLst>
                </a:gridCol>
                <a:gridCol w="2449033">
                  <a:extLst>
                    <a:ext uri="{9D8B030D-6E8A-4147-A177-3AD203B41FA5}">
                      <a16:colId xmlns:a16="http://schemas.microsoft.com/office/drawing/2014/main" val="325572588"/>
                    </a:ext>
                  </a:extLst>
                </a:gridCol>
              </a:tblGrid>
              <a:tr h="2891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baseline="0" dirty="0">
                          <a:solidFill>
                            <a:schemeClr val="tx1"/>
                          </a:solidFill>
                          <a:latin typeface="Arial" panose="020B0604020202020204" pitchFamily="34" charset="0"/>
                          <a:ea typeface="+mn-ea"/>
                          <a:cs typeface="Arial" panose="020B0604020202020204" pitchFamily="34" charset="0"/>
                        </a:rPr>
                        <a:t>Service Requirement Description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baseline="0" dirty="0">
                          <a:solidFill>
                            <a:schemeClr val="tx1"/>
                          </a:solidFill>
                          <a:latin typeface="Arial" panose="020B0604020202020204" pitchFamily="34" charset="0"/>
                          <a:ea typeface="+mn-ea"/>
                          <a:cs typeface="Arial" panose="020B0604020202020204" pitchFamily="34" charset="0"/>
                        </a:rPr>
                        <a:t>Service Requirement Trigger</a:t>
                      </a:r>
                    </a:p>
                  </a:txBody>
                  <a:tcPr/>
                </a:tc>
                <a:extLst>
                  <a:ext uri="{0D108BD9-81ED-4DB2-BD59-A6C34878D82A}">
                    <a16:rowId xmlns:a16="http://schemas.microsoft.com/office/drawing/2014/main" val="2946036058"/>
                  </a:ext>
                </a:extLst>
              </a:tr>
              <a:tr h="3919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baseline="0" dirty="0">
                          <a:solidFill>
                            <a:schemeClr val="tx1"/>
                          </a:solidFill>
                          <a:latin typeface="Arial" panose="020B0604020202020204" pitchFamily="34" charset="0"/>
                          <a:ea typeface="+mn-ea"/>
                          <a:cs typeface="Arial" panose="020B0604020202020204" pitchFamily="34" charset="0"/>
                        </a:rPr>
                        <a:t>To provide the ability for Suppliers who are operating under a </a:t>
                      </a:r>
                      <a:r>
                        <a:rPr lang="en-GB" sz="1100" b="0" kern="1200" baseline="0" dirty="0" err="1">
                          <a:solidFill>
                            <a:schemeClr val="tx1"/>
                          </a:solidFill>
                          <a:latin typeface="Arial" panose="020B0604020202020204" pitchFamily="34" charset="0"/>
                          <a:ea typeface="+mn-ea"/>
                          <a:cs typeface="Arial" panose="020B0604020202020204" pitchFamily="34" charset="0"/>
                        </a:rPr>
                        <a:t>DoU</a:t>
                      </a:r>
                      <a:r>
                        <a:rPr lang="en-GB" sz="1100" b="0" kern="1200" baseline="0" dirty="0">
                          <a:solidFill>
                            <a:schemeClr val="tx1"/>
                          </a:solidFill>
                          <a:latin typeface="Arial" panose="020B0604020202020204" pitchFamily="34" charset="0"/>
                          <a:ea typeface="+mn-ea"/>
                          <a:cs typeface="Arial" panose="020B0604020202020204" pitchFamily="34" charset="0"/>
                        </a:rPr>
                        <a:t> following the Termination of the Shipper User, to utilise other existing Shipper User relationships to source additional supplies of gas and make trade nominations to the</a:t>
                      </a:r>
                      <a:r>
                        <a:rPr lang="en-GB" sz="1800" kern="1200" dirty="0">
                          <a:solidFill>
                            <a:schemeClr val="tx1"/>
                          </a:solidFill>
                          <a:effectLst/>
                          <a:latin typeface="+mn-lt"/>
                          <a:ea typeface="+mn-ea"/>
                          <a:cs typeface="+mn-cs"/>
                        </a:rPr>
                        <a:t> </a:t>
                      </a:r>
                      <a:r>
                        <a:rPr lang="en-GB" sz="1100" b="0" kern="1200" baseline="0" dirty="0">
                          <a:solidFill>
                            <a:schemeClr val="tx1"/>
                          </a:solidFill>
                          <a:latin typeface="Arial" panose="020B0604020202020204" pitchFamily="34" charset="0"/>
                          <a:ea typeface="+mn-ea"/>
                          <a:cs typeface="Arial" panose="020B0604020202020204" pitchFamily="34" charset="0"/>
                        </a:rPr>
                        <a:t>Terminated Shipper User account to balance that portfolio and mitigate increased costs, until a new ‘Registered User’ is appointed.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kern="1200" baseline="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tx1"/>
                          </a:solidFill>
                          <a:latin typeface="Arial" panose="020B0604020202020204" pitchFamily="34" charset="0"/>
                          <a:ea typeface="+mn-ea"/>
                          <a:cs typeface="Arial" panose="020B0604020202020204" pitchFamily="34" charset="0"/>
                        </a:rPr>
                        <a:t>Supplier populates and submits the ‘Supplier – Failed Shipper replacement form’ which can be located on Xoserve.com. This is sent to the Shipper contact provided on the form. </a:t>
                      </a:r>
                      <a:endParaRPr lang="en-GB" sz="1100" b="0" kern="1200" baseline="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400756620"/>
                  </a:ext>
                </a:extLst>
              </a:tr>
            </a:tbl>
          </a:graphicData>
        </a:graphic>
      </p:graphicFrame>
    </p:spTree>
    <p:extLst>
      <p:ext uri="{BB962C8B-B14F-4D97-AF65-F5344CB8AC3E}">
        <p14:creationId xmlns:p14="http://schemas.microsoft.com/office/powerpoint/2010/main" val="4063469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599" y="279624"/>
            <a:ext cx="8686801" cy="438497"/>
          </a:xfrm>
        </p:spPr>
        <p:txBody>
          <a:bodyPr>
            <a:normAutofit fontScale="90000"/>
          </a:bodyPr>
          <a:lstStyle/>
          <a:p>
            <a:r>
              <a:rPr lang="en-US" sz="2700" dirty="0"/>
              <a:t>Change Proposals – Post Solution Review for Approval </a:t>
            </a:r>
            <a:endParaRPr lang="en-GB" sz="2400" dirty="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p:txBody>
          <a:bodyPr>
            <a:normAutofit/>
          </a:bodyPr>
          <a:lstStyle/>
          <a:p>
            <a:r>
              <a:rPr lang="en-GB" sz="1800" dirty="0"/>
              <a:t>XRN</a:t>
            </a:r>
            <a:r>
              <a:rPr lang="en-US" sz="1800" dirty="0"/>
              <a:t>4990 - Transfer of Sites with Low Read Submission Performance from Class 2 and 3 into Class 4 (MOD0664) </a:t>
            </a:r>
            <a:endParaRPr lang="en-GB" sz="1800" dirty="0"/>
          </a:p>
        </p:txBody>
      </p:sp>
    </p:spTree>
    <p:extLst>
      <p:ext uri="{BB962C8B-B14F-4D97-AF65-F5344CB8AC3E}">
        <p14:creationId xmlns:p14="http://schemas.microsoft.com/office/powerpoint/2010/main" val="1704502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49134"/>
            <a:ext cx="9028601" cy="667448"/>
          </a:xfrm>
        </p:spPr>
        <p:txBody>
          <a:bodyPr>
            <a:noAutofit/>
          </a:bodyPr>
          <a:lstStyle/>
          <a:p>
            <a:r>
              <a:rPr lang="en-US" sz="1800" dirty="0"/>
              <a:t>XRN4990 - Transfer of Sites with Low Read Submission Performance from Class 2 and 3 into Class 4 (MOD0664)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Solution Review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4042926914"/>
              </p:ext>
            </p:extLst>
          </p:nvPr>
        </p:nvGraphicFramePr>
        <p:xfrm>
          <a:off x="115399" y="1038912"/>
          <a:ext cx="8913201" cy="960756"/>
        </p:xfrm>
        <a:graphic>
          <a:graphicData uri="http://schemas.openxmlformats.org/drawingml/2006/table">
            <a:tbl>
              <a:tblPr firstRow="1" bandRow="1">
                <a:tableStyleId>{2D5ABB26-0587-4C30-8999-92F81FD0307C}</a:tableStyleId>
              </a:tblPr>
              <a:tblGrid>
                <a:gridCol w="780744">
                  <a:extLst>
                    <a:ext uri="{9D8B030D-6E8A-4147-A177-3AD203B41FA5}">
                      <a16:colId xmlns:a16="http://schemas.microsoft.com/office/drawing/2014/main" val="1006639987"/>
                    </a:ext>
                  </a:extLst>
                </a:gridCol>
                <a:gridCol w="952322">
                  <a:extLst>
                    <a:ext uri="{9D8B030D-6E8A-4147-A177-3AD203B41FA5}">
                      <a16:colId xmlns:a16="http://schemas.microsoft.com/office/drawing/2014/main" val="4080995352"/>
                    </a:ext>
                  </a:extLst>
                </a:gridCol>
                <a:gridCol w="1022554">
                  <a:extLst>
                    <a:ext uri="{9D8B030D-6E8A-4147-A177-3AD203B41FA5}">
                      <a16:colId xmlns:a16="http://schemas.microsoft.com/office/drawing/2014/main" val="1439127370"/>
                    </a:ext>
                  </a:extLst>
                </a:gridCol>
                <a:gridCol w="964081">
                  <a:extLst>
                    <a:ext uri="{9D8B030D-6E8A-4147-A177-3AD203B41FA5}">
                      <a16:colId xmlns:a16="http://schemas.microsoft.com/office/drawing/2014/main" val="2386035315"/>
                    </a:ext>
                  </a:extLst>
                </a:gridCol>
                <a:gridCol w="865584">
                  <a:extLst>
                    <a:ext uri="{9D8B030D-6E8A-4147-A177-3AD203B41FA5}">
                      <a16:colId xmlns:a16="http://schemas.microsoft.com/office/drawing/2014/main" val="965499758"/>
                    </a:ext>
                  </a:extLst>
                </a:gridCol>
                <a:gridCol w="1089870">
                  <a:extLst>
                    <a:ext uri="{9D8B030D-6E8A-4147-A177-3AD203B41FA5}">
                      <a16:colId xmlns:a16="http://schemas.microsoft.com/office/drawing/2014/main" val="2553637847"/>
                    </a:ext>
                  </a:extLst>
                </a:gridCol>
                <a:gridCol w="888968">
                  <a:extLst>
                    <a:ext uri="{9D8B030D-6E8A-4147-A177-3AD203B41FA5}">
                      <a16:colId xmlns:a16="http://schemas.microsoft.com/office/drawing/2014/main" val="201100273"/>
                    </a:ext>
                  </a:extLst>
                </a:gridCol>
                <a:gridCol w="969975">
                  <a:extLst>
                    <a:ext uri="{9D8B030D-6E8A-4147-A177-3AD203B41FA5}">
                      <a16:colId xmlns:a16="http://schemas.microsoft.com/office/drawing/2014/main" val="174316984"/>
                    </a:ext>
                  </a:extLst>
                </a:gridCol>
                <a:gridCol w="646327">
                  <a:extLst>
                    <a:ext uri="{9D8B030D-6E8A-4147-A177-3AD203B41FA5}">
                      <a16:colId xmlns:a16="http://schemas.microsoft.com/office/drawing/2014/main" val="614572945"/>
                    </a:ext>
                  </a:extLst>
                </a:gridCol>
                <a:gridCol w="732776">
                  <a:extLst>
                    <a:ext uri="{9D8B030D-6E8A-4147-A177-3AD203B41FA5}">
                      <a16:colId xmlns:a16="http://schemas.microsoft.com/office/drawing/2014/main" val="2798237816"/>
                    </a:ext>
                  </a:extLst>
                </a:gridCol>
              </a:tblGrid>
              <a:tr h="247111">
                <a:tc rowSpan="2">
                  <a:txBody>
                    <a:bodyPr/>
                    <a:lstStyle/>
                    <a:p>
                      <a:r>
                        <a:rPr lang="en-GB" sz="1000" dirty="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r>
                        <a:rPr lang="en-GB" sz="1000" dirty="0">
                          <a:solidFill>
                            <a:schemeClr val="bg1"/>
                          </a:solidFill>
                        </a:rPr>
                        <a:t>HLSO Cost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Preferred Option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Proposed Delivery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dirty="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dirty="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dirty="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tx1"/>
                          </a:solidFill>
                          <a:effectLst/>
                          <a:latin typeface="+mn-lt"/>
                          <a:ea typeface="+mn-ea"/>
                          <a:cs typeface="+mn-cs"/>
                          <a:hlinkClick r:id="rId3"/>
                        </a:rPr>
                        <a:t>2955.1 - MT - PO</a:t>
                      </a:r>
                      <a:endParaRPr lang="en-GB" sz="1000" u="none"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70-150K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800" kern="1200" dirty="0">
                          <a:solidFill>
                            <a:schemeClr val="tx1"/>
                          </a:solidFill>
                          <a:latin typeface="+mn-lt"/>
                          <a:ea typeface="+mn-ea"/>
                          <a:cs typeface="+mn-cs"/>
                        </a:rPr>
                        <a:t>SA1: Manage Shipper Transfer</a:t>
                      </a:r>
                    </a:p>
                    <a:p>
                      <a:pPr algn="l"/>
                      <a:r>
                        <a:rPr lang="en-US" sz="800" kern="1200" dirty="0">
                          <a:solidFill>
                            <a:schemeClr val="tx1"/>
                          </a:solidFill>
                          <a:latin typeface="+mn-lt"/>
                          <a:ea typeface="+mn-ea"/>
                          <a:cs typeface="+mn-cs"/>
                        </a:rPr>
                        <a:t>100% Shipper</a:t>
                      </a:r>
                      <a:endParaRPr lang="en-GB" sz="8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dirty="0">
                          <a:solidFill>
                            <a:schemeClr val="tx1"/>
                          </a:solidFill>
                        </a:rPr>
                        <a:t>Option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tx1"/>
                          </a:solidFill>
                          <a:latin typeface="+mn-lt"/>
                          <a:ea typeface="+mn-ea"/>
                          <a:cs typeface="+mn-cs"/>
                        </a:rPr>
                        <a:t>Shippers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tx1"/>
                          </a:solidFill>
                          <a:latin typeface="+mn-lt"/>
                          <a:ea typeface="+mn-ea"/>
                          <a:cs typeface="+mn-cs"/>
                        </a:rPr>
                        <a:t>Potential </a:t>
                      </a:r>
                    </a:p>
                    <a:p>
                      <a:r>
                        <a:rPr lang="en-GB" sz="1000" kern="1200" dirty="0">
                          <a:solidFill>
                            <a:schemeClr val="tx1"/>
                          </a:solidFill>
                          <a:latin typeface="+mn-lt"/>
                          <a:ea typeface="+mn-ea"/>
                          <a:cs typeface="+mn-cs"/>
                        </a:rPr>
                        <a:t>Nov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tx1"/>
                          </a:solidFill>
                          <a:latin typeface="+mn-lt"/>
                          <a:ea typeface="+mn-ea"/>
                          <a:cs typeface="+mn-cs"/>
                          <a:hlinkClick r:id="rId4"/>
                        </a:rPr>
                        <a:t>4990</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569333628"/>
              </p:ext>
            </p:extLst>
          </p:nvPr>
        </p:nvGraphicFramePr>
        <p:xfrm>
          <a:off x="115400" y="2565838"/>
          <a:ext cx="8913200" cy="2077891"/>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431412">
                <a:tc>
                  <a:txBody>
                    <a:bodyPr/>
                    <a:lstStyle/>
                    <a:p>
                      <a:pPr marL="0" algn="l" defTabSz="914400" rtl="0" eaLnBrk="1" latinLnBrk="0" hangingPunct="1"/>
                      <a:r>
                        <a:rPr lang="en-GB" sz="1100" kern="1200" dirty="0">
                          <a:solidFill>
                            <a:schemeClr val="tx1"/>
                          </a:solidFill>
                          <a:latin typeface="+mn-lt"/>
                          <a:ea typeface="+mn-ea"/>
                          <a:cs typeface="+mn-cs"/>
                        </a:rPr>
                        <a:t>Org</a:t>
                      </a:r>
                    </a:p>
                  </a:txBody>
                  <a:tcPr anchor="ct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dirty="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r>
                        <a:rPr lang="en-GB" sz="1100" dirty="0"/>
                        <a:t>Comments</a:t>
                      </a:r>
                    </a:p>
                  </a:txBody>
                  <a:tcPr anchor="ctr">
                    <a:solidFill>
                      <a:schemeClr val="accent4">
                        <a:lumMod val="40000"/>
                        <a:lumOff val="60000"/>
                      </a:schemeClr>
                    </a:solidFill>
                  </a:tcPr>
                </a:tc>
                <a:extLst>
                  <a:ext uri="{0D108BD9-81ED-4DB2-BD59-A6C34878D82A}">
                    <a16:rowId xmlns:a16="http://schemas.microsoft.com/office/drawing/2014/main" val="10001"/>
                  </a:ext>
                </a:extLst>
              </a:tr>
              <a:tr h="717057">
                <a:tc>
                  <a:txBody>
                    <a:bodyPr/>
                    <a:lstStyle/>
                    <a:p>
                      <a:pPr algn="ctr"/>
                      <a:endParaRPr lang="en-GB" sz="900" dirty="0"/>
                    </a:p>
                  </a:txBody>
                  <a:tcPr marL="6350" marR="6350" marT="6350" marB="0" anchor="ctr"/>
                </a:tc>
                <a:tc>
                  <a:txBody>
                    <a:bodyPr/>
                    <a:lstStyle/>
                    <a:p>
                      <a:pPr algn="ctr">
                        <a:lnSpc>
                          <a:spcPct val="115000"/>
                        </a:lnSpc>
                        <a:spcAft>
                          <a:spcPts val="0"/>
                        </a:spcAft>
                      </a:pPr>
                      <a:endParaRPr lang="en-GB" sz="900" kern="1200" dirty="0">
                        <a:solidFill>
                          <a:schemeClr val="tx1"/>
                        </a:solidFill>
                        <a:effectLst/>
                        <a:latin typeface="+mn-lt"/>
                        <a:ea typeface="+mn-ea"/>
                        <a:cs typeface="+mn-cs"/>
                      </a:endParaRPr>
                    </a:p>
                  </a:txBody>
                  <a:tcPr marL="59044" marR="59044" marT="0" marB="0" anchor="ctr"/>
                </a:tc>
                <a:tc>
                  <a:txBody>
                    <a:bodyPr/>
                    <a:lstStyle/>
                    <a:p>
                      <a:r>
                        <a:rPr lang="en-GB" sz="1000" dirty="0">
                          <a:solidFill>
                            <a:schemeClr val="tx1"/>
                          </a:solidFill>
                        </a:rPr>
                        <a:t>No Representations received</a:t>
                      </a:r>
                    </a:p>
                  </a:txBody>
                  <a:tcPr marL="6350" marR="6350" marT="6350" marB="0" anchor="ctr"/>
                </a:tc>
                <a:extLst>
                  <a:ext uri="{0D108BD9-81ED-4DB2-BD59-A6C34878D82A}">
                    <a16:rowId xmlns:a16="http://schemas.microsoft.com/office/drawing/2014/main" val="941584291"/>
                  </a:ext>
                </a:extLst>
              </a:tr>
              <a:tr h="478222">
                <a:tc>
                  <a:txBody>
                    <a:bodyPr/>
                    <a:lstStyle/>
                    <a:p>
                      <a:pPr algn="ctr"/>
                      <a:endParaRPr lang="en-GB" sz="1100" dirty="0"/>
                    </a:p>
                  </a:txBody>
                  <a:tcPr marL="6350" marR="6350" marT="6350" marB="0"/>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tc>
                <a:tc>
                  <a:txBody>
                    <a:bodyPr/>
                    <a:lstStyle/>
                    <a:p>
                      <a:endParaRPr lang="en-GB" sz="1100" dirty="0"/>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dirty="0"/>
                    </a:p>
                  </a:txBody>
                  <a:tcPr marL="6350" marR="6350" marT="6350" marB="0"/>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tc>
                <a:tc>
                  <a:txBody>
                    <a:bodyPr/>
                    <a:lstStyle/>
                    <a:p>
                      <a:endParaRPr lang="en-GB" sz="1100" dirty="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3037221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br>
              <a:rPr lang="en-GB" dirty="0">
                <a:latin typeface="Arial"/>
                <a:cs typeface="Arial"/>
              </a:rPr>
            </a:br>
            <a:r>
              <a:rPr lang="en-GB" sz="3100" dirty="0">
                <a:latin typeface="Arial"/>
                <a:cs typeface="Arial"/>
              </a:rPr>
              <a:t>section 4. Design &amp; Delivery</a:t>
            </a: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3320118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599" y="279624"/>
            <a:ext cx="8686801" cy="438497"/>
          </a:xfrm>
        </p:spPr>
        <p:txBody>
          <a:bodyPr>
            <a:normAutofit fontScale="90000"/>
          </a:bodyPr>
          <a:lstStyle/>
          <a:p>
            <a:r>
              <a:rPr lang="en-US" sz="2700" dirty="0"/>
              <a:t>Detailed Design Change Packs</a:t>
            </a:r>
            <a:endParaRPr lang="en-GB" sz="2400" dirty="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a:xfrm>
            <a:off x="457200" y="1059581"/>
            <a:ext cx="8229600" cy="3699304"/>
          </a:xfrm>
        </p:spPr>
        <p:txBody>
          <a:bodyPr>
            <a:normAutofit fontScale="77500" lnSpcReduction="20000"/>
          </a:bodyPr>
          <a:lstStyle/>
          <a:p>
            <a:pPr lvl="0"/>
            <a:r>
              <a:rPr lang="en-US" dirty="0"/>
              <a:t>XRN4992a - Clarification of Supplier of Last Resort (</a:t>
            </a:r>
            <a:r>
              <a:rPr lang="en-US" dirty="0" err="1"/>
              <a:t>SoLR</a:t>
            </a:r>
            <a:r>
              <a:rPr lang="en-US" dirty="0"/>
              <a:t>) Cost Recovery Process (Interim Solution) </a:t>
            </a:r>
          </a:p>
          <a:p>
            <a:pPr marL="0" lvl="0" indent="0">
              <a:buNone/>
            </a:pPr>
            <a:endParaRPr lang="en-US" dirty="0"/>
          </a:p>
          <a:p>
            <a:pPr lvl="0"/>
            <a:r>
              <a:rPr lang="en-US" dirty="0"/>
              <a:t>XRN5393 - Gemini Spring 22 Release (UNC MODS 0752S, 0755S &amp; 0759S)</a:t>
            </a:r>
          </a:p>
          <a:p>
            <a:pPr marL="0" lvl="0" indent="0">
              <a:buNone/>
            </a:pPr>
            <a:endParaRPr lang="en-US" dirty="0"/>
          </a:p>
          <a:p>
            <a:pPr lvl="0"/>
            <a:r>
              <a:rPr lang="en-US" dirty="0"/>
              <a:t>XRN5463 - Technical Debt reduction - Prime and Sub process enhancement</a:t>
            </a:r>
          </a:p>
          <a:p>
            <a:pPr marL="0" lvl="0" indent="0">
              <a:buNone/>
            </a:pPr>
            <a:endParaRPr lang="en-US" dirty="0"/>
          </a:p>
          <a:p>
            <a:pPr lvl="0"/>
            <a:r>
              <a:rPr lang="en-US" dirty="0"/>
              <a:t>XRN5464 - Technical Debt Reduction - Class 1 and 2</a:t>
            </a:r>
          </a:p>
          <a:p>
            <a:pPr marL="0" lvl="0" indent="0">
              <a:buNone/>
            </a:pPr>
            <a:endParaRPr lang="en-US" dirty="0"/>
          </a:p>
          <a:p>
            <a:pPr lvl="0"/>
            <a:r>
              <a:rPr lang="en-US" dirty="0"/>
              <a:t>UK Link Cloud </a:t>
            </a:r>
            <a:r>
              <a:rPr lang="en-US" dirty="0" err="1"/>
              <a:t>Programme</a:t>
            </a:r>
            <a:r>
              <a:rPr lang="en-US" dirty="0"/>
              <a:t> Change Pack </a:t>
            </a:r>
          </a:p>
          <a:p>
            <a:pPr lvl="0"/>
            <a:endParaRPr lang="en-US" dirty="0"/>
          </a:p>
        </p:txBody>
      </p:sp>
    </p:spTree>
    <p:extLst>
      <p:ext uri="{BB962C8B-B14F-4D97-AF65-F5344CB8AC3E}">
        <p14:creationId xmlns:p14="http://schemas.microsoft.com/office/powerpoint/2010/main" val="3235687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0"/>
            <a:ext cx="9028601" cy="813490"/>
          </a:xfrm>
        </p:spPr>
        <p:txBody>
          <a:bodyPr>
            <a:noAutofit/>
          </a:bodyPr>
          <a:lstStyle/>
          <a:p>
            <a:r>
              <a:rPr lang="en-US" sz="1800" dirty="0"/>
              <a:t>XRN4992a - Clarification of Supplier of Last Resort (</a:t>
            </a:r>
            <a:r>
              <a:rPr lang="en-US" sz="1800" dirty="0" err="1"/>
              <a:t>SoLR</a:t>
            </a:r>
            <a:r>
              <a:rPr lang="en-US" sz="1800" dirty="0"/>
              <a:t>) Cost Recovery Process (Interim Solution)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3304681278"/>
              </p:ext>
            </p:extLst>
          </p:nvPr>
        </p:nvGraphicFramePr>
        <p:xfrm>
          <a:off x="115398" y="1038912"/>
          <a:ext cx="8913199" cy="899796"/>
        </p:xfrm>
        <a:graphic>
          <a:graphicData uri="http://schemas.openxmlformats.org/drawingml/2006/table">
            <a:tbl>
              <a:tblPr firstRow="1" bandRow="1">
                <a:tableStyleId>{2D5ABB26-0587-4C30-8999-92F81FD0307C}</a:tableStyleId>
              </a:tblPr>
              <a:tblGrid>
                <a:gridCol w="1049523">
                  <a:extLst>
                    <a:ext uri="{9D8B030D-6E8A-4147-A177-3AD203B41FA5}">
                      <a16:colId xmlns:a16="http://schemas.microsoft.com/office/drawing/2014/main" val="1006639987"/>
                    </a:ext>
                  </a:extLst>
                </a:gridCol>
                <a:gridCol w="2634446">
                  <a:extLst>
                    <a:ext uri="{9D8B030D-6E8A-4147-A177-3AD203B41FA5}">
                      <a16:colId xmlns:a16="http://schemas.microsoft.com/office/drawing/2014/main" val="4080995352"/>
                    </a:ext>
                  </a:extLst>
                </a:gridCol>
                <a:gridCol w="900224">
                  <a:extLst>
                    <a:ext uri="{9D8B030D-6E8A-4147-A177-3AD203B41FA5}">
                      <a16:colId xmlns:a16="http://schemas.microsoft.com/office/drawing/2014/main" val="965499758"/>
                    </a:ext>
                  </a:extLst>
                </a:gridCol>
                <a:gridCol w="1247553">
                  <a:extLst>
                    <a:ext uri="{9D8B030D-6E8A-4147-A177-3AD203B41FA5}">
                      <a16:colId xmlns:a16="http://schemas.microsoft.com/office/drawing/2014/main" val="2553637847"/>
                    </a:ext>
                  </a:extLst>
                </a:gridCol>
                <a:gridCol w="708837">
                  <a:extLst>
                    <a:ext uri="{9D8B030D-6E8A-4147-A177-3AD203B41FA5}">
                      <a16:colId xmlns:a16="http://schemas.microsoft.com/office/drawing/2014/main" val="201100273"/>
                    </a:ext>
                  </a:extLst>
                </a:gridCol>
                <a:gridCol w="864782">
                  <a:extLst>
                    <a:ext uri="{9D8B030D-6E8A-4147-A177-3AD203B41FA5}">
                      <a16:colId xmlns:a16="http://schemas.microsoft.com/office/drawing/2014/main" val="174316984"/>
                    </a:ext>
                  </a:extLst>
                </a:gridCol>
                <a:gridCol w="688040">
                  <a:extLst>
                    <a:ext uri="{9D8B030D-6E8A-4147-A177-3AD203B41FA5}">
                      <a16:colId xmlns:a16="http://schemas.microsoft.com/office/drawing/2014/main" val="614572945"/>
                    </a:ext>
                  </a:extLst>
                </a:gridCol>
                <a:gridCol w="819794">
                  <a:extLst>
                    <a:ext uri="{9D8B030D-6E8A-4147-A177-3AD203B41FA5}">
                      <a16:colId xmlns:a16="http://schemas.microsoft.com/office/drawing/2014/main" val="2798237816"/>
                    </a:ext>
                  </a:extLst>
                </a:gridCol>
              </a:tblGrid>
              <a:tr h="247111">
                <a:tc rowSpan="2">
                  <a:txBody>
                    <a:bodyPr/>
                    <a:lstStyle/>
                    <a:p>
                      <a:r>
                        <a:rPr lang="en-GB" sz="1000" dirty="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dirty="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dirty="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dirty="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tx1"/>
                          </a:solidFill>
                          <a:effectLst/>
                          <a:latin typeface="+mn-lt"/>
                          <a:ea typeface="+mn-ea"/>
                          <a:cs typeface="+mn-cs"/>
                          <a:hlinkClick r:id="rId3"/>
                        </a:rPr>
                        <a:t>2955.2 - MT - PO</a:t>
                      </a:r>
                      <a:endParaRPr lang="en-GB" sz="1000" u="none"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Service Area 1: Manage Shipper Transfers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Split: 100% Shippers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Shipper, 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Ad hoc Release (April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hlinkClick r:id="rId4"/>
                        </a:rPr>
                        <a:t>4992</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tx1"/>
                          </a:solidFill>
                          <a:latin typeface="+mn-lt"/>
                          <a:ea typeface="+mn-ea"/>
                          <a:cs typeface="+mn-cs"/>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3426033321"/>
              </p:ext>
            </p:extLst>
          </p:nvPr>
        </p:nvGraphicFramePr>
        <p:xfrm>
          <a:off x="115398" y="2002395"/>
          <a:ext cx="8913200" cy="3021660"/>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dirty="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dirty="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680199">
                <a:tc>
                  <a:txBody>
                    <a:bodyPr/>
                    <a:lstStyle/>
                    <a:p>
                      <a:pPr algn="ctr"/>
                      <a:r>
                        <a:rPr lang="en-GB" sz="900" dirty="0"/>
                        <a:t>WWU</a:t>
                      </a:r>
                    </a:p>
                  </a:txBody>
                  <a:tcPr marL="6350" marR="6350" marT="6350" marB="0" anchor="ctr"/>
                </a:tc>
                <a:tc>
                  <a:txBody>
                    <a:bodyPr/>
                    <a:lstStyle/>
                    <a:p>
                      <a:pPr algn="ctr">
                        <a:lnSpc>
                          <a:spcPct val="115000"/>
                        </a:lnSpc>
                        <a:spcAft>
                          <a:spcPts val="0"/>
                        </a:spcAft>
                      </a:pPr>
                      <a:r>
                        <a:rPr lang="en-GB" sz="900" kern="1200" dirty="0">
                          <a:solidFill>
                            <a:schemeClr val="tx1"/>
                          </a:solidFill>
                          <a:effectLst/>
                          <a:latin typeface="+mn-lt"/>
                          <a:ea typeface="+mn-ea"/>
                          <a:cs typeface="+mn-cs"/>
                        </a:rPr>
                        <a:t>Approve</a:t>
                      </a:r>
                    </a:p>
                  </a:txBody>
                  <a:tcPr marL="59044" marR="59044" marT="0" marB="0" anchor="ctr"/>
                </a:tc>
                <a:tc>
                  <a:txBody>
                    <a:bodyPr/>
                    <a:lstStyle/>
                    <a:p>
                      <a:pPr marL="0" algn="l" defTabSz="914400" rtl="0" eaLnBrk="1" latinLnBrk="0" hangingPunct="1">
                        <a:lnSpc>
                          <a:spcPct val="115000"/>
                        </a:lnSpc>
                        <a:spcAft>
                          <a:spcPts val="0"/>
                        </a:spcAft>
                      </a:pPr>
                      <a:r>
                        <a:rPr lang="en-US" sz="900" kern="1200" dirty="0">
                          <a:solidFill>
                            <a:schemeClr val="tx1"/>
                          </a:solidFill>
                          <a:effectLst/>
                          <a:latin typeface="+mn-lt"/>
                          <a:ea typeface="+mn-ea"/>
                          <a:cs typeface="+mn-cs"/>
                        </a:rPr>
                        <a:t>WWU supports this change. We deem the change to be necessary given that on 20 January 2022, Ofgem approved UNC modification 0797 which sought to create a new specific charge type which is to be added to the current Distribution Network Transportation Charging Methodology for first use in the 2022/23 charging year. </a:t>
                      </a:r>
                    </a:p>
                    <a:p>
                      <a:pPr marL="0" algn="l" defTabSz="914400" rtl="0" eaLnBrk="1" latinLnBrk="0" hangingPunct="1">
                        <a:lnSpc>
                          <a:spcPct val="115000"/>
                        </a:lnSpc>
                        <a:spcAft>
                          <a:spcPts val="0"/>
                        </a:spcAft>
                      </a:pPr>
                      <a:r>
                        <a:rPr lang="en-US" sz="900" kern="1200" dirty="0">
                          <a:solidFill>
                            <a:schemeClr val="tx1"/>
                          </a:solidFill>
                          <a:effectLst/>
                          <a:latin typeface="+mn-lt"/>
                          <a:ea typeface="+mn-ea"/>
                          <a:cs typeface="+mn-cs"/>
                        </a:rPr>
                        <a:t>Given the short timeframe the above change appears to be a pragmatic solution to implement the required changes.</a:t>
                      </a:r>
                      <a:endParaRPr lang="en-GB" sz="900" kern="1200" dirty="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941584291"/>
                  </a:ext>
                </a:extLst>
              </a:tr>
              <a:tr h="354419">
                <a:tc>
                  <a:txBody>
                    <a:bodyPr/>
                    <a:lstStyle/>
                    <a:p>
                      <a:pPr marL="0" algn="ctr" defTabSz="914400" rtl="0" eaLnBrk="1" latinLnBrk="0" hangingPunct="1"/>
                      <a:r>
                        <a:rPr lang="en-GB" sz="900" kern="1200" dirty="0">
                          <a:solidFill>
                            <a:schemeClr val="tx1"/>
                          </a:solidFill>
                          <a:latin typeface="+mn-lt"/>
                          <a:ea typeface="+mn-ea"/>
                          <a:cs typeface="+mn-cs"/>
                        </a:rPr>
                        <a:t>NGN</a:t>
                      </a:r>
                    </a:p>
                  </a:txBody>
                  <a:tcPr marL="6350" marR="6350" marT="6350" marB="0" anchor="ctr"/>
                </a:tc>
                <a:tc>
                  <a:txBody>
                    <a:bodyPr/>
                    <a:lstStyle/>
                    <a:p>
                      <a:pPr marL="0" algn="ctr" defTabSz="914400" rtl="0" eaLnBrk="1" latinLnBrk="0" hangingPunct="1">
                        <a:lnSpc>
                          <a:spcPct val="115000"/>
                        </a:lnSpc>
                        <a:spcAft>
                          <a:spcPts val="0"/>
                        </a:spcAft>
                      </a:pPr>
                      <a:r>
                        <a:rPr lang="en-GB" sz="900" kern="1200" dirty="0">
                          <a:solidFill>
                            <a:schemeClr val="tx1"/>
                          </a:solidFill>
                          <a:latin typeface="+mn-lt"/>
                          <a:ea typeface="+mn-ea"/>
                          <a:cs typeface="+mn-cs"/>
                        </a:rPr>
                        <a:t>Approve</a:t>
                      </a:r>
                    </a:p>
                  </a:txBody>
                  <a:tcPr marL="59044" marR="59044" marT="0" marB="0" anchor="ctr"/>
                </a:tc>
                <a:tc>
                  <a:txBody>
                    <a:bodyPr/>
                    <a:lstStyle/>
                    <a:p>
                      <a:pPr marL="0" algn="l" defTabSz="914400" rtl="0" eaLnBrk="1" latinLnBrk="0" hangingPunct="1">
                        <a:lnSpc>
                          <a:spcPct val="115000"/>
                        </a:lnSpc>
                        <a:spcAft>
                          <a:spcPts val="0"/>
                        </a:spcAft>
                      </a:pPr>
                      <a:r>
                        <a:rPr lang="en-US" sz="900" kern="1200" dirty="0">
                          <a:solidFill>
                            <a:schemeClr val="tx1"/>
                          </a:solidFill>
                          <a:effectLst/>
                          <a:latin typeface="+mn-lt"/>
                          <a:ea typeface="+mn-ea"/>
                          <a:cs typeface="+mn-cs"/>
                        </a:rPr>
                        <a:t>Northern Gas Networks supports the solution for MOD0797 and agrees with the targeted implementation date. </a:t>
                      </a:r>
                      <a:endParaRPr lang="en-GB" sz="900" kern="1200" dirty="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1996597032"/>
                  </a:ext>
                </a:extLst>
              </a:tr>
              <a:tr h="451200">
                <a:tc>
                  <a:txBody>
                    <a:bodyPr/>
                    <a:lstStyle/>
                    <a:p>
                      <a:pPr marL="0" algn="ctr" defTabSz="914400" rtl="0" eaLnBrk="1" latinLnBrk="0" hangingPunct="1"/>
                      <a:r>
                        <a:rPr lang="en-GB" sz="900" kern="1200" dirty="0">
                          <a:solidFill>
                            <a:schemeClr val="tx1"/>
                          </a:solidFill>
                          <a:latin typeface="+mn-lt"/>
                          <a:ea typeface="+mn-ea"/>
                          <a:cs typeface="+mn-cs"/>
                        </a:rPr>
                        <a:t>EON</a:t>
                      </a:r>
                    </a:p>
                  </a:txBody>
                  <a:tcPr marL="6350" marR="6350" marT="635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900" kern="1200" dirty="0">
                          <a:solidFill>
                            <a:schemeClr val="tx1"/>
                          </a:solidFill>
                          <a:latin typeface="+mn-lt"/>
                          <a:ea typeface="+mn-ea"/>
                          <a:cs typeface="+mn-cs"/>
                        </a:rPr>
                        <a:t>Approve</a:t>
                      </a:r>
                    </a:p>
                    <a:p>
                      <a:pPr marL="0" algn="ctr" defTabSz="914400" rtl="0" eaLnBrk="1" latinLnBrk="0" hangingPunct="1">
                        <a:lnSpc>
                          <a:spcPct val="115000"/>
                        </a:lnSpc>
                        <a:spcAft>
                          <a:spcPts val="0"/>
                        </a:spcAft>
                      </a:pPr>
                      <a:endParaRPr lang="en-GB" sz="900" kern="1200" dirty="0">
                        <a:solidFill>
                          <a:schemeClr val="tx1"/>
                        </a:solidFill>
                        <a:latin typeface="+mn-lt"/>
                        <a:ea typeface="+mn-ea"/>
                        <a:cs typeface="+mn-cs"/>
                      </a:endParaRPr>
                    </a:p>
                  </a:txBody>
                  <a:tcPr marL="59044" marR="59044" marT="0" marB="0" anchor="ctr"/>
                </a:tc>
                <a:tc>
                  <a:txBody>
                    <a:bodyPr/>
                    <a:lstStyle/>
                    <a:p>
                      <a:pPr marL="0" algn="l" defTabSz="914400" rtl="0" eaLnBrk="1" latinLnBrk="0" hangingPunct="1">
                        <a:lnSpc>
                          <a:spcPct val="115000"/>
                        </a:lnSpc>
                        <a:spcAft>
                          <a:spcPts val="0"/>
                        </a:spcAft>
                      </a:pPr>
                      <a:r>
                        <a:rPr lang="en-US" sz="900" kern="1200" dirty="0">
                          <a:solidFill>
                            <a:schemeClr val="tx1"/>
                          </a:solidFill>
                          <a:effectLst/>
                          <a:latin typeface="+mn-lt"/>
                          <a:ea typeface="+mn-ea"/>
                          <a:cs typeface="+mn-cs"/>
                        </a:rPr>
                        <a:t>We are concerned at the tight timescales for shippers to be able to implement the changes required in time for an April delivery. As per our representation on modification 0687V and 0797 our preference would be to focus on a robust, enduring solution, taking time to properly understand the solution and its impacts.</a:t>
                      </a:r>
                    </a:p>
                    <a:p>
                      <a:pPr marL="0" algn="l" defTabSz="914400" rtl="0" eaLnBrk="1" latinLnBrk="0" hangingPunct="1">
                        <a:lnSpc>
                          <a:spcPct val="115000"/>
                        </a:lnSpc>
                        <a:spcAft>
                          <a:spcPts val="0"/>
                        </a:spcAft>
                      </a:pPr>
                      <a:r>
                        <a:rPr lang="en-US" sz="900" kern="1200" dirty="0">
                          <a:solidFill>
                            <a:schemeClr val="tx1"/>
                          </a:solidFill>
                          <a:effectLst/>
                          <a:latin typeface="+mn-lt"/>
                          <a:ea typeface="+mn-ea"/>
                          <a:cs typeface="+mn-cs"/>
                        </a:rPr>
                        <a:t>We will require test files to be made available to test ensure we can process the invoices successfully prior to implementation; will Xoserve be able to confirm when we could be provided with these?</a:t>
                      </a:r>
                    </a:p>
                    <a:p>
                      <a:pPr marL="0" algn="l" defTabSz="914400" rtl="0" eaLnBrk="1" latinLnBrk="0" hangingPunct="1">
                        <a:lnSpc>
                          <a:spcPct val="115000"/>
                        </a:lnSpc>
                        <a:spcAft>
                          <a:spcPts val="0"/>
                        </a:spcAft>
                      </a:pPr>
                      <a:r>
                        <a:rPr lang="en-US" sz="900" kern="1200" dirty="0">
                          <a:solidFill>
                            <a:schemeClr val="tx1"/>
                          </a:solidFill>
                          <a:effectLst/>
                          <a:latin typeface="+mn-lt"/>
                          <a:ea typeface="+mn-ea"/>
                          <a:cs typeface="+mn-cs"/>
                        </a:rPr>
                        <a:t>We understand that the enduring solution is a candidate for Nov '22 release; solution design should commence as soon as possible for this so that we are not again faced with the same situation regarding timescales; equally, we would not want an interim solution to be in any longer than absolutely necessary.</a:t>
                      </a:r>
                    </a:p>
                    <a:p>
                      <a:pPr marL="0" algn="l" defTabSz="914400" rtl="0" eaLnBrk="1" latinLnBrk="0" hangingPunct="1">
                        <a:lnSpc>
                          <a:spcPct val="115000"/>
                        </a:lnSpc>
                        <a:spcAft>
                          <a:spcPts val="0"/>
                        </a:spcAft>
                      </a:pPr>
                      <a:r>
                        <a:rPr lang="en-US" sz="900" kern="1200" dirty="0">
                          <a:solidFill>
                            <a:schemeClr val="tx1"/>
                          </a:solidFill>
                          <a:effectLst/>
                          <a:latin typeface="+mn-lt"/>
                          <a:ea typeface="+mn-ea"/>
                          <a:cs typeface="+mn-cs"/>
                        </a:rPr>
                        <a:t>Whilst shippers will not be provided with any backing/additional data for the interim solution, we would expect to be provided with this for the enduring so that we may validate the charges more easily.</a:t>
                      </a:r>
                    </a:p>
                    <a:p>
                      <a:pPr marL="0" algn="l" defTabSz="914400" rtl="0" eaLnBrk="1" latinLnBrk="0" hangingPunct="1">
                        <a:lnSpc>
                          <a:spcPct val="115000"/>
                        </a:lnSpc>
                        <a:spcAft>
                          <a:spcPts val="0"/>
                        </a:spcAft>
                      </a:pPr>
                      <a:r>
                        <a:rPr lang="en-US" sz="900" kern="1200" dirty="0">
                          <a:solidFill>
                            <a:schemeClr val="tx1"/>
                          </a:solidFill>
                          <a:effectLst/>
                          <a:latin typeface="+mn-lt"/>
                          <a:ea typeface="+mn-ea"/>
                          <a:cs typeface="+mn-cs"/>
                        </a:rPr>
                        <a:t>Finally, the modification title requires amendment to reflect the fact this is now related to 0797 not 0687V</a:t>
                      </a:r>
                      <a:endParaRPr lang="en-GB" sz="900" kern="1200" dirty="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2298511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0"/>
            <a:ext cx="9028601" cy="813490"/>
          </a:xfrm>
        </p:spPr>
        <p:txBody>
          <a:bodyPr>
            <a:noAutofit/>
          </a:bodyPr>
          <a:lstStyle/>
          <a:p>
            <a:r>
              <a:rPr lang="en-US" sz="1800" dirty="0"/>
              <a:t>XRN5393 - Gemini Spring 22 Release (UNC MODS 0752S, 0755S &amp; 0759S)</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1290150824"/>
              </p:ext>
            </p:extLst>
          </p:nvPr>
        </p:nvGraphicFramePr>
        <p:xfrm>
          <a:off x="115398" y="1038912"/>
          <a:ext cx="8913199" cy="899796"/>
        </p:xfrm>
        <a:graphic>
          <a:graphicData uri="http://schemas.openxmlformats.org/drawingml/2006/table">
            <a:tbl>
              <a:tblPr firstRow="1" bandRow="1">
                <a:tableStyleId>{2D5ABB26-0587-4C30-8999-92F81FD0307C}</a:tableStyleId>
              </a:tblPr>
              <a:tblGrid>
                <a:gridCol w="1049523">
                  <a:extLst>
                    <a:ext uri="{9D8B030D-6E8A-4147-A177-3AD203B41FA5}">
                      <a16:colId xmlns:a16="http://schemas.microsoft.com/office/drawing/2014/main" val="1006639987"/>
                    </a:ext>
                  </a:extLst>
                </a:gridCol>
                <a:gridCol w="2154476">
                  <a:extLst>
                    <a:ext uri="{9D8B030D-6E8A-4147-A177-3AD203B41FA5}">
                      <a16:colId xmlns:a16="http://schemas.microsoft.com/office/drawing/2014/main" val="4080995352"/>
                    </a:ext>
                  </a:extLst>
                </a:gridCol>
                <a:gridCol w="1077239">
                  <a:extLst>
                    <a:ext uri="{9D8B030D-6E8A-4147-A177-3AD203B41FA5}">
                      <a16:colId xmlns:a16="http://schemas.microsoft.com/office/drawing/2014/main" val="965499758"/>
                    </a:ext>
                  </a:extLst>
                </a:gridCol>
                <a:gridCol w="1121961">
                  <a:extLst>
                    <a:ext uri="{9D8B030D-6E8A-4147-A177-3AD203B41FA5}">
                      <a16:colId xmlns:a16="http://schemas.microsoft.com/office/drawing/2014/main" val="2553637847"/>
                    </a:ext>
                  </a:extLst>
                </a:gridCol>
                <a:gridCol w="881966">
                  <a:extLst>
                    <a:ext uri="{9D8B030D-6E8A-4147-A177-3AD203B41FA5}">
                      <a16:colId xmlns:a16="http://schemas.microsoft.com/office/drawing/2014/main" val="201100273"/>
                    </a:ext>
                  </a:extLst>
                </a:gridCol>
                <a:gridCol w="904120">
                  <a:extLst>
                    <a:ext uri="{9D8B030D-6E8A-4147-A177-3AD203B41FA5}">
                      <a16:colId xmlns:a16="http://schemas.microsoft.com/office/drawing/2014/main" val="174316984"/>
                    </a:ext>
                  </a:extLst>
                </a:gridCol>
                <a:gridCol w="904120">
                  <a:extLst>
                    <a:ext uri="{9D8B030D-6E8A-4147-A177-3AD203B41FA5}">
                      <a16:colId xmlns:a16="http://schemas.microsoft.com/office/drawing/2014/main" val="614572945"/>
                    </a:ext>
                  </a:extLst>
                </a:gridCol>
                <a:gridCol w="819794">
                  <a:extLst>
                    <a:ext uri="{9D8B030D-6E8A-4147-A177-3AD203B41FA5}">
                      <a16:colId xmlns:a16="http://schemas.microsoft.com/office/drawing/2014/main" val="2798237816"/>
                    </a:ext>
                  </a:extLst>
                </a:gridCol>
              </a:tblGrid>
              <a:tr h="247111">
                <a:tc rowSpan="2">
                  <a:txBody>
                    <a:bodyPr/>
                    <a:lstStyle/>
                    <a:p>
                      <a:r>
                        <a:rPr lang="en-GB" sz="1000" dirty="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dirty="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dirty="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dirty="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tx1"/>
                          </a:solidFill>
                          <a:effectLst/>
                          <a:latin typeface="+mn-lt"/>
                          <a:ea typeface="+mn-ea"/>
                          <a:cs typeface="+mn-cs"/>
                          <a:hlinkClick r:id="rId3"/>
                        </a:rPr>
                        <a:t>2955.4 - MT - PO</a:t>
                      </a:r>
                      <a:endParaRPr lang="en-GB" sz="1000" u="none"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Service Area14: Gemini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Split: 100% 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NTS, Shippers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Ad hoc Release 24</a:t>
                      </a:r>
                      <a:r>
                        <a:rPr lang="en-GB" sz="1000" kern="1200" baseline="30000" dirty="0">
                          <a:solidFill>
                            <a:schemeClr val="tx1"/>
                          </a:solidFill>
                          <a:latin typeface="+mn-lt"/>
                          <a:ea typeface="+mn-ea"/>
                          <a:cs typeface="+mn-cs"/>
                        </a:rPr>
                        <a:t>th</a:t>
                      </a:r>
                      <a:r>
                        <a:rPr lang="en-GB" sz="1000" kern="1200" dirty="0">
                          <a:solidFill>
                            <a:schemeClr val="tx1"/>
                          </a:solidFill>
                          <a:latin typeface="+mn-lt"/>
                          <a:ea typeface="+mn-ea"/>
                          <a:cs typeface="+mn-cs"/>
                        </a:rPr>
                        <a:t> April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hlinkClick r:id="rId4"/>
                        </a:rPr>
                        <a:t>5393</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3798368072"/>
              </p:ext>
            </p:extLst>
          </p:nvPr>
        </p:nvGraphicFramePr>
        <p:xfrm>
          <a:off x="115399" y="2154795"/>
          <a:ext cx="8913200" cy="1908092"/>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dirty="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dirty="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endParaRPr lang="en-GB" sz="900" dirty="0"/>
                    </a:p>
                  </a:txBody>
                  <a:tcPr marL="6350" marR="6350" marT="6350" marB="0" anchor="ctr"/>
                </a:tc>
                <a:tc>
                  <a:txBody>
                    <a:bodyPr/>
                    <a:lstStyle/>
                    <a:p>
                      <a:pPr algn="ctr">
                        <a:lnSpc>
                          <a:spcPct val="115000"/>
                        </a:lnSpc>
                        <a:spcAft>
                          <a:spcPts val="0"/>
                        </a:spcAft>
                      </a:pPr>
                      <a:endParaRPr lang="en-GB" sz="900" kern="1200" dirty="0">
                        <a:solidFill>
                          <a:schemeClr val="tx1"/>
                        </a:solidFill>
                        <a:effectLst/>
                        <a:latin typeface="+mn-lt"/>
                        <a:ea typeface="+mn-ea"/>
                        <a:cs typeface="+mn-cs"/>
                      </a:endParaRPr>
                    </a:p>
                  </a:txBody>
                  <a:tcPr marL="59044" marR="59044"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No Representations received</a:t>
                      </a:r>
                    </a:p>
                    <a:p>
                      <a:endParaRPr lang="en-GB" sz="1000" dirty="0">
                        <a:solidFill>
                          <a:schemeClr val="accent4"/>
                        </a:solidFill>
                      </a:endParaRPr>
                    </a:p>
                  </a:txBody>
                  <a:tcPr marL="6350" marR="6350" marT="6350" marB="0" anchor="ctr"/>
                </a:tc>
                <a:extLst>
                  <a:ext uri="{0D108BD9-81ED-4DB2-BD59-A6C34878D82A}">
                    <a16:rowId xmlns:a16="http://schemas.microsoft.com/office/drawing/2014/main" val="941584291"/>
                  </a:ext>
                </a:extLst>
              </a:tr>
              <a:tr h="478222">
                <a:tc>
                  <a:txBody>
                    <a:bodyPr/>
                    <a:lstStyle/>
                    <a:p>
                      <a:pPr algn="ctr"/>
                      <a:endParaRPr lang="en-GB" sz="1100" dirty="0"/>
                    </a:p>
                  </a:txBody>
                  <a:tcPr marL="6350" marR="6350" marT="6350" marB="0"/>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tc>
                <a:tc>
                  <a:txBody>
                    <a:bodyPr/>
                    <a:lstStyle/>
                    <a:p>
                      <a:pPr>
                        <a:lnSpc>
                          <a:spcPct val="115000"/>
                        </a:lnSpc>
                        <a:spcAft>
                          <a:spcPts val="1000"/>
                        </a:spcAft>
                      </a:pP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dirty="0"/>
                    </a:p>
                  </a:txBody>
                  <a:tcPr marL="6350" marR="6350" marT="6350" marB="0"/>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tc>
                <a:tc>
                  <a:txBody>
                    <a:bodyPr/>
                    <a:lstStyle/>
                    <a:p>
                      <a:endParaRPr lang="en-GB" sz="1100" dirty="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2315823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Arial"/>
                <a:cs typeface="Arial"/>
              </a:rPr>
              <a:t>Section 2: DSC Change Budget &amp; Horizon Planning</a:t>
            </a:r>
            <a:endParaRPr lang="en-GB" sz="3600" dirty="0">
              <a:latin typeface="Arial"/>
              <a:cs typeface="Arial"/>
            </a:endParaRPr>
          </a:p>
        </p:txBody>
      </p:sp>
    </p:spTree>
    <p:extLst>
      <p:ext uri="{BB962C8B-B14F-4D97-AF65-F5344CB8AC3E}">
        <p14:creationId xmlns:p14="http://schemas.microsoft.com/office/powerpoint/2010/main" val="36142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0"/>
            <a:ext cx="9028601" cy="813490"/>
          </a:xfrm>
        </p:spPr>
        <p:txBody>
          <a:bodyPr>
            <a:noAutofit/>
          </a:bodyPr>
          <a:lstStyle/>
          <a:p>
            <a:r>
              <a:rPr lang="en-US" sz="1800" dirty="0"/>
              <a:t>XRN5463 - Technical Debt reduction - Prime and Sub process enhancement</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2949569298"/>
              </p:ext>
            </p:extLst>
          </p:nvPr>
        </p:nvGraphicFramePr>
        <p:xfrm>
          <a:off x="115398" y="1038912"/>
          <a:ext cx="8913199" cy="899796"/>
        </p:xfrm>
        <a:graphic>
          <a:graphicData uri="http://schemas.openxmlformats.org/drawingml/2006/table">
            <a:tbl>
              <a:tblPr firstRow="1" bandRow="1">
                <a:tableStyleId>{2D5ABB26-0587-4C30-8999-92F81FD0307C}</a:tableStyleId>
              </a:tblPr>
              <a:tblGrid>
                <a:gridCol w="1049523">
                  <a:extLst>
                    <a:ext uri="{9D8B030D-6E8A-4147-A177-3AD203B41FA5}">
                      <a16:colId xmlns:a16="http://schemas.microsoft.com/office/drawing/2014/main" val="1006639987"/>
                    </a:ext>
                  </a:extLst>
                </a:gridCol>
                <a:gridCol w="2154476">
                  <a:extLst>
                    <a:ext uri="{9D8B030D-6E8A-4147-A177-3AD203B41FA5}">
                      <a16:colId xmlns:a16="http://schemas.microsoft.com/office/drawing/2014/main" val="4080995352"/>
                    </a:ext>
                  </a:extLst>
                </a:gridCol>
                <a:gridCol w="711690">
                  <a:extLst>
                    <a:ext uri="{9D8B030D-6E8A-4147-A177-3AD203B41FA5}">
                      <a16:colId xmlns:a16="http://schemas.microsoft.com/office/drawing/2014/main" val="965499758"/>
                    </a:ext>
                  </a:extLst>
                </a:gridCol>
                <a:gridCol w="1374942">
                  <a:extLst>
                    <a:ext uri="{9D8B030D-6E8A-4147-A177-3AD203B41FA5}">
                      <a16:colId xmlns:a16="http://schemas.microsoft.com/office/drawing/2014/main" val="2553637847"/>
                    </a:ext>
                  </a:extLst>
                </a:gridCol>
                <a:gridCol w="994534">
                  <a:extLst>
                    <a:ext uri="{9D8B030D-6E8A-4147-A177-3AD203B41FA5}">
                      <a16:colId xmlns:a16="http://schemas.microsoft.com/office/drawing/2014/main" val="201100273"/>
                    </a:ext>
                  </a:extLst>
                </a:gridCol>
                <a:gridCol w="904120">
                  <a:extLst>
                    <a:ext uri="{9D8B030D-6E8A-4147-A177-3AD203B41FA5}">
                      <a16:colId xmlns:a16="http://schemas.microsoft.com/office/drawing/2014/main" val="174316984"/>
                    </a:ext>
                  </a:extLst>
                </a:gridCol>
                <a:gridCol w="904120">
                  <a:extLst>
                    <a:ext uri="{9D8B030D-6E8A-4147-A177-3AD203B41FA5}">
                      <a16:colId xmlns:a16="http://schemas.microsoft.com/office/drawing/2014/main" val="614572945"/>
                    </a:ext>
                  </a:extLst>
                </a:gridCol>
                <a:gridCol w="819794">
                  <a:extLst>
                    <a:ext uri="{9D8B030D-6E8A-4147-A177-3AD203B41FA5}">
                      <a16:colId xmlns:a16="http://schemas.microsoft.com/office/drawing/2014/main" val="2798237816"/>
                    </a:ext>
                  </a:extLst>
                </a:gridCol>
              </a:tblGrid>
              <a:tr h="247111">
                <a:tc rowSpan="2">
                  <a:txBody>
                    <a:bodyPr/>
                    <a:lstStyle/>
                    <a:p>
                      <a:r>
                        <a:rPr lang="en-GB" sz="1000" dirty="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dirty="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dirty="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dirty="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tx1"/>
                          </a:solidFill>
                          <a:effectLst/>
                          <a:latin typeface="+mn-lt"/>
                          <a:ea typeface="+mn-ea"/>
                          <a:cs typeface="+mn-cs"/>
                          <a:hlinkClick r:id="rId3"/>
                        </a:rPr>
                        <a:t>2955.6 - MT - PO</a:t>
                      </a:r>
                      <a:endParaRPr lang="en-GB" sz="1000" u="none"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Service Area 4: Meter Read/Asset processing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Ad hoc Release – ASAP post approval</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hlinkClick r:id="rId4"/>
                        </a:rPr>
                        <a:t>5463</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700281307"/>
              </p:ext>
            </p:extLst>
          </p:nvPr>
        </p:nvGraphicFramePr>
        <p:xfrm>
          <a:off x="115399" y="2154795"/>
          <a:ext cx="8913200" cy="1908092"/>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dirty="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dirty="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endParaRPr lang="en-GB" sz="900" dirty="0"/>
                    </a:p>
                  </a:txBody>
                  <a:tcPr marL="6350" marR="6350" marT="6350" marB="0" anchor="ctr"/>
                </a:tc>
                <a:tc>
                  <a:txBody>
                    <a:bodyPr/>
                    <a:lstStyle/>
                    <a:p>
                      <a:pPr algn="ctr">
                        <a:lnSpc>
                          <a:spcPct val="115000"/>
                        </a:lnSpc>
                        <a:spcAft>
                          <a:spcPts val="0"/>
                        </a:spcAft>
                      </a:pPr>
                      <a:endParaRPr lang="en-GB" sz="900" kern="1200" dirty="0">
                        <a:solidFill>
                          <a:schemeClr val="tx1"/>
                        </a:solidFill>
                        <a:effectLst/>
                        <a:latin typeface="+mn-lt"/>
                        <a:ea typeface="+mn-ea"/>
                        <a:cs typeface="+mn-cs"/>
                      </a:endParaRPr>
                    </a:p>
                  </a:txBody>
                  <a:tcPr marL="59044" marR="59044"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No Representations received</a:t>
                      </a:r>
                    </a:p>
                    <a:p>
                      <a:endParaRPr lang="en-GB" sz="1000" dirty="0">
                        <a:solidFill>
                          <a:schemeClr val="accent4"/>
                        </a:solidFill>
                      </a:endParaRPr>
                    </a:p>
                  </a:txBody>
                  <a:tcPr marL="6350" marR="6350" marT="6350" marB="0" anchor="ctr"/>
                </a:tc>
                <a:extLst>
                  <a:ext uri="{0D108BD9-81ED-4DB2-BD59-A6C34878D82A}">
                    <a16:rowId xmlns:a16="http://schemas.microsoft.com/office/drawing/2014/main" val="941584291"/>
                  </a:ext>
                </a:extLst>
              </a:tr>
              <a:tr h="478222">
                <a:tc>
                  <a:txBody>
                    <a:bodyPr/>
                    <a:lstStyle/>
                    <a:p>
                      <a:pPr algn="ctr"/>
                      <a:endParaRPr lang="en-GB" sz="1100" dirty="0"/>
                    </a:p>
                  </a:txBody>
                  <a:tcPr marL="6350" marR="6350" marT="6350" marB="0"/>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tc>
                <a:tc>
                  <a:txBody>
                    <a:bodyPr/>
                    <a:lstStyle/>
                    <a:p>
                      <a:pPr>
                        <a:lnSpc>
                          <a:spcPct val="115000"/>
                        </a:lnSpc>
                        <a:spcAft>
                          <a:spcPts val="1000"/>
                        </a:spcAft>
                      </a:pP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dirty="0"/>
                    </a:p>
                  </a:txBody>
                  <a:tcPr marL="6350" marR="6350" marT="6350" marB="0"/>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tc>
                <a:tc>
                  <a:txBody>
                    <a:bodyPr/>
                    <a:lstStyle/>
                    <a:p>
                      <a:endParaRPr lang="en-GB" sz="1100" dirty="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2247872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0"/>
            <a:ext cx="9028601" cy="813490"/>
          </a:xfrm>
        </p:spPr>
        <p:txBody>
          <a:bodyPr>
            <a:noAutofit/>
          </a:bodyPr>
          <a:lstStyle/>
          <a:p>
            <a:r>
              <a:rPr lang="en-US" sz="1800" dirty="0"/>
              <a:t>XRN5464 - Technical Debt Reduction - Class 1 and 2</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3558051333"/>
              </p:ext>
            </p:extLst>
          </p:nvPr>
        </p:nvGraphicFramePr>
        <p:xfrm>
          <a:off x="115398" y="1038912"/>
          <a:ext cx="8913199" cy="899796"/>
        </p:xfrm>
        <a:graphic>
          <a:graphicData uri="http://schemas.openxmlformats.org/drawingml/2006/table">
            <a:tbl>
              <a:tblPr firstRow="1" bandRow="1">
                <a:tableStyleId>{2D5ABB26-0587-4C30-8999-92F81FD0307C}</a:tableStyleId>
              </a:tblPr>
              <a:tblGrid>
                <a:gridCol w="1049523">
                  <a:extLst>
                    <a:ext uri="{9D8B030D-6E8A-4147-A177-3AD203B41FA5}">
                      <a16:colId xmlns:a16="http://schemas.microsoft.com/office/drawing/2014/main" val="1006639987"/>
                    </a:ext>
                  </a:extLst>
                </a:gridCol>
                <a:gridCol w="2254420">
                  <a:extLst>
                    <a:ext uri="{9D8B030D-6E8A-4147-A177-3AD203B41FA5}">
                      <a16:colId xmlns:a16="http://schemas.microsoft.com/office/drawing/2014/main" val="4080995352"/>
                    </a:ext>
                  </a:extLst>
                </a:gridCol>
                <a:gridCol w="759853">
                  <a:extLst>
                    <a:ext uri="{9D8B030D-6E8A-4147-A177-3AD203B41FA5}">
                      <a16:colId xmlns:a16="http://schemas.microsoft.com/office/drawing/2014/main" val="965499758"/>
                    </a:ext>
                  </a:extLst>
                </a:gridCol>
                <a:gridCol w="1365161">
                  <a:extLst>
                    <a:ext uri="{9D8B030D-6E8A-4147-A177-3AD203B41FA5}">
                      <a16:colId xmlns:a16="http://schemas.microsoft.com/office/drawing/2014/main" val="2553637847"/>
                    </a:ext>
                  </a:extLst>
                </a:gridCol>
                <a:gridCol w="856208">
                  <a:extLst>
                    <a:ext uri="{9D8B030D-6E8A-4147-A177-3AD203B41FA5}">
                      <a16:colId xmlns:a16="http://schemas.microsoft.com/office/drawing/2014/main" val="201100273"/>
                    </a:ext>
                  </a:extLst>
                </a:gridCol>
                <a:gridCol w="904120">
                  <a:extLst>
                    <a:ext uri="{9D8B030D-6E8A-4147-A177-3AD203B41FA5}">
                      <a16:colId xmlns:a16="http://schemas.microsoft.com/office/drawing/2014/main" val="174316984"/>
                    </a:ext>
                  </a:extLst>
                </a:gridCol>
                <a:gridCol w="904120">
                  <a:extLst>
                    <a:ext uri="{9D8B030D-6E8A-4147-A177-3AD203B41FA5}">
                      <a16:colId xmlns:a16="http://schemas.microsoft.com/office/drawing/2014/main" val="614572945"/>
                    </a:ext>
                  </a:extLst>
                </a:gridCol>
                <a:gridCol w="819794">
                  <a:extLst>
                    <a:ext uri="{9D8B030D-6E8A-4147-A177-3AD203B41FA5}">
                      <a16:colId xmlns:a16="http://schemas.microsoft.com/office/drawing/2014/main" val="2798237816"/>
                    </a:ext>
                  </a:extLst>
                </a:gridCol>
              </a:tblGrid>
              <a:tr h="247111">
                <a:tc rowSpan="2">
                  <a:txBody>
                    <a:bodyPr/>
                    <a:lstStyle/>
                    <a:p>
                      <a:r>
                        <a:rPr lang="en-GB" sz="1000" dirty="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dirty="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dirty="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dirty="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1704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tx1"/>
                          </a:solidFill>
                          <a:effectLst/>
                          <a:latin typeface="+mn-lt"/>
                          <a:ea typeface="+mn-ea"/>
                          <a:cs typeface="+mn-cs"/>
                          <a:hlinkClick r:id="rId3"/>
                        </a:rPr>
                        <a:t>2955.7 - MT - PO</a:t>
                      </a:r>
                      <a:endParaRPr lang="en-GB" sz="1000" u="none"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Service Area 3: </a:t>
                      </a:r>
                      <a:r>
                        <a:rPr lang="en-US" sz="1000" kern="1200" dirty="0">
                          <a:solidFill>
                            <a:schemeClr val="tx1"/>
                          </a:solidFill>
                          <a:effectLst/>
                          <a:latin typeface="+mn-lt"/>
                          <a:ea typeface="+mn-ea"/>
                          <a:cs typeface="+mn-cs"/>
                        </a:rPr>
                        <a:t>Manage updates to customer portfolio</a:t>
                      </a:r>
                      <a:endParaRPr lang="en-GB" sz="1000"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Ad hoc Release – ASAP post approval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hlinkClick r:id="rId4"/>
                        </a:rPr>
                        <a:t>5464</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1180118764"/>
              </p:ext>
            </p:extLst>
          </p:nvPr>
        </p:nvGraphicFramePr>
        <p:xfrm>
          <a:off x="115399" y="2154795"/>
          <a:ext cx="8913200" cy="1908092"/>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dirty="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dirty="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endParaRPr lang="en-GB" sz="900" dirty="0"/>
                    </a:p>
                  </a:txBody>
                  <a:tcPr marL="6350" marR="6350" marT="6350" marB="0" anchor="ctr"/>
                </a:tc>
                <a:tc>
                  <a:txBody>
                    <a:bodyPr/>
                    <a:lstStyle/>
                    <a:p>
                      <a:pPr algn="ctr">
                        <a:lnSpc>
                          <a:spcPct val="115000"/>
                        </a:lnSpc>
                        <a:spcAft>
                          <a:spcPts val="0"/>
                        </a:spcAft>
                      </a:pPr>
                      <a:endParaRPr lang="en-GB" sz="900" kern="1200" dirty="0">
                        <a:solidFill>
                          <a:schemeClr val="tx1"/>
                        </a:solidFill>
                        <a:effectLst/>
                        <a:latin typeface="+mn-lt"/>
                        <a:ea typeface="+mn-ea"/>
                        <a:cs typeface="+mn-cs"/>
                      </a:endParaRPr>
                    </a:p>
                  </a:txBody>
                  <a:tcPr marL="59044" marR="59044"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No Representations received</a:t>
                      </a:r>
                    </a:p>
                    <a:p>
                      <a:endParaRPr lang="en-GB" sz="1000" dirty="0">
                        <a:solidFill>
                          <a:schemeClr val="accent4"/>
                        </a:solidFill>
                      </a:endParaRPr>
                    </a:p>
                  </a:txBody>
                  <a:tcPr marL="6350" marR="6350" marT="6350" marB="0" anchor="ctr"/>
                </a:tc>
                <a:extLst>
                  <a:ext uri="{0D108BD9-81ED-4DB2-BD59-A6C34878D82A}">
                    <a16:rowId xmlns:a16="http://schemas.microsoft.com/office/drawing/2014/main" val="941584291"/>
                  </a:ext>
                </a:extLst>
              </a:tr>
              <a:tr h="478222">
                <a:tc>
                  <a:txBody>
                    <a:bodyPr/>
                    <a:lstStyle/>
                    <a:p>
                      <a:pPr algn="ctr"/>
                      <a:endParaRPr lang="en-GB" sz="1100" dirty="0"/>
                    </a:p>
                  </a:txBody>
                  <a:tcPr marL="6350" marR="6350" marT="6350" marB="0"/>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tc>
                <a:tc>
                  <a:txBody>
                    <a:bodyPr/>
                    <a:lstStyle/>
                    <a:p>
                      <a:pPr>
                        <a:lnSpc>
                          <a:spcPct val="115000"/>
                        </a:lnSpc>
                        <a:spcAft>
                          <a:spcPts val="1000"/>
                        </a:spcAft>
                      </a:pP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dirty="0"/>
                    </a:p>
                  </a:txBody>
                  <a:tcPr marL="6350" marR="6350" marT="6350" marB="0"/>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tc>
                <a:tc>
                  <a:txBody>
                    <a:bodyPr/>
                    <a:lstStyle/>
                    <a:p>
                      <a:endParaRPr lang="en-GB" sz="1100" dirty="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1825567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0"/>
            <a:ext cx="9028601" cy="813490"/>
          </a:xfrm>
        </p:spPr>
        <p:txBody>
          <a:bodyPr>
            <a:noAutofit/>
          </a:bodyPr>
          <a:lstStyle/>
          <a:p>
            <a:r>
              <a:rPr lang="en-US" sz="1800" dirty="0"/>
              <a:t>UK Link Cloud </a:t>
            </a:r>
            <a:r>
              <a:rPr lang="en-US" sz="1800" dirty="0" err="1"/>
              <a:t>Programme</a:t>
            </a:r>
            <a:r>
              <a:rPr lang="en-US" sz="1800" dirty="0"/>
              <a:t> Change Pack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1096277872"/>
              </p:ext>
            </p:extLst>
          </p:nvPr>
        </p:nvGraphicFramePr>
        <p:xfrm>
          <a:off x="115398" y="1038912"/>
          <a:ext cx="8913201" cy="899796"/>
        </p:xfrm>
        <a:graphic>
          <a:graphicData uri="http://schemas.openxmlformats.org/drawingml/2006/table">
            <a:tbl>
              <a:tblPr firstRow="1" bandRow="1">
                <a:tableStyleId>{2D5ABB26-0587-4C30-8999-92F81FD0307C}</a:tableStyleId>
              </a:tblPr>
              <a:tblGrid>
                <a:gridCol w="1181337">
                  <a:extLst>
                    <a:ext uri="{9D8B030D-6E8A-4147-A177-3AD203B41FA5}">
                      <a16:colId xmlns:a16="http://schemas.microsoft.com/office/drawing/2014/main" val="1006639987"/>
                    </a:ext>
                  </a:extLst>
                </a:gridCol>
                <a:gridCol w="1620330">
                  <a:extLst>
                    <a:ext uri="{9D8B030D-6E8A-4147-A177-3AD203B41FA5}">
                      <a16:colId xmlns:a16="http://schemas.microsoft.com/office/drawing/2014/main" val="4080995352"/>
                    </a:ext>
                  </a:extLst>
                </a:gridCol>
                <a:gridCol w="1674253">
                  <a:extLst>
                    <a:ext uri="{9D8B030D-6E8A-4147-A177-3AD203B41FA5}">
                      <a16:colId xmlns:a16="http://schemas.microsoft.com/office/drawing/2014/main" val="965499758"/>
                    </a:ext>
                  </a:extLst>
                </a:gridCol>
                <a:gridCol w="1479182">
                  <a:extLst>
                    <a:ext uri="{9D8B030D-6E8A-4147-A177-3AD203B41FA5}">
                      <a16:colId xmlns:a16="http://schemas.microsoft.com/office/drawing/2014/main" val="2553637847"/>
                    </a:ext>
                  </a:extLst>
                </a:gridCol>
                <a:gridCol w="1017672">
                  <a:extLst>
                    <a:ext uri="{9D8B030D-6E8A-4147-A177-3AD203B41FA5}">
                      <a16:colId xmlns:a16="http://schemas.microsoft.com/office/drawing/2014/main" val="174316984"/>
                    </a:ext>
                  </a:extLst>
                </a:gridCol>
                <a:gridCol w="1017672">
                  <a:extLst>
                    <a:ext uri="{9D8B030D-6E8A-4147-A177-3AD203B41FA5}">
                      <a16:colId xmlns:a16="http://schemas.microsoft.com/office/drawing/2014/main" val="614572945"/>
                    </a:ext>
                  </a:extLst>
                </a:gridCol>
                <a:gridCol w="922755">
                  <a:extLst>
                    <a:ext uri="{9D8B030D-6E8A-4147-A177-3AD203B41FA5}">
                      <a16:colId xmlns:a16="http://schemas.microsoft.com/office/drawing/2014/main" val="2798237816"/>
                    </a:ext>
                  </a:extLst>
                </a:gridCol>
              </a:tblGrid>
              <a:tr h="247111">
                <a:tc rowSpan="2">
                  <a:txBody>
                    <a:bodyPr/>
                    <a:lstStyle/>
                    <a:p>
                      <a:r>
                        <a:rPr lang="en-GB" sz="1000" dirty="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dirty="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dirty="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dirty="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tx1"/>
                          </a:solidFill>
                          <a:effectLst/>
                          <a:latin typeface="+mn-lt"/>
                          <a:ea typeface="+mn-ea"/>
                          <a:cs typeface="+mn-cs"/>
                          <a:hlinkClick r:id="rId3"/>
                        </a:rPr>
                        <a:t>2955.8 - MT - PO</a:t>
                      </a:r>
                      <a:endParaRPr lang="en-GB" sz="1000" u="none"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N/A – Document Change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Shipper, DNO &amp; IGT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Ad hoc Release – May 2022</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1897294804"/>
              </p:ext>
            </p:extLst>
          </p:nvPr>
        </p:nvGraphicFramePr>
        <p:xfrm>
          <a:off x="115399" y="2154795"/>
          <a:ext cx="8913200" cy="1908092"/>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dirty="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dirty="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endParaRPr lang="en-GB" sz="900" dirty="0"/>
                    </a:p>
                  </a:txBody>
                  <a:tcPr marL="6350" marR="6350" marT="6350" marB="0" anchor="ctr"/>
                </a:tc>
                <a:tc>
                  <a:txBody>
                    <a:bodyPr/>
                    <a:lstStyle/>
                    <a:p>
                      <a:pPr algn="ctr">
                        <a:lnSpc>
                          <a:spcPct val="115000"/>
                        </a:lnSpc>
                        <a:spcAft>
                          <a:spcPts val="0"/>
                        </a:spcAft>
                      </a:pPr>
                      <a:endParaRPr lang="en-GB" sz="900" kern="1200" dirty="0">
                        <a:solidFill>
                          <a:schemeClr val="tx1"/>
                        </a:solidFill>
                        <a:effectLst/>
                        <a:latin typeface="+mn-lt"/>
                        <a:ea typeface="+mn-ea"/>
                        <a:cs typeface="+mn-cs"/>
                      </a:endParaRPr>
                    </a:p>
                  </a:txBody>
                  <a:tcPr marL="59044" marR="59044"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No Representations received</a:t>
                      </a:r>
                    </a:p>
                    <a:p>
                      <a:endParaRPr lang="en-GB" sz="1000" dirty="0">
                        <a:solidFill>
                          <a:schemeClr val="accent4"/>
                        </a:solidFill>
                      </a:endParaRPr>
                    </a:p>
                  </a:txBody>
                  <a:tcPr marL="6350" marR="6350" marT="6350" marB="0" anchor="ctr"/>
                </a:tc>
                <a:extLst>
                  <a:ext uri="{0D108BD9-81ED-4DB2-BD59-A6C34878D82A}">
                    <a16:rowId xmlns:a16="http://schemas.microsoft.com/office/drawing/2014/main" val="941584291"/>
                  </a:ext>
                </a:extLst>
              </a:tr>
              <a:tr h="478222">
                <a:tc>
                  <a:txBody>
                    <a:bodyPr/>
                    <a:lstStyle/>
                    <a:p>
                      <a:pPr algn="ctr"/>
                      <a:endParaRPr lang="en-GB" sz="1100" dirty="0"/>
                    </a:p>
                  </a:txBody>
                  <a:tcPr marL="6350" marR="6350" marT="6350" marB="0"/>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tc>
                <a:tc>
                  <a:txBody>
                    <a:bodyPr/>
                    <a:lstStyle/>
                    <a:p>
                      <a:pPr>
                        <a:lnSpc>
                          <a:spcPct val="115000"/>
                        </a:lnSpc>
                        <a:spcAft>
                          <a:spcPts val="1000"/>
                        </a:spcAft>
                      </a:pP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dirty="0"/>
                    </a:p>
                  </a:txBody>
                  <a:tcPr marL="6350" marR="6350" marT="6350" marB="0"/>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tc>
                <a:tc>
                  <a:txBody>
                    <a:bodyPr/>
                    <a:lstStyle/>
                    <a:p>
                      <a:endParaRPr lang="en-GB" sz="1100" dirty="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3313404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44161"/>
            <a:ext cx="8229600" cy="408150"/>
          </a:xfrm>
        </p:spPr>
        <p:txBody>
          <a:bodyPr>
            <a:noAutofit/>
          </a:bodyPr>
          <a:lstStyle/>
          <a:p>
            <a:r>
              <a:rPr lang="en-GB" sz="2000" dirty="0"/>
              <a:t>Standalone Change Documents for Approval (BER, CCR, EQR)</a:t>
            </a:r>
            <a:endParaRPr lang="en-GB" sz="1400" dirty="0">
              <a:latin typeface="Arial"/>
              <a:cs typeface="Arial"/>
            </a:endParaRPr>
          </a:p>
        </p:txBody>
      </p:sp>
      <p:sp>
        <p:nvSpPr>
          <p:cNvPr id="5" name="Content Placeholder 4">
            <a:extLst>
              <a:ext uri="{FF2B5EF4-FFF2-40B4-BE49-F238E27FC236}">
                <a16:creationId xmlns:a16="http://schemas.microsoft.com/office/drawing/2014/main" id="{202B2A40-B2AB-4CF0-89EC-AD604789A2C3}"/>
              </a:ext>
            </a:extLst>
          </p:cNvPr>
          <p:cNvSpPr>
            <a:spLocks noGrp="1"/>
          </p:cNvSpPr>
          <p:nvPr>
            <p:ph idx="1"/>
          </p:nvPr>
        </p:nvSpPr>
        <p:spPr>
          <a:xfrm>
            <a:off x="0" y="610945"/>
            <a:ext cx="8281736" cy="4488394"/>
          </a:xfrm>
        </p:spPr>
        <p:txBody>
          <a:bodyPr>
            <a:normAutofit lnSpcReduction="10000"/>
          </a:bodyPr>
          <a:lstStyle/>
          <a:p>
            <a:pPr lvl="0"/>
            <a:r>
              <a:rPr lang="en-US" sz="1800" dirty="0"/>
              <a:t>BER for XRN5450 Demand tool to support Urgent Modification 0788 </a:t>
            </a:r>
          </a:p>
          <a:p>
            <a:pPr lvl="1"/>
            <a:r>
              <a:rPr lang="en-GB" sz="1200" dirty="0"/>
              <a:t>Voting NTS</a:t>
            </a:r>
          </a:p>
          <a:p>
            <a:pPr marL="457200" lvl="1" indent="0">
              <a:buNone/>
            </a:pPr>
            <a:endParaRPr lang="en-GB" sz="800" dirty="0"/>
          </a:p>
          <a:p>
            <a:pPr lvl="0"/>
            <a:r>
              <a:rPr lang="en-GB" sz="1800" dirty="0"/>
              <a:t>BER for </a:t>
            </a:r>
            <a:r>
              <a:rPr lang="en-US" sz="1800" dirty="0"/>
              <a:t>XRN5458 Urgent Modification 0791 - Contingency Gas Procurement Arrangements when a Supplier acts under a Deed of Undertaking </a:t>
            </a:r>
          </a:p>
          <a:p>
            <a:pPr lvl="1"/>
            <a:r>
              <a:rPr lang="en-GB" sz="1200" dirty="0"/>
              <a:t>Voting NTS</a:t>
            </a:r>
            <a:endParaRPr lang="en-US" sz="800" dirty="0"/>
          </a:p>
          <a:p>
            <a:pPr lvl="0"/>
            <a:r>
              <a:rPr lang="en-GB" sz="1800" dirty="0"/>
              <a:t>CCR for </a:t>
            </a:r>
            <a:r>
              <a:rPr lang="en-US" sz="1800" dirty="0"/>
              <a:t>XRN5443 - Urgent Modification 0788 - </a:t>
            </a:r>
            <a:r>
              <a:rPr lang="en-US" sz="1800" dirty="0" err="1"/>
              <a:t>Minimising</a:t>
            </a:r>
            <a:r>
              <a:rPr lang="en-US" sz="1800" dirty="0"/>
              <a:t> the market impacts of ‘Supplier Undertaking’ operation </a:t>
            </a:r>
          </a:p>
          <a:p>
            <a:pPr lvl="1"/>
            <a:r>
              <a:rPr lang="en-GB" sz="1200" dirty="0"/>
              <a:t>Voting NTS</a:t>
            </a:r>
            <a:endParaRPr lang="en-GB" sz="800" dirty="0"/>
          </a:p>
          <a:p>
            <a:pPr lvl="0"/>
            <a:r>
              <a:rPr lang="en-GB" sz="1800" dirty="0"/>
              <a:t>CCR for XRN5235 </a:t>
            </a:r>
            <a:r>
              <a:rPr lang="en-US" sz="1800" dirty="0"/>
              <a:t>Request for access to SOQ data &amp; capacity figures which influence transportation charges</a:t>
            </a:r>
            <a:endParaRPr lang="en-GB" sz="1800" dirty="0"/>
          </a:p>
          <a:p>
            <a:pPr lvl="1"/>
            <a:r>
              <a:rPr lang="en-GB" sz="1200" dirty="0"/>
              <a:t>Voting Shipper</a:t>
            </a:r>
            <a:endParaRPr lang="en-GB" sz="1400" dirty="0"/>
          </a:p>
          <a:p>
            <a:r>
              <a:rPr lang="en-GB" sz="1800" dirty="0"/>
              <a:t>CCR for XRN5377 </a:t>
            </a:r>
            <a:r>
              <a:rPr lang="en-US" sz="1800" dirty="0"/>
              <a:t>Addition of ‘Class’ field to supply point data reports</a:t>
            </a:r>
            <a:endParaRPr lang="en-GB" sz="1800" dirty="0"/>
          </a:p>
          <a:p>
            <a:pPr lvl="1"/>
            <a:r>
              <a:rPr lang="en-GB" sz="1200" dirty="0"/>
              <a:t>Voting DNO</a:t>
            </a:r>
            <a:endParaRPr lang="en-GB" sz="1400" dirty="0"/>
          </a:p>
          <a:p>
            <a:pPr lvl="0"/>
            <a:r>
              <a:rPr lang="en-GB" sz="1800" dirty="0"/>
              <a:t>EQR for XRN5379 Class 1 Read Service Procurement Exercise (Mod 0710)</a:t>
            </a:r>
          </a:p>
          <a:p>
            <a:pPr lvl="1"/>
            <a:r>
              <a:rPr lang="en-GB" sz="1200" dirty="0"/>
              <a:t>Voting Shipper, </a:t>
            </a:r>
            <a:endParaRPr lang="en-GB" sz="1400" dirty="0"/>
          </a:p>
        </p:txBody>
      </p:sp>
      <p:graphicFrame>
        <p:nvGraphicFramePr>
          <p:cNvPr id="3" name="Object 2">
            <a:extLst>
              <a:ext uri="{FF2B5EF4-FFF2-40B4-BE49-F238E27FC236}">
                <a16:creationId xmlns:a16="http://schemas.microsoft.com/office/drawing/2014/main" id="{E35E1440-AB00-4F6F-A45D-BF0D05714AE8}"/>
              </a:ext>
            </a:extLst>
          </p:cNvPr>
          <p:cNvGraphicFramePr>
            <a:graphicFrameLocks noChangeAspect="1"/>
          </p:cNvGraphicFramePr>
          <p:nvPr>
            <p:extLst>
              <p:ext uri="{D42A27DB-BD31-4B8C-83A1-F6EECF244321}">
                <p14:modId xmlns:p14="http://schemas.microsoft.com/office/powerpoint/2010/main" val="2766381265"/>
              </p:ext>
            </p:extLst>
          </p:nvPr>
        </p:nvGraphicFramePr>
        <p:xfrm>
          <a:off x="8196560" y="555274"/>
          <a:ext cx="914400" cy="792163"/>
        </p:xfrm>
        <a:graphic>
          <a:graphicData uri="http://schemas.openxmlformats.org/presentationml/2006/ole">
            <mc:AlternateContent xmlns:mc="http://schemas.openxmlformats.org/markup-compatibility/2006">
              <mc:Choice xmlns:v="urn:schemas-microsoft-com:vml" Requires="v">
                <p:oleObj spid="_x0000_s1095" name="Document" showAsIcon="1" r:id="rId4" imgW="914400" imgH="792360" progId="Word.Document.12">
                  <p:embed/>
                </p:oleObj>
              </mc:Choice>
              <mc:Fallback>
                <p:oleObj name="Document" showAsIcon="1" r:id="rId4" imgW="914400" imgH="792360" progId="Word.Document.12">
                  <p:embed/>
                  <p:pic>
                    <p:nvPicPr>
                      <p:cNvPr id="3" name="Object 2">
                        <a:extLst>
                          <a:ext uri="{FF2B5EF4-FFF2-40B4-BE49-F238E27FC236}">
                            <a16:creationId xmlns:a16="http://schemas.microsoft.com/office/drawing/2014/main" id="{E35E1440-AB00-4F6F-A45D-BF0D05714AE8}"/>
                          </a:ext>
                        </a:extLst>
                      </p:cNvPr>
                      <p:cNvPicPr/>
                      <p:nvPr/>
                    </p:nvPicPr>
                    <p:blipFill>
                      <a:blip r:embed="rId5"/>
                      <a:stretch>
                        <a:fillRect/>
                      </a:stretch>
                    </p:blipFill>
                    <p:spPr>
                      <a:xfrm>
                        <a:off x="8196560" y="555274"/>
                        <a:ext cx="914400" cy="792163"/>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CAE70EBD-2EE7-4C20-9619-B5AC5B791041}"/>
              </a:ext>
            </a:extLst>
          </p:cNvPr>
          <p:cNvGraphicFramePr>
            <a:graphicFrameLocks noChangeAspect="1"/>
          </p:cNvGraphicFramePr>
          <p:nvPr>
            <p:extLst>
              <p:ext uri="{D42A27DB-BD31-4B8C-83A1-F6EECF244321}">
                <p14:modId xmlns:p14="http://schemas.microsoft.com/office/powerpoint/2010/main" val="2503048895"/>
              </p:ext>
            </p:extLst>
          </p:nvPr>
        </p:nvGraphicFramePr>
        <p:xfrm>
          <a:off x="8193016" y="1306209"/>
          <a:ext cx="914400" cy="792163"/>
        </p:xfrm>
        <a:graphic>
          <a:graphicData uri="http://schemas.openxmlformats.org/presentationml/2006/ole">
            <mc:AlternateContent xmlns:mc="http://schemas.openxmlformats.org/markup-compatibility/2006">
              <mc:Choice xmlns:v="urn:schemas-microsoft-com:vml" Requires="v">
                <p:oleObj spid="_x0000_s1096" name="Document" showAsIcon="1" r:id="rId6" imgW="914400" imgH="792360" progId="Word.Document.12">
                  <p:embed/>
                </p:oleObj>
              </mc:Choice>
              <mc:Fallback>
                <p:oleObj name="Document" showAsIcon="1" r:id="rId6" imgW="914400" imgH="792360" progId="Word.Document.12">
                  <p:embed/>
                  <p:pic>
                    <p:nvPicPr>
                      <p:cNvPr id="11" name="Object 10">
                        <a:extLst>
                          <a:ext uri="{FF2B5EF4-FFF2-40B4-BE49-F238E27FC236}">
                            <a16:creationId xmlns:a16="http://schemas.microsoft.com/office/drawing/2014/main" id="{CAE70EBD-2EE7-4C20-9619-B5AC5B791041}"/>
                          </a:ext>
                        </a:extLst>
                      </p:cNvPr>
                      <p:cNvPicPr/>
                      <p:nvPr/>
                    </p:nvPicPr>
                    <p:blipFill>
                      <a:blip r:embed="rId7"/>
                      <a:stretch>
                        <a:fillRect/>
                      </a:stretch>
                    </p:blipFill>
                    <p:spPr>
                      <a:xfrm>
                        <a:off x="8193016" y="1306209"/>
                        <a:ext cx="914400" cy="792163"/>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2F27D209-AA68-4CF1-8D99-6D352310E85B}"/>
              </a:ext>
            </a:extLst>
          </p:cNvPr>
          <p:cNvGraphicFramePr>
            <a:graphicFrameLocks noChangeAspect="1"/>
          </p:cNvGraphicFramePr>
          <p:nvPr>
            <p:extLst>
              <p:ext uri="{D42A27DB-BD31-4B8C-83A1-F6EECF244321}">
                <p14:modId xmlns:p14="http://schemas.microsoft.com/office/powerpoint/2010/main" val="1923554925"/>
              </p:ext>
            </p:extLst>
          </p:nvPr>
        </p:nvGraphicFramePr>
        <p:xfrm>
          <a:off x="8229600" y="2849308"/>
          <a:ext cx="914400" cy="792163"/>
        </p:xfrm>
        <a:graphic>
          <a:graphicData uri="http://schemas.openxmlformats.org/presentationml/2006/ole">
            <mc:AlternateContent xmlns:mc="http://schemas.openxmlformats.org/markup-compatibility/2006">
              <mc:Choice xmlns:v="urn:schemas-microsoft-com:vml" Requires="v">
                <p:oleObj spid="_x0000_s1097" name="Document" showAsIcon="1" r:id="rId8" imgW="914400" imgH="792360" progId="Word.Document.12">
                  <p:embed/>
                </p:oleObj>
              </mc:Choice>
              <mc:Fallback>
                <p:oleObj name="Document" showAsIcon="1" r:id="rId8" imgW="914400" imgH="792360" progId="Word.Document.12">
                  <p:embed/>
                  <p:pic>
                    <p:nvPicPr>
                      <p:cNvPr id="12" name="Object 11">
                        <a:extLst>
                          <a:ext uri="{FF2B5EF4-FFF2-40B4-BE49-F238E27FC236}">
                            <a16:creationId xmlns:a16="http://schemas.microsoft.com/office/drawing/2014/main" id="{2F27D209-AA68-4CF1-8D99-6D352310E85B}"/>
                          </a:ext>
                        </a:extLst>
                      </p:cNvPr>
                      <p:cNvPicPr/>
                      <p:nvPr/>
                    </p:nvPicPr>
                    <p:blipFill>
                      <a:blip r:embed="rId9"/>
                      <a:stretch>
                        <a:fillRect/>
                      </a:stretch>
                    </p:blipFill>
                    <p:spPr>
                      <a:xfrm>
                        <a:off x="8229600" y="2849308"/>
                        <a:ext cx="914400" cy="792163"/>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F9A24EF1-4C94-4804-BAE1-AB15B991BB5F}"/>
              </a:ext>
            </a:extLst>
          </p:cNvPr>
          <p:cNvGraphicFramePr>
            <a:graphicFrameLocks noChangeAspect="1"/>
          </p:cNvGraphicFramePr>
          <p:nvPr>
            <p:extLst>
              <p:ext uri="{D42A27DB-BD31-4B8C-83A1-F6EECF244321}">
                <p14:modId xmlns:p14="http://schemas.microsoft.com/office/powerpoint/2010/main" val="3881628102"/>
              </p:ext>
            </p:extLst>
          </p:nvPr>
        </p:nvGraphicFramePr>
        <p:xfrm>
          <a:off x="8229600" y="3626687"/>
          <a:ext cx="914400" cy="792163"/>
        </p:xfrm>
        <a:graphic>
          <a:graphicData uri="http://schemas.openxmlformats.org/presentationml/2006/ole">
            <mc:AlternateContent xmlns:mc="http://schemas.openxmlformats.org/markup-compatibility/2006">
              <mc:Choice xmlns:v="urn:schemas-microsoft-com:vml" Requires="v">
                <p:oleObj spid="_x0000_s1098" name="Document" showAsIcon="1" r:id="rId10" imgW="914400" imgH="792360" progId="Word.Document.12">
                  <p:embed/>
                </p:oleObj>
              </mc:Choice>
              <mc:Fallback>
                <p:oleObj name="Document" showAsIcon="1" r:id="rId10" imgW="914400" imgH="792360" progId="Word.Document.12">
                  <p:embed/>
                  <p:pic>
                    <p:nvPicPr>
                      <p:cNvPr id="13" name="Object 12">
                        <a:extLst>
                          <a:ext uri="{FF2B5EF4-FFF2-40B4-BE49-F238E27FC236}">
                            <a16:creationId xmlns:a16="http://schemas.microsoft.com/office/drawing/2014/main" id="{F9A24EF1-4C94-4804-BAE1-AB15B991BB5F}"/>
                          </a:ext>
                        </a:extLst>
                      </p:cNvPr>
                      <p:cNvPicPr/>
                      <p:nvPr/>
                    </p:nvPicPr>
                    <p:blipFill>
                      <a:blip r:embed="rId11"/>
                      <a:stretch>
                        <a:fillRect/>
                      </a:stretch>
                    </p:blipFill>
                    <p:spPr>
                      <a:xfrm>
                        <a:off x="8229600" y="3626687"/>
                        <a:ext cx="914400" cy="792163"/>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D179AEFF-1F72-4A2C-97BA-FA690D33651D}"/>
              </a:ext>
            </a:extLst>
          </p:cNvPr>
          <p:cNvGraphicFramePr>
            <a:graphicFrameLocks noChangeAspect="1"/>
          </p:cNvGraphicFramePr>
          <p:nvPr>
            <p:extLst>
              <p:ext uri="{D42A27DB-BD31-4B8C-83A1-F6EECF244321}">
                <p14:modId xmlns:p14="http://schemas.microsoft.com/office/powerpoint/2010/main" val="219161759"/>
              </p:ext>
            </p:extLst>
          </p:nvPr>
        </p:nvGraphicFramePr>
        <p:xfrm>
          <a:off x="8229600" y="2070366"/>
          <a:ext cx="914400" cy="792163"/>
        </p:xfrm>
        <a:graphic>
          <a:graphicData uri="http://schemas.openxmlformats.org/presentationml/2006/ole">
            <mc:AlternateContent xmlns:mc="http://schemas.openxmlformats.org/markup-compatibility/2006">
              <mc:Choice xmlns:v="urn:schemas-microsoft-com:vml" Requires="v">
                <p:oleObj spid="_x0000_s1099" name="Document" showAsIcon="1" r:id="rId12" imgW="914400" imgH="792360" progId="Word.Document.12">
                  <p:embed/>
                </p:oleObj>
              </mc:Choice>
              <mc:Fallback>
                <p:oleObj name="Document" showAsIcon="1" r:id="rId12" imgW="914400" imgH="792360" progId="Word.Document.12">
                  <p:embed/>
                  <p:pic>
                    <p:nvPicPr>
                      <p:cNvPr id="14" name="Object 13">
                        <a:extLst>
                          <a:ext uri="{FF2B5EF4-FFF2-40B4-BE49-F238E27FC236}">
                            <a16:creationId xmlns:a16="http://schemas.microsoft.com/office/drawing/2014/main" id="{D179AEFF-1F72-4A2C-97BA-FA690D33651D}"/>
                          </a:ext>
                        </a:extLst>
                      </p:cNvPr>
                      <p:cNvPicPr/>
                      <p:nvPr/>
                    </p:nvPicPr>
                    <p:blipFill>
                      <a:blip r:embed="rId13"/>
                      <a:stretch>
                        <a:fillRect/>
                      </a:stretch>
                    </p:blipFill>
                    <p:spPr>
                      <a:xfrm>
                        <a:off x="8229600" y="2070366"/>
                        <a:ext cx="914400" cy="792163"/>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6102617F-128D-4B85-93DA-8CA44690A651}"/>
              </a:ext>
            </a:extLst>
          </p:cNvPr>
          <p:cNvGraphicFramePr>
            <a:graphicFrameLocks noChangeAspect="1"/>
          </p:cNvGraphicFramePr>
          <p:nvPr>
            <p:extLst>
              <p:ext uri="{D42A27DB-BD31-4B8C-83A1-F6EECF244321}">
                <p14:modId xmlns:p14="http://schemas.microsoft.com/office/powerpoint/2010/main" val="275052848"/>
              </p:ext>
            </p:extLst>
          </p:nvPr>
        </p:nvGraphicFramePr>
        <p:xfrm>
          <a:off x="8193016" y="4351337"/>
          <a:ext cx="914400" cy="792163"/>
        </p:xfrm>
        <a:graphic>
          <a:graphicData uri="http://schemas.openxmlformats.org/presentationml/2006/ole">
            <mc:AlternateContent xmlns:mc="http://schemas.openxmlformats.org/markup-compatibility/2006">
              <mc:Choice xmlns:v="urn:schemas-microsoft-com:vml" Requires="v">
                <p:oleObj spid="_x0000_s1100" name="Document" showAsIcon="1" r:id="rId14" imgW="914400" imgH="792360" progId="Word.Document.12">
                  <p:embed/>
                </p:oleObj>
              </mc:Choice>
              <mc:Fallback>
                <p:oleObj name="Document" showAsIcon="1" r:id="rId14" imgW="914400" imgH="792360" progId="Word.Document.12">
                  <p:embed/>
                  <p:pic>
                    <p:nvPicPr>
                      <p:cNvPr id="0" name=""/>
                      <p:cNvPicPr/>
                      <p:nvPr/>
                    </p:nvPicPr>
                    <p:blipFill>
                      <a:blip r:embed="rId15"/>
                      <a:stretch>
                        <a:fillRect/>
                      </a:stretch>
                    </p:blipFill>
                    <p:spPr>
                      <a:xfrm>
                        <a:off x="8193016" y="4351337"/>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6080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98763" y="-72462"/>
            <a:ext cx="8229600" cy="637580"/>
          </a:xfrm>
        </p:spPr>
        <p:txBody>
          <a:bodyPr>
            <a:normAutofit/>
          </a:bodyPr>
          <a:lstStyle/>
          <a:p>
            <a:r>
              <a:rPr lang="en-GB" sz="1800">
                <a:latin typeface="Arial"/>
                <a:cs typeface="Arial"/>
              </a:rPr>
              <a:t>XRN5253 June 21 Major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ext uri="{D42A27DB-BD31-4B8C-83A1-F6EECF244321}">
                <p14:modId xmlns:p14="http://schemas.microsoft.com/office/powerpoint/2010/main" val="4225216624"/>
              </p:ext>
            </p:extLst>
          </p:nvPr>
        </p:nvGraphicFramePr>
        <p:xfrm>
          <a:off x="229595" y="364608"/>
          <a:ext cx="8673331" cy="3971952"/>
        </p:xfrm>
        <a:graphic>
          <a:graphicData uri="http://schemas.openxmlformats.org/drawingml/2006/table">
            <a:tbl>
              <a:tblPr firstRow="1" bandRow="1"/>
              <a:tblGrid>
                <a:gridCol w="1543125">
                  <a:extLst>
                    <a:ext uri="{9D8B030D-6E8A-4147-A177-3AD203B41FA5}">
                      <a16:colId xmlns:a16="http://schemas.microsoft.com/office/drawing/2014/main" val="20000"/>
                    </a:ext>
                  </a:extLst>
                </a:gridCol>
                <a:gridCol w="2397722">
                  <a:extLst>
                    <a:ext uri="{9D8B030D-6E8A-4147-A177-3AD203B41FA5}">
                      <a16:colId xmlns:a16="http://schemas.microsoft.com/office/drawing/2014/main" val="20001"/>
                    </a:ext>
                  </a:extLst>
                </a:gridCol>
                <a:gridCol w="2346171">
                  <a:extLst>
                    <a:ext uri="{9D8B030D-6E8A-4147-A177-3AD203B41FA5}">
                      <a16:colId xmlns:a16="http://schemas.microsoft.com/office/drawing/2014/main" val="20002"/>
                    </a:ext>
                  </a:extLst>
                </a:gridCol>
                <a:gridCol w="2386313">
                  <a:extLst>
                    <a:ext uri="{9D8B030D-6E8A-4147-A177-3AD203B41FA5}">
                      <a16:colId xmlns:a16="http://schemas.microsoft.com/office/drawing/2014/main" val="20003"/>
                    </a:ext>
                  </a:extLst>
                </a:gridCol>
              </a:tblGrid>
              <a:tr h="26912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algn="ctr"/>
                      <a:r>
                        <a:rPr lang="en-GB" sz="1050" b="1" i="0">
                          <a:solidFill>
                            <a:srgbClr val="FFFFFF"/>
                          </a:solidFill>
                          <a:latin typeface="Arial"/>
                          <a:cs typeface="Arial"/>
                        </a:rPr>
                        <a:t>Overall</a:t>
                      </a:r>
                      <a:r>
                        <a:rPr lang="en-GB" sz="1050" b="1" i="0" baseline="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69122">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691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69122">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Status</a:t>
                      </a:r>
                      <a:r>
                        <a:rPr lang="en-GB" sz="1050" b="1" baseline="0">
                          <a:solidFill>
                            <a:schemeClr val="bg1"/>
                          </a:solidFill>
                          <a:latin typeface="+mn-lt"/>
                          <a:cs typeface="Arial"/>
                        </a:rPr>
                        <a:t> Justification</a:t>
                      </a: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64943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Project on track</a:t>
                      </a:r>
                    </a:p>
                    <a:p>
                      <a:pPr marL="171450" marR="0" lvl="0" indent="-171450" algn="l" defTabSz="914400" rtl="0" eaLnBrk="1" latinLnBrk="0" hangingPunct="1">
                        <a:lnSpc>
                          <a:spcPct val="100000"/>
                        </a:lnSpc>
                        <a:spcBef>
                          <a:spcPts val="0"/>
                        </a:spcBef>
                        <a:spcAft>
                          <a:spcPts val="0"/>
                        </a:spcAft>
                        <a:buClrTx/>
                        <a:buSzTx/>
                        <a:buFont typeface="Arial" panose="020B0604020202020204" pitchFamily="34" charset="0"/>
                        <a:buChar char="•"/>
                        <a:tabLst>
                          <a:tab pos="225920" algn="l"/>
                        </a:tabLst>
                        <a:defRPr sz="1800" b="0" i="0" u="none" strike="noStrike" kern="0" cap="none" spc="0" baseline="0">
                          <a:solidFill>
                            <a:srgbClr val="000000"/>
                          </a:solidFill>
                          <a:uFillTx/>
                        </a:defRPr>
                      </a:pPr>
                      <a:r>
                        <a:rPr lang="en-GB" sz="900" b="0" i="0" u="none" strike="noStrike" kern="1200" cap="none" normalizeH="0" baseline="0" dirty="0">
                          <a:ln>
                            <a:noFill/>
                          </a:ln>
                          <a:solidFill>
                            <a:schemeClr val="tx1"/>
                          </a:solidFill>
                          <a:effectLst/>
                          <a:latin typeface="+mn-lt"/>
                          <a:ea typeface="+mn-ea"/>
                          <a:cs typeface="+mn-cs"/>
                        </a:rPr>
                        <a:t>Project closedown activities in progress</a:t>
                      </a: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900" b="1" i="0" u="none" strike="noStrike" kern="1200" cap="none" normalizeH="0" baseline="0" dirty="0">
                          <a:ln>
                            <a:noFill/>
                          </a:ln>
                          <a:solidFill>
                            <a:schemeClr val="tx1"/>
                          </a:solidFill>
                          <a:effectLst/>
                          <a:latin typeface="+mn-lt"/>
                          <a:ea typeface="+mn-ea"/>
                          <a:cs typeface="+mn-cs"/>
                        </a:rPr>
                        <a:t>Decision In February ChMC</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 Approval of Change Completion Report</a:t>
                      </a: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3180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900" b="0" i="0" u="none" strike="noStrike" kern="1200" dirty="0">
                          <a:solidFill>
                            <a:schemeClr val="tx1"/>
                          </a:solidFill>
                          <a:effectLst/>
                          <a:latin typeface="+mn-lt"/>
                          <a:ea typeface="+mn-ea"/>
                          <a:cs typeface="+mn-cs"/>
                        </a:rPr>
                        <a:t>None Applicable</a:t>
                      </a:r>
                      <a:endParaRPr lang="en-US" sz="900" b="0" i="0" u="none" strike="noStrike" kern="1200" cap="none" normalizeH="0" baseline="0" noProof="0" dirty="0">
                        <a:ln>
                          <a:noFill/>
                        </a:ln>
                        <a:solidFill>
                          <a:schemeClr val="tx1"/>
                        </a:solidFill>
                        <a:effectLst/>
                        <a:latin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5076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171450" lvl="0" indent="-171450">
                        <a:buFont typeface="Arial" panose="020B0604020202020204" pitchFamily="34" charset="0"/>
                        <a:buChar char="•"/>
                      </a:pPr>
                      <a:r>
                        <a:rPr lang="en-US" sz="900" b="0" i="0" u="none" strike="noStrike" kern="1200" cap="none" normalizeH="0" baseline="0" dirty="0">
                          <a:ln>
                            <a:noFill/>
                          </a:ln>
                          <a:solidFill>
                            <a:schemeClr val="tx1"/>
                          </a:solidFill>
                          <a:effectLst/>
                          <a:latin typeface="Arial"/>
                          <a:ea typeface="Verdana"/>
                          <a:cs typeface="Arial"/>
                        </a:rPr>
                        <a:t>Forecast costs on track to complete within approved BER</a:t>
                      </a:r>
                      <a:endParaRPr kumimoji="0" lang="en-US" sz="900" b="0" i="0" u="none" strike="noStrike" kern="1200" cap="none" normalizeH="0" baseline="0" dirty="0">
                        <a:ln>
                          <a:noFill/>
                        </a:ln>
                        <a:solidFill>
                          <a:schemeClr val="tx1"/>
                        </a:solidFill>
                        <a:effectLst/>
                        <a:latin typeface="Arial"/>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677179">
                <a:tc>
                  <a:txBody>
                    <a:bodyPr/>
                    <a:lstStyle/>
                    <a:p>
                      <a:pPr algn="ctr"/>
                      <a:r>
                        <a:rPr lang="en-GB" sz="105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indent="0">
                        <a:buNone/>
                      </a:pPr>
                      <a:r>
                        <a:rPr lang="en-US" sz="900" b="0" dirty="0"/>
                        <a:t>In Scope (XRN5093) - </a:t>
                      </a:r>
                      <a:r>
                        <a:rPr lang="en-GB" sz="900" b="0" dirty="0"/>
                        <a:t>MOD0711 – Update of AUG Table to reflect new EUC bands</a:t>
                      </a:r>
                      <a:endParaRPr lang="en-US" sz="900" b="0" dirty="0">
                        <a:cs typeface="Arial"/>
                      </a:endParaRPr>
                    </a:p>
                    <a:p>
                      <a:pPr marL="0" indent="0">
                        <a:buNone/>
                      </a:pPr>
                      <a:r>
                        <a:rPr lang="en-US" sz="900" b="0" dirty="0"/>
                        <a:t>Descoped (XRN4992) </a:t>
                      </a:r>
                      <a:r>
                        <a:rPr lang="en-US" sz="900" dirty="0"/>
                        <a:t>- MOD0687 – Creation of new charge to recover last resort supply payments – Descoped at Extraordinary ChMC on 26</a:t>
                      </a:r>
                      <a:r>
                        <a:rPr lang="en-US" sz="900" baseline="30000" dirty="0"/>
                        <a:t>th</a:t>
                      </a:r>
                      <a:r>
                        <a:rPr lang="en-US" sz="900" dirty="0"/>
                        <a:t> October 2020</a:t>
                      </a:r>
                    </a:p>
                    <a:p>
                      <a:pPr marL="0" indent="0">
                        <a:buNone/>
                      </a:pPr>
                      <a:r>
                        <a:rPr lang="en-US" sz="900" b="0" dirty="0"/>
                        <a:t>Descoped (XRN4941)</a:t>
                      </a:r>
                      <a:r>
                        <a:rPr lang="en-US" sz="900" dirty="0"/>
                        <a:t> - MOD0692 -  Auto updates to meter read frequency – Descoped at ChMC on 11</a:t>
                      </a:r>
                      <a:r>
                        <a:rPr lang="en-US" sz="900" baseline="30000" dirty="0"/>
                        <a:t>th</a:t>
                      </a:r>
                      <a:r>
                        <a:rPr lang="en-US" sz="900" dirty="0"/>
                        <a:t> November 2020</a:t>
                      </a:r>
                      <a:endParaRPr lang="en-US" sz="900" b="1" i="0" u="none" strike="noStrike" kern="1200" cap="none" normalizeH="0" baseline="0" dirty="0">
                        <a:ln>
                          <a:noFill/>
                        </a:ln>
                        <a:solidFill>
                          <a:schemeClr val="tx1"/>
                        </a:solidFill>
                        <a:effectLst/>
                        <a:latin typeface="+mn-lt"/>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5" name="TextBox 4">
            <a:extLst>
              <a:ext uri="{FF2B5EF4-FFF2-40B4-BE49-F238E27FC236}">
                <a16:creationId xmlns:a16="http://schemas.microsoft.com/office/drawing/2014/main" id="{C181EB57-9627-4329-BB84-9BDF81695227}"/>
              </a:ext>
            </a:extLst>
          </p:cNvPr>
          <p:cNvSpPr txBox="1"/>
          <p:nvPr/>
        </p:nvSpPr>
        <p:spPr>
          <a:xfrm>
            <a:off x="0" y="4973818"/>
            <a:ext cx="1600118" cy="200055"/>
          </a:xfrm>
          <a:prstGeom prst="rect">
            <a:avLst/>
          </a:prstGeom>
          <a:noFill/>
        </p:spPr>
        <p:txBody>
          <a:bodyPr wrap="none" rtlCol="0">
            <a:spAutoFit/>
          </a:bodyPr>
          <a:lstStyle/>
          <a:p>
            <a:r>
              <a:rPr lang="en-GB" sz="700"/>
              <a:t>Slide updated on 26</a:t>
            </a:r>
            <a:r>
              <a:rPr lang="en-GB" sz="700" baseline="30000"/>
              <a:t>th</a:t>
            </a:r>
            <a:r>
              <a:rPr lang="en-GB" sz="700"/>
              <a:t> January 2022</a:t>
            </a:r>
          </a:p>
        </p:txBody>
      </p:sp>
      <p:grpSp>
        <p:nvGrpSpPr>
          <p:cNvPr id="9" name="Group 8">
            <a:extLst>
              <a:ext uri="{FF2B5EF4-FFF2-40B4-BE49-F238E27FC236}">
                <a16:creationId xmlns:a16="http://schemas.microsoft.com/office/drawing/2014/main" id="{AA5C4EA1-1FF4-438B-8BD0-21607BB0C453}"/>
              </a:ext>
            </a:extLst>
          </p:cNvPr>
          <p:cNvGrpSpPr/>
          <p:nvPr/>
        </p:nvGrpSpPr>
        <p:grpSpPr>
          <a:xfrm>
            <a:off x="4195305" y="2894082"/>
            <a:ext cx="741910" cy="215444"/>
            <a:chOff x="4089862" y="3477140"/>
            <a:chExt cx="741910" cy="215444"/>
          </a:xfrm>
        </p:grpSpPr>
        <p:sp>
          <p:nvSpPr>
            <p:cNvPr id="7" name="Oval 6">
              <a:extLst>
                <a:ext uri="{FF2B5EF4-FFF2-40B4-BE49-F238E27FC236}">
                  <a16:creationId xmlns:a16="http://schemas.microsoft.com/office/drawing/2014/main" id="{86BA3563-53F1-4A8B-B5A8-5356E4A53D38}"/>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068AC6B-A13B-49A5-BD8D-4E7BFE49733F}"/>
                </a:ext>
              </a:extLst>
            </p:cNvPr>
            <p:cNvSpPr txBox="1"/>
            <p:nvPr/>
          </p:nvSpPr>
          <p:spPr>
            <a:xfrm>
              <a:off x="4116878" y="3477140"/>
              <a:ext cx="714894" cy="215444"/>
            </a:xfrm>
            <a:prstGeom prst="rect">
              <a:avLst/>
            </a:prstGeom>
            <a:noFill/>
          </p:spPr>
          <p:txBody>
            <a:bodyPr wrap="square" rtlCol="0">
              <a:spAutoFit/>
            </a:bodyPr>
            <a:lstStyle/>
            <a:p>
              <a:r>
                <a:rPr lang="en-GB" sz="800" dirty="0"/>
                <a:t>Complete</a:t>
              </a:r>
            </a:p>
          </p:txBody>
        </p:sp>
      </p:grpSp>
      <p:grpSp>
        <p:nvGrpSpPr>
          <p:cNvPr id="10" name="Group 9">
            <a:extLst>
              <a:ext uri="{FF2B5EF4-FFF2-40B4-BE49-F238E27FC236}">
                <a16:creationId xmlns:a16="http://schemas.microsoft.com/office/drawing/2014/main" id="{48E37795-90B4-482B-80FC-79E72229F869}"/>
              </a:ext>
            </a:extLst>
          </p:cNvPr>
          <p:cNvGrpSpPr/>
          <p:nvPr/>
        </p:nvGrpSpPr>
        <p:grpSpPr>
          <a:xfrm>
            <a:off x="4954583" y="2894082"/>
            <a:ext cx="741910" cy="215444"/>
            <a:chOff x="4089862" y="3477140"/>
            <a:chExt cx="741910" cy="215444"/>
          </a:xfrm>
        </p:grpSpPr>
        <p:sp>
          <p:nvSpPr>
            <p:cNvPr id="11" name="Oval 10">
              <a:extLst>
                <a:ext uri="{FF2B5EF4-FFF2-40B4-BE49-F238E27FC236}">
                  <a16:creationId xmlns:a16="http://schemas.microsoft.com/office/drawing/2014/main" id="{016D9FDB-94FB-4730-90DA-4BE2D46C5204}"/>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6258E61-1BE8-40CC-BDBA-324295A6F446}"/>
                </a:ext>
              </a:extLst>
            </p:cNvPr>
            <p:cNvSpPr txBox="1"/>
            <p:nvPr/>
          </p:nvSpPr>
          <p:spPr>
            <a:xfrm>
              <a:off x="4116878" y="3477140"/>
              <a:ext cx="714894" cy="215444"/>
            </a:xfrm>
            <a:prstGeom prst="rect">
              <a:avLst/>
            </a:prstGeom>
            <a:noFill/>
          </p:spPr>
          <p:txBody>
            <a:bodyPr wrap="square" rtlCol="0">
              <a:spAutoFit/>
            </a:bodyPr>
            <a:lstStyle/>
            <a:p>
              <a:r>
                <a:rPr lang="en-GB" sz="800" dirty="0"/>
                <a:t>On Track</a:t>
              </a:r>
            </a:p>
          </p:txBody>
        </p:sp>
      </p:grpSp>
      <p:grpSp>
        <p:nvGrpSpPr>
          <p:cNvPr id="13" name="Group 12">
            <a:extLst>
              <a:ext uri="{FF2B5EF4-FFF2-40B4-BE49-F238E27FC236}">
                <a16:creationId xmlns:a16="http://schemas.microsoft.com/office/drawing/2014/main" id="{2F530431-148B-4FCB-8C57-925E5CA17ECB}"/>
              </a:ext>
            </a:extLst>
          </p:cNvPr>
          <p:cNvGrpSpPr/>
          <p:nvPr/>
        </p:nvGrpSpPr>
        <p:grpSpPr>
          <a:xfrm>
            <a:off x="5740877" y="2894082"/>
            <a:ext cx="741910" cy="215444"/>
            <a:chOff x="4089862" y="3477140"/>
            <a:chExt cx="741910" cy="215444"/>
          </a:xfrm>
        </p:grpSpPr>
        <p:sp>
          <p:nvSpPr>
            <p:cNvPr id="14" name="Oval 13">
              <a:extLst>
                <a:ext uri="{FF2B5EF4-FFF2-40B4-BE49-F238E27FC236}">
                  <a16:creationId xmlns:a16="http://schemas.microsoft.com/office/drawing/2014/main" id="{858A25A8-FD1C-43B8-A4FB-0E6445772E1E}"/>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2825B380-437E-43C5-8D2C-0DFD0465573E}"/>
                </a:ext>
              </a:extLst>
            </p:cNvPr>
            <p:cNvSpPr txBox="1"/>
            <p:nvPr/>
          </p:nvSpPr>
          <p:spPr>
            <a:xfrm>
              <a:off x="4116878" y="3477140"/>
              <a:ext cx="714894" cy="215444"/>
            </a:xfrm>
            <a:prstGeom prst="rect">
              <a:avLst/>
            </a:prstGeom>
            <a:noFill/>
          </p:spPr>
          <p:txBody>
            <a:bodyPr wrap="square" rtlCol="0">
              <a:spAutoFit/>
            </a:bodyPr>
            <a:lstStyle/>
            <a:p>
              <a:r>
                <a:rPr lang="en-GB" sz="800" dirty="0"/>
                <a:t>At Risk</a:t>
              </a:r>
            </a:p>
          </p:txBody>
        </p:sp>
      </p:grpSp>
      <p:grpSp>
        <p:nvGrpSpPr>
          <p:cNvPr id="16" name="Group 15">
            <a:extLst>
              <a:ext uri="{FF2B5EF4-FFF2-40B4-BE49-F238E27FC236}">
                <a16:creationId xmlns:a16="http://schemas.microsoft.com/office/drawing/2014/main" id="{62A70F5E-8B94-432F-BB55-CDD005994499}"/>
              </a:ext>
            </a:extLst>
          </p:cNvPr>
          <p:cNvGrpSpPr/>
          <p:nvPr/>
        </p:nvGrpSpPr>
        <p:grpSpPr>
          <a:xfrm>
            <a:off x="6377933" y="2894082"/>
            <a:ext cx="741910" cy="215444"/>
            <a:chOff x="4089862" y="3477140"/>
            <a:chExt cx="741910" cy="215444"/>
          </a:xfrm>
        </p:grpSpPr>
        <p:sp>
          <p:nvSpPr>
            <p:cNvPr id="17" name="Oval 16">
              <a:extLst>
                <a:ext uri="{FF2B5EF4-FFF2-40B4-BE49-F238E27FC236}">
                  <a16:creationId xmlns:a16="http://schemas.microsoft.com/office/drawing/2014/main" id="{2EA6FE6E-2D9E-494B-AA97-9F66054EE07C}"/>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E13C5751-0F95-4764-B46D-C02FFA5257CD}"/>
                </a:ext>
              </a:extLst>
            </p:cNvPr>
            <p:cNvSpPr txBox="1"/>
            <p:nvPr/>
          </p:nvSpPr>
          <p:spPr>
            <a:xfrm>
              <a:off x="4116878" y="3477140"/>
              <a:ext cx="714894" cy="215444"/>
            </a:xfrm>
            <a:prstGeom prst="rect">
              <a:avLst/>
            </a:prstGeom>
            <a:noFill/>
          </p:spPr>
          <p:txBody>
            <a:bodyPr wrap="square" rtlCol="0">
              <a:spAutoFit/>
            </a:bodyPr>
            <a:lstStyle/>
            <a:p>
              <a:r>
                <a:rPr lang="en-GB" sz="800" dirty="0"/>
                <a:t>Overdue</a:t>
              </a:r>
            </a:p>
          </p:txBody>
        </p:sp>
      </p:grpSp>
      <p:grpSp>
        <p:nvGrpSpPr>
          <p:cNvPr id="19" name="Group 18">
            <a:extLst>
              <a:ext uri="{FF2B5EF4-FFF2-40B4-BE49-F238E27FC236}">
                <a16:creationId xmlns:a16="http://schemas.microsoft.com/office/drawing/2014/main" id="{0A6462F7-2ABC-4581-985C-D9BFC690E41B}"/>
              </a:ext>
            </a:extLst>
          </p:cNvPr>
          <p:cNvGrpSpPr/>
          <p:nvPr/>
        </p:nvGrpSpPr>
        <p:grpSpPr>
          <a:xfrm>
            <a:off x="7154430" y="2894082"/>
            <a:ext cx="935186" cy="338554"/>
            <a:chOff x="4089862" y="3477140"/>
            <a:chExt cx="741910" cy="338554"/>
          </a:xfrm>
        </p:grpSpPr>
        <p:sp>
          <p:nvSpPr>
            <p:cNvPr id="20" name="Oval 19">
              <a:extLst>
                <a:ext uri="{FF2B5EF4-FFF2-40B4-BE49-F238E27FC236}">
                  <a16:creationId xmlns:a16="http://schemas.microsoft.com/office/drawing/2014/main" id="{DF831A77-64E4-4D2C-BCFE-458A86613C02}"/>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AE85C16-EBE5-4C7C-9B64-8DBEFC630C4B}"/>
                </a:ext>
              </a:extLst>
            </p:cNvPr>
            <p:cNvSpPr txBox="1"/>
            <p:nvPr/>
          </p:nvSpPr>
          <p:spPr>
            <a:xfrm>
              <a:off x="4116878" y="3477140"/>
              <a:ext cx="714894" cy="338554"/>
            </a:xfrm>
            <a:prstGeom prst="rect">
              <a:avLst/>
            </a:prstGeom>
            <a:noFill/>
          </p:spPr>
          <p:txBody>
            <a:bodyPr wrap="square" rtlCol="0">
              <a:spAutoFit/>
            </a:bodyPr>
            <a:lstStyle/>
            <a:p>
              <a:r>
                <a:rPr lang="en-GB" sz="800" dirty="0"/>
                <a:t>Not Baselined</a:t>
              </a:r>
            </a:p>
          </p:txBody>
        </p:sp>
      </p:grpSp>
      <p:pic>
        <p:nvPicPr>
          <p:cNvPr id="3" name="Picture 2">
            <a:extLst>
              <a:ext uri="{FF2B5EF4-FFF2-40B4-BE49-F238E27FC236}">
                <a16:creationId xmlns:a16="http://schemas.microsoft.com/office/drawing/2014/main" id="{246A0D8F-C1F0-48CF-8268-FBC8B57E6958}"/>
              </a:ext>
            </a:extLst>
          </p:cNvPr>
          <p:cNvPicPr>
            <a:picLocks noChangeAspect="1"/>
          </p:cNvPicPr>
          <p:nvPr/>
        </p:nvPicPr>
        <p:blipFill>
          <a:blip r:embed="rId4"/>
          <a:stretch>
            <a:fillRect/>
          </a:stretch>
        </p:blipFill>
        <p:spPr>
          <a:xfrm>
            <a:off x="5415773" y="1458539"/>
            <a:ext cx="2239669" cy="1435543"/>
          </a:xfrm>
          <a:prstGeom prst="rect">
            <a:avLst/>
          </a:prstGeom>
        </p:spPr>
      </p:pic>
      <p:sp>
        <p:nvSpPr>
          <p:cNvPr id="22" name="Rectangle 21">
            <a:extLst>
              <a:ext uri="{FF2B5EF4-FFF2-40B4-BE49-F238E27FC236}">
                <a16:creationId xmlns:a16="http://schemas.microsoft.com/office/drawing/2014/main" id="{42DEDF30-D713-4A1A-AC4F-AED8CC036466}"/>
              </a:ext>
            </a:extLst>
          </p:cNvPr>
          <p:cNvSpPr/>
          <p:nvPr/>
        </p:nvSpPr>
        <p:spPr>
          <a:xfrm>
            <a:off x="223855" y="4375791"/>
            <a:ext cx="8684810" cy="584775"/>
          </a:xfrm>
          <a:prstGeom prst="rect">
            <a:avLst/>
          </a:prstGeom>
        </p:spPr>
        <p:txBody>
          <a:bodyPr wrap="square">
            <a:spAutoFit/>
          </a:bodyPr>
          <a:lstStyle/>
          <a:p>
            <a:pPr marL="285750" indent="-285750">
              <a:buFont typeface="Arial" panose="020B0604020202020204" pitchFamily="34" charset="0"/>
              <a:buChar char="•"/>
            </a:pPr>
            <a:r>
              <a:rPr lang="en-US" dirty="0"/>
              <a:t>CCR for XRN5253 June 21 Release </a:t>
            </a:r>
          </a:p>
          <a:p>
            <a:pPr marL="742950" lvl="1" indent="-285750">
              <a:buFont typeface="Arial" panose="020B0604020202020204" pitchFamily="34" charset="0"/>
              <a:buChar char="•"/>
            </a:pPr>
            <a:r>
              <a:rPr lang="en-US" sz="1400" dirty="0"/>
              <a:t>Voting Shippers</a:t>
            </a:r>
          </a:p>
        </p:txBody>
      </p:sp>
      <p:graphicFrame>
        <p:nvGraphicFramePr>
          <p:cNvPr id="24" name="Object 23">
            <a:extLst>
              <a:ext uri="{FF2B5EF4-FFF2-40B4-BE49-F238E27FC236}">
                <a16:creationId xmlns:a16="http://schemas.microsoft.com/office/drawing/2014/main" id="{C3070F26-34F3-43B0-A3D5-FAD0F099D149}"/>
              </a:ext>
            </a:extLst>
          </p:cNvPr>
          <p:cNvGraphicFramePr>
            <a:graphicFrameLocks noChangeAspect="1"/>
          </p:cNvGraphicFramePr>
          <p:nvPr>
            <p:extLst>
              <p:ext uri="{D42A27DB-BD31-4B8C-83A1-F6EECF244321}">
                <p14:modId xmlns:p14="http://schemas.microsoft.com/office/powerpoint/2010/main" val="1602908102"/>
              </p:ext>
            </p:extLst>
          </p:nvPr>
        </p:nvGraphicFramePr>
        <p:xfrm>
          <a:off x="4937215" y="4337842"/>
          <a:ext cx="914400" cy="792163"/>
        </p:xfrm>
        <a:graphic>
          <a:graphicData uri="http://schemas.openxmlformats.org/presentationml/2006/ole">
            <mc:AlternateContent xmlns:mc="http://schemas.openxmlformats.org/markup-compatibility/2006">
              <mc:Choice xmlns:v="urn:schemas-microsoft-com:vml" Requires="v">
                <p:oleObj spid="_x0000_s2057" name="Document" showAsIcon="1" r:id="rId5" imgW="914400" imgH="792360" progId="Word.Document.12">
                  <p:embed/>
                </p:oleObj>
              </mc:Choice>
              <mc:Fallback>
                <p:oleObj name="Document" showAsIcon="1" r:id="rId5" imgW="914400" imgH="792360" progId="Word.Document.12">
                  <p:embed/>
                  <p:pic>
                    <p:nvPicPr>
                      <p:cNvPr id="0" name=""/>
                      <p:cNvPicPr/>
                      <p:nvPr/>
                    </p:nvPicPr>
                    <p:blipFill>
                      <a:blip r:embed="rId6"/>
                      <a:stretch>
                        <a:fillRect/>
                      </a:stretch>
                    </p:blipFill>
                    <p:spPr>
                      <a:xfrm>
                        <a:off x="4937215" y="4337842"/>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013576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225397" y="364439"/>
          <a:ext cx="8693205" cy="4652257"/>
        </p:xfrm>
        <a:graphic>
          <a:graphicData uri="http://schemas.openxmlformats.org/drawingml/2006/table">
            <a:tbl>
              <a:tblPr firstRow="1" bandRow="1"/>
              <a:tblGrid>
                <a:gridCol w="1692797">
                  <a:extLst>
                    <a:ext uri="{9D8B030D-6E8A-4147-A177-3AD203B41FA5}">
                      <a16:colId xmlns:a16="http://schemas.microsoft.com/office/drawing/2014/main" val="20000"/>
                    </a:ext>
                  </a:extLst>
                </a:gridCol>
                <a:gridCol w="2257080">
                  <a:extLst>
                    <a:ext uri="{9D8B030D-6E8A-4147-A177-3AD203B41FA5}">
                      <a16:colId xmlns:a16="http://schemas.microsoft.com/office/drawing/2014/main" val="20001"/>
                    </a:ext>
                  </a:extLst>
                </a:gridCol>
                <a:gridCol w="795572">
                  <a:extLst>
                    <a:ext uri="{9D8B030D-6E8A-4147-A177-3AD203B41FA5}">
                      <a16:colId xmlns:a16="http://schemas.microsoft.com/office/drawing/2014/main" val="20002"/>
                    </a:ext>
                  </a:extLst>
                </a:gridCol>
                <a:gridCol w="1555975">
                  <a:extLst>
                    <a:ext uri="{9D8B030D-6E8A-4147-A177-3AD203B41FA5}">
                      <a16:colId xmlns:a16="http://schemas.microsoft.com/office/drawing/2014/main" val="2880710429"/>
                    </a:ext>
                  </a:extLst>
                </a:gridCol>
                <a:gridCol w="2391781">
                  <a:extLst>
                    <a:ext uri="{9D8B030D-6E8A-4147-A177-3AD203B41FA5}">
                      <a16:colId xmlns:a16="http://schemas.microsoft.com/office/drawing/2014/main" val="20003"/>
                    </a:ext>
                  </a:extLst>
                </a:gridCol>
              </a:tblGrid>
              <a:tr h="233049">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dirty="0">
                          <a:solidFill>
                            <a:srgbClr val="FFFFFF"/>
                          </a:solidFill>
                          <a:latin typeface="+mn-lt"/>
                          <a:cs typeface="Arial"/>
                        </a:rPr>
                        <a:t>Overall</a:t>
                      </a:r>
                      <a:r>
                        <a:rPr lang="en-GB" sz="1050" b="1" i="0" baseline="0" dirty="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183728">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1985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153929">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34611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indent="0" algn="l">
                        <a:buClr>
                          <a:srgbClr val="000000"/>
                        </a:buClr>
                        <a:buFont typeface="Arial,Sans-Serif" panose="020B0604020202020204" pitchFamily="34" charset="0"/>
                        <a:buNone/>
                      </a:pPr>
                      <a:r>
                        <a:rPr lang="en-US" sz="700" b="1" i="0" u="none" strike="noStrike" noProof="0" dirty="0">
                          <a:latin typeface="+mn-lt"/>
                        </a:rPr>
                        <a:t>XRN5142</a:t>
                      </a:r>
                      <a:r>
                        <a:rPr lang="en-US" sz="700" b="0" i="0" u="none" strike="noStrike" noProof="0" dirty="0">
                          <a:latin typeface="+mn-lt"/>
                        </a:rPr>
                        <a:t>: </a:t>
                      </a:r>
                    </a:p>
                    <a:p>
                      <a:pPr marL="171450" indent="-171450" algn="l">
                        <a:buClr>
                          <a:srgbClr val="000000"/>
                        </a:buClr>
                        <a:buFont typeface="Arial,Sans-Serif" panose="020B0604020202020204" pitchFamily="34" charset="0"/>
                        <a:buChar char="•"/>
                      </a:pPr>
                      <a:r>
                        <a:rPr lang="en-US" sz="700" b="0" i="0" u="none" strike="noStrike" noProof="0" dirty="0">
                          <a:latin typeface="+mn-lt"/>
                        </a:rPr>
                        <a:t>Final usage (.IQL) to be completed 31/01/22</a:t>
                      </a:r>
                    </a:p>
                    <a:p>
                      <a:pPr marL="0" indent="0" algn="l">
                        <a:buClr>
                          <a:srgbClr val="000000"/>
                        </a:buClr>
                        <a:buFont typeface="Arial,Sans-Serif" panose="020B0604020202020204" pitchFamily="34" charset="0"/>
                        <a:buNone/>
                      </a:pPr>
                      <a:r>
                        <a:rPr lang="en-US" sz="700" b="1" i="0" u="none" strike="noStrike" noProof="0" dirty="0">
                          <a:latin typeface="+mn-lt"/>
                        </a:rPr>
                        <a:t>Deferred Changes:</a:t>
                      </a:r>
                    </a:p>
                    <a:p>
                      <a:pPr marL="171450" indent="-171450" algn="l">
                        <a:buClr>
                          <a:srgbClr val="000000"/>
                        </a:buClr>
                        <a:buFont typeface="Arial" panose="020B0604020202020204" pitchFamily="34" charset="0"/>
                        <a:buChar char="•"/>
                      </a:pPr>
                      <a:r>
                        <a:rPr lang="en-US" sz="700" b="0" i="0" u="none" strike="noStrike" noProof="0" dirty="0">
                          <a:latin typeface="+mn-lt"/>
                        </a:rPr>
                        <a:t>Additional regression testing cycle completed on 19/01/22</a:t>
                      </a:r>
                    </a:p>
                    <a:p>
                      <a:pPr marL="171450" indent="-171450" algn="l">
                        <a:buClr>
                          <a:srgbClr val="000000"/>
                        </a:buClr>
                        <a:buFont typeface="Arial" panose="020B0604020202020204" pitchFamily="34" charset="0"/>
                        <a:buChar char="•"/>
                      </a:pPr>
                      <a:r>
                        <a:rPr lang="en-US" sz="700" b="0" i="0" u="none" strike="noStrike" noProof="0" dirty="0">
                          <a:latin typeface="+mn-lt"/>
                        </a:rPr>
                        <a:t>Go Live approved and communications issued</a:t>
                      </a:r>
                      <a:endParaRPr lang="en-US" sz="700" dirty="0">
                        <a:latin typeface="+mn-lt"/>
                      </a:endParaRPr>
                    </a:p>
                    <a:p>
                      <a:pPr marL="171450" indent="-171450" algn="l">
                        <a:buFont typeface="Arial" panose="020B0604020202020204" pitchFamily="34" charset="0"/>
                        <a:buChar char="•"/>
                      </a:pPr>
                      <a:r>
                        <a:rPr lang="en-US" sz="700" dirty="0">
                          <a:latin typeface="+mn-lt"/>
                        </a:rPr>
                        <a:t>Implementation successful and Go Live on 22/01/22</a:t>
                      </a:r>
                    </a:p>
                    <a:p>
                      <a:pPr marL="171450" lvl="0" indent="-171450" algn="l">
                        <a:buFont typeface="Arial" panose="020B0604020202020204" pitchFamily="34" charset="0"/>
                        <a:buChar char="•"/>
                      </a:pPr>
                      <a:r>
                        <a:rPr lang="en-US" sz="700" dirty="0">
                          <a:latin typeface="+mn-lt"/>
                        </a:rPr>
                        <a:t>First usage and data cleanse progressing against plan</a:t>
                      </a:r>
                    </a:p>
                    <a:p>
                      <a:pPr marL="171450" lvl="0" indent="-171450" algn="l">
                        <a:buFont typeface="Arial" panose="020B0604020202020204" pitchFamily="34" charset="0"/>
                        <a:buChar char="•"/>
                      </a:pPr>
                      <a:r>
                        <a:rPr lang="en-US" sz="700" dirty="0">
                          <a:latin typeface="+mn-lt"/>
                        </a:rPr>
                        <a:t>Comms issued for information in relation to INC0137773 raised during post implementation support</a:t>
                      </a:r>
                    </a:p>
                    <a:p>
                      <a:pPr marL="0" indent="0" algn="l">
                        <a:buFont typeface="Arial" panose="020B0604020202020204" pitchFamily="34" charset="0"/>
                        <a:buNone/>
                      </a:pPr>
                      <a:r>
                        <a:rPr lang="en-US" sz="700" b="1" dirty="0">
                          <a:latin typeface="+mn-lt"/>
                        </a:rPr>
                        <a:t>XRN4992a:</a:t>
                      </a:r>
                    </a:p>
                    <a:p>
                      <a:pPr marL="171450" indent="-171450" algn="l">
                        <a:buFont typeface="Arial" panose="020B0604020202020204" pitchFamily="34" charset="0"/>
                        <a:buChar char="•"/>
                      </a:pPr>
                      <a:r>
                        <a:rPr lang="en-US" sz="700" dirty="0">
                          <a:latin typeface="+mn-lt"/>
                        </a:rPr>
                        <a:t>Impact assessment for tactical solution completed; change can be delivered during current release plan; there will be a slight change to remaining milestones</a:t>
                      </a:r>
                    </a:p>
                    <a:p>
                      <a:pPr marL="0" lvl="0" indent="0" algn="l">
                        <a:buNone/>
                      </a:pPr>
                      <a:r>
                        <a:rPr lang="en-US" sz="700" b="1" dirty="0">
                          <a:latin typeface="+mn-lt"/>
                        </a:rPr>
                        <a:t>XRN5188b:</a:t>
                      </a:r>
                    </a:p>
                    <a:p>
                      <a:pPr marL="171450" lvl="0" indent="-171450" algn="l">
                        <a:buFont typeface="Arial" panose="020B0604020202020204" pitchFamily="34" charset="0"/>
                        <a:buChar char="•"/>
                      </a:pPr>
                      <a:r>
                        <a:rPr lang="en-US" sz="700" dirty="0">
                          <a:latin typeface="+mn-lt"/>
                        </a:rPr>
                        <a:t>Impact assessment completed; change can be delivered during current release post implementation support period</a:t>
                      </a:r>
                    </a:p>
                    <a:p>
                      <a:pPr marL="0" lvl="0" indent="0" algn="l">
                        <a:buFont typeface="Arial" panose="020B0604020202020204" pitchFamily="34" charset="0"/>
                        <a:buNone/>
                      </a:pPr>
                      <a:endParaRPr lang="en-US" sz="700" dirty="0">
                        <a:latin typeface="+mn-lt"/>
                      </a:endParaRPr>
                    </a:p>
                    <a:p>
                      <a:pPr marL="0" indent="0" algn="l">
                        <a:buNone/>
                      </a:pPr>
                      <a:r>
                        <a:rPr lang="en-GB" sz="700" b="1" i="0" u="none" strike="noStrike" kern="1200" cap="none" normalizeH="0" baseline="0" dirty="0">
                          <a:ln>
                            <a:noFill/>
                          </a:ln>
                          <a:solidFill>
                            <a:schemeClr val="tx1"/>
                          </a:solidFill>
                          <a:effectLst/>
                          <a:latin typeface="+mn-lt"/>
                          <a:ea typeface="+mn-ea"/>
                          <a:cs typeface="+mn-cs"/>
                        </a:rPr>
                        <a:t>Decision in February ChMC</a:t>
                      </a:r>
                      <a:r>
                        <a:rPr lang="en-GB" sz="700" b="0" i="0" u="none" strike="noStrike" kern="1200" cap="none" normalizeH="0" baseline="0" dirty="0">
                          <a:ln>
                            <a:noFill/>
                          </a:ln>
                          <a:solidFill>
                            <a:schemeClr val="tx1"/>
                          </a:solidFill>
                          <a:effectLst/>
                          <a:latin typeface="+mn-lt"/>
                          <a:ea typeface="+mn-ea"/>
                          <a:cs typeface="+mn-cs"/>
                        </a:rPr>
                        <a:t>: </a:t>
                      </a:r>
                    </a:p>
                    <a:p>
                      <a:pPr marL="171450" indent="-171450" algn="l">
                        <a:buFont typeface="Arial" panose="020B0604020202020204" pitchFamily="34" charset="0"/>
                        <a:buChar char="•"/>
                      </a:pPr>
                      <a:r>
                        <a:rPr lang="en-GB" sz="700" b="0" i="0" u="none" strike="noStrike" kern="1200" cap="none" normalizeH="0" baseline="0" dirty="0">
                          <a:ln>
                            <a:noFill/>
                          </a:ln>
                          <a:solidFill>
                            <a:schemeClr val="tx1"/>
                          </a:solidFill>
                          <a:effectLst/>
                          <a:latin typeface="+mn-lt"/>
                          <a:ea typeface="+mn-ea"/>
                          <a:cs typeface="+mn-cs"/>
                        </a:rPr>
                        <a:t>Approval of updated BER for inclusion of XRN4992a and XRN5188b into scope of November 21 release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0" indent="0" algn="l">
                        <a:buFont typeface="Arial" panose="020B0604020202020204" pitchFamily="34" charset="0"/>
                        <a:buNone/>
                      </a:pPr>
                      <a:endParaRPr lang="en-US" sz="800"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2247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indent="0" algn="l">
                        <a:buFont typeface="Arial" panose="020B0604020202020204" pitchFamily="34" charset="0"/>
                        <a:buNone/>
                      </a:pPr>
                      <a:r>
                        <a:rPr lang="en-US" sz="700" dirty="0">
                          <a:latin typeface="+mn-lt"/>
                        </a:rPr>
                        <a:t>None</a:t>
                      </a:r>
                      <a:endParaRPr lang="en-GB" sz="700" b="1" i="0" u="none" strike="noStrike" kern="1200" cap="none" normalizeH="0" baseline="0" dirty="0">
                        <a:ln>
                          <a:noFill/>
                        </a:ln>
                        <a:solidFill>
                          <a:schemeClr val="tx1"/>
                        </a:solidFill>
                        <a:effectLst/>
                        <a:highlight>
                          <a:srgbClr val="FFFF00"/>
                        </a:highligh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8667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lvl="0" indent="0">
                        <a:buNone/>
                      </a:pPr>
                      <a:r>
                        <a:rPr lang="en-US" sz="700" b="0" i="0" u="none" strike="noStrike" kern="1200" noProof="0" dirty="0">
                          <a:solidFill>
                            <a:schemeClr val="tx1"/>
                          </a:solidFill>
                          <a:effectLst/>
                          <a:latin typeface="Arial"/>
                        </a:rPr>
                        <a:t>Forecast to complete delivery against approved BER </a:t>
                      </a:r>
                      <a:endParaRPr kumimoji="0" lang="en-US" sz="700"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1064460">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600" b="1" i="0" u="none" strike="noStrike" kern="1200" dirty="0">
                          <a:solidFill>
                            <a:schemeClr val="tx1"/>
                          </a:solidFill>
                          <a:effectLst/>
                          <a:latin typeface="+mn-lt"/>
                          <a:ea typeface="+mn-ea"/>
                          <a:cs typeface="+mn-cs"/>
                        </a:rPr>
                        <a:t>In Scope – XRN4941 - </a:t>
                      </a:r>
                      <a:r>
                        <a:rPr lang="en-US" sz="600" b="0" i="0" u="none" strike="noStrike" kern="1200" dirty="0">
                          <a:solidFill>
                            <a:schemeClr val="tx1"/>
                          </a:solidFill>
                          <a:effectLst/>
                          <a:latin typeface="+mn-lt"/>
                          <a:ea typeface="+mn-ea"/>
                          <a:cs typeface="+mn-cs"/>
                        </a:rPr>
                        <a:t>MOD0692 - Auto updates to meter read frequency</a:t>
                      </a:r>
                    </a:p>
                    <a:p>
                      <a:pPr rtl="0" fontAlgn="base"/>
                      <a:r>
                        <a:rPr lang="en-US" sz="600" b="1" i="0" u="none" strike="noStrike" kern="1200" dirty="0">
                          <a:solidFill>
                            <a:schemeClr val="tx1"/>
                          </a:solidFill>
                          <a:effectLst/>
                          <a:latin typeface="+mn-lt"/>
                          <a:ea typeface="+mn-ea"/>
                          <a:cs typeface="+mn-cs"/>
                        </a:rPr>
                        <a:t>In scope - XRN5007 - </a:t>
                      </a:r>
                      <a:r>
                        <a:rPr lang="en-US" sz="600" b="0" i="0" u="none" strike="noStrike" kern="1200" dirty="0">
                          <a:solidFill>
                            <a:schemeClr val="tx1"/>
                          </a:solidFill>
                          <a:effectLst/>
                          <a:latin typeface="+mn-lt"/>
                          <a:ea typeface="+mn-ea"/>
                          <a:cs typeface="+mn-cs"/>
                        </a:rPr>
                        <a:t>Enhancement to reconciliation process where prevailing volume is zero</a:t>
                      </a:r>
                      <a:r>
                        <a:rPr lang="en-US" sz="600" b="0" i="0" kern="1200" dirty="0">
                          <a:solidFill>
                            <a:schemeClr val="tx1"/>
                          </a:solidFill>
                          <a:effectLst/>
                          <a:latin typeface="+mn-lt"/>
                          <a:ea typeface="+mn-ea"/>
                          <a:cs typeface="+mn-cs"/>
                        </a:rPr>
                        <a:t>​</a:t>
                      </a:r>
                    </a:p>
                    <a:p>
                      <a:pPr rtl="0" fontAlgn="base"/>
                      <a:r>
                        <a:rPr lang="en-US" sz="600" b="1" i="0" u="none" strike="noStrike" kern="1200" dirty="0">
                          <a:solidFill>
                            <a:schemeClr val="tx1"/>
                          </a:solidFill>
                          <a:effectLst/>
                          <a:latin typeface="+mn-lt"/>
                          <a:ea typeface="+mn-ea"/>
                          <a:cs typeface="+mn-cs"/>
                        </a:rPr>
                        <a:t>In Scope - XRN5072 - </a:t>
                      </a:r>
                      <a:r>
                        <a:rPr lang="en-US" sz="600" b="0" i="0" u="none" strike="noStrike" kern="1200" dirty="0">
                          <a:solidFill>
                            <a:schemeClr val="tx1"/>
                          </a:solidFill>
                          <a:effectLst/>
                          <a:latin typeface="+mn-lt"/>
                          <a:ea typeface="+mn-ea"/>
                          <a:cs typeface="+mn-cs"/>
                        </a:rPr>
                        <a:t>Application and derivation of TTZ indicator and calculation of volume and energy – all classes</a:t>
                      </a:r>
                      <a:r>
                        <a:rPr lang="en-US" sz="600" b="0" i="0" kern="1200" dirty="0">
                          <a:solidFill>
                            <a:schemeClr val="tx1"/>
                          </a:solidFill>
                          <a:effectLst/>
                          <a:latin typeface="+mn-lt"/>
                          <a:ea typeface="+mn-ea"/>
                          <a:cs typeface="+mn-cs"/>
                        </a:rPr>
                        <a:t>​</a:t>
                      </a:r>
                    </a:p>
                    <a:p>
                      <a:pPr rtl="0" fontAlgn="base"/>
                      <a:r>
                        <a:rPr lang="en-US" sz="600" b="1" i="0" u="none" strike="noStrike" kern="1200" dirty="0">
                          <a:solidFill>
                            <a:schemeClr val="tx1"/>
                          </a:solidFill>
                          <a:effectLst/>
                          <a:latin typeface="+mn-lt"/>
                          <a:ea typeface="+mn-ea"/>
                          <a:cs typeface="+mn-cs"/>
                        </a:rPr>
                        <a:t>In Scope - XRN5142 - </a:t>
                      </a:r>
                      <a:r>
                        <a:rPr lang="en-US" sz="600" b="0" i="0" u="none" strike="noStrike" kern="1200" dirty="0">
                          <a:solidFill>
                            <a:schemeClr val="tx1"/>
                          </a:solidFill>
                          <a:effectLst/>
                          <a:latin typeface="+mn-lt"/>
                          <a:ea typeface="+mn-ea"/>
                          <a:cs typeface="+mn-cs"/>
                        </a:rPr>
                        <a:t>New allowable values for DCC Service Flag in DXI File from DCC</a:t>
                      </a:r>
                      <a:r>
                        <a:rPr lang="en-US" sz="600" b="0" i="0" kern="1200" dirty="0">
                          <a:solidFill>
                            <a:schemeClr val="tx1"/>
                          </a:solidFill>
                          <a:effectLst/>
                          <a:latin typeface="+mn-lt"/>
                          <a:ea typeface="+mn-ea"/>
                          <a:cs typeface="+mn-cs"/>
                        </a:rPr>
                        <a:t>​</a:t>
                      </a:r>
                    </a:p>
                    <a:p>
                      <a:pPr rtl="0" fontAlgn="base"/>
                      <a:r>
                        <a:rPr lang="en-US" sz="600" b="1" i="0" u="none" strike="noStrike" kern="1200" dirty="0">
                          <a:solidFill>
                            <a:schemeClr val="tx1"/>
                          </a:solidFill>
                          <a:effectLst/>
                          <a:latin typeface="+mn-lt"/>
                          <a:ea typeface="+mn-ea"/>
                          <a:cs typeface="+mn-cs"/>
                        </a:rPr>
                        <a:t>In Scope - XRN5180 - </a:t>
                      </a:r>
                      <a:r>
                        <a:rPr lang="en-US" sz="600" b="0" i="0" u="none" strike="noStrike" kern="1200" dirty="0">
                          <a:solidFill>
                            <a:schemeClr val="tx1"/>
                          </a:solidFill>
                          <a:effectLst/>
                          <a:latin typeface="+mn-lt"/>
                          <a:ea typeface="+mn-ea"/>
                          <a:cs typeface="+mn-cs"/>
                        </a:rPr>
                        <a:t>Inner tolerance validation for replacement reads and read insertions</a:t>
                      </a:r>
                      <a:r>
                        <a:rPr lang="en-US" sz="600" b="0" i="0" kern="1200" dirty="0">
                          <a:solidFill>
                            <a:schemeClr val="tx1"/>
                          </a:solidFill>
                          <a:effectLst/>
                          <a:latin typeface="+mn-lt"/>
                          <a:ea typeface="+mn-ea"/>
                          <a:cs typeface="+mn-cs"/>
                        </a:rPr>
                        <a:t>​</a:t>
                      </a:r>
                    </a:p>
                    <a:p>
                      <a:pPr rtl="0" fontAlgn="base"/>
                      <a:r>
                        <a:rPr lang="en-US" sz="600" b="1" i="0" kern="1200" dirty="0">
                          <a:solidFill>
                            <a:schemeClr val="tx1"/>
                          </a:solidFill>
                          <a:effectLst/>
                          <a:latin typeface="+mn-lt"/>
                          <a:ea typeface="+mn-ea"/>
                          <a:cs typeface="+mn-cs"/>
                        </a:rPr>
                        <a:t>In Scope – XRN4780C </a:t>
                      </a:r>
                      <a:r>
                        <a:rPr lang="en-US" sz="600" b="0" i="0" kern="1200" dirty="0">
                          <a:solidFill>
                            <a:schemeClr val="tx1"/>
                          </a:solidFill>
                          <a:effectLst/>
                          <a:latin typeface="+mn-lt"/>
                          <a:ea typeface="+mn-ea"/>
                          <a:cs typeface="+mn-cs"/>
                        </a:rPr>
                        <a:t>– Inclusion of Meter Asset Provider Identity (MAP Id) in the UK Link system (CSS Consequential Change)</a:t>
                      </a:r>
                    </a:p>
                    <a:p>
                      <a:pPr lvl="0">
                        <a:buNone/>
                      </a:pPr>
                      <a:r>
                        <a:rPr lang="en-US" sz="600" b="1" i="0" kern="1200" dirty="0">
                          <a:solidFill>
                            <a:schemeClr val="tx1"/>
                          </a:solidFill>
                          <a:effectLst/>
                          <a:latin typeface="+mn-lt"/>
                          <a:ea typeface="+mn-ea"/>
                          <a:cs typeface="+mn-cs"/>
                        </a:rPr>
                        <a:t>In Scope – XRN4992a</a:t>
                      </a:r>
                      <a:r>
                        <a:rPr lang="en-US" sz="600" b="0" i="0" kern="1200" dirty="0">
                          <a:solidFill>
                            <a:schemeClr val="tx1"/>
                          </a:solidFill>
                          <a:effectLst/>
                          <a:latin typeface="+mn-lt"/>
                          <a:ea typeface="+mn-ea"/>
                          <a:cs typeface="+mn-cs"/>
                        </a:rPr>
                        <a:t> - Modification 0687 Clarification of Supplier of Last Resort (SoLR) Cost Recovery Process</a:t>
                      </a:r>
                    </a:p>
                    <a:p>
                      <a:pPr lvl="0">
                        <a:buNone/>
                      </a:pPr>
                      <a:r>
                        <a:rPr lang="en-US" sz="600" b="1" i="0" kern="1200" dirty="0">
                          <a:solidFill>
                            <a:schemeClr val="tx1"/>
                          </a:solidFill>
                          <a:effectLst/>
                          <a:latin typeface="+mn-lt"/>
                          <a:ea typeface="+mn-ea"/>
                          <a:cs typeface="+mn-cs"/>
                        </a:rPr>
                        <a:t>In Scope – XRN5188b  </a:t>
                      </a:r>
                      <a:r>
                        <a:rPr lang="en-US" sz="600" b="0" i="0" kern="1200" dirty="0">
                          <a:solidFill>
                            <a:schemeClr val="tx1"/>
                          </a:solidFill>
                          <a:effectLst/>
                          <a:latin typeface="+mn-lt"/>
                          <a:ea typeface="+mn-ea"/>
                          <a:cs typeface="+mn-cs"/>
                        </a:rPr>
                        <a:t>- </a:t>
                      </a:r>
                      <a:r>
                        <a:rPr lang="en-GB" sz="600" kern="1200" dirty="0">
                          <a:solidFill>
                            <a:schemeClr val="tx1"/>
                          </a:solidFill>
                          <a:effectLst/>
                          <a:latin typeface="+mn-lt"/>
                          <a:ea typeface="+mn-ea"/>
                          <a:cs typeface="+mn-cs"/>
                        </a:rPr>
                        <a:t>Interim Data Loads of MAP Id into UK Link</a:t>
                      </a:r>
                      <a:endParaRPr lang="en-US" sz="600" b="0" i="0" kern="1200" dirty="0">
                        <a:solidFill>
                          <a:schemeClr val="tx1"/>
                        </a:solidFill>
                        <a:effectLst/>
                        <a:latin typeface="+mn-lt"/>
                        <a:ea typeface="+mn-ea"/>
                        <a:cs typeface="+mn-cs"/>
                      </a:endParaRPr>
                    </a:p>
                    <a:p>
                      <a:pPr rtl="0" fontAlgn="base"/>
                      <a:r>
                        <a:rPr lang="en-US" sz="600" b="1" i="0" u="none" strike="noStrike" kern="1200" dirty="0">
                          <a:solidFill>
                            <a:schemeClr val="tx1"/>
                          </a:solidFill>
                          <a:effectLst/>
                          <a:latin typeface="+mn-lt"/>
                          <a:ea typeface="+mn-ea"/>
                          <a:cs typeface="+mn-cs"/>
                        </a:rPr>
                        <a:t>Descoped - XRN5091 - </a:t>
                      </a:r>
                      <a:r>
                        <a:rPr lang="en-US" sz="600" b="0" i="0" u="none" strike="noStrike" kern="1200" dirty="0">
                          <a:solidFill>
                            <a:schemeClr val="tx1"/>
                          </a:solidFill>
                          <a:effectLst/>
                          <a:latin typeface="+mn-lt"/>
                          <a:ea typeface="+mn-ea"/>
                          <a:cs typeface="+mn-cs"/>
                        </a:rPr>
                        <a:t>Deferral of creation of Class change reads at transfer of ownership</a:t>
                      </a:r>
                      <a:r>
                        <a:rPr lang="en-US" sz="600" b="0" i="0" kern="1200" dirty="0">
                          <a:solidFill>
                            <a:schemeClr val="tx1"/>
                          </a:solidFill>
                          <a:effectLst/>
                          <a:latin typeface="+mn-lt"/>
                          <a:ea typeface="+mn-ea"/>
                          <a:cs typeface="+mn-cs"/>
                        </a:rPr>
                        <a:t>​</a:t>
                      </a:r>
                    </a:p>
                    <a:p>
                      <a:pPr rtl="0" fontAlgn="base"/>
                      <a:r>
                        <a:rPr lang="en-US" sz="600" b="1" i="0" u="none" strike="noStrike" kern="1200" dirty="0">
                          <a:solidFill>
                            <a:schemeClr val="tx1"/>
                          </a:solidFill>
                          <a:effectLst/>
                          <a:latin typeface="+mn-lt"/>
                          <a:ea typeface="+mn-ea"/>
                          <a:cs typeface="+mn-cs"/>
                        </a:rPr>
                        <a:t>Descoped - XRN5186 </a:t>
                      </a:r>
                      <a:r>
                        <a:rPr lang="en-US" sz="600" b="0" i="0" u="none" strike="noStrike" kern="1200" dirty="0">
                          <a:solidFill>
                            <a:schemeClr val="tx1"/>
                          </a:solidFill>
                          <a:effectLst/>
                          <a:latin typeface="+mn-lt"/>
                          <a:ea typeface="+mn-ea"/>
                          <a:cs typeface="+mn-cs"/>
                        </a:rPr>
                        <a:t>MOD0701 – Aligning capacity booking under the UNC and arrangements set out in relevant </a:t>
                      </a:r>
                      <a:r>
                        <a:rPr lang="en-US" sz="600" b="0" i="0" u="none" strike="noStrike" kern="1200" dirty="0" err="1">
                          <a:solidFill>
                            <a:schemeClr val="tx1"/>
                          </a:solidFill>
                          <a:effectLst/>
                          <a:latin typeface="+mn-lt"/>
                          <a:ea typeface="+mn-ea"/>
                          <a:cs typeface="+mn-cs"/>
                        </a:rPr>
                        <a:t>NExAs</a:t>
                      </a:r>
                      <a:r>
                        <a:rPr lang="en-US" sz="600" b="0" i="0" kern="1200" dirty="0">
                          <a:solidFill>
                            <a:schemeClr val="tx1"/>
                          </a:solidFill>
                          <a:effectLst/>
                          <a:latin typeface="+mn-lt"/>
                          <a:ea typeface="+mn-ea"/>
                          <a:cs typeface="+mn-cs"/>
                        </a:rPr>
                        <a:t>​</a:t>
                      </a:r>
                    </a:p>
                    <a:p>
                      <a:pPr rtl="0" fontAlgn="base"/>
                      <a:r>
                        <a:rPr lang="en-US" sz="600" b="1" i="0" u="none" strike="noStrike" kern="1200" dirty="0">
                          <a:solidFill>
                            <a:schemeClr val="tx1"/>
                          </a:solidFill>
                          <a:effectLst/>
                          <a:latin typeface="+mn-lt"/>
                          <a:ea typeface="+mn-ea"/>
                          <a:cs typeface="+mn-cs"/>
                        </a:rPr>
                        <a:t>Descoped - XRN5187 </a:t>
                      </a:r>
                      <a:r>
                        <a:rPr lang="en-US" sz="600" b="0" i="0" u="none" strike="noStrike" kern="1200" dirty="0">
                          <a:solidFill>
                            <a:schemeClr val="tx1"/>
                          </a:solidFill>
                          <a:effectLst/>
                          <a:latin typeface="+mn-lt"/>
                          <a:ea typeface="+mn-ea"/>
                          <a:cs typeface="+mn-cs"/>
                        </a:rPr>
                        <a:t>MOD0696 – Addressing inequalities between capacity booking under the UNC and arrangements set out in the relevant </a:t>
                      </a:r>
                      <a:r>
                        <a:rPr lang="en-US" sz="600" b="0" i="0" u="none" strike="noStrike" kern="1200" dirty="0" err="1">
                          <a:solidFill>
                            <a:schemeClr val="tx1"/>
                          </a:solidFill>
                          <a:effectLst/>
                          <a:latin typeface="+mn-lt"/>
                          <a:ea typeface="+mn-ea"/>
                          <a:cs typeface="+mn-cs"/>
                        </a:rPr>
                        <a:t>NExAs</a:t>
                      </a:r>
                      <a:endParaRPr lang="en-GB" sz="600" b="0" i="0" kern="1200" dirty="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XRN5289 – November 21 Major Release -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710725" cy="200055"/>
          </a:xfrm>
          <a:prstGeom prst="rect">
            <a:avLst/>
          </a:prstGeom>
          <a:noFill/>
        </p:spPr>
        <p:txBody>
          <a:bodyPr wrap="none" lIns="91440" tIns="45720" rIns="91440" bIns="45720" rtlCol="0" anchor="t">
            <a:spAutoFit/>
          </a:bodyPr>
          <a:lstStyle/>
          <a:p>
            <a:r>
              <a:rPr lang="en-GB" sz="700" dirty="0"/>
              <a:t>Slide updated on 26th February 2022</a:t>
            </a:r>
            <a:endParaRPr lang="en-GB" dirty="0"/>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5121784" y="2931816"/>
            <a:ext cx="3796818" cy="200055"/>
            <a:chOff x="4309575" y="3517379"/>
            <a:chExt cx="3796818"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r>
                  <a:rPr lang="en-GB" sz="700" dirty="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r>
                  <a:rPr lang="en-GB" sz="70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r>
                  <a:rPr lang="en-GB" sz="70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r>
                  <a:rPr lang="en-GB" sz="700" dirty="0"/>
                  <a:t>Overdue</a:t>
                </a:r>
              </a:p>
            </p:txBody>
          </p:sp>
        </p:grpSp>
        <p:grpSp>
          <p:nvGrpSpPr>
            <p:cNvPr id="18" name="Group 17">
              <a:extLst>
                <a:ext uri="{FF2B5EF4-FFF2-40B4-BE49-F238E27FC236}">
                  <a16:creationId xmlns:a16="http://schemas.microsoft.com/office/drawing/2014/main" id="{3A76A445-592C-4A52-8970-BCB402108F12}"/>
                </a:ext>
              </a:extLst>
            </p:cNvPr>
            <p:cNvGrpSpPr/>
            <p:nvPr/>
          </p:nvGrpSpPr>
          <p:grpSpPr>
            <a:xfrm>
              <a:off x="7171210" y="3517379"/>
              <a:ext cx="935183" cy="200055"/>
              <a:chOff x="4089862" y="3477140"/>
              <a:chExt cx="741910" cy="200055"/>
            </a:xfrm>
          </p:grpSpPr>
          <p:sp>
            <p:nvSpPr>
              <p:cNvPr id="19" name="Oval 18">
                <a:extLst>
                  <a:ext uri="{FF2B5EF4-FFF2-40B4-BE49-F238E27FC236}">
                    <a16:creationId xmlns:a16="http://schemas.microsoft.com/office/drawing/2014/main" id="{FECCEAD6-2472-4D87-A28E-12684C26B27A}"/>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 name="TextBox 19">
                <a:extLst>
                  <a:ext uri="{FF2B5EF4-FFF2-40B4-BE49-F238E27FC236}">
                    <a16:creationId xmlns:a16="http://schemas.microsoft.com/office/drawing/2014/main" id="{15C02BE8-89DB-4C3B-9770-375E219DAE9D}"/>
                  </a:ext>
                </a:extLst>
              </p:cNvPr>
              <p:cNvSpPr txBox="1"/>
              <p:nvPr/>
            </p:nvSpPr>
            <p:spPr>
              <a:xfrm>
                <a:off x="4116878" y="3477140"/>
                <a:ext cx="714894" cy="200055"/>
              </a:xfrm>
              <a:prstGeom prst="rect">
                <a:avLst/>
              </a:prstGeom>
              <a:noFill/>
            </p:spPr>
            <p:txBody>
              <a:bodyPr wrap="square" rtlCol="0">
                <a:spAutoFit/>
              </a:bodyPr>
              <a:lstStyle/>
              <a:p>
                <a:r>
                  <a:rPr lang="en-GB" sz="700" dirty="0"/>
                  <a:t>Not Baselined</a:t>
                </a:r>
              </a:p>
            </p:txBody>
          </p:sp>
        </p:grpSp>
      </p:grpSp>
      <p:sp>
        <p:nvSpPr>
          <p:cNvPr id="22" name="TextBox 21">
            <a:extLst>
              <a:ext uri="{FF2B5EF4-FFF2-40B4-BE49-F238E27FC236}">
                <a16:creationId xmlns:a16="http://schemas.microsoft.com/office/drawing/2014/main" id="{34ED3B8B-1A84-4A93-8817-3D956534EF51}"/>
              </a:ext>
            </a:extLst>
          </p:cNvPr>
          <p:cNvSpPr txBox="1"/>
          <p:nvPr/>
        </p:nvSpPr>
        <p:spPr>
          <a:xfrm>
            <a:off x="5315899" y="3086998"/>
            <a:ext cx="3470818" cy="200055"/>
          </a:xfrm>
          <a:prstGeom prst="rect">
            <a:avLst/>
          </a:prstGeom>
          <a:noFill/>
        </p:spPr>
        <p:txBody>
          <a:bodyPr wrap="square" rtlCol="0">
            <a:spAutoFit/>
          </a:bodyPr>
          <a:lstStyle/>
          <a:p>
            <a:r>
              <a:rPr lang="en-GB" sz="700" b="1" dirty="0"/>
              <a:t>Deferred go-live date: 22/01/2022 Contingency date: 29/01/2022</a:t>
            </a:r>
          </a:p>
        </p:txBody>
      </p:sp>
      <p:pic>
        <p:nvPicPr>
          <p:cNvPr id="5" name="Picture 4">
            <a:extLst>
              <a:ext uri="{FF2B5EF4-FFF2-40B4-BE49-F238E27FC236}">
                <a16:creationId xmlns:a16="http://schemas.microsoft.com/office/drawing/2014/main" id="{09231336-6DCF-48D0-B868-2244DEA39247}"/>
              </a:ext>
            </a:extLst>
          </p:cNvPr>
          <p:cNvPicPr>
            <a:picLocks noChangeAspect="1"/>
          </p:cNvPicPr>
          <p:nvPr/>
        </p:nvPicPr>
        <p:blipFill>
          <a:blip r:embed="rId3"/>
          <a:stretch>
            <a:fillRect/>
          </a:stretch>
        </p:blipFill>
        <p:spPr>
          <a:xfrm>
            <a:off x="5474485" y="1467499"/>
            <a:ext cx="2913286" cy="1394844"/>
          </a:xfrm>
          <a:prstGeom prst="rect">
            <a:avLst/>
          </a:prstGeom>
        </p:spPr>
      </p:pic>
    </p:spTree>
    <p:extLst>
      <p:ext uri="{BB962C8B-B14F-4D97-AF65-F5344CB8AC3E}">
        <p14:creationId xmlns:p14="http://schemas.microsoft.com/office/powerpoint/2010/main" val="1209637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02135-7889-44B4-9FA6-BA05D09D4B98}"/>
              </a:ext>
            </a:extLst>
          </p:cNvPr>
          <p:cNvSpPr>
            <a:spLocks noGrp="1"/>
          </p:cNvSpPr>
          <p:nvPr>
            <p:ph type="title"/>
          </p:nvPr>
        </p:nvSpPr>
        <p:spPr>
          <a:xfrm>
            <a:off x="457200" y="123478"/>
            <a:ext cx="8229600" cy="1354802"/>
          </a:xfrm>
        </p:spPr>
        <p:txBody>
          <a:bodyPr>
            <a:normAutofit/>
          </a:bodyPr>
          <a:lstStyle/>
          <a:p>
            <a:r>
              <a:rPr lang="en-GB" dirty="0"/>
              <a:t>Revised BER for XRN5289 – November 21</a:t>
            </a:r>
            <a:br>
              <a:rPr lang="en-GB" dirty="0"/>
            </a:br>
            <a:r>
              <a:rPr lang="en-GB" dirty="0"/>
              <a:t>- </a:t>
            </a:r>
            <a:r>
              <a:rPr lang="en-GB" sz="2400" dirty="0"/>
              <a:t>Voting  Shipper, DNO, IGT</a:t>
            </a:r>
            <a:endParaRPr lang="en-GB" dirty="0"/>
          </a:p>
        </p:txBody>
      </p:sp>
      <p:graphicFrame>
        <p:nvGraphicFramePr>
          <p:cNvPr id="3" name="Object 2">
            <a:extLst>
              <a:ext uri="{FF2B5EF4-FFF2-40B4-BE49-F238E27FC236}">
                <a16:creationId xmlns:a16="http://schemas.microsoft.com/office/drawing/2014/main" id="{53CC5E33-0E1A-459B-AF17-A7DBEFFFF012}"/>
              </a:ext>
            </a:extLst>
          </p:cNvPr>
          <p:cNvGraphicFramePr>
            <a:graphicFrameLocks noChangeAspect="1"/>
          </p:cNvGraphicFramePr>
          <p:nvPr>
            <p:extLst>
              <p:ext uri="{D42A27DB-BD31-4B8C-83A1-F6EECF244321}">
                <p14:modId xmlns:p14="http://schemas.microsoft.com/office/powerpoint/2010/main" val="337315296"/>
              </p:ext>
            </p:extLst>
          </p:nvPr>
        </p:nvGraphicFramePr>
        <p:xfrm>
          <a:off x="3653752" y="1775461"/>
          <a:ext cx="1375448" cy="1191578"/>
        </p:xfrm>
        <a:graphic>
          <a:graphicData uri="http://schemas.openxmlformats.org/presentationml/2006/ole">
            <mc:AlternateContent xmlns:mc="http://schemas.openxmlformats.org/markup-compatibility/2006">
              <mc:Choice xmlns:v="urn:schemas-microsoft-com:vml" Requires="v">
                <p:oleObj spid="_x0000_s5125" name="Document" showAsIcon="1" r:id="rId3" imgW="914400" imgH="792360" progId="Word.Document.12">
                  <p:embed/>
                </p:oleObj>
              </mc:Choice>
              <mc:Fallback>
                <p:oleObj name="Document" showAsIcon="1" r:id="rId3" imgW="914400" imgH="792360" progId="Word.Document.12">
                  <p:embed/>
                  <p:pic>
                    <p:nvPicPr>
                      <p:cNvPr id="0" name=""/>
                      <p:cNvPicPr/>
                      <p:nvPr/>
                    </p:nvPicPr>
                    <p:blipFill>
                      <a:blip r:embed="rId4"/>
                      <a:stretch>
                        <a:fillRect/>
                      </a:stretch>
                    </p:blipFill>
                    <p:spPr>
                      <a:xfrm>
                        <a:off x="3653752" y="1775461"/>
                        <a:ext cx="1375448" cy="1191578"/>
                      </a:xfrm>
                      <a:prstGeom prst="rect">
                        <a:avLst/>
                      </a:prstGeom>
                    </p:spPr>
                  </p:pic>
                </p:oleObj>
              </mc:Fallback>
            </mc:AlternateContent>
          </a:graphicData>
        </a:graphic>
      </p:graphicFrame>
    </p:spTree>
    <p:extLst>
      <p:ext uri="{BB962C8B-B14F-4D97-AF65-F5344CB8AC3E}">
        <p14:creationId xmlns:p14="http://schemas.microsoft.com/office/powerpoint/2010/main" val="1119957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98522" y="495673"/>
          <a:ext cx="8756635" cy="4492998"/>
        </p:xfrm>
        <a:graphic>
          <a:graphicData uri="http://schemas.openxmlformats.org/drawingml/2006/table">
            <a:tbl>
              <a:tblPr firstRow="1" bandRow="1"/>
              <a:tblGrid>
                <a:gridCol w="1838825">
                  <a:extLst>
                    <a:ext uri="{9D8B030D-6E8A-4147-A177-3AD203B41FA5}">
                      <a16:colId xmlns:a16="http://schemas.microsoft.com/office/drawing/2014/main" val="2847750447"/>
                    </a:ext>
                  </a:extLst>
                </a:gridCol>
                <a:gridCol w="1194501">
                  <a:extLst>
                    <a:ext uri="{9D8B030D-6E8A-4147-A177-3AD203B41FA5}">
                      <a16:colId xmlns:a16="http://schemas.microsoft.com/office/drawing/2014/main" val="3558775724"/>
                    </a:ext>
                  </a:extLst>
                </a:gridCol>
                <a:gridCol w="2162628">
                  <a:extLst>
                    <a:ext uri="{9D8B030D-6E8A-4147-A177-3AD203B41FA5}">
                      <a16:colId xmlns:a16="http://schemas.microsoft.com/office/drawing/2014/main" val="2515456850"/>
                    </a:ext>
                  </a:extLst>
                </a:gridCol>
                <a:gridCol w="739625">
                  <a:extLst>
                    <a:ext uri="{9D8B030D-6E8A-4147-A177-3AD203B41FA5}">
                      <a16:colId xmlns:a16="http://schemas.microsoft.com/office/drawing/2014/main" val="1654760590"/>
                    </a:ext>
                  </a:extLst>
                </a:gridCol>
                <a:gridCol w="2821056">
                  <a:extLst>
                    <a:ext uri="{9D8B030D-6E8A-4147-A177-3AD203B41FA5}">
                      <a16:colId xmlns:a16="http://schemas.microsoft.com/office/drawing/2014/main" val="20003"/>
                    </a:ext>
                  </a:extLst>
                </a:gridCol>
              </a:tblGrid>
              <a:tr h="401237">
                <a:tc>
                  <a:txBody>
                    <a:bodyPr/>
                    <a:lstStyle/>
                    <a:p>
                      <a:pPr algn="ctr"/>
                      <a:r>
                        <a:rPr lang="en-GB" sz="1050" b="1" dirty="0">
                          <a:solidFill>
                            <a:schemeClr val="bg1"/>
                          </a:solidFill>
                          <a:latin typeface="+mn-lt"/>
                          <a:cs typeface="Arial"/>
                        </a:rPr>
                        <a:t>XRN Title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050" b="1" dirty="0">
                          <a:solidFill>
                            <a:schemeClr val="bg1"/>
                          </a:solidFill>
                          <a:latin typeface="+mn-lt"/>
                          <a:cs typeface="Arial"/>
                        </a:rPr>
                        <a:t>Target Detailed Design Date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a:solidFill>
                            <a:schemeClr val="bg1"/>
                          </a:solidFill>
                          <a:latin typeface="+mn-lt"/>
                          <a:cs typeface="Arial"/>
                        </a:rPr>
                        <a:t>Risk &amp; Issues /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a:solidFill>
                            <a:schemeClr val="bg1"/>
                          </a:solidFill>
                          <a:latin typeface="+mn-lt"/>
                          <a:cs typeface="Arial"/>
                        </a:rPr>
                        <a:t>Cost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Key Messaging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4732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endParaRPr lang="en-GB" sz="900" kern="1200" dirty="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buFont typeface="Arial" panose="020B0604020202020204" pitchFamily="34" charset="0"/>
                        <a:buChar char="•"/>
                      </a:pPr>
                      <a:r>
                        <a:rPr lang="en-GB" sz="900" kern="1200" dirty="0">
                          <a:solidFill>
                            <a:schemeClr val="tx1"/>
                          </a:solidFill>
                          <a:latin typeface="+mn-lt"/>
                          <a:ea typeface="+mn-ea"/>
                          <a:cs typeface="+mn-cs"/>
                        </a:rPr>
                        <a:t>Changes are progressing on track against plan</a:t>
                      </a:r>
                    </a:p>
                    <a:p>
                      <a:pPr marL="171450" indent="-171450">
                        <a:buFont typeface="Arial" panose="020B0604020202020204" pitchFamily="34" charset="0"/>
                        <a:buChar char="•"/>
                      </a:pPr>
                      <a:r>
                        <a:rPr lang="en-GB" sz="900" kern="1200" dirty="0">
                          <a:solidFill>
                            <a:schemeClr val="tx1"/>
                          </a:solidFill>
                          <a:latin typeface="+mn-lt"/>
                          <a:ea typeface="+mn-ea"/>
                          <a:cs typeface="+mn-cs"/>
                        </a:rPr>
                        <a:t>High Level Design scheduled to complete 11/02/22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5691003"/>
                  </a:ext>
                </a:extLst>
              </a:tr>
              <a:tr h="608495">
                <a:tc>
                  <a:txBody>
                    <a:bodyPr/>
                    <a:lstStyle/>
                    <a:p>
                      <a:pPr marL="0" marR="0" lvl="0" indent="0" algn="l" rtl="0" eaLnBrk="1" fontAlgn="auto" latinLnBrk="0" hangingPunct="1">
                        <a:lnSpc>
                          <a:spcPct val="100000"/>
                        </a:lnSpc>
                        <a:spcBef>
                          <a:spcPts val="0"/>
                        </a:spcBef>
                        <a:spcAft>
                          <a:spcPts val="0"/>
                        </a:spcAft>
                        <a:buClrTx/>
                        <a:buSzTx/>
                        <a:buFontTx/>
                        <a:buNone/>
                      </a:pPr>
                      <a:r>
                        <a:rPr lang="en-GB" sz="900" dirty="0">
                          <a:solidFill>
                            <a:schemeClr val="tx1"/>
                          </a:solidFill>
                        </a:rPr>
                        <a:t>XRN4978 - </a:t>
                      </a:r>
                      <a:r>
                        <a:rPr lang="en-US" sz="900" dirty="0">
                          <a:solidFill>
                            <a:schemeClr val="tx1"/>
                          </a:solidFill>
                        </a:rPr>
                        <a:t>Notification of Rolling AQ Value (following Transfer of Ownership between M-5 and M) </a:t>
                      </a:r>
                      <a:endParaRPr lang="en-GB" sz="900">
                        <a:solidFill>
                          <a:schemeClr val="tx1"/>
                        </a:solidFill>
                      </a:endParaRPr>
                    </a:p>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GB" sz="900" kern="1200" dirty="0">
                          <a:solidFill>
                            <a:schemeClr val="tx1"/>
                          </a:solidFill>
                          <a:latin typeface="+mn-lt"/>
                          <a:ea typeface="+mn-ea"/>
                          <a:cs typeface="+mn-cs"/>
                        </a:rPr>
                        <a:t>April 2022 – Consultation</a:t>
                      </a:r>
                    </a:p>
                    <a:p>
                      <a:pPr marL="0" indent="0" algn="l">
                        <a:buNone/>
                      </a:pP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May 2022 - Approval </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buFont typeface="Arial" panose="020B0604020202020204" pitchFamily="34" charset="0"/>
                        <a:buChar char="•"/>
                      </a:pPr>
                      <a:r>
                        <a:rPr lang="en-GB" sz="900" kern="1200" dirty="0">
                          <a:solidFill>
                            <a:schemeClr val="tx1"/>
                          </a:solidFill>
                          <a:latin typeface="+mn-lt"/>
                          <a:ea typeface="+mn-ea"/>
                          <a:cs typeface="+mn-cs"/>
                        </a:rPr>
                        <a:t>Detailed Requirements scheduled to complete 10/02/22</a:t>
                      </a:r>
                    </a:p>
                    <a:p>
                      <a:pPr marL="171450" indent="-171450">
                        <a:buFont typeface="Arial" panose="020B0604020202020204" pitchFamily="34" charset="0"/>
                        <a:buChar char="•"/>
                      </a:pPr>
                      <a:r>
                        <a:rPr lang="en-GB" sz="900" kern="1200" dirty="0">
                          <a:solidFill>
                            <a:schemeClr val="tx1"/>
                          </a:solidFill>
                          <a:latin typeface="+mn-lt"/>
                          <a:ea typeface="+mn-ea"/>
                          <a:cs typeface="+mn-cs"/>
                        </a:rPr>
                        <a:t>Detailed Design scheduled to commence on 04/02/22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94165"/>
                  </a:ext>
                </a:extLst>
              </a:tr>
              <a:tr h="713677">
                <a:tc>
                  <a:txBody>
                    <a:bodyPr/>
                    <a:lstStyle/>
                    <a:p>
                      <a:pPr marL="0" marR="0" lvl="0" indent="0" algn="l" rtl="0" eaLnBrk="1" fontAlgn="auto" latinLnBrk="0" hangingPunct="1">
                        <a:lnSpc>
                          <a:spcPct val="100000"/>
                        </a:lnSpc>
                        <a:spcBef>
                          <a:spcPts val="0"/>
                        </a:spcBef>
                        <a:spcAft>
                          <a:spcPts val="0"/>
                        </a:spcAft>
                        <a:buClrTx/>
                        <a:buSzTx/>
                        <a:buFontTx/>
                        <a:buNone/>
                      </a:pPr>
                      <a:r>
                        <a:rPr lang="en-GB" sz="900" kern="1200" dirty="0">
                          <a:solidFill>
                            <a:schemeClr val="tx1"/>
                          </a:solidFill>
                          <a:latin typeface="+mn-lt"/>
                          <a:ea typeface="+mn-ea"/>
                          <a:cs typeface="+mn-cs"/>
                        </a:rPr>
                        <a:t>XRN4990 - </a:t>
                      </a:r>
                      <a:r>
                        <a:rPr lang="en-US" sz="900" kern="1200" dirty="0">
                          <a:solidFill>
                            <a:schemeClr val="tx1"/>
                          </a:solidFill>
                          <a:latin typeface="+mn-lt"/>
                          <a:ea typeface="+mn-ea"/>
                          <a:cs typeface="+mn-cs"/>
                        </a:rPr>
                        <a:t>Transfer of Sites with Low Read Submission Performance from Class 2 and 3 into Class 4 (MOD0664) </a:t>
                      </a:r>
                      <a:endParaRPr lang="en-GB" sz="900" kern="1200">
                        <a:solidFill>
                          <a:schemeClr val="tx1"/>
                        </a:solidFill>
                        <a:latin typeface="+mn-lt"/>
                        <a:ea typeface="+mn-ea"/>
                        <a:cs typeface="+mn-cs"/>
                      </a:endParaRPr>
                    </a:p>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GB" sz="900" kern="1200" dirty="0">
                          <a:solidFill>
                            <a:schemeClr val="tx1"/>
                          </a:solidFill>
                          <a:latin typeface="+mn-lt"/>
                          <a:ea typeface="+mn-ea"/>
                          <a:cs typeface="+mn-cs"/>
                        </a:rPr>
                        <a:t>April 2022 – Consultation</a:t>
                      </a:r>
                    </a:p>
                    <a:p>
                      <a:pPr marL="0" indent="0" algn="l">
                        <a:buNone/>
                      </a:pP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May 2022 - Approval </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900" kern="1200" dirty="0">
                          <a:solidFill>
                            <a:schemeClr val="tx1"/>
                          </a:solidFill>
                          <a:latin typeface="+mn-lt"/>
                          <a:ea typeface="+mn-ea"/>
                          <a:cs typeface="+mn-cs"/>
                        </a:rPr>
                        <a:t>67208 – Customers have not yet approved the High-Level Solution Option which is progressing through design in parallel.</a:t>
                      </a:r>
                      <a:br>
                        <a:rPr lang="en-GB" sz="900" kern="1200" dirty="0">
                          <a:solidFill>
                            <a:srgbClr val="000000"/>
                          </a:solidFill>
                          <a:latin typeface="+mn-lt"/>
                          <a:ea typeface="+mn-ea"/>
                          <a:cs typeface="+mn-cs"/>
                        </a:rPr>
                      </a:br>
                      <a:r>
                        <a:rPr lang="en-GB" sz="900" b="1" kern="1200" dirty="0">
                          <a:solidFill>
                            <a:schemeClr val="tx1"/>
                          </a:solidFill>
                          <a:latin typeface="+mn-lt"/>
                          <a:ea typeface="+mn-ea"/>
                          <a:cs typeface="+mn-cs"/>
                        </a:rPr>
                        <a:t>Mitigation: </a:t>
                      </a:r>
                      <a:r>
                        <a:rPr lang="en-GB" sz="900" b="0" kern="1200" dirty="0">
                          <a:solidFill>
                            <a:schemeClr val="tx1"/>
                          </a:solidFill>
                          <a:latin typeface="+mn-lt"/>
                          <a:ea typeface="+mn-ea"/>
                          <a:cs typeface="+mn-cs"/>
                        </a:rPr>
                        <a:t>Accept Risk;</a:t>
                      </a:r>
                      <a:r>
                        <a:rPr lang="en-GB" sz="900" b="1" kern="1200" dirty="0">
                          <a:solidFill>
                            <a:schemeClr val="tx1"/>
                          </a:solidFill>
                          <a:latin typeface="+mn-lt"/>
                          <a:ea typeface="+mn-ea"/>
                          <a:cs typeface="+mn-cs"/>
                        </a:rPr>
                        <a:t> </a:t>
                      </a:r>
                      <a:r>
                        <a:rPr lang="en-GB" sz="900" b="0" kern="1200" dirty="0">
                          <a:solidFill>
                            <a:schemeClr val="tx1"/>
                          </a:solidFill>
                          <a:latin typeface="+mn-lt"/>
                          <a:ea typeface="+mn-ea"/>
                          <a:cs typeface="+mn-cs"/>
                        </a:rPr>
                        <a:t>Low risk as only 1 solution option identified and expecting approval in February </a:t>
                      </a:r>
                      <a:r>
                        <a:rPr lang="en-GB" sz="900" b="0" kern="1200" dirty="0" err="1">
                          <a:solidFill>
                            <a:schemeClr val="tx1"/>
                          </a:solidFill>
                          <a:latin typeface="+mn-lt"/>
                          <a:ea typeface="+mn-ea"/>
                          <a:cs typeface="+mn-cs"/>
                        </a:rPr>
                        <a:t>ChMC</a:t>
                      </a:r>
                      <a:r>
                        <a:rPr lang="en-GB" sz="900" b="0" kern="1200" dirty="0">
                          <a:solidFill>
                            <a:schemeClr val="tx1"/>
                          </a:solidFill>
                          <a:latin typeface="+mn-lt"/>
                          <a:ea typeface="+mn-ea"/>
                          <a:cs typeface="+mn-cs"/>
                        </a:rPr>
                        <a:t>. </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lgn="l" defTabSz="914400" rtl="0" eaLnBrk="1" latinLnBrk="0" hangingPunct="1">
                        <a:buFont typeface="Arial" panose="020B0604020202020204" pitchFamily="34" charset="0"/>
                        <a:buChar char="•"/>
                      </a:pPr>
                      <a:r>
                        <a:rPr lang="en-GB" sz="900" kern="1200" dirty="0">
                          <a:solidFill>
                            <a:schemeClr val="tx1"/>
                          </a:solidFill>
                          <a:latin typeface="+mn-lt"/>
                          <a:ea typeface="+mn-ea"/>
                          <a:cs typeface="+mn-cs"/>
                        </a:rPr>
                        <a:t>Detailed Requirements scheduled to complete 01/02/22</a:t>
                      </a:r>
                    </a:p>
                    <a:p>
                      <a:pPr marL="171450" indent="-171450" algn="l" defTabSz="914400" rtl="0" eaLnBrk="1" latinLnBrk="0" hangingPunct="1">
                        <a:buFont typeface="Arial" panose="020B0604020202020204" pitchFamily="34" charset="0"/>
                        <a:buChar char="•"/>
                      </a:pPr>
                      <a:r>
                        <a:rPr lang="en-GB" sz="900" kern="1200" dirty="0">
                          <a:solidFill>
                            <a:schemeClr val="tx1"/>
                          </a:solidFill>
                          <a:latin typeface="+mn-lt"/>
                          <a:ea typeface="+mn-ea"/>
                          <a:cs typeface="+mn-cs"/>
                        </a:rPr>
                        <a:t>Detailed Design scheduled to commence on 01/02/22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25138">
                <a:tc>
                  <a:txBody>
                    <a:bodyPr/>
                    <a:lstStyle/>
                    <a:p>
                      <a:pPr marL="0" marR="0" lvl="0" indent="0" algn="l" rtl="0" eaLnBrk="1" fontAlgn="auto" latinLnBrk="0" hangingPunct="1">
                        <a:lnSpc>
                          <a:spcPct val="100000"/>
                        </a:lnSpc>
                        <a:spcBef>
                          <a:spcPts val="0"/>
                        </a:spcBef>
                        <a:spcAft>
                          <a:spcPts val="0"/>
                        </a:spcAft>
                        <a:buClrTx/>
                        <a:buSzTx/>
                        <a:buFontTx/>
                        <a:buNone/>
                      </a:pPr>
                      <a:r>
                        <a:rPr lang="en-GB" sz="900" kern="1200" dirty="0">
                          <a:solidFill>
                            <a:schemeClr val="tx1"/>
                          </a:solidFill>
                          <a:latin typeface="+mn-lt"/>
                          <a:ea typeface="+mn-ea"/>
                          <a:cs typeface="+mn-cs"/>
                        </a:rPr>
                        <a:t>XRN4992B - </a:t>
                      </a:r>
                      <a:r>
                        <a:rPr lang="en-US" sz="900" kern="1200" dirty="0">
                          <a:solidFill>
                            <a:schemeClr val="tx1"/>
                          </a:solidFill>
                          <a:latin typeface="+mn-lt"/>
                          <a:ea typeface="+mn-ea"/>
                          <a:cs typeface="+mn-cs"/>
                        </a:rPr>
                        <a:t>Modification 0687 Clarification of Supplier of Last Resort (</a:t>
                      </a:r>
                      <a:r>
                        <a:rPr lang="en-US" sz="900" kern="1200" dirty="0" err="1">
                          <a:solidFill>
                            <a:schemeClr val="tx1"/>
                          </a:solidFill>
                          <a:latin typeface="+mn-lt"/>
                          <a:ea typeface="+mn-ea"/>
                          <a:cs typeface="+mn-cs"/>
                        </a:rPr>
                        <a:t>SoLR</a:t>
                      </a:r>
                      <a:r>
                        <a:rPr lang="en-US" sz="900" kern="1200" dirty="0">
                          <a:solidFill>
                            <a:schemeClr val="tx1"/>
                          </a:solidFill>
                          <a:latin typeface="+mn-lt"/>
                          <a:ea typeface="+mn-ea"/>
                          <a:cs typeface="+mn-cs"/>
                        </a:rPr>
                        <a:t>) Cost Recovery Process </a:t>
                      </a:r>
                      <a:endParaRPr lang="en-GB" sz="900" kern="1200" dirty="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GB" sz="900" kern="1200" dirty="0">
                          <a:solidFill>
                            <a:schemeClr val="tx1"/>
                          </a:solidFill>
                          <a:latin typeface="+mn-lt"/>
                          <a:ea typeface="+mn-ea"/>
                          <a:cs typeface="+mn-cs"/>
                        </a:rPr>
                        <a:t>April 2022 – Consultation</a:t>
                      </a:r>
                    </a:p>
                    <a:p>
                      <a:pPr marL="0" indent="0" algn="l">
                        <a:buNone/>
                      </a:pP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May 2022 - Approval </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lgn="l" defTabSz="914400" rtl="0" eaLnBrk="1" latinLnBrk="0" hangingPunct="1">
                        <a:buFont typeface="Arial" panose="020B0604020202020204" pitchFamily="34" charset="0"/>
                        <a:buChar char="•"/>
                      </a:pPr>
                      <a:r>
                        <a:rPr lang="en-GB" sz="900" kern="1200" dirty="0">
                          <a:solidFill>
                            <a:schemeClr val="tx1"/>
                          </a:solidFill>
                          <a:latin typeface="+mn-lt"/>
                          <a:ea typeface="+mn-ea"/>
                          <a:cs typeface="+mn-cs"/>
                        </a:rPr>
                        <a:t>Detailed Requirements scheduled to complete 31/01/22</a:t>
                      </a:r>
                    </a:p>
                    <a:p>
                      <a:pPr marL="171450" indent="-171450" algn="l" defTabSz="914400" rtl="0" eaLnBrk="1" latinLnBrk="0" hangingPunct="1">
                        <a:buFont typeface="Arial" panose="020B0604020202020204" pitchFamily="34" charset="0"/>
                        <a:buChar char="•"/>
                      </a:pPr>
                      <a:r>
                        <a:rPr lang="en-GB" sz="900" kern="1200" dirty="0">
                          <a:solidFill>
                            <a:schemeClr val="tx1"/>
                          </a:solidFill>
                          <a:latin typeface="+mn-lt"/>
                          <a:ea typeface="+mn-ea"/>
                          <a:cs typeface="+mn-cs"/>
                        </a:rPr>
                        <a:t>Detailed Design scheduled to commence on 28/01/22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8825474"/>
                  </a:ext>
                </a:extLst>
              </a:tr>
              <a:tr h="6159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latin typeface="+mn-lt"/>
                          <a:ea typeface="+mn-ea"/>
                          <a:cs typeface="+mn-cs"/>
                        </a:rPr>
                        <a:t>XRN5091 - </a:t>
                      </a:r>
                      <a:r>
                        <a:rPr lang="en-US" sz="900" kern="1200" dirty="0">
                          <a:solidFill>
                            <a:schemeClr val="tx1"/>
                          </a:solidFill>
                          <a:latin typeface="+mn-lt"/>
                          <a:ea typeface="+mn-ea"/>
                          <a:cs typeface="+mn-cs"/>
                        </a:rPr>
                        <a:t>Deferral of creation of Class change reads at transfer of ownership </a:t>
                      </a:r>
                      <a:endParaRPr lang="en-GB" sz="900" kern="1200" dirty="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GB" sz="900" kern="1200" dirty="0">
                          <a:solidFill>
                            <a:schemeClr val="tx1"/>
                          </a:solidFill>
                          <a:latin typeface="+mn-lt"/>
                          <a:ea typeface="+mn-ea"/>
                          <a:cs typeface="+mn-cs"/>
                        </a:rPr>
                        <a:t>April 2022 – Consultation</a:t>
                      </a:r>
                    </a:p>
                    <a:p>
                      <a:pPr marL="0" indent="0" algn="l">
                        <a:buNone/>
                      </a:pP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May 2022 - Approval </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lgn="l" defTabSz="914400" rtl="0" eaLnBrk="1" latinLnBrk="0" hangingPunct="1">
                        <a:buFont typeface="Arial" panose="020B0604020202020204" pitchFamily="34" charset="0"/>
                        <a:buChar char="•"/>
                      </a:pPr>
                      <a:r>
                        <a:rPr lang="en-GB" sz="900" kern="1200" dirty="0">
                          <a:solidFill>
                            <a:schemeClr val="tx1"/>
                          </a:solidFill>
                          <a:latin typeface="+mn-lt"/>
                          <a:ea typeface="+mn-ea"/>
                          <a:cs typeface="+mn-cs"/>
                        </a:rPr>
                        <a:t>Detailed Requirements scheduled to complete on 11/02/22</a:t>
                      </a:r>
                    </a:p>
                    <a:p>
                      <a:pPr marL="171450" indent="-171450" algn="l" defTabSz="914400" rtl="0" eaLnBrk="1" latinLnBrk="0" hangingPunct="1">
                        <a:buFont typeface="Arial" panose="020B0604020202020204" pitchFamily="34" charset="0"/>
                        <a:buChar char="•"/>
                      </a:pPr>
                      <a:r>
                        <a:rPr lang="en-GB" sz="900" kern="1200" dirty="0">
                          <a:solidFill>
                            <a:schemeClr val="tx1"/>
                          </a:solidFill>
                          <a:latin typeface="+mn-lt"/>
                          <a:ea typeface="+mn-ea"/>
                          <a:cs typeface="+mn-cs"/>
                        </a:rPr>
                        <a:t>Detailed Design scheduled to commence on 08/02/22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0692173"/>
                  </a:ext>
                </a:extLst>
              </a:tr>
              <a:tr h="723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latin typeface="+mn-lt"/>
                          <a:ea typeface="+mn-ea"/>
                          <a:cs typeface="+mn-cs"/>
                        </a:rPr>
                        <a:t>XRN5186 - </a:t>
                      </a:r>
                      <a:r>
                        <a:rPr lang="en-US" sz="900" kern="1200" dirty="0">
                          <a:solidFill>
                            <a:schemeClr val="tx1"/>
                          </a:solidFill>
                          <a:latin typeface="+mn-lt"/>
                          <a:ea typeface="+mn-ea"/>
                          <a:cs typeface="+mn-cs"/>
                        </a:rPr>
                        <a:t>MOD0701 - Aligning Capacity booking under the UNC and arrangements set out in relevant NEXAs</a:t>
                      </a:r>
                      <a:endParaRPr lang="en-GB" sz="900" kern="1200" dirty="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GB" sz="900" kern="1200" dirty="0">
                          <a:solidFill>
                            <a:schemeClr val="tx1"/>
                          </a:solidFill>
                          <a:latin typeface="+mn-lt"/>
                          <a:ea typeface="+mn-ea"/>
                          <a:cs typeface="+mn-cs"/>
                        </a:rPr>
                        <a:t>April 2022 – Consultation</a:t>
                      </a:r>
                    </a:p>
                    <a:p>
                      <a:pPr marL="0" indent="0" algn="l">
                        <a:buNone/>
                      </a:pP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May 2022 - Approval </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lgn="l" defTabSz="914400" rtl="0" eaLnBrk="1" latinLnBrk="0" hangingPunct="1">
                        <a:buFont typeface="Arial" panose="020B0604020202020204" pitchFamily="34" charset="0"/>
                        <a:buChar char="•"/>
                      </a:pPr>
                      <a:r>
                        <a:rPr lang="en-GB" sz="900" kern="1200" dirty="0">
                          <a:solidFill>
                            <a:schemeClr val="tx1"/>
                          </a:solidFill>
                          <a:latin typeface="+mn-lt"/>
                          <a:ea typeface="+mn-ea"/>
                          <a:cs typeface="+mn-cs"/>
                        </a:rPr>
                        <a:t>Detailed Requirements scheduled to complete on 04/02/22</a:t>
                      </a:r>
                    </a:p>
                    <a:p>
                      <a:pPr marL="171450" indent="-171450" algn="l" defTabSz="914400" rtl="0" eaLnBrk="1" latinLnBrk="0" hangingPunct="1">
                        <a:buFont typeface="Arial" panose="020B0604020202020204" pitchFamily="34" charset="0"/>
                        <a:buChar char="•"/>
                      </a:pPr>
                      <a:r>
                        <a:rPr lang="en-GB" sz="900" kern="1200" dirty="0">
                          <a:solidFill>
                            <a:schemeClr val="tx1"/>
                          </a:solidFill>
                          <a:latin typeface="+mn-lt"/>
                          <a:ea typeface="+mn-ea"/>
                          <a:cs typeface="+mn-cs"/>
                        </a:rPr>
                        <a:t>Detailed Design scheduled to commence on 01/02/22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3855772"/>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Dec 21 - April 22 Changes in Design – Shipper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625766" cy="200055"/>
          </a:xfrm>
          <a:prstGeom prst="rect">
            <a:avLst/>
          </a:prstGeom>
          <a:noFill/>
        </p:spPr>
        <p:txBody>
          <a:bodyPr wrap="none" lIns="91440" tIns="45720" rIns="91440" bIns="45720" rtlCol="0" anchor="t">
            <a:spAutoFit/>
          </a:bodyPr>
          <a:lstStyle/>
          <a:p>
            <a:r>
              <a:rPr lang="en-GB" sz="700" dirty="0"/>
              <a:t>Slide updated on 26th January 2022</a:t>
            </a:r>
            <a:endParaRPr lang="en-GB" dirty="0"/>
          </a:p>
        </p:txBody>
      </p:sp>
    </p:spTree>
    <p:extLst>
      <p:ext uri="{BB962C8B-B14F-4D97-AF65-F5344CB8AC3E}">
        <p14:creationId xmlns:p14="http://schemas.microsoft.com/office/powerpoint/2010/main" val="416191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98522" y="495673"/>
          <a:ext cx="8756635" cy="2826740"/>
        </p:xfrm>
        <a:graphic>
          <a:graphicData uri="http://schemas.openxmlformats.org/drawingml/2006/table">
            <a:tbl>
              <a:tblPr firstRow="1" bandRow="1"/>
              <a:tblGrid>
                <a:gridCol w="1838825">
                  <a:extLst>
                    <a:ext uri="{9D8B030D-6E8A-4147-A177-3AD203B41FA5}">
                      <a16:colId xmlns:a16="http://schemas.microsoft.com/office/drawing/2014/main" val="2847750447"/>
                    </a:ext>
                  </a:extLst>
                </a:gridCol>
                <a:gridCol w="1199339">
                  <a:extLst>
                    <a:ext uri="{9D8B030D-6E8A-4147-A177-3AD203B41FA5}">
                      <a16:colId xmlns:a16="http://schemas.microsoft.com/office/drawing/2014/main" val="3558775724"/>
                    </a:ext>
                  </a:extLst>
                </a:gridCol>
                <a:gridCol w="1933199">
                  <a:extLst>
                    <a:ext uri="{9D8B030D-6E8A-4147-A177-3AD203B41FA5}">
                      <a16:colId xmlns:a16="http://schemas.microsoft.com/office/drawing/2014/main" val="2515456850"/>
                    </a:ext>
                  </a:extLst>
                </a:gridCol>
                <a:gridCol w="964216">
                  <a:extLst>
                    <a:ext uri="{9D8B030D-6E8A-4147-A177-3AD203B41FA5}">
                      <a16:colId xmlns:a16="http://schemas.microsoft.com/office/drawing/2014/main" val="1654760590"/>
                    </a:ext>
                  </a:extLst>
                </a:gridCol>
                <a:gridCol w="2821056">
                  <a:extLst>
                    <a:ext uri="{9D8B030D-6E8A-4147-A177-3AD203B41FA5}">
                      <a16:colId xmlns:a16="http://schemas.microsoft.com/office/drawing/2014/main" val="20003"/>
                    </a:ext>
                  </a:extLst>
                </a:gridCol>
              </a:tblGrid>
              <a:tr h="383106">
                <a:tc>
                  <a:txBody>
                    <a:bodyPr/>
                    <a:lstStyle/>
                    <a:p>
                      <a:pPr algn="ctr"/>
                      <a:r>
                        <a:rPr lang="en-GB" sz="1050" b="1" dirty="0">
                          <a:solidFill>
                            <a:schemeClr val="bg1"/>
                          </a:solidFill>
                          <a:latin typeface="+mn-lt"/>
                          <a:cs typeface="Arial"/>
                        </a:rPr>
                        <a:t>XRN Title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050" b="1" dirty="0">
                          <a:solidFill>
                            <a:schemeClr val="bg1"/>
                          </a:solidFill>
                          <a:latin typeface="+mn-lt"/>
                          <a:cs typeface="Arial"/>
                        </a:rPr>
                        <a:t>Target Detailed Design Date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a:solidFill>
                            <a:schemeClr val="bg1"/>
                          </a:solidFill>
                          <a:latin typeface="+mn-lt"/>
                          <a:cs typeface="Arial"/>
                        </a:rPr>
                        <a:t>Risk &amp; Issues /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a:solidFill>
                            <a:schemeClr val="bg1"/>
                          </a:solidFill>
                          <a:latin typeface="+mn-lt"/>
                          <a:cs typeface="Arial"/>
                        </a:rPr>
                        <a:t>Cost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Key Messaging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4732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GB" sz="900" kern="1200" dirty="0">
                          <a:solidFill>
                            <a:schemeClr val="tx1"/>
                          </a:solidFill>
                          <a:latin typeface="+mn-lt"/>
                          <a:ea typeface="+mn-ea"/>
                          <a:cs typeface="+mn-cs"/>
                        </a:rPr>
                        <a:t>April 2022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buFont typeface="Arial" panose="020B0604020202020204" pitchFamily="34" charset="0"/>
                        <a:buChar char="•"/>
                      </a:pPr>
                      <a:r>
                        <a:rPr lang="en-GB" sz="900" kern="1200" dirty="0">
                          <a:solidFill>
                            <a:schemeClr val="tx1"/>
                          </a:solidFill>
                          <a:latin typeface="+mn-lt"/>
                          <a:ea typeface="+mn-ea"/>
                          <a:cs typeface="+mn-cs"/>
                        </a:rPr>
                        <a:t>Changes are progressing on track against plan</a:t>
                      </a:r>
                    </a:p>
                    <a:p>
                      <a:pPr marL="171450" indent="-171450">
                        <a:buFont typeface="Arial" panose="020B0604020202020204" pitchFamily="34" charset="0"/>
                        <a:buChar char="•"/>
                      </a:pPr>
                      <a:r>
                        <a:rPr lang="en-GB" sz="900" kern="1200" dirty="0">
                          <a:solidFill>
                            <a:schemeClr val="tx1"/>
                          </a:solidFill>
                          <a:latin typeface="+mn-lt"/>
                          <a:ea typeface="+mn-ea"/>
                          <a:cs typeface="+mn-cs"/>
                        </a:rPr>
                        <a:t>High Level Design scheduled to complete 02/02/22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5691003"/>
                  </a:ext>
                </a:extLst>
              </a:tr>
              <a:tr h="608495">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kern="1200" noProof="0" dirty="0">
                          <a:solidFill>
                            <a:schemeClr val="tx1"/>
                          </a:solidFill>
                          <a:latin typeface="+mn-lt"/>
                          <a:ea typeface="+mn-ea"/>
                          <a:cs typeface="+mn-cs"/>
                        </a:rPr>
                        <a:t>XRN4900 - Biomethane/Propane Reduction</a:t>
                      </a:r>
                    </a:p>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GB" sz="900" kern="1200" dirty="0">
                          <a:solidFill>
                            <a:schemeClr val="tx1"/>
                          </a:solidFill>
                          <a:latin typeface="+mn-lt"/>
                          <a:ea typeface="+mn-ea"/>
                          <a:cs typeface="+mn-cs"/>
                        </a:rPr>
                        <a:t>April 2022 – Consultation</a:t>
                      </a:r>
                    </a:p>
                    <a:p>
                      <a:pPr marL="0" indent="0" algn="l">
                        <a:buNone/>
                      </a:pP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May 2022 - Approval </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buFont typeface="Arial" panose="020B0604020202020204" pitchFamily="34" charset="0"/>
                        <a:buChar char="•"/>
                      </a:pPr>
                      <a:r>
                        <a:rPr lang="en-GB" sz="900" kern="1200" dirty="0">
                          <a:solidFill>
                            <a:schemeClr val="tx1"/>
                          </a:solidFill>
                          <a:latin typeface="+mn-lt"/>
                          <a:ea typeface="+mn-ea"/>
                          <a:cs typeface="+mn-cs"/>
                        </a:rPr>
                        <a:t>Detailed Requirements scheduled to complete 01/02/22</a:t>
                      </a:r>
                    </a:p>
                    <a:p>
                      <a:pPr marL="171450" indent="-171450">
                        <a:buFont typeface="Arial" panose="020B0604020202020204" pitchFamily="34" charset="0"/>
                        <a:buChar char="•"/>
                      </a:pPr>
                      <a:r>
                        <a:rPr lang="en-GB" sz="900" kern="1200" dirty="0">
                          <a:solidFill>
                            <a:schemeClr val="tx1"/>
                          </a:solidFill>
                          <a:latin typeface="+mn-lt"/>
                          <a:ea typeface="+mn-ea"/>
                          <a:cs typeface="+mn-cs"/>
                        </a:rPr>
                        <a:t>Detailed Design scheduled to commence on 02/02/22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94165"/>
                  </a:ext>
                </a:extLst>
              </a:tr>
              <a:tr h="7136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latin typeface="+mn-lt"/>
                          <a:ea typeface="+mn-ea"/>
                          <a:cs typeface="+mn-cs"/>
                        </a:rPr>
                        <a:t>XRN5186 - </a:t>
                      </a:r>
                      <a:r>
                        <a:rPr lang="en-US" sz="900" kern="1200" dirty="0">
                          <a:solidFill>
                            <a:schemeClr val="tx1"/>
                          </a:solidFill>
                          <a:latin typeface="+mn-lt"/>
                          <a:ea typeface="+mn-ea"/>
                          <a:cs typeface="+mn-cs"/>
                        </a:rPr>
                        <a:t>MOD0701 - Aligning Capacity booking under the UNC and arrangements set out in relevant NEXAs</a:t>
                      </a:r>
                      <a:endParaRPr lang="en-GB" sz="900" kern="1200" dirty="0">
                        <a:solidFill>
                          <a:schemeClr val="tx1"/>
                        </a:solidFill>
                        <a:latin typeface="+mn-lt"/>
                        <a:ea typeface="+mn-ea"/>
                        <a:cs typeface="+mn-cs"/>
                      </a:endParaRPr>
                    </a:p>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GB" sz="900" kern="1200" dirty="0">
                          <a:solidFill>
                            <a:schemeClr val="tx1"/>
                          </a:solidFill>
                          <a:latin typeface="+mn-lt"/>
                          <a:ea typeface="+mn-ea"/>
                          <a:cs typeface="+mn-cs"/>
                        </a:rPr>
                        <a:t>April 2022 – Consultation</a:t>
                      </a:r>
                    </a:p>
                    <a:p>
                      <a:pPr marL="0" indent="0" algn="l">
                        <a:buNone/>
                      </a:pP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May 2022 - Approval </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lgn="l" defTabSz="914400" rtl="0" eaLnBrk="1" latinLnBrk="0" hangingPunct="1">
                        <a:buFont typeface="Arial" panose="020B0604020202020204" pitchFamily="34" charset="0"/>
                        <a:buChar char="•"/>
                      </a:pPr>
                      <a:r>
                        <a:rPr lang="en-GB" sz="900" kern="1200" dirty="0">
                          <a:solidFill>
                            <a:schemeClr val="tx1"/>
                          </a:solidFill>
                          <a:latin typeface="+mn-lt"/>
                          <a:ea typeface="+mn-ea"/>
                          <a:cs typeface="+mn-cs"/>
                        </a:rPr>
                        <a:t>Detailed Requirements scheduled to complete 04/02/22</a:t>
                      </a:r>
                    </a:p>
                    <a:p>
                      <a:pPr marL="171450" indent="-171450" algn="l" defTabSz="914400" rtl="0" eaLnBrk="1" latinLnBrk="0" hangingPunct="1">
                        <a:buFont typeface="Arial" panose="020B0604020202020204" pitchFamily="34" charset="0"/>
                        <a:buChar char="•"/>
                      </a:pPr>
                      <a:r>
                        <a:rPr lang="en-GB" sz="900" kern="1200" dirty="0">
                          <a:solidFill>
                            <a:schemeClr val="tx1"/>
                          </a:solidFill>
                          <a:latin typeface="+mn-lt"/>
                          <a:ea typeface="+mn-ea"/>
                          <a:cs typeface="+mn-cs"/>
                        </a:rPr>
                        <a:t>Detailed Design scheduled to commence on 01/02/22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073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latin typeface="+mn-lt"/>
                          <a:ea typeface="+mn-ea"/>
                          <a:cs typeface="+mn-cs"/>
                        </a:rPr>
                        <a:t>XRN5298 - </a:t>
                      </a:r>
                      <a:r>
                        <a:rPr lang="en-US" sz="900" kern="1200" dirty="0">
                          <a:solidFill>
                            <a:schemeClr val="tx1"/>
                          </a:solidFill>
                          <a:latin typeface="+mn-lt"/>
                          <a:ea typeface="+mn-ea"/>
                          <a:cs typeface="+mn-cs"/>
                        </a:rPr>
                        <a:t>H100 Fife Project – Hydrogen Network Trial </a:t>
                      </a:r>
                      <a:endParaRPr lang="en-GB" sz="900" kern="1200" dirty="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GB" sz="900" kern="1200" dirty="0">
                          <a:solidFill>
                            <a:schemeClr val="tx1"/>
                          </a:solidFill>
                          <a:latin typeface="+mn-lt"/>
                          <a:ea typeface="+mn-ea"/>
                          <a:cs typeface="+mn-cs"/>
                        </a:rPr>
                        <a:t>April 2022 – Consultation</a:t>
                      </a:r>
                    </a:p>
                    <a:p>
                      <a:pPr marL="0" indent="0" algn="l">
                        <a:buNone/>
                      </a:pP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May 2022 - Approval </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indent="-171450" algn="l" defTabSz="914400" rtl="0" eaLnBrk="1" latinLnBrk="0" hangingPunct="1">
                        <a:buFont typeface="Arial" panose="020B0604020202020204" pitchFamily="34" charset="0"/>
                        <a:buChar char="•"/>
                      </a:pPr>
                      <a:r>
                        <a:rPr lang="en-GB" sz="900" kern="1200" dirty="0">
                          <a:solidFill>
                            <a:schemeClr val="tx1"/>
                          </a:solidFill>
                          <a:latin typeface="+mn-lt"/>
                          <a:ea typeface="+mn-ea"/>
                          <a:cs typeface="+mn-cs"/>
                        </a:rPr>
                        <a:t>Detailed Requirements scheduled to complete 02/02/22</a:t>
                      </a:r>
                    </a:p>
                    <a:p>
                      <a:pPr marL="171450" indent="-171450" algn="l" defTabSz="914400" rtl="0" eaLnBrk="1" latinLnBrk="0" hangingPunct="1">
                        <a:buFont typeface="Arial" panose="020B0604020202020204" pitchFamily="34" charset="0"/>
                        <a:buChar char="•"/>
                      </a:pPr>
                      <a:r>
                        <a:rPr lang="en-GB" sz="900" kern="1200" dirty="0">
                          <a:solidFill>
                            <a:schemeClr val="tx1"/>
                          </a:solidFill>
                          <a:latin typeface="+mn-lt"/>
                          <a:ea typeface="+mn-ea"/>
                          <a:cs typeface="+mn-cs"/>
                        </a:rPr>
                        <a:t>Detailed Design scheduled to commence on 27/01/22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8825474"/>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Dec 21 - April 22 Changes in Design – DN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625766" cy="200055"/>
          </a:xfrm>
          <a:prstGeom prst="rect">
            <a:avLst/>
          </a:prstGeom>
          <a:noFill/>
        </p:spPr>
        <p:txBody>
          <a:bodyPr wrap="none" lIns="91440" tIns="45720" rIns="91440" bIns="45720" rtlCol="0" anchor="t">
            <a:spAutoFit/>
          </a:bodyPr>
          <a:lstStyle/>
          <a:p>
            <a:r>
              <a:rPr lang="en-GB" sz="700" dirty="0"/>
              <a:t>Slide updated on 26th January 2022</a:t>
            </a:r>
            <a:endParaRPr lang="en-GB" dirty="0"/>
          </a:p>
        </p:txBody>
      </p:sp>
    </p:spTree>
    <p:extLst>
      <p:ext uri="{BB962C8B-B14F-4D97-AF65-F5344CB8AC3E}">
        <p14:creationId xmlns:p14="http://schemas.microsoft.com/office/powerpoint/2010/main" val="998598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632937" y="948"/>
            <a:ext cx="8229600" cy="338554"/>
          </a:xfrm>
        </p:spPr>
        <p:txBody>
          <a:bodyPr>
            <a:normAutofit/>
          </a:bodyPr>
          <a:lstStyle/>
          <a:p>
            <a:r>
              <a:rPr lang="en-GB" sz="1000" dirty="0">
                <a:latin typeface="Arial"/>
                <a:cs typeface="Arial"/>
              </a:rPr>
              <a:t>XRN5231 Flow Weighted Average CV</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35496" y="271043"/>
          <a:ext cx="9073010" cy="4726984"/>
        </p:xfrm>
        <a:graphic>
          <a:graphicData uri="http://schemas.openxmlformats.org/drawingml/2006/table">
            <a:tbl>
              <a:tblPr firstRow="1" bandRow="1"/>
              <a:tblGrid>
                <a:gridCol w="1614235">
                  <a:extLst>
                    <a:ext uri="{9D8B030D-6E8A-4147-A177-3AD203B41FA5}">
                      <a16:colId xmlns:a16="http://schemas.microsoft.com/office/drawing/2014/main" val="20000"/>
                    </a:ext>
                  </a:extLst>
                </a:gridCol>
                <a:gridCol w="2508212">
                  <a:extLst>
                    <a:ext uri="{9D8B030D-6E8A-4147-A177-3AD203B41FA5}">
                      <a16:colId xmlns:a16="http://schemas.microsoft.com/office/drawing/2014/main" val="20001"/>
                    </a:ext>
                  </a:extLst>
                </a:gridCol>
                <a:gridCol w="856953">
                  <a:extLst>
                    <a:ext uri="{9D8B030D-6E8A-4147-A177-3AD203B41FA5}">
                      <a16:colId xmlns:a16="http://schemas.microsoft.com/office/drawing/2014/main" val="20002"/>
                    </a:ext>
                  </a:extLst>
                </a:gridCol>
                <a:gridCol w="1597333">
                  <a:extLst>
                    <a:ext uri="{9D8B030D-6E8A-4147-A177-3AD203B41FA5}">
                      <a16:colId xmlns:a16="http://schemas.microsoft.com/office/drawing/2014/main" val="2953417103"/>
                    </a:ext>
                  </a:extLst>
                </a:gridCol>
                <a:gridCol w="2496277">
                  <a:extLst>
                    <a:ext uri="{9D8B030D-6E8A-4147-A177-3AD203B41FA5}">
                      <a16:colId xmlns:a16="http://schemas.microsoft.com/office/drawing/2014/main" val="20003"/>
                    </a:ext>
                  </a:extLst>
                </a:gridCol>
              </a:tblGrid>
              <a:tr h="212475">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900" b="1" i="0" dirty="0">
                          <a:solidFill>
                            <a:srgbClr val="FFFFFF"/>
                          </a:solidFill>
                          <a:latin typeface="Arial"/>
                          <a:cs typeface="Arial"/>
                        </a:rPr>
                        <a:t>Overall</a:t>
                      </a:r>
                      <a:r>
                        <a:rPr lang="en-GB" sz="900" b="1" i="0" baseline="0" dirty="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0">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900" b="1" dirty="0">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900" b="1"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90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900" b="1" dirty="0">
                          <a:solidFill>
                            <a:schemeClr val="bg1"/>
                          </a:solidFill>
                          <a:latin typeface="Arial"/>
                          <a:cs typeface="Arial"/>
                        </a:rPr>
                        <a:t>RAG</a:t>
                      </a:r>
                      <a:r>
                        <a:rPr lang="en-GB" sz="900" b="1" baseline="0" dirty="0">
                          <a:solidFill>
                            <a:schemeClr val="bg1"/>
                          </a:solidFill>
                          <a:latin typeface="Arial"/>
                          <a:cs typeface="Arial"/>
                        </a:rPr>
                        <a:t> Status</a:t>
                      </a:r>
                      <a:endParaRPr lang="en-GB" sz="90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dirty="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hMerge="1">
                  <a:txBody>
                    <a:bodyPr/>
                    <a:lstStyle/>
                    <a:p>
                      <a:pPr marL="0" algn="ctr" defTabSz="457200" rtl="0" eaLnBrk="1" latinLnBrk="0" hangingPunct="1"/>
                      <a:endParaRPr lang="en-GB" sz="1050" b="1" kern="120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138287">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900" b="1" dirty="0">
                          <a:solidFill>
                            <a:schemeClr val="bg1"/>
                          </a:solidFill>
                          <a:latin typeface="+mn-lt"/>
                          <a:cs typeface="Arial"/>
                        </a:rPr>
                        <a:t>                                            </a:t>
                      </a:r>
                      <a:r>
                        <a:rPr lang="en-GB" sz="800" b="1" dirty="0">
                          <a:solidFill>
                            <a:schemeClr val="bg1"/>
                          </a:solidFill>
                          <a:latin typeface="+mn-lt"/>
                          <a:cs typeface="Arial"/>
                        </a:rPr>
                        <a:t> Status</a:t>
                      </a:r>
                      <a:r>
                        <a:rPr lang="en-GB" sz="800" b="1" baseline="0" dirty="0">
                          <a:solidFill>
                            <a:schemeClr val="bg1"/>
                          </a:solidFill>
                          <a:latin typeface="+mn-lt"/>
                          <a:cs typeface="Arial"/>
                        </a:rPr>
                        <a:t> Justification</a:t>
                      </a:r>
                      <a:endParaRPr lang="en-GB" sz="800"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1339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baseline="0" dirty="0">
                          <a:solidFill>
                            <a:schemeClr val="bg1"/>
                          </a:solidFill>
                          <a:latin typeface="Arial"/>
                          <a:ea typeface="+mn-ea"/>
                          <a:cs typeface="Arial"/>
                        </a:rPr>
                        <a:t>Schedule</a:t>
                      </a:r>
                    </a:p>
                    <a:p>
                      <a:pPr algn="ctr"/>
                      <a:endParaRPr lang="en-GB" sz="90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marR="0" lvl="0" indent="0" algn="l">
                        <a:lnSpc>
                          <a:spcPct val="100000"/>
                        </a:lnSpc>
                        <a:spcBef>
                          <a:spcPts val="0"/>
                        </a:spcBef>
                        <a:spcAft>
                          <a:spcPts val="0"/>
                        </a:spcAft>
                        <a:buClrTx/>
                        <a:buSzTx/>
                        <a:buFont typeface="Arial" panose="020B0604020202020204" pitchFamily="34" charset="0"/>
                        <a:buNone/>
                      </a:pPr>
                      <a:r>
                        <a:rPr lang="en-GB" sz="650" b="0" i="0" u="none" strike="noStrike" kern="1200" cap="none" normalizeH="0" baseline="0" dirty="0">
                          <a:ln>
                            <a:noFill/>
                          </a:ln>
                          <a:solidFill>
                            <a:schemeClr val="tx1"/>
                          </a:solidFill>
                          <a:effectLst/>
                          <a:latin typeface="+mn-lt"/>
                          <a:ea typeface="+mn-ea"/>
                          <a:cs typeface="+mn-cs"/>
                        </a:rPr>
                        <a:t>Overall Status set to </a:t>
                      </a:r>
                      <a:r>
                        <a:rPr lang="en-GB" sz="650" b="0" i="0" u="none" strike="noStrike" kern="1200" cap="none" normalizeH="0" baseline="0" dirty="0">
                          <a:ln>
                            <a:noFill/>
                          </a:ln>
                          <a:solidFill>
                            <a:srgbClr val="FF0000"/>
                          </a:solidFill>
                          <a:effectLst/>
                          <a:latin typeface="+mn-lt"/>
                          <a:ea typeface="+mn-ea"/>
                          <a:cs typeface="+mn-cs"/>
                        </a:rPr>
                        <a:t>Red</a:t>
                      </a:r>
                      <a:r>
                        <a:rPr lang="en-GB" sz="650" b="0" i="0" u="none" strike="noStrike" kern="1200" cap="none" normalizeH="0" baseline="0" dirty="0">
                          <a:ln>
                            <a:noFill/>
                          </a:ln>
                          <a:solidFill>
                            <a:schemeClr val="tx1"/>
                          </a:solidFill>
                          <a:effectLst/>
                          <a:latin typeface="+mn-lt"/>
                          <a:ea typeface="+mn-ea"/>
                          <a:cs typeface="+mn-cs"/>
                        </a:rPr>
                        <a:t> due to </a:t>
                      </a:r>
                      <a:r>
                        <a:rPr lang="en-GB" sz="650" b="0" i="0" u="none" strike="noStrike" kern="1200" cap="none" normalizeH="0" baseline="0" dirty="0">
                          <a:ln>
                            <a:noFill/>
                          </a:ln>
                          <a:solidFill>
                            <a:schemeClr val="tx1"/>
                          </a:solidFill>
                          <a:effectLst/>
                          <a:highlight>
                            <a:srgbClr val="FFFFFF"/>
                          </a:highlight>
                          <a:latin typeface="+mn-lt"/>
                          <a:ea typeface="+mn-ea"/>
                          <a:cs typeface="+mn-cs"/>
                        </a:rPr>
                        <a:t>Dual </a:t>
                      </a:r>
                      <a:r>
                        <a:rPr lang="en-GB" sz="650" b="0" i="0" u="none" strike="noStrike" kern="1200" cap="none" normalizeH="0" baseline="0" dirty="0">
                          <a:ln>
                            <a:noFill/>
                          </a:ln>
                          <a:solidFill>
                            <a:schemeClr val="tx1"/>
                          </a:solidFill>
                          <a:effectLst/>
                          <a:latin typeface="+mn-lt"/>
                          <a:ea typeface="+mn-ea"/>
                          <a:cs typeface="+mn-cs"/>
                        </a:rPr>
                        <a:t>Run / Market Trials baseline plan being delayed by an issue, the impacts to the downstream phases and Go Live readiness for 1</a:t>
                      </a:r>
                      <a:r>
                        <a:rPr lang="en-GB" sz="650" b="0" i="0" u="none" strike="noStrike" kern="1200" cap="none" normalizeH="0" baseline="30000" dirty="0">
                          <a:ln>
                            <a:noFill/>
                          </a:ln>
                          <a:solidFill>
                            <a:schemeClr val="tx1"/>
                          </a:solidFill>
                          <a:effectLst/>
                          <a:latin typeface="+mn-lt"/>
                          <a:ea typeface="+mn-ea"/>
                          <a:cs typeface="+mn-cs"/>
                        </a:rPr>
                        <a:t>st</a:t>
                      </a:r>
                      <a:r>
                        <a:rPr lang="en-GB" sz="650" b="0" i="0" u="none" strike="noStrike" kern="1200" cap="none" normalizeH="0" baseline="0" dirty="0">
                          <a:ln>
                            <a:noFill/>
                          </a:ln>
                          <a:solidFill>
                            <a:schemeClr val="tx1"/>
                          </a:solidFill>
                          <a:effectLst/>
                          <a:latin typeface="+mn-lt"/>
                          <a:ea typeface="+mn-ea"/>
                          <a:cs typeface="+mn-cs"/>
                        </a:rPr>
                        <a:t> April.</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dirty="0">
                          <a:ln>
                            <a:noFill/>
                          </a:ln>
                          <a:solidFill>
                            <a:schemeClr val="tx1"/>
                          </a:solidFill>
                          <a:effectLst/>
                          <a:latin typeface="+mn-lt"/>
                          <a:ea typeface="+mn-ea"/>
                          <a:cs typeface="+mn-cs"/>
                        </a:rPr>
                        <a:t>System Testing and System Integration Testing Completed (07/01)</a:t>
                      </a:r>
                      <a:endParaRPr lang="en-GB" sz="650" b="0" i="0" u="none" strike="noStrike" kern="1200" cap="none" normalizeH="0" baseline="0" dirty="0">
                        <a:ln>
                          <a:noFill/>
                        </a:ln>
                        <a:solidFill>
                          <a:schemeClr val="tx1"/>
                        </a:solidFill>
                        <a:effectLst/>
                        <a:highlight>
                          <a:srgbClr val="FFFF00"/>
                        </a:highlight>
                        <a:latin typeface="+mn-lt"/>
                        <a:ea typeface="+mn-ea"/>
                        <a:cs typeface="+mn-cs"/>
                      </a:endParaRP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dirty="0">
                          <a:ln>
                            <a:noFill/>
                          </a:ln>
                          <a:solidFill>
                            <a:schemeClr val="tx1"/>
                          </a:solidFill>
                          <a:effectLst/>
                          <a:latin typeface="+mn-lt"/>
                          <a:ea typeface="+mn-ea"/>
                          <a:cs typeface="+mn-cs"/>
                        </a:rPr>
                        <a:t>UAT In progress. </a:t>
                      </a:r>
                      <a:r>
                        <a:rPr lang="en-GB" sz="650" b="0" i="0" u="none" strike="noStrike" kern="1200" cap="none" normalizeH="0" baseline="0" dirty="0">
                          <a:ln>
                            <a:noFill/>
                          </a:ln>
                          <a:solidFill>
                            <a:schemeClr val="tx1"/>
                          </a:solidFill>
                          <a:effectLst/>
                          <a:highlight>
                            <a:srgbClr val="FFFFFF"/>
                          </a:highlight>
                          <a:latin typeface="+mn-lt"/>
                          <a:ea typeface="+mn-ea"/>
                          <a:cs typeface="+mn-cs"/>
                        </a:rPr>
                        <a:t>Execution tracking to plan however delays against Assurance have pushed expected completion to 11/02. Additional activities/ unknown requirements have also been identified which may further extend overall testing period</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dirty="0">
                          <a:ln>
                            <a:noFill/>
                          </a:ln>
                          <a:solidFill>
                            <a:schemeClr val="tx1"/>
                          </a:solidFill>
                          <a:effectLst/>
                          <a:latin typeface="+mn-lt"/>
                          <a:ea typeface="+mn-ea"/>
                          <a:cs typeface="+mn-cs"/>
                        </a:rPr>
                        <a:t>A number of challenges currently exist against the project putting 1</a:t>
                      </a:r>
                      <a:r>
                        <a:rPr lang="en-GB" sz="650" b="0" i="0" u="none" strike="noStrike" kern="1200" cap="none" normalizeH="0" baseline="30000" dirty="0">
                          <a:ln>
                            <a:noFill/>
                          </a:ln>
                          <a:solidFill>
                            <a:schemeClr val="tx1"/>
                          </a:solidFill>
                          <a:effectLst/>
                          <a:latin typeface="+mn-lt"/>
                          <a:ea typeface="+mn-ea"/>
                          <a:cs typeface="+mn-cs"/>
                        </a:rPr>
                        <a:t>st</a:t>
                      </a:r>
                      <a:r>
                        <a:rPr lang="en-GB" sz="650" b="0" i="0" u="none" strike="noStrike" kern="1200" cap="none" normalizeH="0" baseline="0" dirty="0">
                          <a:ln>
                            <a:noFill/>
                          </a:ln>
                          <a:solidFill>
                            <a:schemeClr val="tx1"/>
                          </a:solidFill>
                          <a:effectLst/>
                          <a:latin typeface="+mn-lt"/>
                          <a:ea typeface="+mn-ea"/>
                          <a:cs typeface="+mn-cs"/>
                        </a:rPr>
                        <a:t> April Service Go Live Date at risk, these include:</a:t>
                      </a:r>
                    </a:p>
                    <a:p>
                      <a:pPr marL="628650" marR="0" lvl="1" indent="-171450" algn="l">
                        <a:lnSpc>
                          <a:spcPct val="100000"/>
                        </a:lnSpc>
                        <a:spcBef>
                          <a:spcPts val="0"/>
                        </a:spcBef>
                        <a:spcAft>
                          <a:spcPts val="0"/>
                        </a:spcAft>
                        <a:buClrTx/>
                        <a:buSzTx/>
                        <a:buFont typeface="Wingdings" panose="05000000000000000000" pitchFamily="2" charset="2"/>
                        <a:buChar char="Ø"/>
                      </a:pPr>
                      <a:r>
                        <a:rPr lang="en-GB" sz="650" b="0" i="0" u="none" strike="noStrike" kern="1200" cap="none" normalizeH="0" baseline="0" dirty="0">
                          <a:ln>
                            <a:noFill/>
                          </a:ln>
                          <a:solidFill>
                            <a:schemeClr val="tx1"/>
                          </a:solidFill>
                          <a:effectLst/>
                          <a:highlight>
                            <a:srgbClr val="FFFFFF"/>
                          </a:highlight>
                          <a:latin typeface="+mn-lt"/>
                          <a:ea typeface="+mn-ea"/>
                          <a:cs typeface="+mn-cs"/>
                        </a:rPr>
                        <a:t>Dual Run </a:t>
                      </a:r>
                      <a:r>
                        <a:rPr lang="en-GB" sz="650" b="0" i="0" u="none" strike="noStrike" kern="1200" cap="none" normalizeH="0" baseline="0" dirty="0">
                          <a:ln>
                            <a:noFill/>
                          </a:ln>
                          <a:solidFill>
                            <a:schemeClr val="tx1"/>
                          </a:solidFill>
                          <a:effectLst/>
                          <a:latin typeface="+mn-lt"/>
                          <a:ea typeface="+mn-ea"/>
                          <a:cs typeface="+mn-cs"/>
                        </a:rPr>
                        <a:t>(DR)/Market </a:t>
                      </a:r>
                      <a:r>
                        <a:rPr lang="en-GB" sz="650" b="0" i="0" u="none" strike="noStrike" kern="1200" cap="none" normalizeH="0" baseline="0" dirty="0">
                          <a:ln>
                            <a:noFill/>
                          </a:ln>
                          <a:solidFill>
                            <a:schemeClr val="tx1"/>
                          </a:solidFill>
                          <a:effectLst/>
                          <a:highlight>
                            <a:srgbClr val="FFFFFF"/>
                          </a:highlight>
                          <a:latin typeface="+mn-lt"/>
                          <a:ea typeface="+mn-ea"/>
                          <a:cs typeface="+mn-cs"/>
                        </a:rPr>
                        <a:t>Trials (MT) </a:t>
                      </a:r>
                      <a:r>
                        <a:rPr lang="en-GB" sz="650" b="0" i="0" u="none" strike="noStrike" kern="1200" cap="none" normalizeH="0" baseline="0" dirty="0">
                          <a:ln>
                            <a:noFill/>
                          </a:ln>
                          <a:solidFill>
                            <a:schemeClr val="tx1"/>
                          </a:solidFill>
                          <a:effectLst/>
                          <a:latin typeface="+mn-lt"/>
                          <a:ea typeface="+mn-ea"/>
                          <a:cs typeface="+mn-cs"/>
                        </a:rPr>
                        <a:t>– delays to connectivity setup/testing and Master Data load is currently 4 weeks behind plan</a:t>
                      </a:r>
                    </a:p>
                    <a:p>
                      <a:pPr marL="628650" marR="0" lvl="1" indent="-171450" algn="l">
                        <a:lnSpc>
                          <a:spcPct val="100000"/>
                        </a:lnSpc>
                        <a:spcBef>
                          <a:spcPts val="0"/>
                        </a:spcBef>
                        <a:spcAft>
                          <a:spcPts val="0"/>
                        </a:spcAft>
                        <a:buClrTx/>
                        <a:buSzTx/>
                        <a:buFont typeface="Wingdings" panose="05000000000000000000" pitchFamily="2" charset="2"/>
                        <a:buChar char="Ø"/>
                      </a:pPr>
                      <a:r>
                        <a:rPr lang="en-GB" sz="650" b="0" i="0" u="none" strike="noStrike" kern="1200" cap="none" normalizeH="0" baseline="0" dirty="0">
                          <a:ln>
                            <a:noFill/>
                          </a:ln>
                          <a:solidFill>
                            <a:schemeClr val="tx1"/>
                          </a:solidFill>
                          <a:effectLst/>
                          <a:latin typeface="+mn-lt"/>
                          <a:ea typeface="+mn-ea"/>
                          <a:cs typeface="+mn-cs"/>
                        </a:rPr>
                        <a:t>Data Migration – challenges around Master data and transformation approach need to be resolved</a:t>
                      </a:r>
                    </a:p>
                    <a:p>
                      <a:pPr marL="628650" marR="0" lvl="1" indent="-171450" algn="l">
                        <a:lnSpc>
                          <a:spcPct val="100000"/>
                        </a:lnSpc>
                        <a:spcBef>
                          <a:spcPts val="0"/>
                        </a:spcBef>
                        <a:spcAft>
                          <a:spcPts val="0"/>
                        </a:spcAft>
                        <a:buClrTx/>
                        <a:buSzTx/>
                        <a:buFont typeface="Wingdings" panose="05000000000000000000" pitchFamily="2" charset="2"/>
                        <a:buChar char="Ø"/>
                      </a:pPr>
                      <a:r>
                        <a:rPr lang="en-GB" sz="650" b="0" i="0" u="none" strike="noStrike" kern="1200" cap="none" normalizeH="0" baseline="0" dirty="0">
                          <a:ln>
                            <a:noFill/>
                          </a:ln>
                          <a:solidFill>
                            <a:schemeClr val="tx1"/>
                          </a:solidFill>
                          <a:effectLst/>
                          <a:latin typeface="+mn-lt"/>
                          <a:ea typeface="+mn-ea"/>
                          <a:cs typeface="+mn-cs"/>
                        </a:rPr>
                        <a:t>Go Live – </a:t>
                      </a:r>
                      <a:r>
                        <a:rPr lang="en-GB" sz="650" b="0" i="0" u="none" strike="noStrike" kern="1200" cap="none" normalizeH="0" baseline="0" dirty="0">
                          <a:ln>
                            <a:noFill/>
                          </a:ln>
                          <a:solidFill>
                            <a:schemeClr val="tx1"/>
                          </a:solidFill>
                          <a:effectLst/>
                          <a:highlight>
                            <a:srgbClr val="FFFFFF"/>
                          </a:highlight>
                          <a:latin typeface="+mn-lt"/>
                          <a:ea typeface="+mn-ea"/>
                          <a:cs typeface="+mn-cs"/>
                        </a:rPr>
                        <a:t>the volume of planned parallel activities, delays to DR/MT start and Business Readiness/ Data Migration mean that the notional system Go Live date is now at risk</a:t>
                      </a:r>
                    </a:p>
                    <a:p>
                      <a:pPr marL="0" marR="0" lvl="0" indent="0" algn="l">
                        <a:lnSpc>
                          <a:spcPct val="100000"/>
                        </a:lnSpc>
                        <a:spcBef>
                          <a:spcPts val="0"/>
                        </a:spcBef>
                        <a:spcAft>
                          <a:spcPts val="0"/>
                        </a:spcAft>
                        <a:buClrTx/>
                        <a:buSzTx/>
                        <a:buFont typeface="Arial" panose="020B0604020202020204" pitchFamily="34" charset="0"/>
                        <a:buNone/>
                      </a:pPr>
                      <a:r>
                        <a:rPr lang="en-GB" sz="650" b="1" i="0" u="none" strike="noStrike" kern="1200" cap="none" normalizeH="0" baseline="0" dirty="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dirty="0">
                          <a:ln>
                            <a:noFill/>
                          </a:ln>
                          <a:solidFill>
                            <a:schemeClr val="tx1"/>
                          </a:solidFill>
                          <a:effectLst/>
                          <a:highlight>
                            <a:srgbClr val="FFFFFF"/>
                          </a:highlight>
                          <a:latin typeface="+mn-lt"/>
                          <a:ea typeface="+mn-ea"/>
                          <a:cs typeface="+mn-cs"/>
                        </a:rPr>
                        <a:t>The re-plan assessment of the defined contingency implementation options are being defined and will be  presented to Focus Group </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dirty="0">
                          <a:ln>
                            <a:noFill/>
                          </a:ln>
                          <a:solidFill>
                            <a:schemeClr val="tx1"/>
                          </a:solidFill>
                          <a:effectLst/>
                          <a:highlight>
                            <a:srgbClr val="FFFFFF"/>
                          </a:highlight>
                          <a:latin typeface="+mn-lt"/>
                          <a:ea typeface="+mn-ea"/>
                          <a:cs typeface="+mn-cs"/>
                        </a:rPr>
                        <a:t>Full project readiness criteria to be defined, reviewed and approved by all stakeholders</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dirty="0">
                          <a:ln>
                            <a:noFill/>
                          </a:ln>
                          <a:solidFill>
                            <a:schemeClr val="tx1"/>
                          </a:solidFill>
                          <a:effectLst/>
                          <a:latin typeface="+mn-lt"/>
                          <a:ea typeface="+mn-ea"/>
                          <a:cs typeface="+mn-cs"/>
                        </a:rPr>
                        <a:t>Implementation options (including current planned date) to be assessed, agreed and presented to the </a:t>
                      </a:r>
                      <a:r>
                        <a:rPr lang="en-GB" sz="650" b="0" i="0" u="none" strike="noStrike" kern="1200" cap="none" normalizeH="0" baseline="0" dirty="0">
                          <a:ln>
                            <a:noFill/>
                          </a:ln>
                          <a:solidFill>
                            <a:schemeClr val="tx1"/>
                          </a:solidFill>
                          <a:effectLst/>
                          <a:highlight>
                            <a:srgbClr val="FFFFFF"/>
                          </a:highlight>
                          <a:latin typeface="+mn-lt"/>
                          <a:ea typeface="+mn-ea"/>
                          <a:cs typeface="+mn-cs"/>
                        </a:rPr>
                        <a:t>DSC Change Management Committee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8761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171450" marR="0" lvl="0" indent="-171450" algn="l" rtl="0" eaLnBrk="1" fontAlgn="auto" latinLnBrk="0" hangingPunct="1">
                        <a:lnSpc>
                          <a:spcPct val="100000"/>
                        </a:lnSpc>
                        <a:spcBef>
                          <a:spcPct val="0"/>
                        </a:spcBef>
                        <a:spcAft>
                          <a:spcPct val="0"/>
                        </a:spcAft>
                        <a:buClrTx/>
                        <a:buSzTx/>
                        <a:buFont typeface="Arial" panose="020B0604020202020204" pitchFamily="34" charset="0"/>
                        <a:buChar char="•"/>
                      </a:pPr>
                      <a:r>
                        <a:rPr lang="en-US" sz="650" kern="1200" dirty="0">
                          <a:solidFill>
                            <a:schemeClr val="tx1"/>
                          </a:solidFill>
                          <a:effectLst/>
                          <a:highlight>
                            <a:srgbClr val="FFFFFF"/>
                          </a:highlight>
                          <a:latin typeface="+mn-lt"/>
                          <a:ea typeface="+mn-ea"/>
                          <a:cs typeface="+mn-cs"/>
                        </a:rPr>
                        <a:t>There is a risk that we will not be able to implement the service from 1</a:t>
                      </a:r>
                      <a:r>
                        <a:rPr lang="en-US" sz="650" kern="1200" baseline="30000" dirty="0">
                          <a:solidFill>
                            <a:schemeClr val="tx1"/>
                          </a:solidFill>
                          <a:effectLst/>
                          <a:highlight>
                            <a:srgbClr val="FFFFFF"/>
                          </a:highlight>
                          <a:latin typeface="+mn-lt"/>
                          <a:ea typeface="+mn-ea"/>
                          <a:cs typeface="+mn-cs"/>
                        </a:rPr>
                        <a:t>st</a:t>
                      </a:r>
                      <a:r>
                        <a:rPr lang="en-US" sz="650" kern="1200" dirty="0">
                          <a:solidFill>
                            <a:schemeClr val="tx1"/>
                          </a:solidFill>
                          <a:effectLst/>
                          <a:highlight>
                            <a:srgbClr val="FFFFFF"/>
                          </a:highlight>
                          <a:latin typeface="+mn-lt"/>
                          <a:ea typeface="+mn-ea"/>
                          <a:cs typeface="+mn-cs"/>
                        </a:rPr>
                        <a:t> April due to delays in Dual Run/Market Trials and volume of Cutover, Transition &amp; Business Readiness activities in the plan to be completed and to meet the agreed readiness criteria by all stakeholders e.g., Xoserve, DNs, NG and Grain LNG </a:t>
                      </a:r>
                    </a:p>
                    <a:p>
                      <a:pPr marL="171450" marR="0" lvl="0" indent="-171450" algn="l" rtl="0" eaLnBrk="1" fontAlgn="auto" latinLnBrk="0" hangingPunct="1">
                        <a:lnSpc>
                          <a:spcPct val="100000"/>
                        </a:lnSpc>
                        <a:spcBef>
                          <a:spcPct val="0"/>
                        </a:spcBef>
                        <a:spcAft>
                          <a:spcPct val="0"/>
                        </a:spcAft>
                        <a:buClrTx/>
                        <a:buSzTx/>
                        <a:buFont typeface="Arial" panose="020B0604020202020204" pitchFamily="34" charset="0"/>
                        <a:buChar char="•"/>
                      </a:pPr>
                      <a:r>
                        <a:rPr lang="en-US" sz="650" kern="1200" dirty="0">
                          <a:solidFill>
                            <a:schemeClr val="tx1"/>
                          </a:solidFill>
                          <a:effectLst/>
                          <a:highlight>
                            <a:srgbClr val="FFFFFF"/>
                          </a:highlight>
                          <a:latin typeface="+mn-lt"/>
                          <a:ea typeface="+mn-ea"/>
                          <a:cs typeface="+mn-cs"/>
                        </a:rPr>
                        <a:t>There is a risk that change congestion with UK Link move to cloud, Gemini regulation and sustaining change during Q1 2022 will lead to reassessment and reprioritization of cutover &amp; implementation dates for FWACV</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650" kern="1200" dirty="0">
                          <a:solidFill>
                            <a:schemeClr val="tx1"/>
                          </a:solidFill>
                          <a:effectLst/>
                          <a:highlight>
                            <a:srgbClr val="FFFFFF"/>
                          </a:highlight>
                          <a:latin typeface="+mn-lt"/>
                          <a:ea typeface="+mn-ea"/>
                          <a:cs typeface="+mn-cs"/>
                        </a:rPr>
                        <a:t>There is a risk that the FWACV project plan does not achieve the implementation date for the new service from 1</a:t>
                      </a:r>
                      <a:r>
                        <a:rPr lang="en-US" sz="650" kern="1200" baseline="30000" dirty="0">
                          <a:solidFill>
                            <a:schemeClr val="tx1"/>
                          </a:solidFill>
                          <a:effectLst/>
                          <a:highlight>
                            <a:srgbClr val="FFFFFF"/>
                          </a:highlight>
                          <a:latin typeface="+mn-lt"/>
                          <a:ea typeface="+mn-ea"/>
                          <a:cs typeface="+mn-cs"/>
                        </a:rPr>
                        <a:t>st</a:t>
                      </a:r>
                      <a:r>
                        <a:rPr lang="en-US" sz="650" kern="1200" dirty="0">
                          <a:solidFill>
                            <a:schemeClr val="tx1"/>
                          </a:solidFill>
                          <a:effectLst/>
                          <a:highlight>
                            <a:srgbClr val="FFFFFF"/>
                          </a:highlight>
                          <a:latin typeface="+mn-lt"/>
                          <a:ea typeface="+mn-ea"/>
                          <a:cs typeface="+mn-cs"/>
                        </a:rPr>
                        <a:t> April 2022; resulting in National Grid and the DNs being required to negotiate and agree an extension of the existing service currently provided by National Grid</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650" b="0" kern="1200" dirty="0">
                          <a:solidFill>
                            <a:schemeClr val="tx1"/>
                          </a:solidFill>
                          <a:effectLst/>
                          <a:highlight>
                            <a:srgbClr val="FFFFFF"/>
                          </a:highlight>
                          <a:latin typeface="+mn-lt"/>
                          <a:ea typeface="+mn-ea"/>
                          <a:cs typeface="+mn-cs"/>
                        </a:rPr>
                        <a:t>Master Data assurance - t</a:t>
                      </a:r>
                      <a:r>
                        <a:rPr lang="en-US" sz="650" kern="1200" dirty="0">
                          <a:solidFill>
                            <a:schemeClr val="tx1"/>
                          </a:solidFill>
                          <a:effectLst/>
                          <a:highlight>
                            <a:srgbClr val="FFFFFF"/>
                          </a:highlight>
                          <a:latin typeface="+mn-lt"/>
                          <a:ea typeface="+mn-ea"/>
                          <a:cs typeface="+mn-cs"/>
                        </a:rPr>
                        <a:t>here is a risk that stakeholders might have issues and errors within the master data (MD). National Grid are providing MD from 5+ separate systems and is unable to support the transformation of MD into our target data templates. To mitigate this risk, Xoserve will transform National Grid’s MD into the target data model.  There will be a requirement for DNs / NG to assure the data transformed (e.g., </a:t>
                      </a:r>
                      <a:r>
                        <a:rPr lang="en-US" sz="650" b="0" i="0" kern="1200" dirty="0">
                          <a:solidFill>
                            <a:schemeClr val="tx1"/>
                          </a:solidFill>
                          <a:effectLst/>
                          <a:highlight>
                            <a:srgbClr val="FFFFFF"/>
                          </a:highlight>
                          <a:latin typeface="+mn-lt"/>
                          <a:ea typeface="+mn-ea"/>
                          <a:cs typeface="+mn-cs"/>
                        </a:rPr>
                        <a:t>Supply Meter Points, Site Types, LDZ attribution maps) to ensure that the data is accurate and fit for purpose to support the new FWACV service</a:t>
                      </a:r>
                      <a:endParaRPr lang="en-US" sz="650" b="0" i="0" u="none" strike="noStrike" kern="1200" cap="none" normalizeH="0" baseline="0" noProof="0" dirty="0">
                        <a:ln>
                          <a:noFill/>
                        </a:ln>
                        <a:solidFill>
                          <a:schemeClr val="tx1"/>
                        </a:solidFill>
                        <a:effectLst/>
                        <a:highlight>
                          <a:srgbClr val="FFFFFF"/>
                        </a:highlight>
                        <a:latin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171450" lvl="0" indent="-171450">
                        <a:buFont typeface="Arial" panose="020B0604020202020204" pitchFamily="34" charset="0"/>
                        <a:buChar char="•"/>
                      </a:pPr>
                      <a:r>
                        <a:rPr kumimoji="0" lang="en-US" sz="650" b="0" i="0" u="none" strike="noStrike" kern="1200" cap="none" normalizeH="0" baseline="0" dirty="0">
                          <a:ln>
                            <a:noFill/>
                          </a:ln>
                          <a:solidFill>
                            <a:schemeClr val="tx1"/>
                          </a:solidFill>
                          <a:effectLst/>
                          <a:latin typeface="Arial"/>
                          <a:ea typeface="Verdana"/>
                          <a:cs typeface="Arial"/>
                        </a:rPr>
                        <a:t>Forecast costs tracking to approved BER costs</a:t>
                      </a:r>
                      <a:r>
                        <a:rPr lang="en-US" sz="650" b="0" i="0" u="none" strike="noStrike" kern="1200" cap="none" normalizeH="0" baseline="0" dirty="0">
                          <a:ln>
                            <a:noFill/>
                          </a:ln>
                          <a:solidFill>
                            <a:schemeClr val="tx1"/>
                          </a:solidFill>
                          <a:effectLst/>
                          <a:latin typeface="Arial"/>
                          <a:ea typeface="Verdana"/>
                          <a:cs typeface="Arial"/>
                        </a:rPr>
                        <a:t> at present. Revised plan options will generate the need to assess this position.</a:t>
                      </a:r>
                      <a:endParaRPr kumimoji="0" lang="en-US" sz="650" b="0" i="0" u="none" strike="noStrike" kern="1200" cap="none" normalizeH="0" baseline="0" dirty="0">
                        <a:ln>
                          <a:noFill/>
                        </a:ln>
                        <a:solidFill>
                          <a:schemeClr val="tx1"/>
                        </a:solidFill>
                        <a:effectLst/>
                        <a:latin typeface="Arial"/>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377185">
                <a:tc>
                  <a:txBody>
                    <a:bodyPr/>
                    <a:lstStyle/>
                    <a:p>
                      <a:pPr algn="ctr"/>
                      <a:r>
                        <a:rPr lang="en-GB" sz="80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lvl="0"/>
                      <a:r>
                        <a:rPr lang="en-US" sz="650" b="1" i="0" u="none" strike="noStrike" kern="1200" cap="none" normalizeH="0" baseline="0" dirty="0">
                          <a:ln>
                            <a:noFill/>
                          </a:ln>
                          <a:solidFill>
                            <a:schemeClr val="tx1"/>
                          </a:solidFill>
                          <a:effectLst/>
                          <a:latin typeface="+mn-lt"/>
                          <a:ea typeface="Verdana"/>
                          <a:cs typeface="Arial"/>
                        </a:rPr>
                        <a:t>XRN5231 Flow Weighted Average (CV)</a:t>
                      </a:r>
                      <a:r>
                        <a:rPr lang="en-GB" sz="650" kern="1200" dirty="0">
                          <a:solidFill>
                            <a:schemeClr val="tx1"/>
                          </a:solidFill>
                          <a:effectLst/>
                          <a:latin typeface="+mn-lt"/>
                          <a:ea typeface="+mn-ea"/>
                          <a:cs typeface="+mn-cs"/>
                        </a:rPr>
                        <a:t> </a:t>
                      </a:r>
                    </a:p>
                    <a:p>
                      <a:pPr lvl="0"/>
                      <a:r>
                        <a:rPr lang="en-GB" sz="650" kern="1200" dirty="0">
                          <a:solidFill>
                            <a:schemeClr val="tx1"/>
                          </a:solidFill>
                          <a:effectLst/>
                          <a:latin typeface="+mn-lt"/>
                          <a:ea typeface="+mn-ea"/>
                          <a:cs typeface="+mn-cs"/>
                        </a:rPr>
                        <a:t>Gemini consequential change part A - PRCMS validation/processing</a:t>
                      </a:r>
                    </a:p>
                    <a:p>
                      <a:pPr lvl="0"/>
                      <a:r>
                        <a:rPr lang="en-GB" sz="650" kern="1200" dirty="0">
                          <a:solidFill>
                            <a:schemeClr val="tx1"/>
                          </a:solidFill>
                          <a:effectLst/>
                          <a:latin typeface="+mn-lt"/>
                          <a:ea typeface="+mn-ea"/>
                          <a:cs typeface="+mn-cs"/>
                        </a:rPr>
                        <a:t>Gemini consequential change part B - LDZ Stock Change and Embedded LDZ Unique Sites</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grpSp>
        <p:nvGrpSpPr>
          <p:cNvPr id="9" name="Group 8">
            <a:extLst>
              <a:ext uri="{FF2B5EF4-FFF2-40B4-BE49-F238E27FC236}">
                <a16:creationId xmlns:a16="http://schemas.microsoft.com/office/drawing/2014/main" id="{AA5C4EA1-1FF4-438B-8BD0-21607BB0C453}"/>
              </a:ext>
            </a:extLst>
          </p:cNvPr>
          <p:cNvGrpSpPr/>
          <p:nvPr/>
        </p:nvGrpSpPr>
        <p:grpSpPr>
          <a:xfrm>
            <a:off x="5132075" y="3241308"/>
            <a:ext cx="741910" cy="215444"/>
            <a:chOff x="4089862" y="3477140"/>
            <a:chExt cx="741910" cy="215444"/>
          </a:xfrm>
        </p:grpSpPr>
        <p:sp>
          <p:nvSpPr>
            <p:cNvPr id="7" name="Oval 6">
              <a:extLst>
                <a:ext uri="{FF2B5EF4-FFF2-40B4-BE49-F238E27FC236}">
                  <a16:creationId xmlns:a16="http://schemas.microsoft.com/office/drawing/2014/main" id="{86BA3563-53F1-4A8B-B5A8-5356E4A53D38}"/>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068AC6B-A13B-49A5-BD8D-4E7BFE49733F}"/>
                </a:ext>
              </a:extLst>
            </p:cNvPr>
            <p:cNvSpPr txBox="1"/>
            <p:nvPr/>
          </p:nvSpPr>
          <p:spPr>
            <a:xfrm>
              <a:off x="4116878" y="3477140"/>
              <a:ext cx="714894" cy="215444"/>
            </a:xfrm>
            <a:prstGeom prst="rect">
              <a:avLst/>
            </a:prstGeom>
            <a:noFill/>
          </p:spPr>
          <p:txBody>
            <a:bodyPr wrap="square" rtlCol="0">
              <a:spAutoFit/>
            </a:bodyPr>
            <a:lstStyle/>
            <a:p>
              <a:r>
                <a:rPr lang="en-GB" sz="800" dirty="0"/>
                <a:t>Complete</a:t>
              </a:r>
            </a:p>
          </p:txBody>
        </p:sp>
      </p:grpSp>
      <p:grpSp>
        <p:nvGrpSpPr>
          <p:cNvPr id="10" name="Group 9">
            <a:extLst>
              <a:ext uri="{FF2B5EF4-FFF2-40B4-BE49-F238E27FC236}">
                <a16:creationId xmlns:a16="http://schemas.microsoft.com/office/drawing/2014/main" id="{48E37795-90B4-482B-80FC-79E72229F869}"/>
              </a:ext>
            </a:extLst>
          </p:cNvPr>
          <p:cNvGrpSpPr/>
          <p:nvPr/>
        </p:nvGrpSpPr>
        <p:grpSpPr>
          <a:xfrm>
            <a:off x="5903079" y="3241308"/>
            <a:ext cx="741910" cy="215444"/>
            <a:chOff x="4089862" y="3477140"/>
            <a:chExt cx="741910" cy="215444"/>
          </a:xfrm>
        </p:grpSpPr>
        <p:sp>
          <p:nvSpPr>
            <p:cNvPr id="11" name="Oval 10">
              <a:extLst>
                <a:ext uri="{FF2B5EF4-FFF2-40B4-BE49-F238E27FC236}">
                  <a16:creationId xmlns:a16="http://schemas.microsoft.com/office/drawing/2014/main" id="{016D9FDB-94FB-4730-90DA-4BE2D46C5204}"/>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6258E61-1BE8-40CC-BDBA-324295A6F446}"/>
                </a:ext>
              </a:extLst>
            </p:cNvPr>
            <p:cNvSpPr txBox="1"/>
            <p:nvPr/>
          </p:nvSpPr>
          <p:spPr>
            <a:xfrm>
              <a:off x="4116878" y="3477140"/>
              <a:ext cx="714894" cy="215444"/>
            </a:xfrm>
            <a:prstGeom prst="rect">
              <a:avLst/>
            </a:prstGeom>
            <a:noFill/>
          </p:spPr>
          <p:txBody>
            <a:bodyPr wrap="square" rtlCol="0">
              <a:spAutoFit/>
            </a:bodyPr>
            <a:lstStyle/>
            <a:p>
              <a:r>
                <a:rPr lang="en-GB" sz="800"/>
                <a:t>On Track</a:t>
              </a:r>
            </a:p>
          </p:txBody>
        </p:sp>
      </p:grpSp>
      <p:grpSp>
        <p:nvGrpSpPr>
          <p:cNvPr id="13" name="Group 12">
            <a:extLst>
              <a:ext uri="{FF2B5EF4-FFF2-40B4-BE49-F238E27FC236}">
                <a16:creationId xmlns:a16="http://schemas.microsoft.com/office/drawing/2014/main" id="{2F530431-148B-4FCB-8C57-925E5CA17ECB}"/>
              </a:ext>
            </a:extLst>
          </p:cNvPr>
          <p:cNvGrpSpPr/>
          <p:nvPr/>
        </p:nvGrpSpPr>
        <p:grpSpPr>
          <a:xfrm>
            <a:off x="6644989" y="3241308"/>
            <a:ext cx="741910" cy="215444"/>
            <a:chOff x="4089862" y="3477140"/>
            <a:chExt cx="741910" cy="215444"/>
          </a:xfrm>
        </p:grpSpPr>
        <p:sp>
          <p:nvSpPr>
            <p:cNvPr id="14" name="Oval 13">
              <a:extLst>
                <a:ext uri="{FF2B5EF4-FFF2-40B4-BE49-F238E27FC236}">
                  <a16:creationId xmlns:a16="http://schemas.microsoft.com/office/drawing/2014/main" id="{858A25A8-FD1C-43B8-A4FB-0E6445772E1E}"/>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2825B380-437E-43C5-8D2C-0DFD0465573E}"/>
                </a:ext>
              </a:extLst>
            </p:cNvPr>
            <p:cNvSpPr txBox="1"/>
            <p:nvPr/>
          </p:nvSpPr>
          <p:spPr>
            <a:xfrm>
              <a:off x="4116878" y="3477140"/>
              <a:ext cx="714894" cy="215444"/>
            </a:xfrm>
            <a:prstGeom prst="rect">
              <a:avLst/>
            </a:prstGeom>
            <a:noFill/>
          </p:spPr>
          <p:txBody>
            <a:bodyPr wrap="square" rtlCol="0">
              <a:spAutoFit/>
            </a:bodyPr>
            <a:lstStyle/>
            <a:p>
              <a:r>
                <a:rPr lang="en-GB" sz="800"/>
                <a:t>At Risk</a:t>
              </a:r>
            </a:p>
          </p:txBody>
        </p:sp>
      </p:grpSp>
      <p:grpSp>
        <p:nvGrpSpPr>
          <p:cNvPr id="16" name="Group 15">
            <a:extLst>
              <a:ext uri="{FF2B5EF4-FFF2-40B4-BE49-F238E27FC236}">
                <a16:creationId xmlns:a16="http://schemas.microsoft.com/office/drawing/2014/main" id="{62A70F5E-8B94-432F-BB55-CDD005994499}"/>
              </a:ext>
            </a:extLst>
          </p:cNvPr>
          <p:cNvGrpSpPr/>
          <p:nvPr/>
        </p:nvGrpSpPr>
        <p:grpSpPr>
          <a:xfrm>
            <a:off x="7278833" y="3241308"/>
            <a:ext cx="741910" cy="215444"/>
            <a:chOff x="4089862" y="3477140"/>
            <a:chExt cx="741910" cy="215444"/>
          </a:xfrm>
        </p:grpSpPr>
        <p:sp>
          <p:nvSpPr>
            <p:cNvPr id="17" name="Oval 16">
              <a:extLst>
                <a:ext uri="{FF2B5EF4-FFF2-40B4-BE49-F238E27FC236}">
                  <a16:creationId xmlns:a16="http://schemas.microsoft.com/office/drawing/2014/main" id="{2EA6FE6E-2D9E-494B-AA97-9F66054EE07C}"/>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E13C5751-0F95-4764-B46D-C02FFA5257CD}"/>
                </a:ext>
              </a:extLst>
            </p:cNvPr>
            <p:cNvSpPr txBox="1"/>
            <p:nvPr/>
          </p:nvSpPr>
          <p:spPr>
            <a:xfrm>
              <a:off x="4116878" y="3477140"/>
              <a:ext cx="714894" cy="215444"/>
            </a:xfrm>
            <a:prstGeom prst="rect">
              <a:avLst/>
            </a:prstGeom>
            <a:noFill/>
          </p:spPr>
          <p:txBody>
            <a:bodyPr wrap="square" rtlCol="0">
              <a:spAutoFit/>
            </a:bodyPr>
            <a:lstStyle/>
            <a:p>
              <a:r>
                <a:rPr lang="en-GB" sz="800"/>
                <a:t>Overdue</a:t>
              </a:r>
            </a:p>
          </p:txBody>
        </p:sp>
      </p:grpSp>
      <p:grpSp>
        <p:nvGrpSpPr>
          <p:cNvPr id="19" name="Group 18">
            <a:extLst>
              <a:ext uri="{FF2B5EF4-FFF2-40B4-BE49-F238E27FC236}">
                <a16:creationId xmlns:a16="http://schemas.microsoft.com/office/drawing/2014/main" id="{0A6462F7-2ABC-4581-985C-D9BFC690E41B}"/>
              </a:ext>
            </a:extLst>
          </p:cNvPr>
          <p:cNvGrpSpPr/>
          <p:nvPr/>
        </p:nvGrpSpPr>
        <p:grpSpPr>
          <a:xfrm>
            <a:off x="8003755" y="3241308"/>
            <a:ext cx="935186" cy="338554"/>
            <a:chOff x="4089862" y="3477140"/>
            <a:chExt cx="741910" cy="338554"/>
          </a:xfrm>
        </p:grpSpPr>
        <p:sp>
          <p:nvSpPr>
            <p:cNvPr id="20" name="Oval 19">
              <a:extLst>
                <a:ext uri="{FF2B5EF4-FFF2-40B4-BE49-F238E27FC236}">
                  <a16:creationId xmlns:a16="http://schemas.microsoft.com/office/drawing/2014/main" id="{DF831A77-64E4-4D2C-BCFE-458A86613C02}"/>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AE85C16-EBE5-4C7C-9B64-8DBEFC630C4B}"/>
                </a:ext>
              </a:extLst>
            </p:cNvPr>
            <p:cNvSpPr txBox="1"/>
            <p:nvPr/>
          </p:nvSpPr>
          <p:spPr>
            <a:xfrm>
              <a:off x="4116878" y="3477140"/>
              <a:ext cx="714894" cy="338554"/>
            </a:xfrm>
            <a:prstGeom prst="rect">
              <a:avLst/>
            </a:prstGeom>
            <a:noFill/>
          </p:spPr>
          <p:txBody>
            <a:bodyPr wrap="square" rtlCol="0">
              <a:spAutoFit/>
            </a:bodyPr>
            <a:lstStyle/>
            <a:p>
              <a:r>
                <a:rPr lang="en-GB" sz="800"/>
                <a:t>Not Baselined</a:t>
              </a:r>
            </a:p>
          </p:txBody>
        </p:sp>
      </p:grpSp>
      <p:pic>
        <p:nvPicPr>
          <p:cNvPr id="3" name="Picture 2">
            <a:extLst>
              <a:ext uri="{FF2B5EF4-FFF2-40B4-BE49-F238E27FC236}">
                <a16:creationId xmlns:a16="http://schemas.microsoft.com/office/drawing/2014/main" id="{E7D166EB-12B6-415E-A262-60B64C7B83EB}"/>
              </a:ext>
            </a:extLst>
          </p:cNvPr>
          <p:cNvPicPr>
            <a:picLocks noChangeAspect="1"/>
          </p:cNvPicPr>
          <p:nvPr/>
        </p:nvPicPr>
        <p:blipFill>
          <a:blip r:embed="rId3"/>
          <a:stretch>
            <a:fillRect/>
          </a:stretch>
        </p:blipFill>
        <p:spPr>
          <a:xfrm>
            <a:off x="5067354" y="1331934"/>
            <a:ext cx="4003454" cy="1701401"/>
          </a:xfrm>
          <a:prstGeom prst="rect">
            <a:avLst/>
          </a:prstGeom>
        </p:spPr>
      </p:pic>
    </p:spTree>
    <p:extLst>
      <p:ext uri="{BB962C8B-B14F-4D97-AF65-F5344CB8AC3E}">
        <p14:creationId xmlns:p14="http://schemas.microsoft.com/office/powerpoint/2010/main" val="684685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dirty="0">
                <a:latin typeface="Arial"/>
                <a:cs typeface="Arial"/>
              </a:rPr>
              <a:t>DSC Change Budget 21/22 YTD</a:t>
            </a:r>
          </a:p>
        </p:txBody>
      </p:sp>
    </p:spTree>
    <p:extLst>
      <p:ext uri="{BB962C8B-B14F-4D97-AF65-F5344CB8AC3E}">
        <p14:creationId xmlns:p14="http://schemas.microsoft.com/office/powerpoint/2010/main" val="3653749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lstStyle/>
          <a:p>
            <a:r>
              <a:rPr lang="en-US" dirty="0" err="1">
                <a:latin typeface="Arial"/>
                <a:cs typeface="Arial"/>
              </a:rPr>
              <a:t>Decarbonisation</a:t>
            </a:r>
            <a:endParaRPr lang="en-US" dirty="0"/>
          </a:p>
        </p:txBody>
      </p:sp>
      <p:sp>
        <p:nvSpPr>
          <p:cNvPr id="3" name="Subtitle 2">
            <a:extLst>
              <a:ext uri="{FF2B5EF4-FFF2-40B4-BE49-F238E27FC236}">
                <a16:creationId xmlns:a16="http://schemas.microsoft.com/office/drawing/2014/main" id="{C2F2002D-02D2-4812-BCBA-469506040EAD}"/>
              </a:ext>
            </a:extLst>
          </p:cNvPr>
          <p:cNvSpPr>
            <a:spLocks noGrp="1"/>
          </p:cNvSpPr>
          <p:nvPr>
            <p:ph type="subTitle" idx="1"/>
          </p:nvPr>
        </p:nvSpPr>
        <p:spPr/>
        <p:txBody>
          <a:bodyPr vert="horz" lIns="91440" tIns="45720" rIns="91440" bIns="45720" rtlCol="0" anchor="t">
            <a:normAutofit/>
          </a:bodyPr>
          <a:lstStyle/>
          <a:p>
            <a:r>
              <a:rPr lang="en-US">
                <a:solidFill>
                  <a:schemeClr val="tx1"/>
                </a:solidFill>
              </a:rPr>
              <a:t>January 2022</a:t>
            </a:r>
            <a:endParaRPr lang="en-US" dirty="0">
              <a:solidFill>
                <a:schemeClr val="tx1"/>
              </a:solidFill>
            </a:endParaRPr>
          </a:p>
          <a:p>
            <a:r>
              <a:rPr lang="en-US" dirty="0">
                <a:solidFill>
                  <a:schemeClr val="tx1"/>
                </a:solidFill>
              </a:rPr>
              <a:t>Victoria Mustard</a:t>
            </a:r>
          </a:p>
        </p:txBody>
      </p:sp>
    </p:spTree>
    <p:custDataLst>
      <p:tags r:id="rId1"/>
    </p:custDataLst>
    <p:extLst>
      <p:ext uri="{BB962C8B-B14F-4D97-AF65-F5344CB8AC3E}">
        <p14:creationId xmlns:p14="http://schemas.microsoft.com/office/powerpoint/2010/main" val="3283054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E650F63-9B96-E84B-8E69-F4817C93A3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25" y="0"/>
            <a:ext cx="9133749" cy="5143500"/>
          </a:xfrm>
          <a:prstGeom prst="rect">
            <a:avLst/>
          </a:prstGeom>
        </p:spPr>
      </p:pic>
    </p:spTree>
    <p:custDataLst>
      <p:tags r:id="rId1"/>
    </p:custDataLst>
    <p:extLst>
      <p:ext uri="{BB962C8B-B14F-4D97-AF65-F5344CB8AC3E}">
        <p14:creationId xmlns:p14="http://schemas.microsoft.com/office/powerpoint/2010/main" val="835327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D4BBAF-41A2-4018-B9D8-E76D2472A94F}"/>
              </a:ext>
            </a:extLst>
          </p:cNvPr>
          <p:cNvSpPr>
            <a:spLocks noGrp="1"/>
          </p:cNvSpPr>
          <p:nvPr>
            <p:ph type="body" sz="quarter" idx="17"/>
          </p:nvPr>
        </p:nvSpPr>
        <p:spPr>
          <a:xfrm>
            <a:off x="462274" y="260494"/>
            <a:ext cx="8295559" cy="491836"/>
          </a:xfrm>
        </p:spPr>
        <p:txBody>
          <a:bodyPr/>
          <a:lstStyle/>
          <a:p>
            <a:r>
              <a:rPr lang="en-GB" dirty="0"/>
              <a:t>Heat Map on CDSP Systems &amp; Communications</a:t>
            </a:r>
          </a:p>
        </p:txBody>
      </p:sp>
      <p:sp>
        <p:nvSpPr>
          <p:cNvPr id="5" name="Rectangle: Rounded Corners 4">
            <a:extLst>
              <a:ext uri="{FF2B5EF4-FFF2-40B4-BE49-F238E27FC236}">
                <a16:creationId xmlns:a16="http://schemas.microsoft.com/office/drawing/2014/main" id="{40496405-D73E-47D7-B804-DFE149B13206}"/>
              </a:ext>
            </a:extLst>
          </p:cNvPr>
          <p:cNvSpPr/>
          <p:nvPr/>
        </p:nvSpPr>
        <p:spPr>
          <a:xfrm>
            <a:off x="748167" y="1265444"/>
            <a:ext cx="2377817" cy="1500063"/>
          </a:xfrm>
          <a:prstGeom prst="roundRect">
            <a:avLst/>
          </a:prstGeom>
          <a:gradFill flip="none" rotWithShape="1">
            <a:gsLst>
              <a:gs pos="0">
                <a:srgbClr val="FF0000"/>
              </a:gs>
              <a:gs pos="100000">
                <a:schemeClr val="accent4">
                  <a:lumMod val="97000"/>
                  <a:lumOff val="3000"/>
                </a:schemeClr>
              </a:gs>
              <a:gs pos="100000">
                <a:schemeClr val="accent4">
                  <a:lumMod val="60000"/>
                  <a:lumOff val="40000"/>
                </a:schemeClr>
              </a:gs>
            </a:gsLst>
            <a:path path="circle">
              <a:fillToRect l="100000" t="100000"/>
            </a:path>
            <a:tileRect r="-100000" b="-100000"/>
          </a:gradFill>
        </p:spPr>
        <p:txBody>
          <a:bodyPr wrap="square" lIns="0" tIns="0" rIns="0" bIns="0" rtlCol="0" anchor="ctr"/>
          <a:lstStyle/>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r>
              <a:rPr kumimoji="0" lang="en-GB" sz="799" b="1" i="0" u="none" strike="noStrike" kern="1200" cap="none" spc="0" normalizeH="0" baseline="0" noProof="0" dirty="0">
                <a:ln>
                  <a:noFill/>
                </a:ln>
                <a:solidFill>
                  <a:srgbClr val="1E1246"/>
                </a:solidFill>
                <a:effectLst/>
                <a:uLnTx/>
                <a:uFillTx/>
                <a:latin typeface="Poppins Medium"/>
                <a:ea typeface="+mn-ea"/>
                <a:cs typeface="+mn-cs"/>
              </a:rPr>
              <a:t>	UKLink</a:t>
            </a: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99" b="0" i="0" u="none" strike="noStrike" kern="1200" cap="none" spc="0" normalizeH="0" baseline="0" noProof="0" dirty="0">
                <a:ln>
                  <a:noFill/>
                </a:ln>
                <a:solidFill>
                  <a:srgbClr val="1E1246"/>
                </a:solidFill>
                <a:effectLst/>
                <a:uLnTx/>
                <a:uFillTx/>
                <a:latin typeface="Poppins Medium"/>
                <a:ea typeface="+mn-ea"/>
                <a:cs typeface="+mn-cs"/>
              </a:rPr>
              <a:t>Ability to flag (&amp; remove flag) &amp; make visible an MPRN/CV Zone on a decarb project</a:t>
            </a: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99" b="0" i="0" u="none" strike="noStrike" kern="1200" cap="none" spc="0" normalizeH="0" baseline="0" noProof="0" dirty="0">
                <a:ln>
                  <a:noFill/>
                </a:ln>
                <a:solidFill>
                  <a:srgbClr val="1E1246"/>
                </a:solidFill>
                <a:effectLst/>
                <a:uLnTx/>
                <a:uFillTx/>
                <a:latin typeface="Poppins Medium"/>
                <a:ea typeface="+mn-ea"/>
                <a:cs typeface="+mn-cs"/>
              </a:rPr>
              <a:t>Ability to accept and process files containing CV for MPRN/ CV Zone</a:t>
            </a: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99" b="0" i="0" u="none" strike="noStrike" kern="1200" cap="none" spc="0" normalizeH="0" baseline="0" noProof="0" dirty="0">
                <a:ln>
                  <a:noFill/>
                </a:ln>
                <a:solidFill>
                  <a:srgbClr val="1E1246"/>
                </a:solidFill>
                <a:effectLst/>
                <a:uLnTx/>
                <a:uFillTx/>
                <a:latin typeface="Poppins Medium"/>
                <a:ea typeface="+mn-ea"/>
                <a:cs typeface="+mn-cs"/>
              </a:rPr>
              <a:t>Calculate energy using correct CV</a:t>
            </a: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99" b="0" i="0" u="none" strike="noStrike" kern="1200" cap="none" spc="0" normalizeH="0" baseline="0" noProof="0" dirty="0">
                <a:ln>
                  <a:noFill/>
                </a:ln>
                <a:solidFill>
                  <a:srgbClr val="1E1246"/>
                </a:solidFill>
                <a:effectLst/>
                <a:uLnTx/>
                <a:uFillTx/>
                <a:latin typeface="Poppins Medium"/>
                <a:ea typeface="+mn-ea"/>
                <a:cs typeface="+mn-cs"/>
              </a:rPr>
              <a:t>Ability to amend CV for Class 1 and 2  sites at MPRN level on  GFD+1 (by GFD+5 at the latest)</a:t>
            </a: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99" b="0" i="0" u="none" strike="noStrike" kern="1200" cap="none" spc="0" normalizeH="0" baseline="0" noProof="0" dirty="0">
                <a:ln>
                  <a:noFill/>
                </a:ln>
                <a:solidFill>
                  <a:srgbClr val="1E1246"/>
                </a:solidFill>
                <a:effectLst/>
                <a:uLnTx/>
                <a:uFillTx/>
                <a:latin typeface="Poppins Medium"/>
                <a:ea typeface="+mn-ea"/>
                <a:cs typeface="+mn-cs"/>
              </a:rPr>
              <a:t>Ability to amend CV for Class 3 &amp; 4 sites at MPRN and/or CV Zone</a:t>
            </a: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1798" b="0" i="0" u="none" strike="noStrike" kern="1200" cap="none" spc="0" normalizeH="0" baseline="0" noProof="0" dirty="0">
              <a:ln>
                <a:noFill/>
              </a:ln>
              <a:solidFill>
                <a:srgbClr val="F5F5F5"/>
              </a:solidFill>
              <a:effectLst/>
              <a:uLnTx/>
              <a:uFillTx/>
              <a:latin typeface="Poppins Medium"/>
              <a:ea typeface="+mn-ea"/>
              <a:cs typeface="+mn-cs"/>
            </a:endParaRPr>
          </a:p>
        </p:txBody>
      </p:sp>
      <p:sp>
        <p:nvSpPr>
          <p:cNvPr id="4" name="Rectangle: Rounded Corners 3">
            <a:extLst>
              <a:ext uri="{FF2B5EF4-FFF2-40B4-BE49-F238E27FC236}">
                <a16:creationId xmlns:a16="http://schemas.microsoft.com/office/drawing/2014/main" id="{577C4452-4624-45CD-AE98-8E93DBEC0660}"/>
              </a:ext>
            </a:extLst>
          </p:cNvPr>
          <p:cNvSpPr/>
          <p:nvPr/>
        </p:nvSpPr>
        <p:spPr>
          <a:xfrm>
            <a:off x="748167" y="3178860"/>
            <a:ext cx="2377816" cy="1500063"/>
          </a:xfrm>
          <a:prstGeom prst="roundRect">
            <a:avLst/>
          </a:prstGeom>
          <a:gradFill flip="none" rotWithShape="1">
            <a:gsLst>
              <a:gs pos="0">
                <a:srgbClr val="FF0000"/>
              </a:gs>
              <a:gs pos="48000">
                <a:schemeClr val="accent4">
                  <a:lumMod val="97000"/>
                  <a:lumOff val="3000"/>
                </a:schemeClr>
              </a:gs>
              <a:gs pos="100000">
                <a:schemeClr val="accent4">
                  <a:lumMod val="60000"/>
                  <a:lumOff val="40000"/>
                </a:schemeClr>
              </a:gs>
            </a:gsLst>
            <a:lin ang="10800000" scaled="1"/>
            <a:tileRect/>
          </a:gradFill>
        </p:spPr>
        <p:txBody>
          <a:bodyPr wrap="square" lIns="0" tIns="0" rIns="0" bIns="0" rtlCol="0" anchor="ctr"/>
          <a:lstStyle/>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r>
              <a:rPr kumimoji="0" lang="en-GB" sz="799" b="1" i="0" u="none" strike="noStrike" kern="1200" cap="none" spc="0" normalizeH="0" baseline="0" noProof="0" dirty="0">
                <a:ln>
                  <a:noFill/>
                </a:ln>
                <a:solidFill>
                  <a:srgbClr val="1E1246"/>
                </a:solidFill>
                <a:effectLst/>
                <a:uLnTx/>
                <a:uFillTx/>
                <a:latin typeface="Poppins Medium"/>
                <a:ea typeface="+mn-ea"/>
                <a:cs typeface="+mn-cs"/>
              </a:rPr>
              <a:t>                              Gemini</a:t>
            </a: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99" b="0" i="0" u="none" strike="noStrike" kern="1200" cap="none" spc="0" normalizeH="0" baseline="0" noProof="0" dirty="0">
                <a:ln>
                  <a:noFill/>
                </a:ln>
                <a:solidFill>
                  <a:srgbClr val="1E1246"/>
                </a:solidFill>
                <a:effectLst/>
                <a:uLnTx/>
                <a:uFillTx/>
                <a:latin typeface="Poppins Medium"/>
                <a:ea typeface="+mn-ea"/>
                <a:cs typeface="+mn-cs"/>
              </a:rPr>
              <a:t>Possible requirement to add additional EUCs/meter IDs</a:t>
            </a: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99" b="0" i="0" u="none" strike="noStrike" kern="1200" cap="none" spc="0" normalizeH="0" baseline="0" noProof="0" dirty="0">
                <a:ln>
                  <a:noFill/>
                </a:ln>
                <a:solidFill>
                  <a:srgbClr val="1E1246"/>
                </a:solidFill>
                <a:effectLst/>
                <a:uLnTx/>
                <a:uFillTx/>
                <a:latin typeface="Poppins Medium"/>
                <a:ea typeface="+mn-ea"/>
                <a:cs typeface="+mn-cs"/>
              </a:rPr>
              <a:t>No impacts to daily gas demand &amp; UIG (assumption correct AQ/energy applied)</a:t>
            </a: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99" b="0" i="0" u="none" strike="noStrike" kern="1200" cap="none" spc="0" normalizeH="0" baseline="0" noProof="0" dirty="0">
                <a:ln>
                  <a:noFill/>
                </a:ln>
                <a:solidFill>
                  <a:srgbClr val="1E1246"/>
                </a:solidFill>
                <a:effectLst/>
                <a:uLnTx/>
                <a:uFillTx/>
                <a:latin typeface="Poppins Medium"/>
                <a:ea typeface="+mn-ea"/>
                <a:cs typeface="+mn-cs"/>
              </a:rPr>
              <a:t>No impact to NTS sites (site CV applied)</a:t>
            </a: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99" b="0" i="0" u="none" strike="noStrike" kern="1200" cap="none" spc="0" normalizeH="0" baseline="0" noProof="0" dirty="0">
                <a:ln>
                  <a:noFill/>
                </a:ln>
                <a:solidFill>
                  <a:srgbClr val="1E1246"/>
                </a:solidFill>
                <a:effectLst/>
                <a:uLnTx/>
                <a:uFillTx/>
                <a:latin typeface="Poppins Medium"/>
                <a:ea typeface="+mn-ea"/>
                <a:cs typeface="+mn-cs"/>
              </a:rPr>
              <a:t>No impact to energy balancing processes</a:t>
            </a: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99" b="0" i="0" u="none" strike="noStrike" kern="1200" cap="none" spc="0" normalizeH="0" baseline="0" noProof="0" dirty="0">
                <a:ln>
                  <a:noFill/>
                </a:ln>
                <a:solidFill>
                  <a:srgbClr val="1E1246"/>
                </a:solidFill>
                <a:effectLst/>
                <a:uLnTx/>
                <a:uFillTx/>
                <a:latin typeface="Poppins Medium"/>
                <a:ea typeface="+mn-ea"/>
                <a:cs typeface="+mn-cs"/>
              </a:rPr>
              <a:t>CV not used for energy calculation of LDZ sites</a:t>
            </a: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1798" b="0" i="0" u="none" strike="noStrike" kern="1200" cap="none" spc="0" normalizeH="0" baseline="0" noProof="0" dirty="0">
              <a:ln>
                <a:noFill/>
              </a:ln>
              <a:solidFill>
                <a:srgbClr val="F5F5F5"/>
              </a:solidFill>
              <a:effectLst/>
              <a:uLnTx/>
              <a:uFillTx/>
              <a:latin typeface="Poppins Medium"/>
              <a:ea typeface="+mn-ea"/>
              <a:cs typeface="+mn-cs"/>
            </a:endParaRPr>
          </a:p>
        </p:txBody>
      </p:sp>
      <p:sp>
        <p:nvSpPr>
          <p:cNvPr id="6" name="Rectangle: Rounded Corners 5">
            <a:extLst>
              <a:ext uri="{FF2B5EF4-FFF2-40B4-BE49-F238E27FC236}">
                <a16:creationId xmlns:a16="http://schemas.microsoft.com/office/drawing/2014/main" id="{548E0ADA-967C-473B-8F90-5CE2AA52C69D}"/>
              </a:ext>
            </a:extLst>
          </p:cNvPr>
          <p:cNvSpPr/>
          <p:nvPr/>
        </p:nvSpPr>
        <p:spPr>
          <a:xfrm>
            <a:off x="3548102" y="1265444"/>
            <a:ext cx="2161412" cy="1500061"/>
          </a:xfrm>
          <a:prstGeom prst="roundRect">
            <a:avLst/>
          </a:prstGeom>
          <a:gradFill flip="none" rotWithShape="1">
            <a:gsLst>
              <a:gs pos="37000">
                <a:srgbClr val="FFC000"/>
              </a:gs>
              <a:gs pos="100000">
                <a:schemeClr val="accent3">
                  <a:lumMod val="95000"/>
                  <a:lumOff val="5000"/>
                </a:schemeClr>
              </a:gs>
              <a:gs pos="100000">
                <a:schemeClr val="accent3">
                  <a:lumMod val="60000"/>
                </a:schemeClr>
              </a:gs>
            </a:gsLst>
            <a:lin ang="0" scaled="0"/>
            <a:tileRect/>
          </a:gradFill>
        </p:spPr>
        <p:txBody>
          <a:bodyPr wrap="square" lIns="0" tIns="0" rIns="0" bIns="0" rtlCol="0" anchor="ctr"/>
          <a:lstStyle/>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r>
              <a:rPr kumimoji="0" lang="en-GB" sz="799" b="1" i="0" u="none" strike="noStrike" kern="1200" cap="none" spc="0" normalizeH="0" baseline="0" noProof="0" dirty="0">
                <a:ln>
                  <a:noFill/>
                </a:ln>
                <a:solidFill>
                  <a:srgbClr val="1E1246"/>
                </a:solidFill>
                <a:effectLst/>
                <a:uLnTx/>
                <a:uFillTx/>
                <a:latin typeface="Poppins Medium"/>
                <a:ea typeface="+mn-ea"/>
                <a:cs typeface="+mn-cs"/>
              </a:rPr>
              <a:t>                     </a:t>
            </a:r>
          </a:p>
          <a:p>
            <a:pPr marL="0" marR="0" lvl="0" indent="0" algn="l" defTabSz="913303" rtl="0" eaLnBrk="1" fontAlgn="auto" latinLnBrk="0" hangingPunct="1">
              <a:lnSpc>
                <a:spcPct val="100000"/>
              </a:lnSpc>
              <a:spcBef>
                <a:spcPts val="0"/>
              </a:spcBef>
              <a:spcAft>
                <a:spcPts val="0"/>
              </a:spcAft>
              <a:buClrTx/>
              <a:buSzTx/>
              <a:buFontTx/>
              <a:buNone/>
              <a:tabLst/>
              <a:defRPr/>
            </a:pPr>
            <a:r>
              <a:rPr kumimoji="0" lang="en-GB" sz="799" b="1" i="0" u="none" strike="noStrike" kern="1200" cap="none" spc="0" normalizeH="0" baseline="0" noProof="0" dirty="0">
                <a:ln>
                  <a:noFill/>
                </a:ln>
                <a:solidFill>
                  <a:srgbClr val="1E1246"/>
                </a:solidFill>
                <a:effectLst/>
                <a:uLnTx/>
                <a:uFillTx/>
                <a:latin typeface="Poppins Medium"/>
                <a:ea typeface="+mn-ea"/>
                <a:cs typeface="+mn-cs"/>
              </a:rPr>
              <a:t>                     BW, DES &amp; DDP</a:t>
            </a: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99" b="0" i="0" u="none" strike="noStrike" kern="1200" cap="none" spc="0" normalizeH="0" baseline="0" noProof="0" dirty="0">
                <a:ln>
                  <a:noFill/>
                </a:ln>
                <a:solidFill>
                  <a:srgbClr val="1E1246"/>
                </a:solidFill>
                <a:effectLst/>
                <a:uLnTx/>
                <a:uFillTx/>
                <a:latin typeface="Poppins Medium"/>
                <a:ea typeface="+mn-ea"/>
                <a:cs typeface="+mn-cs"/>
              </a:rPr>
              <a:t>Ability to identify an MPRN in a Decarb project </a:t>
            </a: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99" b="0" i="0" u="none" strike="noStrike" kern="1200" cap="none" spc="0" normalizeH="0" baseline="0" noProof="0" dirty="0">
                <a:ln>
                  <a:noFill/>
                </a:ln>
                <a:solidFill>
                  <a:srgbClr val="1E1246"/>
                </a:solidFill>
                <a:effectLst/>
                <a:uLnTx/>
                <a:uFillTx/>
                <a:latin typeface="Poppins Medium"/>
                <a:ea typeface="+mn-ea"/>
                <a:cs typeface="+mn-cs"/>
              </a:rPr>
              <a:t>Reporting includes notification that an MPRN is in a Decarb project/ fuel type</a:t>
            </a: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1798" b="0" i="0" u="none" strike="noStrike" kern="1200" cap="none" spc="0" normalizeH="0" baseline="0" noProof="0" dirty="0">
              <a:ln>
                <a:noFill/>
              </a:ln>
              <a:solidFill>
                <a:srgbClr val="F5F5F5"/>
              </a:solidFill>
              <a:effectLst/>
              <a:uLnTx/>
              <a:uFillTx/>
              <a:latin typeface="Poppins Medium"/>
              <a:ea typeface="+mn-ea"/>
              <a:cs typeface="+mn-cs"/>
            </a:endParaRPr>
          </a:p>
        </p:txBody>
      </p:sp>
      <p:sp>
        <p:nvSpPr>
          <p:cNvPr id="7" name="Rectangle: Rounded Corners 6">
            <a:extLst>
              <a:ext uri="{FF2B5EF4-FFF2-40B4-BE49-F238E27FC236}">
                <a16:creationId xmlns:a16="http://schemas.microsoft.com/office/drawing/2014/main" id="{1BA77ED3-3CCB-4B7D-8E48-CA58E0564E60}"/>
              </a:ext>
            </a:extLst>
          </p:cNvPr>
          <p:cNvSpPr/>
          <p:nvPr/>
        </p:nvSpPr>
        <p:spPr>
          <a:xfrm>
            <a:off x="6348036" y="1265445"/>
            <a:ext cx="2161412" cy="1500060"/>
          </a:xfrm>
          <a:prstGeom prst="roundRect">
            <a:avLst/>
          </a:prstGeom>
          <a:solidFill>
            <a:srgbClr val="2BB573"/>
          </a:solidFill>
        </p:spPr>
        <p:txBody>
          <a:bodyPr wrap="square" lIns="0" tIns="0" rIns="0" bIns="0" rtlCol="0" anchor="ctr"/>
          <a:lstStyle/>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r>
              <a:rPr kumimoji="0" lang="en-GB" sz="799" b="1" i="0" u="none" strike="noStrike" kern="1200" cap="none" spc="0" normalizeH="0" baseline="0" noProof="0" dirty="0">
                <a:ln>
                  <a:noFill/>
                </a:ln>
                <a:solidFill>
                  <a:srgbClr val="1E1246"/>
                </a:solidFill>
                <a:effectLst/>
                <a:uLnTx/>
                <a:uFillTx/>
                <a:latin typeface="Poppins Medium"/>
                <a:ea typeface="+mn-ea"/>
                <a:cs typeface="+mn-cs"/>
              </a:rPr>
              <a:t>	</a:t>
            </a: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1" i="0" u="none" strike="noStrike" kern="1200" cap="none" spc="0" normalizeH="0" baseline="0" noProof="0" dirty="0">
              <a:ln>
                <a:noFill/>
              </a:ln>
              <a:solidFill>
                <a:srgbClr val="1E1246"/>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r>
              <a:rPr kumimoji="0" lang="en-GB" sz="799" b="1" i="0" u="none" strike="noStrike" kern="1200" cap="none" spc="0" normalizeH="0" baseline="0" noProof="0" dirty="0">
                <a:ln>
                  <a:noFill/>
                </a:ln>
                <a:solidFill>
                  <a:srgbClr val="1E1246"/>
                </a:solidFill>
                <a:effectLst/>
                <a:uLnTx/>
                <a:uFillTx/>
                <a:latin typeface="Poppins Medium"/>
                <a:ea typeface="+mn-ea"/>
                <a:cs typeface="+mn-cs"/>
              </a:rPr>
              <a:t>	CMS</a:t>
            </a: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99" b="0" i="0" u="none" strike="noStrike" kern="1200" cap="none" spc="0" normalizeH="0" baseline="0" noProof="0" dirty="0">
                <a:ln>
                  <a:noFill/>
                </a:ln>
                <a:solidFill>
                  <a:srgbClr val="1E1246"/>
                </a:solidFill>
                <a:effectLst/>
                <a:uLnTx/>
                <a:uFillTx/>
                <a:latin typeface="Poppins Medium"/>
                <a:ea typeface="+mn-ea"/>
                <a:cs typeface="+mn-cs"/>
              </a:rPr>
              <a:t>Potential for minor impacts</a:t>
            </a: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99" b="0" i="0" u="none" strike="noStrike" kern="1200" cap="none" spc="0" normalizeH="0" baseline="0" noProof="0" dirty="0">
                <a:ln>
                  <a:noFill/>
                </a:ln>
                <a:solidFill>
                  <a:srgbClr val="1E1246"/>
                </a:solidFill>
                <a:effectLst/>
                <a:uLnTx/>
                <a:uFillTx/>
                <a:latin typeface="Poppins Medium"/>
                <a:ea typeface="+mn-ea"/>
                <a:cs typeface="+mn-cs"/>
              </a:rPr>
              <a:t>Note: replacement CMS not yet assessed</a:t>
            </a: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1798" b="0" i="0" u="none" strike="noStrike" kern="1200" cap="none" spc="0" normalizeH="0" baseline="0" noProof="0" dirty="0">
              <a:ln>
                <a:noFill/>
              </a:ln>
              <a:solidFill>
                <a:srgbClr val="F5F5F5"/>
              </a:solidFill>
              <a:effectLst/>
              <a:uLnTx/>
              <a:uFillTx/>
              <a:latin typeface="Poppins Medium"/>
              <a:ea typeface="+mn-ea"/>
              <a:cs typeface="+mn-cs"/>
            </a:endParaRPr>
          </a:p>
        </p:txBody>
      </p:sp>
      <p:sp>
        <p:nvSpPr>
          <p:cNvPr id="8" name="Rectangle: Rounded Corners 7">
            <a:extLst>
              <a:ext uri="{FF2B5EF4-FFF2-40B4-BE49-F238E27FC236}">
                <a16:creationId xmlns:a16="http://schemas.microsoft.com/office/drawing/2014/main" id="{8AA1C45E-A009-47DF-B92F-B1776A7F8ADF}"/>
              </a:ext>
            </a:extLst>
          </p:cNvPr>
          <p:cNvSpPr/>
          <p:nvPr/>
        </p:nvSpPr>
        <p:spPr>
          <a:xfrm>
            <a:off x="3548102" y="3178860"/>
            <a:ext cx="2161412" cy="1500062"/>
          </a:xfrm>
          <a:prstGeom prst="roundRect">
            <a:avLst/>
          </a:prstGeom>
          <a:gradFill flip="none" rotWithShape="1">
            <a:gsLst>
              <a:gs pos="0">
                <a:schemeClr val="accent4">
                  <a:lumMod val="67000"/>
                </a:schemeClr>
              </a:gs>
              <a:gs pos="1000">
                <a:schemeClr val="accent4">
                  <a:lumMod val="97000"/>
                  <a:lumOff val="3000"/>
                </a:schemeClr>
              </a:gs>
              <a:gs pos="100000">
                <a:schemeClr val="accent4">
                  <a:lumMod val="60000"/>
                  <a:lumOff val="40000"/>
                </a:schemeClr>
              </a:gs>
            </a:gsLst>
            <a:path path="circle">
              <a:fillToRect l="100000" t="100000"/>
            </a:path>
            <a:tileRect r="-100000" b="-100000"/>
          </a:gradFill>
        </p:spPr>
        <p:txBody>
          <a:bodyPr wrap="square" lIns="0" tIns="0" rIns="0" bIns="0" rtlCol="0" anchor="ctr"/>
          <a:lstStyle/>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r>
              <a:rPr kumimoji="0" lang="en-GB" sz="799" b="1" i="0" u="none" strike="noStrike" kern="1200" cap="none" spc="0" normalizeH="0" baseline="0" noProof="0" dirty="0">
                <a:ln>
                  <a:noFill/>
                </a:ln>
                <a:solidFill>
                  <a:srgbClr val="1E1246"/>
                </a:solidFill>
                <a:effectLst/>
                <a:uLnTx/>
                <a:uFillTx/>
                <a:latin typeface="Poppins Medium"/>
                <a:ea typeface="+mn-ea"/>
                <a:cs typeface="+mn-cs"/>
              </a:rPr>
              <a:t>                     UKLink File Flows</a:t>
            </a: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99" b="0" i="0" u="none" strike="noStrike" kern="1200" cap="none" spc="0" normalizeH="0" baseline="0" noProof="0" dirty="0">
                <a:ln>
                  <a:noFill/>
                </a:ln>
                <a:solidFill>
                  <a:srgbClr val="1E1246"/>
                </a:solidFill>
                <a:effectLst/>
                <a:uLnTx/>
                <a:uFillTx/>
                <a:latin typeface="Poppins Medium"/>
                <a:ea typeface="+mn-ea"/>
                <a:cs typeface="+mn-cs"/>
              </a:rPr>
              <a:t>Change/new file to notify Shipper that an MPRN is on a Decarb project</a:t>
            </a: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99" b="0" i="0" u="none" strike="noStrike" kern="1200" cap="none" spc="0" normalizeH="0" baseline="0" noProof="0" dirty="0">
                <a:ln>
                  <a:noFill/>
                </a:ln>
                <a:solidFill>
                  <a:srgbClr val="1E1246"/>
                </a:solidFill>
                <a:effectLst/>
                <a:uLnTx/>
                <a:uFillTx/>
                <a:latin typeface="Poppins Medium"/>
                <a:ea typeface="+mn-ea"/>
                <a:cs typeface="+mn-cs"/>
              </a:rPr>
              <a:t>Change to notify DN of a change on a decarb project</a:t>
            </a: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99" b="0" i="0" u="none" strike="noStrike" kern="1200" cap="none" spc="0" normalizeH="0" baseline="0" noProof="0" dirty="0">
                <a:ln>
                  <a:noFill/>
                </a:ln>
                <a:solidFill>
                  <a:srgbClr val="1E1246"/>
                </a:solidFill>
                <a:effectLst/>
                <a:uLnTx/>
                <a:uFillTx/>
                <a:latin typeface="Poppins Medium"/>
                <a:ea typeface="+mn-ea"/>
                <a:cs typeface="+mn-cs"/>
              </a:rPr>
              <a:t>Change to flows notifying CDSP of the CV</a:t>
            </a: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99" b="0" i="0" u="none" strike="noStrike" kern="1200" cap="none" spc="0" normalizeH="0" baseline="0" noProof="0" dirty="0">
                <a:ln>
                  <a:noFill/>
                </a:ln>
                <a:solidFill>
                  <a:srgbClr val="1E1246"/>
                </a:solidFill>
                <a:effectLst/>
                <a:uLnTx/>
                <a:uFillTx/>
                <a:latin typeface="Poppins Medium"/>
                <a:ea typeface="+mn-ea"/>
                <a:cs typeface="+mn-cs"/>
              </a:rPr>
              <a:t>Change to invoicing files to show CV Zone</a:t>
            </a: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1798" b="0" i="0" u="none" strike="noStrike" kern="1200" cap="none" spc="0" normalizeH="0" baseline="0" noProof="0" dirty="0">
              <a:ln>
                <a:noFill/>
              </a:ln>
              <a:solidFill>
                <a:srgbClr val="F5F5F5"/>
              </a:solidFill>
              <a:effectLst/>
              <a:uLnTx/>
              <a:uFillTx/>
              <a:latin typeface="Poppins Medium"/>
              <a:ea typeface="+mn-ea"/>
              <a:cs typeface="+mn-cs"/>
            </a:endParaRPr>
          </a:p>
        </p:txBody>
      </p:sp>
      <p:sp>
        <p:nvSpPr>
          <p:cNvPr id="3" name="TextBox 2">
            <a:extLst>
              <a:ext uri="{FF2B5EF4-FFF2-40B4-BE49-F238E27FC236}">
                <a16:creationId xmlns:a16="http://schemas.microsoft.com/office/drawing/2014/main" id="{3342AD2B-80F0-4448-85A8-898BBD905155}"/>
              </a:ext>
            </a:extLst>
          </p:cNvPr>
          <p:cNvSpPr txBox="1"/>
          <p:nvPr/>
        </p:nvSpPr>
        <p:spPr>
          <a:xfrm>
            <a:off x="7250293" y="3898411"/>
            <a:ext cx="1254564" cy="197119"/>
          </a:xfrm>
          <a:prstGeom prst="rect">
            <a:avLst/>
          </a:prstGeom>
        </p:spPr>
        <p:txBody>
          <a:bodyPr vert="horz" wrap="none" lIns="0" tIns="12684" rIns="0" bIns="0" rtlCol="0">
            <a:spAutoFit/>
          </a:bodyPr>
          <a:lstStyle/>
          <a:p>
            <a:pPr marL="12051" marR="0" lvl="0" indent="0" algn="l" defTabSz="913303" rtl="0" eaLnBrk="1" fontAlgn="auto" latinLnBrk="0" hangingPunct="1">
              <a:lnSpc>
                <a:spcPct val="100000"/>
              </a:lnSpc>
              <a:spcBef>
                <a:spcPts val="100"/>
              </a:spcBef>
              <a:spcAft>
                <a:spcPts val="0"/>
              </a:spcAft>
              <a:buClrTx/>
              <a:buSzTx/>
              <a:buFontTx/>
              <a:buNone/>
              <a:tabLst>
                <a:tab pos="162365" algn="l"/>
              </a:tabLst>
              <a:defRPr/>
            </a:pPr>
            <a:r>
              <a:rPr kumimoji="0" lang="en-GB" sz="1199" b="0" i="0" u="none" strike="noStrike" kern="1200" cap="none" spc="0" normalizeH="0" baseline="0" noProof="0" dirty="0">
                <a:ln>
                  <a:noFill/>
                </a:ln>
                <a:solidFill>
                  <a:srgbClr val="1E1246"/>
                </a:solidFill>
                <a:effectLst/>
                <a:uLnTx/>
                <a:uFillTx/>
                <a:latin typeface="Poppins-Medium"/>
                <a:ea typeface="+mn-ea"/>
                <a:cs typeface="Poppins-Medium"/>
              </a:rPr>
              <a:t>Complexity Levels</a:t>
            </a:r>
          </a:p>
        </p:txBody>
      </p:sp>
      <p:sp>
        <p:nvSpPr>
          <p:cNvPr id="9" name="Rectangle 8">
            <a:extLst>
              <a:ext uri="{FF2B5EF4-FFF2-40B4-BE49-F238E27FC236}">
                <a16:creationId xmlns:a16="http://schemas.microsoft.com/office/drawing/2014/main" id="{96D08E3D-3D64-49F1-B091-B8287BA8A203}"/>
              </a:ext>
            </a:extLst>
          </p:cNvPr>
          <p:cNvSpPr/>
          <p:nvPr/>
        </p:nvSpPr>
        <p:spPr>
          <a:xfrm>
            <a:off x="7304143" y="4145540"/>
            <a:ext cx="168841" cy="134303"/>
          </a:xfrm>
          <a:prstGeom prst="rect">
            <a:avLst/>
          </a:prstGeom>
          <a:solidFill>
            <a:schemeClr val="accent6">
              <a:lumMod val="75000"/>
            </a:schemeClr>
          </a:solidFill>
        </p:spPr>
        <p:txBody>
          <a:bodyPr wrap="square" lIns="0" tIns="0" rIns="0" bIns="0" rtlCol="0" anchor="ctr"/>
          <a:lstStyle/>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1798" b="0" i="0" u="none" strike="noStrike" kern="1200" cap="none" spc="0" normalizeH="0" baseline="0" noProof="0" dirty="0">
              <a:ln>
                <a:noFill/>
              </a:ln>
              <a:solidFill>
                <a:srgbClr val="F5F5F5"/>
              </a:solidFill>
              <a:effectLst/>
              <a:uLnTx/>
              <a:uFillTx/>
              <a:latin typeface="Poppins Medium"/>
              <a:ea typeface="+mn-ea"/>
              <a:cs typeface="+mn-cs"/>
            </a:endParaRPr>
          </a:p>
        </p:txBody>
      </p:sp>
      <p:sp>
        <p:nvSpPr>
          <p:cNvPr id="10" name="Rectangle 9">
            <a:extLst>
              <a:ext uri="{FF2B5EF4-FFF2-40B4-BE49-F238E27FC236}">
                <a16:creationId xmlns:a16="http://schemas.microsoft.com/office/drawing/2014/main" id="{75C4E997-4319-437C-A07F-94FB80A9919F}"/>
              </a:ext>
            </a:extLst>
          </p:cNvPr>
          <p:cNvSpPr/>
          <p:nvPr/>
        </p:nvSpPr>
        <p:spPr>
          <a:xfrm>
            <a:off x="7304143" y="4328451"/>
            <a:ext cx="168841" cy="138142"/>
          </a:xfrm>
          <a:prstGeom prst="rect">
            <a:avLst/>
          </a:prstGeom>
          <a:solidFill>
            <a:srgbClr val="00B050"/>
          </a:solidFill>
        </p:spPr>
        <p:txBody>
          <a:bodyPr wrap="square" lIns="0" tIns="0" rIns="0" bIns="0" rtlCol="0" anchor="ctr"/>
          <a:lstStyle/>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1798" b="0" i="0" u="none" strike="noStrike" kern="1200" cap="none" spc="0" normalizeH="0" baseline="0" noProof="0" dirty="0">
              <a:ln>
                <a:noFill/>
              </a:ln>
              <a:solidFill>
                <a:srgbClr val="F5F5F5"/>
              </a:solidFill>
              <a:effectLst/>
              <a:uLnTx/>
              <a:uFillTx/>
              <a:latin typeface="Poppins Medium"/>
              <a:ea typeface="+mn-ea"/>
              <a:cs typeface="+mn-cs"/>
            </a:endParaRPr>
          </a:p>
        </p:txBody>
      </p:sp>
      <p:sp>
        <p:nvSpPr>
          <p:cNvPr id="11" name="Rectangle 10">
            <a:extLst>
              <a:ext uri="{FF2B5EF4-FFF2-40B4-BE49-F238E27FC236}">
                <a16:creationId xmlns:a16="http://schemas.microsoft.com/office/drawing/2014/main" id="{353327EB-0047-4F9F-AD42-824212A12B13}"/>
              </a:ext>
            </a:extLst>
          </p:cNvPr>
          <p:cNvSpPr/>
          <p:nvPr/>
        </p:nvSpPr>
        <p:spPr>
          <a:xfrm>
            <a:off x="7304143" y="4501130"/>
            <a:ext cx="168841" cy="138142"/>
          </a:xfrm>
          <a:prstGeom prst="rect">
            <a:avLst/>
          </a:prstGeom>
          <a:solidFill>
            <a:srgbClr val="FFC000"/>
          </a:solidFill>
        </p:spPr>
        <p:txBody>
          <a:bodyPr wrap="square" lIns="0" tIns="0" rIns="0" bIns="0" rtlCol="0" anchor="ctr"/>
          <a:lstStyle/>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1798" b="0" i="0" u="none" strike="noStrike" kern="1200" cap="none" spc="0" normalizeH="0" baseline="0" noProof="0" dirty="0">
              <a:ln>
                <a:noFill/>
              </a:ln>
              <a:solidFill>
                <a:srgbClr val="F5F5F5"/>
              </a:solidFill>
              <a:effectLst/>
              <a:uLnTx/>
              <a:uFillTx/>
              <a:latin typeface="Poppins Medium"/>
              <a:ea typeface="+mn-ea"/>
              <a:cs typeface="+mn-cs"/>
            </a:endParaRPr>
          </a:p>
        </p:txBody>
      </p:sp>
      <p:sp>
        <p:nvSpPr>
          <p:cNvPr id="12" name="Rectangle 11">
            <a:extLst>
              <a:ext uri="{FF2B5EF4-FFF2-40B4-BE49-F238E27FC236}">
                <a16:creationId xmlns:a16="http://schemas.microsoft.com/office/drawing/2014/main" id="{C2FC2D64-6BFA-47A3-9BB7-782AB8017CFF}"/>
              </a:ext>
            </a:extLst>
          </p:cNvPr>
          <p:cNvSpPr/>
          <p:nvPr/>
        </p:nvSpPr>
        <p:spPr>
          <a:xfrm>
            <a:off x="7304143" y="4678923"/>
            <a:ext cx="168841" cy="138142"/>
          </a:xfrm>
          <a:prstGeom prst="rect">
            <a:avLst/>
          </a:prstGeom>
          <a:solidFill>
            <a:srgbClr val="FF0000"/>
          </a:solidFill>
        </p:spPr>
        <p:txBody>
          <a:bodyPr wrap="square" lIns="0" tIns="0" rIns="0" bIns="0" rtlCol="0" anchor="ctr"/>
          <a:lstStyle/>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1798" b="0" i="0" u="none" strike="noStrike" kern="1200" cap="none" spc="0" normalizeH="0" baseline="0" noProof="0" dirty="0">
              <a:ln>
                <a:noFill/>
              </a:ln>
              <a:solidFill>
                <a:srgbClr val="F5F5F5"/>
              </a:solidFill>
              <a:effectLst/>
              <a:uLnTx/>
              <a:uFillTx/>
              <a:latin typeface="Poppins Medium"/>
              <a:ea typeface="+mn-ea"/>
              <a:cs typeface="+mn-cs"/>
            </a:endParaRPr>
          </a:p>
        </p:txBody>
      </p:sp>
      <p:sp>
        <p:nvSpPr>
          <p:cNvPr id="13" name="TextBox 12">
            <a:extLst>
              <a:ext uri="{FF2B5EF4-FFF2-40B4-BE49-F238E27FC236}">
                <a16:creationId xmlns:a16="http://schemas.microsoft.com/office/drawing/2014/main" id="{2E522E11-199E-47B6-B13B-7743AA92D846}"/>
              </a:ext>
            </a:extLst>
          </p:cNvPr>
          <p:cNvSpPr txBox="1"/>
          <p:nvPr/>
        </p:nvSpPr>
        <p:spPr>
          <a:xfrm>
            <a:off x="7603319" y="4149378"/>
            <a:ext cx="586936" cy="665514"/>
          </a:xfrm>
          <a:prstGeom prst="rect">
            <a:avLst/>
          </a:prstGeom>
        </p:spPr>
        <p:txBody>
          <a:bodyPr vert="horz" wrap="none" lIns="0" tIns="12684" rIns="0" bIns="0" rtlCol="0">
            <a:spAutoFit/>
          </a:bodyPr>
          <a:lstStyle/>
          <a:p>
            <a:pPr marL="12051" marR="0" lvl="0" indent="0" algn="l" defTabSz="913303" rtl="0" eaLnBrk="1" fontAlgn="auto" latinLnBrk="0" hangingPunct="1">
              <a:lnSpc>
                <a:spcPct val="100000"/>
              </a:lnSpc>
              <a:spcBef>
                <a:spcPts val="100"/>
              </a:spcBef>
              <a:spcAft>
                <a:spcPts val="0"/>
              </a:spcAft>
              <a:buClrTx/>
              <a:buSzTx/>
              <a:buFontTx/>
              <a:buNone/>
              <a:tabLst>
                <a:tab pos="162365" algn="l"/>
              </a:tabLst>
              <a:defRPr/>
            </a:pPr>
            <a:r>
              <a:rPr kumimoji="0" lang="en-GB" sz="999" b="0" i="0" u="none" strike="noStrike" kern="1200" cap="none" spc="0" normalizeH="0" baseline="0" noProof="0" dirty="0">
                <a:ln>
                  <a:noFill/>
                </a:ln>
                <a:solidFill>
                  <a:srgbClr val="1E1246"/>
                </a:solidFill>
                <a:effectLst/>
                <a:uLnTx/>
                <a:uFillTx/>
                <a:latin typeface="Poppins-Medium"/>
                <a:ea typeface="+mn-ea"/>
                <a:cs typeface="Poppins-Medium"/>
              </a:rPr>
              <a:t>No impact</a:t>
            </a:r>
          </a:p>
          <a:p>
            <a:pPr marL="12051" marR="0" lvl="0" indent="0" algn="l" defTabSz="913303" rtl="0" eaLnBrk="1" fontAlgn="auto" latinLnBrk="0" hangingPunct="1">
              <a:lnSpc>
                <a:spcPct val="100000"/>
              </a:lnSpc>
              <a:spcBef>
                <a:spcPts val="100"/>
              </a:spcBef>
              <a:spcAft>
                <a:spcPts val="0"/>
              </a:spcAft>
              <a:buClrTx/>
              <a:buSzTx/>
              <a:buFontTx/>
              <a:buNone/>
              <a:tabLst>
                <a:tab pos="162365" algn="l"/>
              </a:tabLst>
              <a:defRPr/>
            </a:pPr>
            <a:r>
              <a:rPr kumimoji="0" lang="en-GB" sz="999" b="0" i="0" u="none" strike="noStrike" kern="1200" cap="none" spc="0" normalizeH="0" baseline="0" noProof="0" dirty="0">
                <a:ln>
                  <a:noFill/>
                </a:ln>
                <a:solidFill>
                  <a:srgbClr val="1E1246"/>
                </a:solidFill>
                <a:effectLst/>
                <a:uLnTx/>
                <a:uFillTx/>
                <a:latin typeface="Poppins-Medium"/>
                <a:ea typeface="+mn-ea"/>
                <a:cs typeface="Poppins-Medium"/>
              </a:rPr>
              <a:t>Low</a:t>
            </a:r>
          </a:p>
          <a:p>
            <a:pPr marL="12051" marR="0" lvl="0" indent="0" algn="l" defTabSz="913303" rtl="0" eaLnBrk="1" fontAlgn="auto" latinLnBrk="0" hangingPunct="1">
              <a:lnSpc>
                <a:spcPct val="100000"/>
              </a:lnSpc>
              <a:spcBef>
                <a:spcPts val="100"/>
              </a:spcBef>
              <a:spcAft>
                <a:spcPts val="0"/>
              </a:spcAft>
              <a:buClrTx/>
              <a:buSzTx/>
              <a:buFontTx/>
              <a:buNone/>
              <a:tabLst>
                <a:tab pos="162365" algn="l"/>
              </a:tabLst>
              <a:defRPr/>
            </a:pPr>
            <a:r>
              <a:rPr kumimoji="0" lang="en-GB" sz="999" b="0" i="0" u="none" strike="noStrike" kern="1200" cap="none" spc="0" normalizeH="0" baseline="0" noProof="0" dirty="0">
                <a:ln>
                  <a:noFill/>
                </a:ln>
                <a:solidFill>
                  <a:srgbClr val="1E1246"/>
                </a:solidFill>
                <a:effectLst/>
                <a:uLnTx/>
                <a:uFillTx/>
                <a:latin typeface="Poppins-Medium"/>
                <a:ea typeface="+mn-ea"/>
                <a:cs typeface="Poppins-Medium"/>
              </a:rPr>
              <a:t>Medium</a:t>
            </a:r>
          </a:p>
          <a:p>
            <a:pPr marL="12051" marR="0" lvl="0" indent="0" algn="l" defTabSz="913303" rtl="0" eaLnBrk="1" fontAlgn="auto" latinLnBrk="0" hangingPunct="1">
              <a:lnSpc>
                <a:spcPct val="100000"/>
              </a:lnSpc>
              <a:spcBef>
                <a:spcPts val="100"/>
              </a:spcBef>
              <a:spcAft>
                <a:spcPts val="0"/>
              </a:spcAft>
              <a:buClrTx/>
              <a:buSzTx/>
              <a:buFontTx/>
              <a:buNone/>
              <a:tabLst>
                <a:tab pos="162365" algn="l"/>
              </a:tabLst>
              <a:defRPr/>
            </a:pPr>
            <a:r>
              <a:rPr kumimoji="0" lang="en-GB" sz="999" b="0" i="0" u="none" strike="noStrike" kern="1200" cap="none" spc="0" normalizeH="0" baseline="0" noProof="0" dirty="0">
                <a:ln>
                  <a:noFill/>
                </a:ln>
                <a:solidFill>
                  <a:srgbClr val="1E1246"/>
                </a:solidFill>
                <a:effectLst/>
                <a:uLnTx/>
                <a:uFillTx/>
                <a:latin typeface="Poppins-Medium"/>
                <a:ea typeface="+mn-ea"/>
                <a:cs typeface="Poppins-Medium"/>
              </a:rPr>
              <a:t>High</a:t>
            </a:r>
          </a:p>
        </p:txBody>
      </p:sp>
      <p:sp>
        <p:nvSpPr>
          <p:cNvPr id="14" name="TextBox 13">
            <a:extLst>
              <a:ext uri="{FF2B5EF4-FFF2-40B4-BE49-F238E27FC236}">
                <a16:creationId xmlns:a16="http://schemas.microsoft.com/office/drawing/2014/main" id="{FE5B77A8-3E56-4079-ABAB-DC419C3B6D9F}"/>
              </a:ext>
            </a:extLst>
          </p:cNvPr>
          <p:cNvSpPr txBox="1"/>
          <p:nvPr/>
        </p:nvSpPr>
        <p:spPr>
          <a:xfrm>
            <a:off x="100770" y="4876200"/>
            <a:ext cx="6931612" cy="197246"/>
          </a:xfrm>
          <a:prstGeom prst="rect">
            <a:avLst/>
          </a:prstGeom>
        </p:spPr>
        <p:txBody>
          <a:bodyPr vert="horz" wrap="none" lIns="0" tIns="12684" rIns="0" bIns="0" rtlCol="0">
            <a:spAutoFit/>
          </a:bodyPr>
          <a:lstStyle/>
          <a:p>
            <a:pPr marL="12051" marR="0" lvl="0" indent="0" algn="l" defTabSz="913303" rtl="0" eaLnBrk="1" fontAlgn="auto" latinLnBrk="0" hangingPunct="1">
              <a:lnSpc>
                <a:spcPct val="100000"/>
              </a:lnSpc>
              <a:spcBef>
                <a:spcPts val="100"/>
              </a:spcBef>
              <a:spcAft>
                <a:spcPts val="0"/>
              </a:spcAft>
              <a:buClrTx/>
              <a:buSzTx/>
              <a:buFontTx/>
              <a:buNone/>
              <a:tabLst>
                <a:tab pos="162365" algn="l"/>
              </a:tabLst>
              <a:defRPr/>
            </a:pPr>
            <a:r>
              <a:rPr kumimoji="0" lang="en-GB" sz="1199" b="0" i="0" u="none" strike="noStrike" kern="1200" cap="none" spc="0" normalizeH="0" baseline="0" noProof="0" dirty="0">
                <a:ln>
                  <a:noFill/>
                </a:ln>
                <a:solidFill>
                  <a:srgbClr val="1E1246"/>
                </a:solidFill>
                <a:effectLst/>
                <a:uLnTx/>
                <a:uFillTx/>
                <a:latin typeface="Poppins-Medium"/>
                <a:ea typeface="+mn-ea"/>
                <a:cs typeface="Poppins-Medium"/>
              </a:rPr>
              <a:t>Note: Analysis carried out on current systems only, impacts on new systems not yet implemented TBD</a:t>
            </a:r>
          </a:p>
        </p:txBody>
      </p:sp>
      <p:sp>
        <p:nvSpPr>
          <p:cNvPr id="15" name="TextBox 14">
            <a:extLst>
              <a:ext uri="{FF2B5EF4-FFF2-40B4-BE49-F238E27FC236}">
                <a16:creationId xmlns:a16="http://schemas.microsoft.com/office/drawing/2014/main" id="{CF1C433E-AA8B-4E32-A166-B501C1740CDC}"/>
              </a:ext>
            </a:extLst>
          </p:cNvPr>
          <p:cNvSpPr txBox="1"/>
          <p:nvPr/>
        </p:nvSpPr>
        <p:spPr>
          <a:xfrm>
            <a:off x="292987" y="850984"/>
            <a:ext cx="1774899" cy="197246"/>
          </a:xfrm>
          <a:prstGeom prst="rect">
            <a:avLst/>
          </a:prstGeom>
        </p:spPr>
        <p:txBody>
          <a:bodyPr vert="horz" wrap="none" lIns="0" tIns="12684" rIns="0" bIns="0" rtlCol="0">
            <a:spAutoFit/>
          </a:bodyPr>
          <a:lstStyle/>
          <a:p>
            <a:pPr marL="12051" marR="0" lvl="0" indent="0" algn="l" defTabSz="913303" rtl="0" eaLnBrk="1" fontAlgn="auto" latinLnBrk="0" hangingPunct="1">
              <a:lnSpc>
                <a:spcPct val="100000"/>
              </a:lnSpc>
              <a:spcBef>
                <a:spcPts val="100"/>
              </a:spcBef>
              <a:spcAft>
                <a:spcPts val="0"/>
              </a:spcAft>
              <a:buClrTx/>
              <a:buSzTx/>
              <a:buFontTx/>
              <a:buNone/>
              <a:tabLst>
                <a:tab pos="162365" algn="l"/>
              </a:tabLst>
              <a:defRPr/>
            </a:pPr>
            <a:r>
              <a:rPr kumimoji="0" lang="en-GB" sz="1199" b="0" i="0" u="none" strike="noStrike" kern="1200" cap="none" spc="0" normalizeH="0" baseline="0" noProof="0" dirty="0">
                <a:ln>
                  <a:noFill/>
                </a:ln>
                <a:solidFill>
                  <a:srgbClr val="1E1246"/>
                </a:solidFill>
                <a:effectLst/>
                <a:uLnTx/>
                <a:uFillTx/>
                <a:latin typeface="Poppins-Medium"/>
                <a:ea typeface="+mn-ea"/>
                <a:cs typeface="Poppins-Medium"/>
              </a:rPr>
              <a:t>Updated 5</a:t>
            </a:r>
            <a:r>
              <a:rPr kumimoji="0" lang="en-GB" sz="1199" b="0" i="0" u="none" strike="noStrike" kern="1200" cap="none" spc="0" normalizeH="0" baseline="30000" noProof="0" dirty="0">
                <a:ln>
                  <a:noFill/>
                </a:ln>
                <a:solidFill>
                  <a:srgbClr val="1E1246"/>
                </a:solidFill>
                <a:effectLst/>
                <a:uLnTx/>
                <a:uFillTx/>
                <a:latin typeface="Poppins-Medium"/>
                <a:ea typeface="+mn-ea"/>
                <a:cs typeface="Poppins-Medium"/>
              </a:rPr>
              <a:t>th</a:t>
            </a:r>
            <a:r>
              <a:rPr kumimoji="0" lang="en-GB" sz="1199" b="0" i="0" u="none" strike="noStrike" kern="1200" cap="none" spc="0" normalizeH="0" baseline="0" noProof="0" dirty="0">
                <a:ln>
                  <a:noFill/>
                </a:ln>
                <a:solidFill>
                  <a:srgbClr val="1E1246"/>
                </a:solidFill>
                <a:effectLst/>
                <a:uLnTx/>
                <a:uFillTx/>
                <a:latin typeface="Poppins-Medium"/>
                <a:ea typeface="+mn-ea"/>
                <a:cs typeface="Poppins-Medium"/>
              </a:rPr>
              <a:t> January 2022</a:t>
            </a:r>
          </a:p>
        </p:txBody>
      </p:sp>
    </p:spTree>
    <p:extLst>
      <p:ext uri="{BB962C8B-B14F-4D97-AF65-F5344CB8AC3E}">
        <p14:creationId xmlns:p14="http://schemas.microsoft.com/office/powerpoint/2010/main" val="239418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D4BBAF-41A2-4018-B9D8-E76D2472A94F}"/>
              </a:ext>
            </a:extLst>
          </p:cNvPr>
          <p:cNvSpPr>
            <a:spLocks noGrp="1"/>
          </p:cNvSpPr>
          <p:nvPr>
            <p:ph type="body" sz="quarter" idx="17"/>
          </p:nvPr>
        </p:nvSpPr>
        <p:spPr>
          <a:xfrm>
            <a:off x="462274" y="260494"/>
            <a:ext cx="8295559" cy="491836"/>
          </a:xfrm>
        </p:spPr>
        <p:txBody>
          <a:bodyPr/>
          <a:lstStyle/>
          <a:p>
            <a:r>
              <a:rPr lang="en-GB" dirty="0"/>
              <a:t>Heat Map on DSC Business Processes</a:t>
            </a:r>
          </a:p>
        </p:txBody>
      </p:sp>
      <p:sp>
        <p:nvSpPr>
          <p:cNvPr id="5" name="Rectangle: Rounded Corners 4">
            <a:extLst>
              <a:ext uri="{FF2B5EF4-FFF2-40B4-BE49-F238E27FC236}">
                <a16:creationId xmlns:a16="http://schemas.microsoft.com/office/drawing/2014/main" id="{40496405-D73E-47D7-B804-DFE149B13206}"/>
              </a:ext>
            </a:extLst>
          </p:cNvPr>
          <p:cNvSpPr/>
          <p:nvPr/>
        </p:nvSpPr>
        <p:spPr>
          <a:xfrm>
            <a:off x="549630" y="1240008"/>
            <a:ext cx="2161412" cy="1254629"/>
          </a:xfrm>
          <a:prstGeom prst="roundRect">
            <a:avLst/>
          </a:prstGeom>
          <a:solidFill>
            <a:srgbClr val="2BB573"/>
          </a:solidFill>
        </p:spPr>
        <p:txBody>
          <a:bodyPr wrap="square" lIns="0" tIns="0" rIns="0" bIns="0" rtlCol="0" anchor="ctr"/>
          <a:lstStyle/>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US" sz="799" b="1" i="0" u="none" strike="noStrike" kern="1200" cap="none" spc="0" normalizeH="0" baseline="0" noProof="0" dirty="0">
              <a:ln>
                <a:noFill/>
              </a:ln>
              <a:solidFill>
                <a:srgbClr val="1E1246"/>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US" sz="799" b="1" i="0" u="none" strike="noStrike" kern="1200" cap="none" spc="0" normalizeH="0" baseline="0" noProof="0" dirty="0">
              <a:ln>
                <a:noFill/>
              </a:ln>
              <a:solidFill>
                <a:srgbClr val="1E1246"/>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US" sz="799" b="1" i="0" u="none" strike="noStrike" kern="1200" cap="none" spc="0" normalizeH="0" baseline="0" noProof="0" dirty="0">
              <a:ln>
                <a:noFill/>
              </a:ln>
              <a:solidFill>
                <a:srgbClr val="1E1246"/>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r>
              <a:rPr kumimoji="0" lang="en-US" sz="799" b="1" i="0" u="none" strike="noStrike" kern="1200" cap="none" spc="0" normalizeH="0" baseline="0" noProof="0" dirty="0">
                <a:ln>
                  <a:noFill/>
                </a:ln>
                <a:solidFill>
                  <a:srgbClr val="1E1246"/>
                </a:solidFill>
                <a:effectLst/>
                <a:uLnTx/>
                <a:uFillTx/>
                <a:latin typeface="Poppins Medium"/>
                <a:ea typeface="+mn-ea"/>
                <a:cs typeface="+mn-cs"/>
              </a:rPr>
              <a:t>1. Maintain Gas Industry Stakeholders</a:t>
            </a:r>
          </a:p>
          <a:p>
            <a:pPr marL="171244" marR="0" lvl="0" indent="-171244" algn="l" defTabSz="913303" rtl="0" eaLnBrk="1" fontAlgn="auto" latinLnBrk="0" hangingPunct="1">
              <a:lnSpc>
                <a:spcPct val="100000"/>
              </a:lnSpc>
              <a:spcBef>
                <a:spcPts val="0"/>
              </a:spcBef>
              <a:spcAft>
                <a:spcPts val="0"/>
              </a:spcAft>
              <a:buClrTx/>
              <a:buSzTx/>
              <a:buFontTx/>
              <a:buChar char="-"/>
              <a:tabLst/>
              <a:defRPr/>
            </a:pPr>
            <a:r>
              <a:rPr kumimoji="0" lang="en-US" sz="799" b="0" i="0" u="none" strike="noStrike" kern="1200" cap="none" spc="0" normalizeH="0" baseline="0" noProof="0" dirty="0">
                <a:ln>
                  <a:noFill/>
                </a:ln>
                <a:solidFill>
                  <a:srgbClr val="1E1246"/>
                </a:solidFill>
                <a:effectLst/>
                <a:uLnTx/>
                <a:uFillTx/>
                <a:latin typeface="Poppins Medium"/>
                <a:ea typeface="+mn-ea"/>
                <a:cs typeface="+mn-cs"/>
              </a:rPr>
              <a:t>Initial assessment does not identify any impacts unless separate contracts are required for blended/hydrogen gas</a:t>
            </a:r>
          </a:p>
          <a:p>
            <a:pPr marL="171244" marR="0" lvl="0" indent="-171244" algn="l" defTabSz="913303" rtl="0" eaLnBrk="1" fontAlgn="auto" latinLnBrk="0" hangingPunct="1">
              <a:lnSpc>
                <a:spcPct val="100000"/>
              </a:lnSpc>
              <a:spcBef>
                <a:spcPts val="0"/>
              </a:spcBef>
              <a:spcAft>
                <a:spcPts val="0"/>
              </a:spcAft>
              <a:buClrTx/>
              <a:buSzTx/>
              <a:buFontTx/>
              <a:buChar char="-"/>
              <a:tabLst/>
              <a:defRPr/>
            </a:pPr>
            <a:endParaRPr kumimoji="0" lang="en-US" sz="799" b="1" i="0" u="none" strike="noStrike" kern="1200" cap="none" spc="0" normalizeH="0" baseline="0" noProof="0" dirty="0">
              <a:ln>
                <a:noFill/>
              </a:ln>
              <a:solidFill>
                <a:srgbClr val="1E1246"/>
              </a:solidFill>
              <a:effectLst/>
              <a:uLnTx/>
              <a:uFillTx/>
              <a:latin typeface="Poppins Medium"/>
              <a:ea typeface="+mn-ea"/>
              <a:cs typeface="+mn-cs"/>
            </a:endParaRPr>
          </a:p>
          <a:p>
            <a:pPr marL="171244" marR="0" lvl="0" indent="-171244" algn="l" defTabSz="913303" rtl="0" eaLnBrk="1" fontAlgn="auto" latinLnBrk="0" hangingPunct="1">
              <a:lnSpc>
                <a:spcPct val="100000"/>
              </a:lnSpc>
              <a:spcBef>
                <a:spcPts val="0"/>
              </a:spcBef>
              <a:spcAft>
                <a:spcPts val="0"/>
              </a:spcAft>
              <a:buClrTx/>
              <a:buSzTx/>
              <a:buFontTx/>
              <a:buChar char="-"/>
              <a:tabLst/>
              <a:defRPr/>
            </a:pPr>
            <a:endParaRPr kumimoji="0" lang="en-US" sz="799" b="1" i="0" u="none" strike="noStrike" kern="1200" cap="none" spc="0" normalizeH="0" baseline="0" noProof="0" dirty="0">
              <a:ln>
                <a:noFill/>
              </a:ln>
              <a:solidFill>
                <a:srgbClr val="1E1246"/>
              </a:solidFill>
              <a:effectLst/>
              <a:uLnTx/>
              <a:uFillTx/>
              <a:latin typeface="Poppins Medium"/>
              <a:ea typeface="+mn-ea"/>
              <a:cs typeface="+mn-cs"/>
            </a:endParaRPr>
          </a:p>
          <a:p>
            <a:pPr marL="171244" marR="0" lvl="0" indent="-171244" algn="l" defTabSz="913303" rtl="0" eaLnBrk="1" fontAlgn="auto" latinLnBrk="0" hangingPunct="1">
              <a:lnSpc>
                <a:spcPct val="100000"/>
              </a:lnSpc>
              <a:spcBef>
                <a:spcPts val="0"/>
              </a:spcBef>
              <a:spcAft>
                <a:spcPts val="0"/>
              </a:spcAft>
              <a:buClrTx/>
              <a:buSzTx/>
              <a:buFontTx/>
              <a:buChar char="-"/>
              <a:tabLst/>
              <a:defRPr/>
            </a:pPr>
            <a:endParaRPr kumimoji="0" lang="en-US" sz="799" b="1" i="0" u="none" strike="noStrike" kern="1200" cap="none" spc="0" normalizeH="0" baseline="0" noProof="0" dirty="0">
              <a:ln>
                <a:noFill/>
              </a:ln>
              <a:solidFill>
                <a:srgbClr val="1E1246"/>
              </a:solidFill>
              <a:effectLst/>
              <a:uLnTx/>
              <a:uFillTx/>
              <a:latin typeface="Poppins Medium"/>
              <a:ea typeface="+mn-ea"/>
              <a:cs typeface="+mn-cs"/>
            </a:endParaRPr>
          </a:p>
          <a:p>
            <a:pPr marL="171244" marR="0" lvl="0" indent="-171244" algn="l" defTabSz="913303" rtl="0" eaLnBrk="1" fontAlgn="auto" latinLnBrk="0" hangingPunct="1">
              <a:lnSpc>
                <a:spcPct val="100000"/>
              </a:lnSpc>
              <a:spcBef>
                <a:spcPts val="0"/>
              </a:spcBef>
              <a:spcAft>
                <a:spcPts val="0"/>
              </a:spcAft>
              <a:buClrTx/>
              <a:buSzTx/>
              <a:buFontTx/>
              <a:buChar char="-"/>
              <a:tabLst/>
              <a:defRPr/>
            </a:pPr>
            <a:endParaRPr kumimoji="0" lang="en-US" sz="799" b="1" i="0" u="none" strike="noStrike" kern="1200" cap="none" spc="0" normalizeH="0" baseline="0" noProof="0" dirty="0">
              <a:ln>
                <a:noFill/>
              </a:ln>
              <a:solidFill>
                <a:srgbClr val="1E1246"/>
              </a:solidFill>
              <a:effectLst/>
              <a:uLnTx/>
              <a:uFillTx/>
              <a:latin typeface="Poppins Medium"/>
              <a:ea typeface="+mn-ea"/>
              <a:cs typeface="+mn-cs"/>
            </a:endParaRPr>
          </a:p>
          <a:p>
            <a:pPr marL="171244" marR="0" lvl="0" indent="-171244" algn="l" defTabSz="913303" rtl="0" eaLnBrk="1" fontAlgn="auto" latinLnBrk="0" hangingPunct="1">
              <a:lnSpc>
                <a:spcPct val="100000"/>
              </a:lnSpc>
              <a:spcBef>
                <a:spcPts val="0"/>
              </a:spcBef>
              <a:spcAft>
                <a:spcPts val="0"/>
              </a:spcAft>
              <a:buClrTx/>
              <a:buSzTx/>
              <a:buFontTx/>
              <a:buChar char="-"/>
              <a:tabLst/>
              <a:defRPr/>
            </a:pPr>
            <a:endParaRPr kumimoji="0" lang="en-US" sz="799" b="1" i="0" u="none" strike="noStrike" kern="1200" cap="none" spc="0" normalizeH="0" baseline="0" noProof="0" dirty="0">
              <a:ln>
                <a:noFill/>
              </a:ln>
              <a:solidFill>
                <a:srgbClr val="1E1246"/>
              </a:solidFill>
              <a:effectLst/>
              <a:uLnTx/>
              <a:uFillTx/>
              <a:latin typeface="Poppins Medium"/>
              <a:ea typeface="+mn-ea"/>
              <a:cs typeface="+mn-cs"/>
            </a:endParaRPr>
          </a:p>
          <a:p>
            <a:pPr marL="171244" marR="0" lvl="0" indent="-171244" algn="l" defTabSz="913303" rtl="0" eaLnBrk="1" fontAlgn="auto" latinLnBrk="0" hangingPunct="1">
              <a:lnSpc>
                <a:spcPct val="100000"/>
              </a:lnSpc>
              <a:spcBef>
                <a:spcPts val="0"/>
              </a:spcBef>
              <a:spcAft>
                <a:spcPts val="0"/>
              </a:spcAft>
              <a:buClrTx/>
              <a:buSzTx/>
              <a:buFontTx/>
              <a:buChar char="-"/>
              <a:tabLst/>
              <a:defRPr/>
            </a:pPr>
            <a:endParaRPr kumimoji="0" lang="en-GB" sz="799" b="1" i="0" u="none" strike="noStrike" kern="1200" cap="none" spc="0" normalizeH="0" baseline="0" noProof="0" dirty="0">
              <a:ln>
                <a:noFill/>
              </a:ln>
              <a:solidFill>
                <a:srgbClr val="1E1246"/>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1798" b="0" i="0" u="none" strike="noStrike" kern="1200" cap="none" spc="0" normalizeH="0" baseline="0" noProof="0" dirty="0">
              <a:ln>
                <a:noFill/>
              </a:ln>
              <a:solidFill>
                <a:srgbClr val="F5F5F5"/>
              </a:solidFill>
              <a:effectLst/>
              <a:uLnTx/>
              <a:uFillTx/>
              <a:latin typeface="Poppins Medium"/>
              <a:ea typeface="+mn-ea"/>
              <a:cs typeface="+mn-cs"/>
            </a:endParaRPr>
          </a:p>
        </p:txBody>
      </p:sp>
      <p:sp>
        <p:nvSpPr>
          <p:cNvPr id="4" name="Rectangle: Rounded Corners 3">
            <a:extLst>
              <a:ext uri="{FF2B5EF4-FFF2-40B4-BE49-F238E27FC236}">
                <a16:creationId xmlns:a16="http://schemas.microsoft.com/office/drawing/2014/main" id="{577C4452-4624-45CD-AE98-8E93DBEC0660}"/>
              </a:ext>
            </a:extLst>
          </p:cNvPr>
          <p:cNvSpPr/>
          <p:nvPr/>
        </p:nvSpPr>
        <p:spPr>
          <a:xfrm>
            <a:off x="603351" y="2704590"/>
            <a:ext cx="2161412" cy="1254629"/>
          </a:xfrm>
          <a:prstGeom prst="roundRect">
            <a:avLst/>
          </a:prstGeom>
          <a:gradFill flip="none" rotWithShape="1">
            <a:gsLst>
              <a:gs pos="0">
                <a:srgbClr val="FF0000"/>
              </a:gs>
              <a:gs pos="95000">
                <a:schemeClr val="accent4">
                  <a:lumMod val="97000"/>
                  <a:lumOff val="3000"/>
                </a:schemeClr>
              </a:gs>
              <a:gs pos="100000">
                <a:schemeClr val="accent4">
                  <a:lumMod val="60000"/>
                  <a:lumOff val="40000"/>
                </a:schemeClr>
              </a:gs>
            </a:gsLst>
            <a:lin ang="0" scaled="0"/>
            <a:tileRect/>
          </a:gradFill>
        </p:spPr>
        <p:txBody>
          <a:bodyPr wrap="square" lIns="0" tIns="0" rIns="0" bIns="0" rtlCol="0" anchor="ctr"/>
          <a:lstStyle/>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r>
              <a:rPr kumimoji="0" lang="en-US" sz="799" b="1" i="0" u="none" strike="noStrike" kern="1200" cap="none" spc="0" normalizeH="0" baseline="0" noProof="0" dirty="0">
                <a:ln>
                  <a:noFill/>
                </a:ln>
                <a:solidFill>
                  <a:srgbClr val="1E1246"/>
                </a:solidFill>
                <a:effectLst/>
                <a:uLnTx/>
                <a:uFillTx/>
                <a:latin typeface="Poppins Medium"/>
                <a:ea typeface="+mn-ea"/>
                <a:cs typeface="+mn-cs"/>
              </a:rPr>
              <a:t>2. Maintain Supply Meter Point Register</a:t>
            </a:r>
          </a:p>
          <a:p>
            <a:pPr marL="171244" marR="0" lvl="0" indent="-171244" algn="l" defTabSz="913303" rtl="0" eaLnBrk="1" fontAlgn="auto" latinLnBrk="0" hangingPunct="1">
              <a:lnSpc>
                <a:spcPct val="100000"/>
              </a:lnSpc>
              <a:spcBef>
                <a:spcPts val="0"/>
              </a:spcBef>
              <a:spcAft>
                <a:spcPts val="0"/>
              </a:spcAft>
              <a:buClrTx/>
              <a:buSzTx/>
              <a:buFontTx/>
              <a:buChar char="-"/>
              <a:tabLst/>
              <a:defRPr/>
            </a:pPr>
            <a:r>
              <a:rPr kumimoji="0" lang="en-US" sz="799" b="0" i="0" u="none" strike="noStrike" kern="1200" cap="none" spc="0" normalizeH="0" baseline="0" noProof="0" dirty="0">
                <a:ln>
                  <a:noFill/>
                </a:ln>
                <a:solidFill>
                  <a:srgbClr val="1E1246"/>
                </a:solidFill>
                <a:effectLst/>
                <a:uLnTx/>
                <a:uFillTx/>
                <a:latin typeface="Poppins Medium"/>
                <a:ea typeface="+mn-ea"/>
                <a:cs typeface="+mn-cs"/>
              </a:rPr>
              <a:t>Create Supply Meter Point &amp; assign to LDZ/CV Zone</a:t>
            </a:r>
          </a:p>
          <a:p>
            <a:pPr marL="171244" marR="0" lvl="0" indent="-171244" algn="l" defTabSz="913303" rtl="0" eaLnBrk="1" fontAlgn="auto" latinLnBrk="0" hangingPunct="1">
              <a:lnSpc>
                <a:spcPct val="100000"/>
              </a:lnSpc>
              <a:spcBef>
                <a:spcPts val="0"/>
              </a:spcBef>
              <a:spcAft>
                <a:spcPts val="0"/>
              </a:spcAft>
              <a:buClrTx/>
              <a:buSzTx/>
              <a:buFontTx/>
              <a:buChar char="-"/>
              <a:tabLst/>
              <a:defRPr/>
            </a:pPr>
            <a:r>
              <a:rPr kumimoji="0" lang="en-US" sz="799" b="0" i="0" u="none" strike="noStrike" kern="1200" cap="none" spc="0" normalizeH="0" baseline="0" noProof="0" dirty="0">
                <a:ln>
                  <a:noFill/>
                </a:ln>
                <a:solidFill>
                  <a:srgbClr val="1E1246"/>
                </a:solidFill>
                <a:effectLst/>
                <a:uLnTx/>
                <a:uFillTx/>
                <a:latin typeface="Poppins Medium"/>
                <a:ea typeface="+mn-ea"/>
                <a:cs typeface="+mn-cs"/>
              </a:rPr>
              <a:t>Maintain LDZ /CV Zone</a:t>
            </a:r>
          </a:p>
          <a:p>
            <a:pPr marL="171244" marR="0" lvl="0" indent="-171244" algn="l" defTabSz="913303" rtl="0" eaLnBrk="1" fontAlgn="auto" latinLnBrk="0" hangingPunct="1">
              <a:lnSpc>
                <a:spcPct val="100000"/>
              </a:lnSpc>
              <a:spcBef>
                <a:spcPts val="0"/>
              </a:spcBef>
              <a:spcAft>
                <a:spcPts val="0"/>
              </a:spcAft>
              <a:buClrTx/>
              <a:buSzTx/>
              <a:buFontTx/>
              <a:buChar char="-"/>
              <a:tabLst/>
              <a:defRPr/>
            </a:pPr>
            <a:r>
              <a:rPr kumimoji="0" lang="en-US" sz="799" b="0" i="0" u="none" strike="noStrike" kern="1200" cap="none" spc="0" normalizeH="0" baseline="0" noProof="0" dirty="0">
                <a:ln>
                  <a:noFill/>
                </a:ln>
                <a:solidFill>
                  <a:srgbClr val="1E1246"/>
                </a:solidFill>
                <a:effectLst/>
                <a:uLnTx/>
                <a:uFillTx/>
                <a:latin typeface="Poppins Medium"/>
                <a:ea typeface="+mn-ea"/>
                <a:cs typeface="+mn-cs"/>
              </a:rPr>
              <a:t>Amend Supply Meter Point</a:t>
            </a:r>
          </a:p>
          <a:p>
            <a:pPr marL="171244" marR="0" lvl="0" indent="-171244" algn="l" defTabSz="913303" rtl="0" eaLnBrk="1" fontAlgn="auto" latinLnBrk="0" hangingPunct="1">
              <a:lnSpc>
                <a:spcPct val="100000"/>
              </a:lnSpc>
              <a:spcBef>
                <a:spcPts val="0"/>
              </a:spcBef>
              <a:spcAft>
                <a:spcPts val="0"/>
              </a:spcAft>
              <a:buClrTx/>
              <a:buSzTx/>
              <a:buFontTx/>
              <a:buChar char="-"/>
              <a:tabLst/>
              <a:defRPr/>
            </a:pPr>
            <a:r>
              <a:rPr kumimoji="0" lang="en-US" sz="799" b="0" i="0" u="none" strike="noStrike" kern="1200" cap="none" spc="0" normalizeH="0" baseline="0" noProof="0" dirty="0">
                <a:ln>
                  <a:noFill/>
                </a:ln>
                <a:solidFill>
                  <a:srgbClr val="1E1246"/>
                </a:solidFill>
                <a:effectLst/>
                <a:uLnTx/>
                <a:uFillTx/>
                <a:latin typeface="Poppins Medium"/>
                <a:ea typeface="+mn-ea"/>
                <a:cs typeface="+mn-cs"/>
              </a:rPr>
              <a:t>Manage Supply Point Nomination</a:t>
            </a:r>
          </a:p>
          <a:p>
            <a:pPr marL="171244" marR="0" lvl="0" indent="-171244" algn="l" defTabSz="913303" rtl="0" eaLnBrk="1" fontAlgn="auto" latinLnBrk="0" hangingPunct="1">
              <a:lnSpc>
                <a:spcPct val="100000"/>
              </a:lnSpc>
              <a:spcBef>
                <a:spcPts val="0"/>
              </a:spcBef>
              <a:spcAft>
                <a:spcPts val="0"/>
              </a:spcAft>
              <a:buClrTx/>
              <a:buSzTx/>
              <a:buFontTx/>
              <a:buChar char="-"/>
              <a:tabLst/>
              <a:defRPr/>
            </a:pPr>
            <a:r>
              <a:rPr kumimoji="0" lang="en-US" sz="799" b="0" i="0" u="none" strike="noStrike" kern="1200" cap="none" spc="0" normalizeH="0" baseline="0" noProof="0" dirty="0">
                <a:ln>
                  <a:noFill/>
                </a:ln>
                <a:solidFill>
                  <a:srgbClr val="1E1246"/>
                </a:solidFill>
                <a:effectLst/>
                <a:uLnTx/>
                <a:uFillTx/>
                <a:latin typeface="Poppins Medium"/>
                <a:ea typeface="+mn-ea"/>
                <a:cs typeface="+mn-cs"/>
              </a:rPr>
              <a:t>Manage Supply Point Confirmation</a:t>
            </a:r>
          </a:p>
          <a:p>
            <a:pPr marL="171244" marR="0" lvl="0" indent="-171244" algn="l" defTabSz="913303" rtl="0" eaLnBrk="1" fontAlgn="auto" latinLnBrk="0" hangingPunct="1">
              <a:lnSpc>
                <a:spcPct val="100000"/>
              </a:lnSpc>
              <a:spcBef>
                <a:spcPts val="0"/>
              </a:spcBef>
              <a:spcAft>
                <a:spcPts val="0"/>
              </a:spcAft>
              <a:buClrTx/>
              <a:buSzTx/>
              <a:buFontTx/>
              <a:buChar char="-"/>
              <a:tabLst/>
              <a:defRPr/>
            </a:pPr>
            <a:r>
              <a:rPr kumimoji="0" lang="en-US" sz="799" b="0" i="0" u="none" strike="noStrike" kern="1200" cap="none" spc="0" normalizeH="0" baseline="0" noProof="0" dirty="0">
                <a:ln>
                  <a:noFill/>
                </a:ln>
                <a:solidFill>
                  <a:srgbClr val="1E1246"/>
                </a:solidFill>
                <a:effectLst/>
                <a:uLnTx/>
                <a:uFillTx/>
                <a:latin typeface="Poppins Medium"/>
                <a:ea typeface="+mn-ea"/>
                <a:cs typeface="+mn-cs"/>
              </a:rPr>
              <a:t>Manage Asset Change/Update</a:t>
            </a:r>
          </a:p>
          <a:p>
            <a:pPr marL="171244" marR="0" lvl="0" indent="-171244" algn="l" defTabSz="913303" rtl="0" eaLnBrk="1" fontAlgn="auto" latinLnBrk="0" hangingPunct="1">
              <a:lnSpc>
                <a:spcPct val="100000"/>
              </a:lnSpc>
              <a:spcBef>
                <a:spcPts val="0"/>
              </a:spcBef>
              <a:spcAft>
                <a:spcPts val="0"/>
              </a:spcAft>
              <a:buClrTx/>
              <a:buSzTx/>
              <a:buFontTx/>
              <a:buChar char="-"/>
              <a:tabLst/>
              <a:defRPr/>
            </a:pPr>
            <a:r>
              <a:rPr kumimoji="0" lang="en-US" sz="799" b="0" i="0" u="none" strike="noStrike" kern="1200" cap="none" spc="0" normalizeH="0" baseline="0" noProof="0" dirty="0">
                <a:ln>
                  <a:noFill/>
                </a:ln>
                <a:solidFill>
                  <a:srgbClr val="1E1246"/>
                </a:solidFill>
                <a:effectLst/>
                <a:uLnTx/>
                <a:uFillTx/>
                <a:latin typeface="Poppins Medium"/>
                <a:ea typeface="+mn-ea"/>
                <a:cs typeface="+mn-cs"/>
              </a:rPr>
              <a:t>Generate portfolio</a:t>
            </a:r>
          </a:p>
          <a:p>
            <a:pPr marL="171244" marR="0" lvl="0" indent="-171244" algn="l" defTabSz="913303" rtl="0" eaLnBrk="1" fontAlgn="auto" latinLnBrk="0" hangingPunct="1">
              <a:lnSpc>
                <a:spcPct val="100000"/>
              </a:lnSpc>
              <a:spcBef>
                <a:spcPts val="0"/>
              </a:spcBef>
              <a:spcAft>
                <a:spcPts val="0"/>
              </a:spcAft>
              <a:buClrTx/>
              <a:buSzTx/>
              <a:buFontTx/>
              <a:buChar char="-"/>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1798" b="0" i="0" u="none" strike="noStrike" kern="1200" cap="none" spc="0" normalizeH="0" baseline="0" noProof="0" dirty="0">
              <a:ln>
                <a:noFill/>
              </a:ln>
              <a:solidFill>
                <a:srgbClr val="F5F5F5"/>
              </a:solidFill>
              <a:effectLst/>
              <a:uLnTx/>
              <a:uFillTx/>
              <a:latin typeface="Poppins Medium"/>
              <a:ea typeface="+mn-ea"/>
              <a:cs typeface="+mn-cs"/>
            </a:endParaRPr>
          </a:p>
        </p:txBody>
      </p:sp>
      <p:sp>
        <p:nvSpPr>
          <p:cNvPr id="6" name="Rectangle: Rounded Corners 5">
            <a:extLst>
              <a:ext uri="{FF2B5EF4-FFF2-40B4-BE49-F238E27FC236}">
                <a16:creationId xmlns:a16="http://schemas.microsoft.com/office/drawing/2014/main" id="{548E0ADA-967C-473B-8F90-5CE2AA52C69D}"/>
              </a:ext>
            </a:extLst>
          </p:cNvPr>
          <p:cNvSpPr/>
          <p:nvPr/>
        </p:nvSpPr>
        <p:spPr>
          <a:xfrm>
            <a:off x="3372205" y="2671459"/>
            <a:ext cx="2161412" cy="1332976"/>
          </a:xfrm>
          <a:prstGeom prst="roundRect">
            <a:avLst/>
          </a:prstGeom>
          <a:gradFill flip="none" rotWithShape="1">
            <a:gsLst>
              <a:gs pos="0">
                <a:srgbClr val="FF0000"/>
              </a:gs>
              <a:gs pos="96000">
                <a:schemeClr val="accent4">
                  <a:lumMod val="89000"/>
                </a:schemeClr>
              </a:gs>
              <a:gs pos="95000">
                <a:srgbClr val="FFC000"/>
              </a:gs>
              <a:gs pos="97000">
                <a:schemeClr val="accent4">
                  <a:lumMod val="70000"/>
                </a:schemeClr>
              </a:gs>
            </a:gsLst>
            <a:lin ang="2700000" scaled="1"/>
            <a:tileRect/>
          </a:gradFill>
        </p:spPr>
        <p:txBody>
          <a:bodyPr wrap="square" lIns="0" tIns="0" rIns="0" bIns="0" rtlCol="0" anchor="ctr"/>
          <a:lstStyle/>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US" sz="799" b="1" i="0" u="none" strike="noStrike" kern="1200" cap="none" spc="0" normalizeH="0" baseline="0" noProof="0" dirty="0">
              <a:ln>
                <a:noFill/>
              </a:ln>
              <a:solidFill>
                <a:srgbClr val="1E1246"/>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US" sz="799" b="1" i="0" u="none" strike="noStrike" kern="1200" cap="none" spc="0" normalizeH="0" baseline="0" noProof="0" dirty="0">
              <a:ln>
                <a:noFill/>
              </a:ln>
              <a:solidFill>
                <a:srgbClr val="1E1246"/>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US" sz="799" b="1" i="0" u="none" strike="noStrike" kern="1200" cap="none" spc="0" normalizeH="0" baseline="0" noProof="0" dirty="0">
              <a:ln>
                <a:noFill/>
              </a:ln>
              <a:solidFill>
                <a:srgbClr val="1E1246"/>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r>
              <a:rPr kumimoji="0" lang="en-US" sz="799" b="1" i="0" u="none" strike="noStrike" kern="1200" cap="none" spc="0" normalizeH="0" baseline="0" noProof="0" dirty="0">
                <a:ln>
                  <a:noFill/>
                </a:ln>
                <a:solidFill>
                  <a:srgbClr val="1E1246"/>
                </a:solidFill>
                <a:effectLst/>
                <a:uLnTx/>
                <a:uFillTx/>
                <a:latin typeface="Poppins Medium"/>
                <a:ea typeface="+mn-ea"/>
                <a:cs typeface="+mn-cs"/>
              </a:rPr>
              <a:t>4. Settle Meter Point Consumption</a:t>
            </a:r>
          </a:p>
          <a:p>
            <a:pPr marL="171244" marR="0" lvl="0" indent="-171244" algn="l" defTabSz="913303" rtl="0" eaLnBrk="1" fontAlgn="auto" latinLnBrk="0" hangingPunct="1">
              <a:lnSpc>
                <a:spcPct val="100000"/>
              </a:lnSpc>
              <a:spcBef>
                <a:spcPts val="0"/>
              </a:spcBef>
              <a:spcAft>
                <a:spcPts val="0"/>
              </a:spcAft>
              <a:buClrTx/>
              <a:buSzTx/>
              <a:buFontTx/>
              <a:buChar char="-"/>
              <a:tabLst/>
              <a:defRPr/>
            </a:pPr>
            <a:r>
              <a:rPr kumimoji="0" lang="en-US" sz="799" b="0" i="0" u="none" strike="noStrike" kern="1200" cap="none" spc="0" normalizeH="0" baseline="0" noProof="0" dirty="0">
                <a:ln>
                  <a:noFill/>
                </a:ln>
                <a:solidFill>
                  <a:srgbClr val="1E1246"/>
                </a:solidFill>
                <a:effectLst/>
                <a:uLnTx/>
                <a:uFillTx/>
                <a:latin typeface="Poppins Medium"/>
                <a:ea typeface="+mn-ea"/>
                <a:cs typeface="+mn-cs"/>
              </a:rPr>
              <a:t>Validate read &amp; calculate Supply Meter Point energy</a:t>
            </a:r>
          </a:p>
          <a:p>
            <a:pPr marL="171244" marR="0" lvl="0" indent="-171244" algn="l" defTabSz="913303" rtl="0" eaLnBrk="1" fontAlgn="auto" latinLnBrk="0" hangingPunct="1">
              <a:lnSpc>
                <a:spcPct val="100000"/>
              </a:lnSpc>
              <a:spcBef>
                <a:spcPts val="0"/>
              </a:spcBef>
              <a:spcAft>
                <a:spcPts val="0"/>
              </a:spcAft>
              <a:buClrTx/>
              <a:buSzTx/>
              <a:buFontTx/>
              <a:buChar char="-"/>
              <a:tabLst/>
              <a:defRPr/>
            </a:pPr>
            <a:r>
              <a:rPr kumimoji="0" lang="en-US" sz="799" b="0" i="0" u="none" strike="noStrike" kern="1200" cap="none" spc="0" normalizeH="0" baseline="0" noProof="0" dirty="0">
                <a:ln>
                  <a:noFill/>
                </a:ln>
                <a:solidFill>
                  <a:srgbClr val="1E1246"/>
                </a:solidFill>
                <a:effectLst/>
                <a:uLnTx/>
                <a:uFillTx/>
                <a:latin typeface="Poppins Medium"/>
                <a:ea typeface="+mn-ea"/>
                <a:cs typeface="+mn-cs"/>
              </a:rPr>
              <a:t>Validate consumption adjustment &amp; calculate Supply Point energy</a:t>
            </a:r>
          </a:p>
          <a:p>
            <a:pPr marL="171244" marR="0" lvl="0" indent="-171244" algn="l" defTabSz="913303" rtl="0" eaLnBrk="1" fontAlgn="auto" latinLnBrk="0" hangingPunct="1">
              <a:lnSpc>
                <a:spcPct val="100000"/>
              </a:lnSpc>
              <a:spcBef>
                <a:spcPts val="0"/>
              </a:spcBef>
              <a:spcAft>
                <a:spcPts val="0"/>
              </a:spcAft>
              <a:buClrTx/>
              <a:buSzTx/>
              <a:buFontTx/>
              <a:buChar char="-"/>
              <a:tabLst/>
              <a:defRPr/>
            </a:pPr>
            <a:r>
              <a:rPr kumimoji="0" lang="en-GB" sz="799" b="0" i="0" u="none" strike="noStrike" kern="1200" cap="none" spc="0" normalizeH="0" baseline="0" noProof="0" dirty="0">
                <a:ln>
                  <a:noFill/>
                </a:ln>
                <a:solidFill>
                  <a:srgbClr val="1E1246"/>
                </a:solidFill>
                <a:effectLst/>
                <a:uLnTx/>
                <a:uFillTx/>
                <a:latin typeface="Poppins Medium"/>
                <a:ea typeface="+mn-ea"/>
                <a:cs typeface="+mn-cs"/>
              </a:rPr>
              <a:t>Calculate AQ</a:t>
            </a:r>
          </a:p>
          <a:p>
            <a:pPr marL="171244" marR="0" lvl="0" indent="-171244" algn="l" defTabSz="913303" rtl="0" eaLnBrk="1" fontAlgn="auto" latinLnBrk="0" hangingPunct="1">
              <a:lnSpc>
                <a:spcPct val="100000"/>
              </a:lnSpc>
              <a:spcBef>
                <a:spcPts val="0"/>
              </a:spcBef>
              <a:spcAft>
                <a:spcPts val="0"/>
              </a:spcAft>
              <a:buClrTx/>
              <a:buSzTx/>
              <a:buFontTx/>
              <a:buChar char="-"/>
              <a:tabLst/>
              <a:defRPr/>
            </a:pPr>
            <a:r>
              <a:rPr kumimoji="0" lang="en-GB" sz="799" b="0" i="0" u="none" strike="noStrike" kern="1200" cap="none" spc="0" normalizeH="0" baseline="0" noProof="0" dirty="0">
                <a:ln>
                  <a:noFill/>
                </a:ln>
                <a:solidFill>
                  <a:srgbClr val="1E1246"/>
                </a:solidFill>
                <a:effectLst/>
                <a:uLnTx/>
                <a:uFillTx/>
                <a:latin typeface="Poppins Medium"/>
                <a:ea typeface="+mn-ea"/>
                <a:cs typeface="+mn-cs"/>
              </a:rPr>
              <a:t>Reconcile Supply Point energy</a:t>
            </a:r>
          </a:p>
          <a:p>
            <a:pPr marL="171244" marR="0" lvl="0" indent="-171244" algn="l" defTabSz="913303" rtl="0" eaLnBrk="1" fontAlgn="auto" latinLnBrk="0" hangingPunct="1">
              <a:lnSpc>
                <a:spcPct val="100000"/>
              </a:lnSpc>
              <a:spcBef>
                <a:spcPts val="0"/>
              </a:spcBef>
              <a:spcAft>
                <a:spcPts val="0"/>
              </a:spcAft>
              <a:buClrTx/>
              <a:buSzTx/>
              <a:buFontTx/>
              <a:buChar char="-"/>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1798" b="0" i="0" u="none" strike="noStrike" kern="1200" cap="none" spc="0" normalizeH="0" baseline="0" noProof="0" dirty="0">
              <a:ln>
                <a:noFill/>
              </a:ln>
              <a:solidFill>
                <a:srgbClr val="F5F5F5"/>
              </a:solidFill>
              <a:effectLst/>
              <a:uLnTx/>
              <a:uFillTx/>
              <a:latin typeface="Poppins Medium"/>
              <a:ea typeface="+mn-ea"/>
              <a:cs typeface="+mn-cs"/>
            </a:endParaRPr>
          </a:p>
        </p:txBody>
      </p:sp>
      <p:sp>
        <p:nvSpPr>
          <p:cNvPr id="7" name="Rectangle: Rounded Corners 6">
            <a:extLst>
              <a:ext uri="{FF2B5EF4-FFF2-40B4-BE49-F238E27FC236}">
                <a16:creationId xmlns:a16="http://schemas.microsoft.com/office/drawing/2014/main" id="{1BA77ED3-3CCB-4B7D-8E48-CA58E0564E60}"/>
              </a:ext>
            </a:extLst>
          </p:cNvPr>
          <p:cNvSpPr/>
          <p:nvPr/>
        </p:nvSpPr>
        <p:spPr>
          <a:xfrm>
            <a:off x="6125453" y="2665417"/>
            <a:ext cx="2161412" cy="1332976"/>
          </a:xfrm>
          <a:prstGeom prst="roundRect">
            <a:avLst/>
          </a:prstGeom>
          <a:gradFill flip="none" rotWithShape="1">
            <a:gsLst>
              <a:gs pos="42000">
                <a:srgbClr val="FFBB1A"/>
              </a:gs>
              <a:gs pos="100000">
                <a:schemeClr val="accent3">
                  <a:lumMod val="95000"/>
                  <a:lumOff val="5000"/>
                </a:schemeClr>
              </a:gs>
              <a:gs pos="100000">
                <a:schemeClr val="accent3">
                  <a:lumMod val="60000"/>
                </a:schemeClr>
              </a:gs>
            </a:gsLst>
            <a:lin ang="0" scaled="0"/>
            <a:tileRect/>
          </a:gradFill>
        </p:spPr>
        <p:txBody>
          <a:bodyPr wrap="square" lIns="0" tIns="0" rIns="0" bIns="0" rtlCol="0" anchor="ctr"/>
          <a:lstStyle/>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US" sz="799" b="1" i="0" u="none" strike="noStrike" kern="1200" cap="none" spc="0" normalizeH="0" baseline="0" noProof="0" dirty="0">
              <a:ln>
                <a:noFill/>
              </a:ln>
              <a:solidFill>
                <a:srgbClr val="1E1246"/>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US" sz="799" b="1" i="0" u="none" strike="noStrike" kern="1200" cap="none" spc="0" normalizeH="0" baseline="0" noProof="0" dirty="0">
              <a:ln>
                <a:noFill/>
              </a:ln>
              <a:solidFill>
                <a:srgbClr val="1E1246"/>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US" sz="799" b="1" i="0" u="none" strike="noStrike" kern="1200" cap="none" spc="0" normalizeH="0" baseline="0" noProof="0" dirty="0">
              <a:ln>
                <a:noFill/>
              </a:ln>
              <a:solidFill>
                <a:srgbClr val="1E1246"/>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r>
              <a:rPr kumimoji="0" lang="en-US" sz="799" b="1" i="0" u="none" strike="noStrike" kern="1200" cap="none" spc="0" normalizeH="0" baseline="0" noProof="0" dirty="0">
                <a:ln>
                  <a:noFill/>
                </a:ln>
                <a:solidFill>
                  <a:srgbClr val="1E1246"/>
                </a:solidFill>
                <a:effectLst/>
                <a:uLnTx/>
                <a:uFillTx/>
                <a:latin typeface="Poppins Medium"/>
                <a:ea typeface="+mn-ea"/>
                <a:cs typeface="+mn-cs"/>
              </a:rPr>
              <a:t>7. Enable and Support Operational Processes</a:t>
            </a:r>
          </a:p>
          <a:p>
            <a:pPr marL="171244" marR="0" lvl="0" indent="-171244" algn="l" defTabSz="913303" rtl="0" eaLnBrk="1" fontAlgn="auto" latinLnBrk="0" hangingPunct="1">
              <a:lnSpc>
                <a:spcPct val="100000"/>
              </a:lnSpc>
              <a:spcBef>
                <a:spcPts val="0"/>
              </a:spcBef>
              <a:spcAft>
                <a:spcPts val="0"/>
              </a:spcAft>
              <a:buClrTx/>
              <a:buSzTx/>
              <a:buFontTx/>
              <a:buChar char="-"/>
              <a:tabLst/>
              <a:defRPr/>
            </a:pPr>
            <a:r>
              <a:rPr kumimoji="0" lang="en-US" sz="799" b="0" i="0" u="none" strike="noStrike" kern="1200" cap="none" spc="0" normalizeH="0" baseline="0" noProof="0" dirty="0">
                <a:ln>
                  <a:noFill/>
                </a:ln>
                <a:solidFill>
                  <a:srgbClr val="1E1246"/>
                </a:solidFill>
                <a:effectLst/>
                <a:uLnTx/>
                <a:uFillTx/>
                <a:latin typeface="Poppins Medium"/>
                <a:ea typeface="+mn-ea"/>
                <a:cs typeface="+mn-cs"/>
              </a:rPr>
              <a:t>Provide Access to Data &amp; Management Information</a:t>
            </a:r>
          </a:p>
          <a:p>
            <a:pPr marL="171244" marR="0" lvl="0" indent="-171244" algn="l" defTabSz="913303" rtl="0" eaLnBrk="1" fontAlgn="auto" latinLnBrk="0" hangingPunct="1">
              <a:lnSpc>
                <a:spcPct val="100000"/>
              </a:lnSpc>
              <a:spcBef>
                <a:spcPts val="0"/>
              </a:spcBef>
              <a:spcAft>
                <a:spcPts val="0"/>
              </a:spcAft>
              <a:buClrTx/>
              <a:buSzTx/>
              <a:buFontTx/>
              <a:buChar char="-"/>
              <a:tabLst/>
              <a:defRPr/>
            </a:pPr>
            <a:r>
              <a:rPr kumimoji="0" lang="en-GB" sz="799" b="0" i="0" u="none" strike="noStrike" kern="1200" cap="none" spc="0" normalizeH="0" baseline="0" noProof="0" dirty="0">
                <a:ln>
                  <a:noFill/>
                </a:ln>
                <a:solidFill>
                  <a:srgbClr val="1E1246"/>
                </a:solidFill>
                <a:effectLst/>
                <a:uLnTx/>
                <a:uFillTx/>
                <a:latin typeface="Poppins Medium"/>
                <a:ea typeface="+mn-ea"/>
                <a:cs typeface="+mn-cs"/>
              </a:rPr>
              <a:t>Manage Customer Contacts (queries)</a:t>
            </a: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1798" b="0" i="0" u="none" strike="noStrike" kern="1200" cap="none" spc="0" normalizeH="0" baseline="0" noProof="0" dirty="0">
              <a:ln>
                <a:noFill/>
              </a:ln>
              <a:solidFill>
                <a:srgbClr val="F5F5F5"/>
              </a:solidFill>
              <a:effectLst/>
              <a:uLnTx/>
              <a:uFillTx/>
              <a:latin typeface="Poppins Medium"/>
              <a:ea typeface="+mn-ea"/>
              <a:cs typeface="+mn-cs"/>
            </a:endParaRPr>
          </a:p>
        </p:txBody>
      </p:sp>
      <p:sp>
        <p:nvSpPr>
          <p:cNvPr id="8" name="Rectangle: Rounded Corners 7">
            <a:extLst>
              <a:ext uri="{FF2B5EF4-FFF2-40B4-BE49-F238E27FC236}">
                <a16:creationId xmlns:a16="http://schemas.microsoft.com/office/drawing/2014/main" id="{B7E328F2-2149-40AE-A353-7A1836482044}"/>
              </a:ext>
            </a:extLst>
          </p:cNvPr>
          <p:cNvSpPr/>
          <p:nvPr/>
        </p:nvSpPr>
        <p:spPr>
          <a:xfrm>
            <a:off x="3356599" y="1227943"/>
            <a:ext cx="2161412" cy="1254629"/>
          </a:xfrm>
          <a:prstGeom prst="roundRect">
            <a:avLst/>
          </a:prstGeom>
          <a:gradFill flip="none" rotWithShape="1">
            <a:gsLst>
              <a:gs pos="0">
                <a:srgbClr val="FF0000"/>
              </a:gs>
              <a:gs pos="29000">
                <a:schemeClr val="accent4">
                  <a:lumMod val="97000"/>
                  <a:lumOff val="3000"/>
                </a:schemeClr>
              </a:gs>
              <a:gs pos="100000">
                <a:schemeClr val="accent4">
                  <a:lumMod val="60000"/>
                  <a:lumOff val="40000"/>
                </a:schemeClr>
              </a:gs>
            </a:gsLst>
            <a:lin ang="0" scaled="0"/>
            <a:tileRect/>
          </a:gradFill>
        </p:spPr>
        <p:txBody>
          <a:bodyPr wrap="square" lIns="0" tIns="0" rIns="0" bIns="0" rtlCol="0" anchor="ctr"/>
          <a:lstStyle/>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r>
              <a:rPr kumimoji="0" lang="en-US" sz="799" b="1" i="0" u="none" strike="noStrike" kern="1200" cap="none" spc="0" normalizeH="0" baseline="0" noProof="0" dirty="0">
                <a:ln>
                  <a:noFill/>
                </a:ln>
                <a:solidFill>
                  <a:srgbClr val="1E1246"/>
                </a:solidFill>
                <a:effectLst/>
                <a:uLnTx/>
                <a:uFillTx/>
                <a:latin typeface="Poppins Medium"/>
                <a:ea typeface="+mn-ea"/>
                <a:cs typeface="+mn-cs"/>
              </a:rPr>
              <a:t>3. Predict, Allocate &amp; Balance Daily Energy</a:t>
            </a:r>
          </a:p>
          <a:p>
            <a:pPr marL="171244" marR="0" lvl="0" indent="-171244" algn="l" defTabSz="913303" rtl="0" eaLnBrk="1" fontAlgn="auto" latinLnBrk="0" hangingPunct="1">
              <a:lnSpc>
                <a:spcPct val="100000"/>
              </a:lnSpc>
              <a:spcBef>
                <a:spcPts val="0"/>
              </a:spcBef>
              <a:spcAft>
                <a:spcPts val="0"/>
              </a:spcAft>
              <a:buClrTx/>
              <a:buSzTx/>
              <a:buFontTx/>
              <a:buChar char="-"/>
              <a:tabLst/>
              <a:defRPr/>
            </a:pPr>
            <a:r>
              <a:rPr kumimoji="0" lang="en-US" sz="799" b="0" i="0" u="none" strike="noStrike" kern="1200" cap="none" spc="0" normalizeH="0" baseline="0" noProof="0" dirty="0">
                <a:ln>
                  <a:noFill/>
                </a:ln>
                <a:solidFill>
                  <a:srgbClr val="1E1246"/>
                </a:solidFill>
                <a:effectLst/>
                <a:uLnTx/>
                <a:uFillTx/>
                <a:latin typeface="Poppins Medium"/>
                <a:ea typeface="+mn-ea"/>
                <a:cs typeface="+mn-cs"/>
              </a:rPr>
              <a:t>Validate CV</a:t>
            </a:r>
          </a:p>
          <a:p>
            <a:pPr marL="171244" marR="0" lvl="0" indent="-171244" algn="l" defTabSz="913303" rtl="0" eaLnBrk="1" fontAlgn="auto" latinLnBrk="0" hangingPunct="1">
              <a:lnSpc>
                <a:spcPct val="100000"/>
              </a:lnSpc>
              <a:spcBef>
                <a:spcPts val="0"/>
              </a:spcBef>
              <a:spcAft>
                <a:spcPts val="0"/>
              </a:spcAft>
              <a:buClrTx/>
              <a:buSzTx/>
              <a:buFontTx/>
              <a:buChar char="-"/>
              <a:tabLst/>
              <a:defRPr/>
            </a:pPr>
            <a:r>
              <a:rPr kumimoji="0" lang="en-US" sz="799" b="0" i="0" u="none" strike="noStrike" kern="1200" cap="none" spc="0" normalizeH="0" baseline="0" noProof="0" dirty="0">
                <a:ln>
                  <a:noFill/>
                </a:ln>
                <a:solidFill>
                  <a:srgbClr val="1E1246"/>
                </a:solidFill>
                <a:effectLst/>
                <a:uLnTx/>
                <a:uFillTx/>
                <a:latin typeface="Poppins Medium"/>
                <a:ea typeface="+mn-ea"/>
                <a:cs typeface="+mn-cs"/>
              </a:rPr>
              <a:t>Gas Nominations</a:t>
            </a:r>
          </a:p>
          <a:p>
            <a:pPr marL="171244" marR="0" lvl="0" indent="-171244" algn="l" defTabSz="913303" rtl="0" eaLnBrk="1" fontAlgn="auto" latinLnBrk="0" hangingPunct="1">
              <a:lnSpc>
                <a:spcPct val="100000"/>
              </a:lnSpc>
              <a:spcBef>
                <a:spcPts val="0"/>
              </a:spcBef>
              <a:spcAft>
                <a:spcPts val="0"/>
              </a:spcAft>
              <a:buClrTx/>
              <a:buSzTx/>
              <a:buFontTx/>
              <a:buChar char="-"/>
              <a:tabLst/>
              <a:defRPr/>
            </a:pPr>
            <a:r>
              <a:rPr kumimoji="0" lang="en-US" sz="799" b="0" i="0" u="none" strike="noStrike" kern="1200" cap="none" spc="0" normalizeH="0" baseline="0" noProof="0" dirty="0">
                <a:ln>
                  <a:noFill/>
                </a:ln>
                <a:solidFill>
                  <a:srgbClr val="1E1246"/>
                </a:solidFill>
                <a:effectLst/>
                <a:uLnTx/>
                <a:uFillTx/>
                <a:latin typeface="Poppins Medium"/>
                <a:ea typeface="+mn-ea"/>
                <a:cs typeface="+mn-cs"/>
              </a:rPr>
              <a:t>Gas Allocations</a:t>
            </a:r>
          </a:p>
          <a:p>
            <a:pPr marL="171244" marR="0" lvl="0" indent="-171244" algn="l" defTabSz="913303" rtl="0" eaLnBrk="1" fontAlgn="auto" latinLnBrk="0" hangingPunct="1">
              <a:lnSpc>
                <a:spcPct val="100000"/>
              </a:lnSpc>
              <a:spcBef>
                <a:spcPts val="0"/>
              </a:spcBef>
              <a:spcAft>
                <a:spcPts val="0"/>
              </a:spcAft>
              <a:buClrTx/>
              <a:buSzTx/>
              <a:buFontTx/>
              <a:buChar char="-"/>
              <a:tabLst/>
              <a:defRPr/>
            </a:pPr>
            <a:r>
              <a:rPr kumimoji="0" lang="en-US" sz="799" b="0" i="0" u="none" strike="noStrike" kern="1200" cap="none" spc="0" normalizeH="0" baseline="0" noProof="0" dirty="0">
                <a:ln>
                  <a:noFill/>
                </a:ln>
                <a:solidFill>
                  <a:srgbClr val="1E1246"/>
                </a:solidFill>
                <a:effectLst/>
                <a:uLnTx/>
                <a:uFillTx/>
                <a:latin typeface="Poppins Medium"/>
                <a:ea typeface="+mn-ea"/>
                <a:cs typeface="+mn-cs"/>
              </a:rPr>
              <a:t>UIG</a:t>
            </a:r>
          </a:p>
          <a:p>
            <a:pPr marL="171244" marR="0" lvl="0" indent="-171244" algn="l" defTabSz="913303" rtl="0" eaLnBrk="1" fontAlgn="auto" latinLnBrk="0" hangingPunct="1">
              <a:lnSpc>
                <a:spcPct val="100000"/>
              </a:lnSpc>
              <a:spcBef>
                <a:spcPts val="0"/>
              </a:spcBef>
              <a:spcAft>
                <a:spcPts val="0"/>
              </a:spcAft>
              <a:buClrTx/>
              <a:buSzTx/>
              <a:buFontTx/>
              <a:buChar char="-"/>
              <a:tabLst/>
              <a:defRPr/>
            </a:pPr>
            <a:r>
              <a:rPr kumimoji="0" lang="en-US" sz="799" b="0" i="0" u="none" strike="noStrike" kern="1200" cap="none" spc="0" normalizeH="0" baseline="0" noProof="0" dirty="0">
                <a:ln>
                  <a:noFill/>
                </a:ln>
                <a:solidFill>
                  <a:srgbClr val="1E1246"/>
                </a:solidFill>
                <a:effectLst/>
                <a:uLnTx/>
                <a:uFillTx/>
                <a:latin typeface="Poppins Medium"/>
                <a:ea typeface="+mn-ea"/>
                <a:cs typeface="+mn-cs"/>
              </a:rPr>
              <a:t>Energy balancing</a:t>
            </a: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1798" b="0" i="0" u="none" strike="noStrike" kern="1200" cap="none" spc="0" normalizeH="0" baseline="0" noProof="0" dirty="0">
              <a:ln>
                <a:noFill/>
              </a:ln>
              <a:solidFill>
                <a:srgbClr val="F5F5F5"/>
              </a:solidFill>
              <a:effectLst/>
              <a:uLnTx/>
              <a:uFillTx/>
              <a:latin typeface="Poppins Medium"/>
              <a:ea typeface="+mn-ea"/>
              <a:cs typeface="+mn-cs"/>
            </a:endParaRPr>
          </a:p>
        </p:txBody>
      </p:sp>
      <p:sp>
        <p:nvSpPr>
          <p:cNvPr id="10" name="Rectangle: Rounded Corners 9">
            <a:extLst>
              <a:ext uri="{FF2B5EF4-FFF2-40B4-BE49-F238E27FC236}">
                <a16:creationId xmlns:a16="http://schemas.microsoft.com/office/drawing/2014/main" id="{8B7D958F-2DF6-42FF-B683-7F548F337D5B}"/>
              </a:ext>
            </a:extLst>
          </p:cNvPr>
          <p:cNvSpPr/>
          <p:nvPr/>
        </p:nvSpPr>
        <p:spPr>
          <a:xfrm>
            <a:off x="6125453" y="1228698"/>
            <a:ext cx="2161412" cy="1254629"/>
          </a:xfrm>
          <a:prstGeom prst="roundRect">
            <a:avLst/>
          </a:prstGeom>
          <a:gradFill flip="none" rotWithShape="1">
            <a:gsLst>
              <a:gs pos="0">
                <a:srgbClr val="FFC000"/>
              </a:gs>
              <a:gs pos="100000">
                <a:schemeClr val="accent3">
                  <a:lumMod val="95000"/>
                  <a:lumOff val="5000"/>
                </a:schemeClr>
              </a:gs>
              <a:gs pos="100000">
                <a:schemeClr val="accent3">
                  <a:lumMod val="60000"/>
                </a:schemeClr>
              </a:gs>
            </a:gsLst>
            <a:lin ang="0" scaled="0"/>
            <a:tileRect/>
          </a:gradFill>
        </p:spPr>
        <p:txBody>
          <a:bodyPr wrap="square" lIns="0" tIns="0" rIns="0" bIns="0" rtlCol="0" anchor="ctr"/>
          <a:lstStyle/>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799" b="0" i="0" u="none" strike="noStrike" kern="1200" cap="none" spc="0" normalizeH="0" baseline="0" noProof="0" dirty="0">
              <a:ln>
                <a:noFill/>
              </a:ln>
              <a:solidFill>
                <a:srgbClr val="1E1246"/>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r>
              <a:rPr kumimoji="0" lang="en-US" sz="799" b="1" i="0" u="none" strike="noStrike" kern="1200" cap="none" spc="0" normalizeH="0" baseline="0" noProof="0" dirty="0">
                <a:ln>
                  <a:noFill/>
                </a:ln>
                <a:solidFill>
                  <a:srgbClr val="1E1246"/>
                </a:solidFill>
                <a:effectLst/>
                <a:uLnTx/>
                <a:uFillTx/>
                <a:latin typeface="Poppins Medium"/>
                <a:ea typeface="+mn-ea"/>
                <a:cs typeface="+mn-cs"/>
              </a:rPr>
              <a:t>5. Invoice &amp; Collect Charges</a:t>
            </a:r>
          </a:p>
          <a:p>
            <a:pPr marL="171244" marR="0" lvl="0" indent="-171244" algn="l" defTabSz="913303" rtl="0" eaLnBrk="1" fontAlgn="auto" latinLnBrk="0" hangingPunct="1">
              <a:lnSpc>
                <a:spcPct val="100000"/>
              </a:lnSpc>
              <a:spcBef>
                <a:spcPts val="0"/>
              </a:spcBef>
              <a:spcAft>
                <a:spcPts val="0"/>
              </a:spcAft>
              <a:buClrTx/>
              <a:buSzTx/>
              <a:buFontTx/>
              <a:buChar char="-"/>
              <a:tabLst/>
              <a:defRPr/>
            </a:pPr>
            <a:r>
              <a:rPr kumimoji="0" lang="en-US" sz="799" b="0" i="0" u="none" strike="noStrike" kern="1200" cap="none" spc="0" normalizeH="0" baseline="0" noProof="0" dirty="0">
                <a:ln>
                  <a:noFill/>
                </a:ln>
                <a:solidFill>
                  <a:srgbClr val="1E1246"/>
                </a:solidFill>
                <a:effectLst/>
                <a:uLnTx/>
                <a:uFillTx/>
                <a:latin typeface="Poppins Medium"/>
                <a:ea typeface="+mn-ea"/>
                <a:cs typeface="+mn-cs"/>
              </a:rPr>
              <a:t>Perform charge calculations</a:t>
            </a:r>
          </a:p>
          <a:p>
            <a:pPr marL="171244" marR="0" lvl="0" indent="-171244" algn="l" defTabSz="913303" rtl="0" eaLnBrk="1" fontAlgn="auto" latinLnBrk="0" hangingPunct="1">
              <a:lnSpc>
                <a:spcPct val="100000"/>
              </a:lnSpc>
              <a:spcBef>
                <a:spcPts val="0"/>
              </a:spcBef>
              <a:spcAft>
                <a:spcPts val="0"/>
              </a:spcAft>
              <a:buClrTx/>
              <a:buSzTx/>
              <a:buFontTx/>
              <a:buChar char="-"/>
              <a:tabLst/>
              <a:defRPr/>
            </a:pPr>
            <a:r>
              <a:rPr kumimoji="0" lang="en-US" sz="799" b="0" i="0" u="none" strike="noStrike" kern="1200" cap="none" spc="0" normalizeH="0" baseline="0" noProof="0" dirty="0">
                <a:ln>
                  <a:noFill/>
                </a:ln>
                <a:solidFill>
                  <a:srgbClr val="1E1246"/>
                </a:solidFill>
                <a:effectLst/>
                <a:uLnTx/>
                <a:uFillTx/>
                <a:latin typeface="Poppins Medium"/>
                <a:ea typeface="+mn-ea"/>
                <a:cs typeface="+mn-cs"/>
              </a:rPr>
              <a:t>Issue Invoices</a:t>
            </a:r>
          </a:p>
          <a:p>
            <a:pPr marL="171244" marR="0" lvl="0" indent="-171244" algn="l" defTabSz="913303" rtl="0" eaLnBrk="1" fontAlgn="auto" latinLnBrk="0" hangingPunct="1">
              <a:lnSpc>
                <a:spcPct val="100000"/>
              </a:lnSpc>
              <a:spcBef>
                <a:spcPts val="0"/>
              </a:spcBef>
              <a:spcAft>
                <a:spcPts val="0"/>
              </a:spcAft>
              <a:buClrTx/>
              <a:buSzTx/>
              <a:buFontTx/>
              <a:buChar char="-"/>
              <a:tabLst/>
              <a:defRPr/>
            </a:pPr>
            <a:endParaRPr kumimoji="0" lang="en-US" sz="799" b="1" i="0" u="none" strike="noStrike" kern="1200" cap="none" spc="0" normalizeH="0" baseline="0" noProof="0" dirty="0">
              <a:ln>
                <a:noFill/>
              </a:ln>
              <a:solidFill>
                <a:srgbClr val="1E1246"/>
              </a:solidFill>
              <a:effectLst/>
              <a:uLnTx/>
              <a:uFillTx/>
              <a:latin typeface="Poppins Medium"/>
              <a:ea typeface="+mn-ea"/>
              <a:cs typeface="+mn-cs"/>
            </a:endParaRPr>
          </a:p>
          <a:p>
            <a:pPr marL="171244" marR="0" lvl="0" indent="-171244" algn="l" defTabSz="913303" rtl="0" eaLnBrk="1" fontAlgn="auto" latinLnBrk="0" hangingPunct="1">
              <a:lnSpc>
                <a:spcPct val="100000"/>
              </a:lnSpc>
              <a:spcBef>
                <a:spcPts val="0"/>
              </a:spcBef>
              <a:spcAft>
                <a:spcPts val="0"/>
              </a:spcAft>
              <a:buClrTx/>
              <a:buSzTx/>
              <a:buFontTx/>
              <a:buChar char="-"/>
              <a:tabLst/>
              <a:defRPr/>
            </a:pPr>
            <a:endParaRPr kumimoji="0" lang="en-US" sz="799" b="1" i="0" u="none" strike="noStrike" kern="1200" cap="none" spc="0" normalizeH="0" baseline="0" noProof="0" dirty="0">
              <a:ln>
                <a:noFill/>
              </a:ln>
              <a:solidFill>
                <a:srgbClr val="1E1246"/>
              </a:solidFill>
              <a:effectLst/>
              <a:uLnTx/>
              <a:uFillTx/>
              <a:latin typeface="Poppins Medium"/>
              <a:ea typeface="+mn-ea"/>
              <a:cs typeface="+mn-cs"/>
            </a:endParaRPr>
          </a:p>
          <a:p>
            <a:pPr marL="171244" marR="0" lvl="0" indent="-171244" algn="l" defTabSz="913303" rtl="0" eaLnBrk="1" fontAlgn="auto" latinLnBrk="0" hangingPunct="1">
              <a:lnSpc>
                <a:spcPct val="100000"/>
              </a:lnSpc>
              <a:spcBef>
                <a:spcPts val="0"/>
              </a:spcBef>
              <a:spcAft>
                <a:spcPts val="0"/>
              </a:spcAft>
              <a:buClrTx/>
              <a:buSzTx/>
              <a:buFontTx/>
              <a:buChar char="-"/>
              <a:tabLst/>
              <a:defRPr/>
            </a:pPr>
            <a:endParaRPr kumimoji="0" lang="en-US" sz="799" b="1" i="0" u="none" strike="noStrike" kern="1200" cap="none" spc="0" normalizeH="0" baseline="0" noProof="0" dirty="0">
              <a:ln>
                <a:noFill/>
              </a:ln>
              <a:solidFill>
                <a:srgbClr val="1E1246"/>
              </a:solidFill>
              <a:effectLst/>
              <a:uLnTx/>
              <a:uFillTx/>
              <a:latin typeface="Poppins Medium"/>
              <a:ea typeface="+mn-ea"/>
              <a:cs typeface="+mn-cs"/>
            </a:endParaRPr>
          </a:p>
          <a:p>
            <a:pPr marL="171244" marR="0" lvl="0" indent="-171244" algn="l" defTabSz="913303" rtl="0" eaLnBrk="1" fontAlgn="auto" latinLnBrk="0" hangingPunct="1">
              <a:lnSpc>
                <a:spcPct val="100000"/>
              </a:lnSpc>
              <a:spcBef>
                <a:spcPts val="0"/>
              </a:spcBef>
              <a:spcAft>
                <a:spcPts val="0"/>
              </a:spcAft>
              <a:buClrTx/>
              <a:buSzTx/>
              <a:buFontTx/>
              <a:buChar char="-"/>
              <a:tabLst/>
              <a:defRPr/>
            </a:pPr>
            <a:endParaRPr kumimoji="0" lang="en-US" sz="799" b="1" i="0" u="none" strike="noStrike" kern="1200" cap="none" spc="0" normalizeH="0" baseline="0" noProof="0" dirty="0">
              <a:ln>
                <a:noFill/>
              </a:ln>
              <a:solidFill>
                <a:srgbClr val="1E1246"/>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US" sz="799" b="1" i="0" u="none" strike="noStrike" kern="1200" cap="none" spc="0" normalizeH="0" baseline="0" noProof="0" dirty="0">
              <a:ln>
                <a:noFill/>
              </a:ln>
              <a:solidFill>
                <a:srgbClr val="1E1246"/>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US" sz="799" b="1" i="0" u="none" strike="noStrike" kern="1200" cap="none" spc="0" normalizeH="0" baseline="0" noProof="0" dirty="0">
              <a:ln>
                <a:noFill/>
              </a:ln>
              <a:solidFill>
                <a:srgbClr val="1E1246"/>
              </a:solidFill>
              <a:effectLst/>
              <a:uLnTx/>
              <a:uFillTx/>
              <a:latin typeface="Poppins Medium"/>
              <a:ea typeface="+mn-ea"/>
              <a:cs typeface="+mn-cs"/>
            </a:endParaRPr>
          </a:p>
          <a:p>
            <a:pPr marL="171244" marR="0" lvl="0" indent="-171244" algn="l" defTabSz="913303" rtl="0" eaLnBrk="1" fontAlgn="auto" latinLnBrk="0" hangingPunct="1">
              <a:lnSpc>
                <a:spcPct val="100000"/>
              </a:lnSpc>
              <a:spcBef>
                <a:spcPts val="0"/>
              </a:spcBef>
              <a:spcAft>
                <a:spcPts val="0"/>
              </a:spcAft>
              <a:buClrTx/>
              <a:buSzTx/>
              <a:buFontTx/>
              <a:buChar char="-"/>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285407" marR="0" lvl="0" indent="-285407" algn="l" defTabSz="913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99" b="0" i="0" u="none" strike="noStrike" kern="1200" cap="none" spc="0" normalizeH="0" baseline="0" noProof="0" dirty="0">
              <a:ln>
                <a:noFill/>
              </a:ln>
              <a:solidFill>
                <a:srgbClr val="F5F5F5"/>
              </a:solidFill>
              <a:effectLst/>
              <a:uLnTx/>
              <a:uFillTx/>
              <a:latin typeface="Poppins Medium"/>
              <a:ea typeface="+mn-ea"/>
              <a:cs typeface="+mn-cs"/>
            </a:endParaRPr>
          </a:p>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1798" b="0" i="0" u="none" strike="noStrike" kern="1200" cap="none" spc="0" normalizeH="0" baseline="0" noProof="0" dirty="0">
              <a:ln>
                <a:noFill/>
              </a:ln>
              <a:solidFill>
                <a:srgbClr val="F5F5F5"/>
              </a:solidFill>
              <a:effectLst/>
              <a:uLnTx/>
              <a:uFillTx/>
              <a:latin typeface="Poppins Medium"/>
              <a:ea typeface="+mn-ea"/>
              <a:cs typeface="+mn-cs"/>
            </a:endParaRPr>
          </a:p>
        </p:txBody>
      </p:sp>
      <p:sp>
        <p:nvSpPr>
          <p:cNvPr id="11" name="TextBox 10">
            <a:extLst>
              <a:ext uri="{FF2B5EF4-FFF2-40B4-BE49-F238E27FC236}">
                <a16:creationId xmlns:a16="http://schemas.microsoft.com/office/drawing/2014/main" id="{158B0895-C72D-46FC-AC47-95A39092AABC}"/>
              </a:ext>
            </a:extLst>
          </p:cNvPr>
          <p:cNvSpPr txBox="1"/>
          <p:nvPr/>
        </p:nvSpPr>
        <p:spPr>
          <a:xfrm>
            <a:off x="7797604" y="4155072"/>
            <a:ext cx="1155301" cy="197119"/>
          </a:xfrm>
          <a:prstGeom prst="rect">
            <a:avLst/>
          </a:prstGeom>
        </p:spPr>
        <p:txBody>
          <a:bodyPr vert="horz" wrap="none" lIns="0" tIns="12684" rIns="0" bIns="0" rtlCol="0">
            <a:spAutoFit/>
          </a:bodyPr>
          <a:lstStyle/>
          <a:p>
            <a:pPr marL="12051" marR="0" lvl="0" indent="0" algn="l" defTabSz="913303" rtl="0" eaLnBrk="1" fontAlgn="auto" latinLnBrk="0" hangingPunct="1">
              <a:lnSpc>
                <a:spcPct val="100000"/>
              </a:lnSpc>
              <a:spcBef>
                <a:spcPts val="100"/>
              </a:spcBef>
              <a:spcAft>
                <a:spcPts val="0"/>
              </a:spcAft>
              <a:buClrTx/>
              <a:buSzTx/>
              <a:buFontTx/>
              <a:buNone/>
              <a:tabLst>
                <a:tab pos="162365" algn="l"/>
              </a:tabLst>
              <a:defRPr/>
            </a:pPr>
            <a:r>
              <a:rPr kumimoji="0" lang="en-GB" sz="999" b="0" i="0" u="none" strike="noStrike" kern="1200" cap="none" spc="0" normalizeH="0" baseline="0" noProof="0" dirty="0">
                <a:ln>
                  <a:noFill/>
                </a:ln>
                <a:solidFill>
                  <a:srgbClr val="1E1246"/>
                </a:solidFill>
                <a:effectLst/>
                <a:uLnTx/>
                <a:uFillTx/>
                <a:latin typeface="Poppins-Medium"/>
                <a:ea typeface="+mn-ea"/>
                <a:cs typeface="Poppins-Medium"/>
              </a:rPr>
              <a:t>Complex</a:t>
            </a:r>
            <a:r>
              <a:rPr kumimoji="0" lang="en-GB" sz="1199" b="0" i="0" u="none" strike="noStrike" kern="1200" cap="none" spc="0" normalizeH="0" baseline="0" noProof="0" dirty="0">
                <a:ln>
                  <a:noFill/>
                </a:ln>
                <a:solidFill>
                  <a:srgbClr val="1E1246"/>
                </a:solidFill>
                <a:effectLst/>
                <a:uLnTx/>
                <a:uFillTx/>
                <a:latin typeface="Poppins-Medium"/>
                <a:ea typeface="+mn-ea"/>
                <a:cs typeface="Poppins-Medium"/>
              </a:rPr>
              <a:t>ity Levels</a:t>
            </a:r>
          </a:p>
        </p:txBody>
      </p:sp>
      <p:sp>
        <p:nvSpPr>
          <p:cNvPr id="12" name="Rectangle 11">
            <a:extLst>
              <a:ext uri="{FF2B5EF4-FFF2-40B4-BE49-F238E27FC236}">
                <a16:creationId xmlns:a16="http://schemas.microsoft.com/office/drawing/2014/main" id="{C8CE6E6D-A440-4116-9CFC-1509211FDB1D}"/>
              </a:ext>
            </a:extLst>
          </p:cNvPr>
          <p:cNvSpPr/>
          <p:nvPr/>
        </p:nvSpPr>
        <p:spPr>
          <a:xfrm>
            <a:off x="7851454" y="4399612"/>
            <a:ext cx="168841" cy="134303"/>
          </a:xfrm>
          <a:prstGeom prst="rect">
            <a:avLst/>
          </a:prstGeom>
          <a:solidFill>
            <a:schemeClr val="accent6">
              <a:lumMod val="75000"/>
            </a:schemeClr>
          </a:solidFill>
        </p:spPr>
        <p:txBody>
          <a:bodyPr wrap="square" lIns="0" tIns="0" rIns="0" bIns="0" rtlCol="0" anchor="ctr"/>
          <a:lstStyle/>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1798" b="0" i="0" u="none" strike="noStrike" kern="1200" cap="none" spc="0" normalizeH="0" baseline="0" noProof="0" dirty="0">
              <a:ln>
                <a:noFill/>
              </a:ln>
              <a:solidFill>
                <a:srgbClr val="F5F5F5"/>
              </a:solidFill>
              <a:effectLst/>
              <a:uLnTx/>
              <a:uFillTx/>
              <a:latin typeface="Poppins Medium"/>
              <a:ea typeface="+mn-ea"/>
              <a:cs typeface="+mn-cs"/>
            </a:endParaRPr>
          </a:p>
        </p:txBody>
      </p:sp>
      <p:sp>
        <p:nvSpPr>
          <p:cNvPr id="13" name="Rectangle 12">
            <a:extLst>
              <a:ext uri="{FF2B5EF4-FFF2-40B4-BE49-F238E27FC236}">
                <a16:creationId xmlns:a16="http://schemas.microsoft.com/office/drawing/2014/main" id="{2EF1528B-B4BC-46E2-BBCF-D38DD13BD4A7}"/>
              </a:ext>
            </a:extLst>
          </p:cNvPr>
          <p:cNvSpPr/>
          <p:nvPr/>
        </p:nvSpPr>
        <p:spPr>
          <a:xfrm>
            <a:off x="7851455" y="4585112"/>
            <a:ext cx="168841" cy="138142"/>
          </a:xfrm>
          <a:prstGeom prst="rect">
            <a:avLst/>
          </a:prstGeom>
          <a:solidFill>
            <a:srgbClr val="00B050"/>
          </a:solidFill>
        </p:spPr>
        <p:txBody>
          <a:bodyPr wrap="square" lIns="0" tIns="0" rIns="0" bIns="0" rtlCol="0" anchor="ctr"/>
          <a:lstStyle/>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1798" b="0" i="0" u="none" strike="noStrike" kern="1200" cap="none" spc="0" normalizeH="0" baseline="0" noProof="0" dirty="0">
              <a:ln>
                <a:noFill/>
              </a:ln>
              <a:solidFill>
                <a:srgbClr val="F5F5F5"/>
              </a:solidFill>
              <a:effectLst/>
              <a:uLnTx/>
              <a:uFillTx/>
              <a:latin typeface="Poppins Medium"/>
              <a:ea typeface="+mn-ea"/>
              <a:cs typeface="+mn-cs"/>
            </a:endParaRPr>
          </a:p>
        </p:txBody>
      </p:sp>
      <p:sp>
        <p:nvSpPr>
          <p:cNvPr id="14" name="Rectangle 13">
            <a:extLst>
              <a:ext uri="{FF2B5EF4-FFF2-40B4-BE49-F238E27FC236}">
                <a16:creationId xmlns:a16="http://schemas.microsoft.com/office/drawing/2014/main" id="{97E103F3-367B-4FB0-80D0-9B25F4FAA932}"/>
              </a:ext>
            </a:extLst>
          </p:cNvPr>
          <p:cNvSpPr/>
          <p:nvPr/>
        </p:nvSpPr>
        <p:spPr>
          <a:xfrm>
            <a:off x="7851455" y="4757791"/>
            <a:ext cx="168841" cy="138142"/>
          </a:xfrm>
          <a:prstGeom prst="rect">
            <a:avLst/>
          </a:prstGeom>
          <a:solidFill>
            <a:srgbClr val="FFC000"/>
          </a:solidFill>
        </p:spPr>
        <p:txBody>
          <a:bodyPr wrap="square" lIns="0" tIns="0" rIns="0" bIns="0" rtlCol="0" anchor="ctr"/>
          <a:lstStyle/>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1798" b="0" i="0" u="none" strike="noStrike" kern="1200" cap="none" spc="0" normalizeH="0" baseline="0" noProof="0" dirty="0">
              <a:ln>
                <a:noFill/>
              </a:ln>
              <a:solidFill>
                <a:srgbClr val="F5F5F5"/>
              </a:solidFill>
              <a:effectLst/>
              <a:uLnTx/>
              <a:uFillTx/>
              <a:latin typeface="Poppins Medium"/>
              <a:ea typeface="+mn-ea"/>
              <a:cs typeface="+mn-cs"/>
            </a:endParaRPr>
          </a:p>
        </p:txBody>
      </p:sp>
      <p:sp>
        <p:nvSpPr>
          <p:cNvPr id="15" name="Rectangle 14">
            <a:extLst>
              <a:ext uri="{FF2B5EF4-FFF2-40B4-BE49-F238E27FC236}">
                <a16:creationId xmlns:a16="http://schemas.microsoft.com/office/drawing/2014/main" id="{7EFCB9D3-8972-47F3-9DB1-1277032332D2}"/>
              </a:ext>
            </a:extLst>
          </p:cNvPr>
          <p:cNvSpPr/>
          <p:nvPr/>
        </p:nvSpPr>
        <p:spPr>
          <a:xfrm>
            <a:off x="7851455" y="4935584"/>
            <a:ext cx="168841" cy="138142"/>
          </a:xfrm>
          <a:prstGeom prst="rect">
            <a:avLst/>
          </a:prstGeom>
          <a:solidFill>
            <a:srgbClr val="FF0000"/>
          </a:solidFill>
        </p:spPr>
        <p:txBody>
          <a:bodyPr wrap="square" lIns="0" tIns="0" rIns="0" bIns="0" rtlCol="0" anchor="ctr"/>
          <a:lstStyle/>
          <a:p>
            <a:pPr marL="0" marR="0" lvl="0" indent="0" algn="l" defTabSz="913303" rtl="0" eaLnBrk="1" fontAlgn="auto" latinLnBrk="0" hangingPunct="1">
              <a:lnSpc>
                <a:spcPct val="100000"/>
              </a:lnSpc>
              <a:spcBef>
                <a:spcPts val="0"/>
              </a:spcBef>
              <a:spcAft>
                <a:spcPts val="0"/>
              </a:spcAft>
              <a:buClrTx/>
              <a:buSzTx/>
              <a:buFontTx/>
              <a:buNone/>
              <a:tabLst/>
              <a:defRPr/>
            </a:pPr>
            <a:endParaRPr kumimoji="0" lang="en-GB" sz="1798" b="0" i="0" u="none" strike="noStrike" kern="1200" cap="none" spc="0" normalizeH="0" baseline="0" noProof="0" dirty="0">
              <a:ln>
                <a:noFill/>
              </a:ln>
              <a:solidFill>
                <a:srgbClr val="F5F5F5"/>
              </a:solidFill>
              <a:effectLst/>
              <a:uLnTx/>
              <a:uFillTx/>
              <a:latin typeface="Poppins Medium"/>
              <a:ea typeface="+mn-ea"/>
              <a:cs typeface="+mn-cs"/>
            </a:endParaRPr>
          </a:p>
        </p:txBody>
      </p:sp>
      <p:sp>
        <p:nvSpPr>
          <p:cNvPr id="16" name="TextBox 15">
            <a:extLst>
              <a:ext uri="{FF2B5EF4-FFF2-40B4-BE49-F238E27FC236}">
                <a16:creationId xmlns:a16="http://schemas.microsoft.com/office/drawing/2014/main" id="{A9E9C4BF-1BEB-402A-BEAC-28C60F2B0659}"/>
              </a:ext>
            </a:extLst>
          </p:cNvPr>
          <p:cNvSpPr txBox="1"/>
          <p:nvPr/>
        </p:nvSpPr>
        <p:spPr>
          <a:xfrm>
            <a:off x="8150631" y="4406039"/>
            <a:ext cx="586936" cy="665514"/>
          </a:xfrm>
          <a:prstGeom prst="rect">
            <a:avLst/>
          </a:prstGeom>
        </p:spPr>
        <p:txBody>
          <a:bodyPr vert="horz" wrap="none" lIns="0" tIns="12684" rIns="0" bIns="0" rtlCol="0">
            <a:spAutoFit/>
          </a:bodyPr>
          <a:lstStyle/>
          <a:p>
            <a:pPr marL="12051" marR="0" lvl="0" indent="0" algn="l" defTabSz="913303" rtl="0" eaLnBrk="1" fontAlgn="auto" latinLnBrk="0" hangingPunct="1">
              <a:lnSpc>
                <a:spcPct val="100000"/>
              </a:lnSpc>
              <a:spcBef>
                <a:spcPts val="100"/>
              </a:spcBef>
              <a:spcAft>
                <a:spcPts val="0"/>
              </a:spcAft>
              <a:buClrTx/>
              <a:buSzTx/>
              <a:buFontTx/>
              <a:buNone/>
              <a:tabLst>
                <a:tab pos="162365" algn="l"/>
              </a:tabLst>
              <a:defRPr/>
            </a:pPr>
            <a:r>
              <a:rPr kumimoji="0" lang="en-GB" sz="999" b="0" i="0" u="none" strike="noStrike" kern="1200" cap="none" spc="0" normalizeH="0" baseline="0" noProof="0" dirty="0">
                <a:ln>
                  <a:noFill/>
                </a:ln>
                <a:solidFill>
                  <a:srgbClr val="1E1246"/>
                </a:solidFill>
                <a:effectLst/>
                <a:uLnTx/>
                <a:uFillTx/>
                <a:latin typeface="Poppins-Medium"/>
                <a:ea typeface="+mn-ea"/>
                <a:cs typeface="Poppins-Medium"/>
              </a:rPr>
              <a:t>No impact</a:t>
            </a:r>
          </a:p>
          <a:p>
            <a:pPr marL="12051" marR="0" lvl="0" indent="0" algn="l" defTabSz="913303" rtl="0" eaLnBrk="1" fontAlgn="auto" latinLnBrk="0" hangingPunct="1">
              <a:lnSpc>
                <a:spcPct val="100000"/>
              </a:lnSpc>
              <a:spcBef>
                <a:spcPts val="100"/>
              </a:spcBef>
              <a:spcAft>
                <a:spcPts val="0"/>
              </a:spcAft>
              <a:buClrTx/>
              <a:buSzTx/>
              <a:buFontTx/>
              <a:buNone/>
              <a:tabLst>
                <a:tab pos="162365" algn="l"/>
              </a:tabLst>
              <a:defRPr/>
            </a:pPr>
            <a:r>
              <a:rPr kumimoji="0" lang="en-GB" sz="999" b="0" i="0" u="none" strike="noStrike" kern="1200" cap="none" spc="0" normalizeH="0" baseline="0" noProof="0" dirty="0">
                <a:ln>
                  <a:noFill/>
                </a:ln>
                <a:solidFill>
                  <a:srgbClr val="1E1246"/>
                </a:solidFill>
                <a:effectLst/>
                <a:uLnTx/>
                <a:uFillTx/>
                <a:latin typeface="Poppins-Medium"/>
                <a:ea typeface="+mn-ea"/>
                <a:cs typeface="Poppins-Medium"/>
              </a:rPr>
              <a:t>Low</a:t>
            </a:r>
          </a:p>
          <a:p>
            <a:pPr marL="12051" marR="0" lvl="0" indent="0" algn="l" defTabSz="913303" rtl="0" eaLnBrk="1" fontAlgn="auto" latinLnBrk="0" hangingPunct="1">
              <a:lnSpc>
                <a:spcPct val="100000"/>
              </a:lnSpc>
              <a:spcBef>
                <a:spcPts val="100"/>
              </a:spcBef>
              <a:spcAft>
                <a:spcPts val="0"/>
              </a:spcAft>
              <a:buClrTx/>
              <a:buSzTx/>
              <a:buFontTx/>
              <a:buNone/>
              <a:tabLst>
                <a:tab pos="162365" algn="l"/>
              </a:tabLst>
              <a:defRPr/>
            </a:pPr>
            <a:r>
              <a:rPr kumimoji="0" lang="en-GB" sz="999" b="0" i="0" u="none" strike="noStrike" kern="1200" cap="none" spc="0" normalizeH="0" baseline="0" noProof="0" dirty="0">
                <a:ln>
                  <a:noFill/>
                </a:ln>
                <a:solidFill>
                  <a:srgbClr val="1E1246"/>
                </a:solidFill>
                <a:effectLst/>
                <a:uLnTx/>
                <a:uFillTx/>
                <a:latin typeface="Poppins-Medium"/>
                <a:ea typeface="+mn-ea"/>
                <a:cs typeface="Poppins-Medium"/>
              </a:rPr>
              <a:t>Medium</a:t>
            </a:r>
          </a:p>
          <a:p>
            <a:pPr marL="12051" marR="0" lvl="0" indent="0" algn="l" defTabSz="913303" rtl="0" eaLnBrk="1" fontAlgn="auto" latinLnBrk="0" hangingPunct="1">
              <a:lnSpc>
                <a:spcPct val="100000"/>
              </a:lnSpc>
              <a:spcBef>
                <a:spcPts val="100"/>
              </a:spcBef>
              <a:spcAft>
                <a:spcPts val="0"/>
              </a:spcAft>
              <a:buClrTx/>
              <a:buSzTx/>
              <a:buFontTx/>
              <a:buNone/>
              <a:tabLst>
                <a:tab pos="162365" algn="l"/>
              </a:tabLst>
              <a:defRPr/>
            </a:pPr>
            <a:r>
              <a:rPr kumimoji="0" lang="en-GB" sz="999" b="0" i="0" u="none" strike="noStrike" kern="1200" cap="none" spc="0" normalizeH="0" baseline="0" noProof="0" dirty="0">
                <a:ln>
                  <a:noFill/>
                </a:ln>
                <a:solidFill>
                  <a:srgbClr val="1E1246"/>
                </a:solidFill>
                <a:effectLst/>
                <a:uLnTx/>
                <a:uFillTx/>
                <a:latin typeface="Poppins-Medium"/>
                <a:ea typeface="+mn-ea"/>
                <a:cs typeface="Poppins-Medium"/>
              </a:rPr>
              <a:t>High</a:t>
            </a:r>
          </a:p>
        </p:txBody>
      </p:sp>
      <p:sp>
        <p:nvSpPr>
          <p:cNvPr id="3" name="TextBox 2">
            <a:extLst>
              <a:ext uri="{FF2B5EF4-FFF2-40B4-BE49-F238E27FC236}">
                <a16:creationId xmlns:a16="http://schemas.microsoft.com/office/drawing/2014/main" id="{7CB9C17C-C8AD-4746-AC5E-697221107418}"/>
              </a:ext>
            </a:extLst>
          </p:cNvPr>
          <p:cNvSpPr txBox="1"/>
          <p:nvPr/>
        </p:nvSpPr>
        <p:spPr>
          <a:xfrm>
            <a:off x="148585" y="4873479"/>
            <a:ext cx="6541154" cy="197119"/>
          </a:xfrm>
          <a:prstGeom prst="rect">
            <a:avLst/>
          </a:prstGeom>
        </p:spPr>
        <p:txBody>
          <a:bodyPr vert="horz" wrap="none" lIns="0" tIns="12684" rIns="0" bIns="0" rtlCol="0">
            <a:spAutoFit/>
          </a:bodyPr>
          <a:lstStyle/>
          <a:p>
            <a:pPr marL="12051" marR="0" lvl="0" indent="0" algn="l" defTabSz="913303" rtl="0" eaLnBrk="1" fontAlgn="auto" latinLnBrk="0" hangingPunct="1">
              <a:lnSpc>
                <a:spcPct val="100000"/>
              </a:lnSpc>
              <a:spcBef>
                <a:spcPts val="100"/>
              </a:spcBef>
              <a:spcAft>
                <a:spcPts val="0"/>
              </a:spcAft>
              <a:buClrTx/>
              <a:buSzTx/>
              <a:buFontTx/>
              <a:buNone/>
              <a:tabLst>
                <a:tab pos="162365" algn="l"/>
              </a:tabLst>
              <a:defRPr/>
            </a:pPr>
            <a:r>
              <a:rPr kumimoji="0" lang="en-GB" sz="1199" b="0" i="0" u="none" strike="noStrike" kern="1200" cap="none" spc="0" normalizeH="0" baseline="0" noProof="0" dirty="0">
                <a:ln>
                  <a:noFill/>
                </a:ln>
                <a:solidFill>
                  <a:srgbClr val="1E1246"/>
                </a:solidFill>
                <a:effectLst/>
                <a:uLnTx/>
                <a:uFillTx/>
                <a:latin typeface="Poppins-Medium"/>
                <a:ea typeface="+mn-ea"/>
                <a:cs typeface="Poppins-Medium"/>
              </a:rPr>
              <a:t>Note: CDSP/DSC processes only have been assessed. Customer processes yet to be assessed</a:t>
            </a:r>
          </a:p>
        </p:txBody>
      </p:sp>
      <p:sp>
        <p:nvSpPr>
          <p:cNvPr id="17" name="TextBox 16">
            <a:extLst>
              <a:ext uri="{FF2B5EF4-FFF2-40B4-BE49-F238E27FC236}">
                <a16:creationId xmlns:a16="http://schemas.microsoft.com/office/drawing/2014/main" id="{A81BBDB3-D857-4754-8179-2008BB07AD0F}"/>
              </a:ext>
            </a:extLst>
          </p:cNvPr>
          <p:cNvSpPr txBox="1"/>
          <p:nvPr/>
        </p:nvSpPr>
        <p:spPr>
          <a:xfrm>
            <a:off x="292987" y="850984"/>
            <a:ext cx="1774899" cy="197246"/>
          </a:xfrm>
          <a:prstGeom prst="rect">
            <a:avLst/>
          </a:prstGeom>
        </p:spPr>
        <p:txBody>
          <a:bodyPr vert="horz" wrap="none" lIns="0" tIns="12684" rIns="0" bIns="0" rtlCol="0">
            <a:spAutoFit/>
          </a:bodyPr>
          <a:lstStyle/>
          <a:p>
            <a:pPr marL="12051" marR="0" lvl="0" indent="0" algn="l" defTabSz="913303" rtl="0" eaLnBrk="1" fontAlgn="auto" latinLnBrk="0" hangingPunct="1">
              <a:lnSpc>
                <a:spcPct val="100000"/>
              </a:lnSpc>
              <a:spcBef>
                <a:spcPts val="100"/>
              </a:spcBef>
              <a:spcAft>
                <a:spcPts val="0"/>
              </a:spcAft>
              <a:buClrTx/>
              <a:buSzTx/>
              <a:buFontTx/>
              <a:buNone/>
              <a:tabLst>
                <a:tab pos="162365" algn="l"/>
              </a:tabLst>
              <a:defRPr/>
            </a:pPr>
            <a:r>
              <a:rPr kumimoji="0" lang="en-GB" sz="1199" b="0" i="0" u="none" strike="noStrike" kern="1200" cap="none" spc="0" normalizeH="0" baseline="0" noProof="0" dirty="0">
                <a:ln>
                  <a:noFill/>
                </a:ln>
                <a:solidFill>
                  <a:srgbClr val="1E1246"/>
                </a:solidFill>
                <a:effectLst/>
                <a:uLnTx/>
                <a:uFillTx/>
                <a:latin typeface="Poppins-Medium"/>
                <a:ea typeface="+mn-ea"/>
                <a:cs typeface="Poppins-Medium"/>
              </a:rPr>
              <a:t>Updated 5</a:t>
            </a:r>
            <a:r>
              <a:rPr kumimoji="0" lang="en-GB" sz="1199" b="0" i="0" u="none" strike="noStrike" kern="1200" cap="none" spc="0" normalizeH="0" baseline="30000" noProof="0" dirty="0">
                <a:ln>
                  <a:noFill/>
                </a:ln>
                <a:solidFill>
                  <a:srgbClr val="1E1246"/>
                </a:solidFill>
                <a:effectLst/>
                <a:uLnTx/>
                <a:uFillTx/>
                <a:latin typeface="Poppins-Medium"/>
                <a:ea typeface="+mn-ea"/>
                <a:cs typeface="Poppins-Medium"/>
              </a:rPr>
              <a:t>th</a:t>
            </a:r>
            <a:r>
              <a:rPr kumimoji="0" lang="en-GB" sz="1199" b="0" i="0" u="none" strike="noStrike" kern="1200" cap="none" spc="0" normalizeH="0" baseline="0" noProof="0" dirty="0">
                <a:ln>
                  <a:noFill/>
                </a:ln>
                <a:solidFill>
                  <a:srgbClr val="1E1246"/>
                </a:solidFill>
                <a:effectLst/>
                <a:uLnTx/>
                <a:uFillTx/>
                <a:latin typeface="Poppins-Medium"/>
                <a:ea typeface="+mn-ea"/>
                <a:cs typeface="Poppins-Medium"/>
              </a:rPr>
              <a:t> January 2022</a:t>
            </a:r>
          </a:p>
        </p:txBody>
      </p:sp>
    </p:spTree>
    <p:extLst>
      <p:ext uri="{BB962C8B-B14F-4D97-AF65-F5344CB8AC3E}">
        <p14:creationId xmlns:p14="http://schemas.microsoft.com/office/powerpoint/2010/main" val="4041128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normAutofit fontScale="90000"/>
          </a:bodyPr>
          <a:lstStyle/>
          <a:p>
            <a:pPr>
              <a:lnSpc>
                <a:spcPct val="100000"/>
              </a:lnSpc>
            </a:pPr>
            <a:r>
              <a:rPr lang="en-US" dirty="0">
                <a:cs typeface="Poppins Black" panose="00000A00000000000000" pitchFamily="2" charset="0"/>
              </a:rPr>
              <a:t>NG TRANSMISSION CHANGE HORIZON PLAN </a:t>
            </a:r>
            <a:br>
              <a:rPr lang="en-US" dirty="0">
                <a:cs typeface="Poppins Black" panose="00000A00000000000000" pitchFamily="2" charset="0"/>
              </a:rPr>
            </a:br>
            <a:r>
              <a:rPr lang="en-US" sz="2400" dirty="0"/>
              <a:t>0 - 2 YEARS JAN 2022 - JAN 2024</a:t>
            </a:r>
            <a:endParaRPr lang="en-GB" sz="2400" dirty="0"/>
          </a:p>
        </p:txBody>
      </p:sp>
      <p:sp>
        <p:nvSpPr>
          <p:cNvPr id="3" name="Subtitle 2">
            <a:extLst>
              <a:ext uri="{FF2B5EF4-FFF2-40B4-BE49-F238E27FC236}">
                <a16:creationId xmlns:a16="http://schemas.microsoft.com/office/drawing/2014/main" id="{C2F2002D-02D2-4812-BCBA-469506040EAD}"/>
              </a:ext>
            </a:extLst>
          </p:cNvPr>
          <p:cNvSpPr>
            <a:spLocks noGrp="1"/>
          </p:cNvSpPr>
          <p:nvPr>
            <p:ph type="subTitle" idx="1"/>
          </p:nvPr>
        </p:nvSpPr>
        <p:spPr/>
        <p:txBody>
          <a:bodyPr vert="horz" lIns="91440" tIns="45720" rIns="91440" bIns="45720" rtlCol="0" anchor="t">
            <a:normAutofit/>
          </a:bodyPr>
          <a:lstStyle/>
          <a:p>
            <a:r>
              <a:rPr lang="en-US" dirty="0"/>
              <a:t>January 2022</a:t>
            </a:r>
          </a:p>
        </p:txBody>
      </p:sp>
    </p:spTree>
    <p:extLst>
      <p:ext uri="{BB962C8B-B14F-4D97-AF65-F5344CB8AC3E}">
        <p14:creationId xmlns:p14="http://schemas.microsoft.com/office/powerpoint/2010/main" val="1924799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40099D2-B496-4865-BD41-470137A28D8B}"/>
              </a:ext>
            </a:extLst>
          </p:cNvPr>
          <p:cNvGraphicFramePr>
            <a:graphicFrameLocks noGrp="1"/>
          </p:cNvGraphicFramePr>
          <p:nvPr>
            <p:extLst/>
          </p:nvPr>
        </p:nvGraphicFramePr>
        <p:xfrm>
          <a:off x="17016" y="390831"/>
          <a:ext cx="9073009" cy="4610215"/>
        </p:xfrm>
        <a:graphic>
          <a:graphicData uri="http://schemas.openxmlformats.org/drawingml/2006/table">
            <a:tbl>
              <a:tblPr firstRow="1" bandRow="1">
                <a:tableStyleId>{5C22544A-7EE6-4342-B048-85BDC9FD1C3A}</a:tableStyleId>
              </a:tblPr>
              <a:tblGrid>
                <a:gridCol w="699996">
                  <a:extLst>
                    <a:ext uri="{9D8B030D-6E8A-4147-A177-3AD203B41FA5}">
                      <a16:colId xmlns:a16="http://schemas.microsoft.com/office/drawing/2014/main" val="542809358"/>
                    </a:ext>
                  </a:extLst>
                </a:gridCol>
                <a:gridCol w="560215">
                  <a:extLst>
                    <a:ext uri="{9D8B030D-6E8A-4147-A177-3AD203B41FA5}">
                      <a16:colId xmlns:a16="http://schemas.microsoft.com/office/drawing/2014/main" val="4028384899"/>
                    </a:ext>
                  </a:extLst>
                </a:gridCol>
                <a:gridCol w="420046">
                  <a:extLst>
                    <a:ext uri="{9D8B030D-6E8A-4147-A177-3AD203B41FA5}">
                      <a16:colId xmlns:a16="http://schemas.microsoft.com/office/drawing/2014/main" val="1892519651"/>
                    </a:ext>
                  </a:extLst>
                </a:gridCol>
                <a:gridCol w="672075">
                  <a:extLst>
                    <a:ext uri="{9D8B030D-6E8A-4147-A177-3AD203B41FA5}">
                      <a16:colId xmlns:a16="http://schemas.microsoft.com/office/drawing/2014/main" val="2539976336"/>
                    </a:ext>
                  </a:extLst>
                </a:gridCol>
                <a:gridCol w="588066">
                  <a:extLst>
                    <a:ext uri="{9D8B030D-6E8A-4147-A177-3AD203B41FA5}">
                      <a16:colId xmlns:a16="http://schemas.microsoft.com/office/drawing/2014/main" val="1204433572"/>
                    </a:ext>
                  </a:extLst>
                </a:gridCol>
                <a:gridCol w="504056">
                  <a:extLst>
                    <a:ext uri="{9D8B030D-6E8A-4147-A177-3AD203B41FA5}">
                      <a16:colId xmlns:a16="http://schemas.microsoft.com/office/drawing/2014/main" val="3939180299"/>
                    </a:ext>
                  </a:extLst>
                </a:gridCol>
                <a:gridCol w="588066">
                  <a:extLst>
                    <a:ext uri="{9D8B030D-6E8A-4147-A177-3AD203B41FA5}">
                      <a16:colId xmlns:a16="http://schemas.microsoft.com/office/drawing/2014/main" val="1723559071"/>
                    </a:ext>
                  </a:extLst>
                </a:gridCol>
                <a:gridCol w="588066">
                  <a:extLst>
                    <a:ext uri="{9D8B030D-6E8A-4147-A177-3AD203B41FA5}">
                      <a16:colId xmlns:a16="http://schemas.microsoft.com/office/drawing/2014/main" val="590344273"/>
                    </a:ext>
                  </a:extLst>
                </a:gridCol>
                <a:gridCol w="504056">
                  <a:extLst>
                    <a:ext uri="{9D8B030D-6E8A-4147-A177-3AD203B41FA5}">
                      <a16:colId xmlns:a16="http://schemas.microsoft.com/office/drawing/2014/main" val="4205172266"/>
                    </a:ext>
                  </a:extLst>
                </a:gridCol>
                <a:gridCol w="504056">
                  <a:extLst>
                    <a:ext uri="{9D8B030D-6E8A-4147-A177-3AD203B41FA5}">
                      <a16:colId xmlns:a16="http://schemas.microsoft.com/office/drawing/2014/main" val="3637608218"/>
                    </a:ext>
                  </a:extLst>
                </a:gridCol>
                <a:gridCol w="504056">
                  <a:extLst>
                    <a:ext uri="{9D8B030D-6E8A-4147-A177-3AD203B41FA5}">
                      <a16:colId xmlns:a16="http://schemas.microsoft.com/office/drawing/2014/main" val="778720455"/>
                    </a:ext>
                  </a:extLst>
                </a:gridCol>
                <a:gridCol w="504056">
                  <a:extLst>
                    <a:ext uri="{9D8B030D-6E8A-4147-A177-3AD203B41FA5}">
                      <a16:colId xmlns:a16="http://schemas.microsoft.com/office/drawing/2014/main" val="133251688"/>
                    </a:ext>
                  </a:extLst>
                </a:gridCol>
                <a:gridCol w="504056">
                  <a:extLst>
                    <a:ext uri="{9D8B030D-6E8A-4147-A177-3AD203B41FA5}">
                      <a16:colId xmlns:a16="http://schemas.microsoft.com/office/drawing/2014/main" val="101972404"/>
                    </a:ext>
                  </a:extLst>
                </a:gridCol>
                <a:gridCol w="420046">
                  <a:extLst>
                    <a:ext uri="{9D8B030D-6E8A-4147-A177-3AD203B41FA5}">
                      <a16:colId xmlns:a16="http://schemas.microsoft.com/office/drawing/2014/main" val="935912634"/>
                    </a:ext>
                  </a:extLst>
                </a:gridCol>
                <a:gridCol w="504056">
                  <a:extLst>
                    <a:ext uri="{9D8B030D-6E8A-4147-A177-3AD203B41FA5}">
                      <a16:colId xmlns:a16="http://schemas.microsoft.com/office/drawing/2014/main" val="4150331701"/>
                    </a:ext>
                  </a:extLst>
                </a:gridCol>
                <a:gridCol w="504056">
                  <a:extLst>
                    <a:ext uri="{9D8B030D-6E8A-4147-A177-3AD203B41FA5}">
                      <a16:colId xmlns:a16="http://schemas.microsoft.com/office/drawing/2014/main" val="772316818"/>
                    </a:ext>
                  </a:extLst>
                </a:gridCol>
                <a:gridCol w="503985">
                  <a:extLst>
                    <a:ext uri="{9D8B030D-6E8A-4147-A177-3AD203B41FA5}">
                      <a16:colId xmlns:a16="http://schemas.microsoft.com/office/drawing/2014/main" val="323130426"/>
                    </a:ext>
                  </a:extLst>
                </a:gridCol>
              </a:tblGrid>
              <a:tr h="239266">
                <a:tc rowSpan="2" gridSpan="4">
                  <a:txBody>
                    <a:bodyPr/>
                    <a:lstStyle/>
                    <a:p>
                      <a:pPr algn="ctr"/>
                      <a:r>
                        <a:rPr lang="en-GB" sz="800" dirty="0">
                          <a:latin typeface="Arial" panose="020B0604020202020204" pitchFamily="34" charset="0"/>
                          <a:cs typeface="Arial" panose="020B0604020202020204" pitchFamily="34" charset="0"/>
                        </a:rPr>
                        <a:t>Programmes &amp; Projects </a:t>
                      </a:r>
                    </a:p>
                    <a:p>
                      <a:pPr algn="ctr"/>
                      <a:r>
                        <a:rPr lang="en-GB" sz="800" dirty="0">
                          <a:latin typeface="Arial" panose="020B0604020202020204" pitchFamily="34" charset="0"/>
                          <a:cs typeface="Arial" panose="020B0604020202020204" pitchFamily="34" charset="0"/>
                        </a:rPr>
                        <a:t>2022-2024</a:t>
                      </a:r>
                    </a:p>
                    <a:p>
                      <a:pPr algn="ctr"/>
                      <a:endParaRPr lang="en-GB" sz="800" dirty="0">
                        <a:latin typeface="+mn-lt"/>
                      </a:endParaRPr>
                    </a:p>
                  </a:txBody>
                  <a:tcPr marL="83127" marR="83127" anchor="ctr">
                    <a:solidFill>
                      <a:schemeClr val="accent1">
                        <a:lumMod val="75000"/>
                      </a:schemeClr>
                    </a:solidFill>
                  </a:tcPr>
                </a:tc>
                <a:tc rowSpan="2" hMerge="1">
                  <a:txBody>
                    <a:bodyPr/>
                    <a:lstStyle/>
                    <a:p>
                      <a:endParaRPr lang="en-GB" sz="600" dirty="0">
                        <a:latin typeface="+mj-lt"/>
                      </a:endParaRPr>
                    </a:p>
                  </a:txBody>
                  <a:tcPr anchor="ctr">
                    <a:solidFill>
                      <a:srgbClr val="0070C0"/>
                    </a:solidFill>
                  </a:tcPr>
                </a:tc>
                <a:tc rowSpan="2" hMerge="1">
                  <a:txBody>
                    <a:bodyPr/>
                    <a:lstStyle/>
                    <a:p>
                      <a:endParaRPr lang="en-GB"/>
                    </a:p>
                  </a:txBody>
                  <a:tcPr/>
                </a:tc>
                <a:tc rowSpan="2" hMerge="1">
                  <a:txBody>
                    <a:bodyPr/>
                    <a:lstStyle/>
                    <a:p>
                      <a:endParaRPr lang="en-GB" sz="600" dirty="0">
                        <a:latin typeface="+mj-lt"/>
                      </a:endParaRPr>
                    </a:p>
                  </a:txBody>
                  <a:tcPr anchor="ctr">
                    <a:solidFill>
                      <a:srgbClr val="0070C0"/>
                    </a:solidFill>
                  </a:tcPr>
                </a:tc>
                <a:tc gridSpan="12">
                  <a:txBody>
                    <a:bodyPr/>
                    <a:lstStyle/>
                    <a:p>
                      <a:pPr algn="ctr"/>
                      <a:r>
                        <a:rPr lang="en-GB" sz="600">
                          <a:latin typeface="+mj-lt"/>
                        </a:rPr>
                        <a:t>2022</a:t>
                      </a:r>
                      <a:endParaRPr lang="en-GB" sz="600" dirty="0">
                        <a:latin typeface="+mj-lt"/>
                      </a:endParaRPr>
                    </a:p>
                  </a:txBody>
                  <a:tcPr marL="83127" marR="83127" anchor="ctr">
                    <a:solidFill>
                      <a:schemeClr val="accent1">
                        <a:lumMod val="75000"/>
                      </a:schemeClr>
                    </a:solidFill>
                  </a:tcP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a:txBody>
                    <a:bodyPr/>
                    <a:lstStyle/>
                    <a:p>
                      <a:pPr algn="ctr"/>
                      <a:r>
                        <a:rPr lang="en-GB" sz="500">
                          <a:latin typeface="+mj-lt"/>
                        </a:rPr>
                        <a:t>2023</a:t>
                      </a:r>
                      <a:endParaRPr lang="en-GB" sz="500" dirty="0">
                        <a:latin typeface="+mj-lt"/>
                      </a:endParaRPr>
                    </a:p>
                  </a:txBody>
                  <a:tcPr anchor="ctr">
                    <a:solidFill>
                      <a:schemeClr val="accent1">
                        <a:lumMod val="75000"/>
                      </a:schemeClr>
                    </a:solidFill>
                  </a:tcPr>
                </a:tc>
                <a:extLst>
                  <a:ext uri="{0D108BD9-81ED-4DB2-BD59-A6C34878D82A}">
                    <a16:rowId xmlns:a16="http://schemas.microsoft.com/office/drawing/2014/main" val="2910095581"/>
                  </a:ext>
                </a:extLst>
              </a:tr>
              <a:tr h="258092">
                <a:tc gridSpan="4" vMerge="1">
                  <a:txBody>
                    <a:bodyPr/>
                    <a:lstStyle/>
                    <a:p>
                      <a:pPr algn="ctr"/>
                      <a:endParaRPr lang="en-GB" sz="800" dirty="0">
                        <a:latin typeface="+mn-lt"/>
                      </a:endParaRPr>
                    </a:p>
                  </a:txBody>
                  <a:tcPr marL="83127" marR="83127" anchor="ctr">
                    <a:solidFill>
                      <a:schemeClr val="accent1">
                        <a:lumMod val="75000"/>
                      </a:schemeClr>
                    </a:solidFill>
                  </a:tcPr>
                </a:tc>
                <a:tc hMerge="1" vMerge="1">
                  <a:txBody>
                    <a:bodyPr/>
                    <a:lstStyle/>
                    <a:p>
                      <a:endParaRPr lang="en-GB"/>
                    </a:p>
                  </a:txBody>
                  <a:tcPr/>
                </a:tc>
                <a:tc hMerge="1" vMerge="1">
                  <a:txBody>
                    <a:bodyPr/>
                    <a:lstStyle/>
                    <a:p>
                      <a:endParaRPr lang="en-GB"/>
                    </a:p>
                  </a:txBody>
                  <a:tcPr/>
                </a:tc>
                <a:tc hMerge="1" vMerge="1">
                  <a:txBody>
                    <a:bodyPr/>
                    <a:lstStyle/>
                    <a:p>
                      <a:endParaRPr lang="en-GB" sz="600" dirty="0">
                        <a:latin typeface="+mj-lt"/>
                      </a:endParaRPr>
                    </a:p>
                  </a:txBody>
                  <a:tcPr anchor="ctr"/>
                </a:tc>
                <a:tc>
                  <a:txBody>
                    <a:bodyPr/>
                    <a:lstStyle/>
                    <a:p>
                      <a:pPr algn="ctr"/>
                      <a:r>
                        <a:rPr lang="en-GB" sz="500" b="1" dirty="0">
                          <a:solidFill>
                            <a:schemeClr val="bg1"/>
                          </a:solidFill>
                          <a:latin typeface="+mn-lt"/>
                        </a:rPr>
                        <a:t>Jan </a:t>
                      </a:r>
                    </a:p>
                  </a:txBody>
                  <a:tcPr anchor="ctr">
                    <a:solidFill>
                      <a:schemeClr val="bg1">
                        <a:lumMod val="65000"/>
                      </a:schemeClr>
                    </a:solidFill>
                  </a:tcPr>
                </a:tc>
                <a:tc>
                  <a:txBody>
                    <a:bodyPr/>
                    <a:lstStyle/>
                    <a:p>
                      <a:pPr algn="ctr"/>
                      <a:r>
                        <a:rPr lang="en-GB" sz="500" b="1" dirty="0">
                          <a:solidFill>
                            <a:schemeClr val="bg1"/>
                          </a:solidFill>
                          <a:latin typeface="+mn-lt"/>
                        </a:rPr>
                        <a:t>Feb </a:t>
                      </a:r>
                    </a:p>
                  </a:txBody>
                  <a:tcPr anchor="ctr">
                    <a:solidFill>
                      <a:schemeClr val="bg1">
                        <a:lumMod val="65000"/>
                      </a:schemeClr>
                    </a:solidFill>
                  </a:tcPr>
                </a:tc>
                <a:tc>
                  <a:txBody>
                    <a:bodyPr/>
                    <a:lstStyle/>
                    <a:p>
                      <a:pPr algn="ctr"/>
                      <a:r>
                        <a:rPr lang="en-GB" sz="500" b="1" dirty="0">
                          <a:solidFill>
                            <a:schemeClr val="bg1"/>
                          </a:solidFill>
                          <a:latin typeface="+mn-lt"/>
                        </a:rPr>
                        <a:t>Mar</a:t>
                      </a:r>
                    </a:p>
                  </a:txBody>
                  <a:tcPr anchor="ctr">
                    <a:solidFill>
                      <a:schemeClr val="bg1">
                        <a:lumMod val="65000"/>
                      </a:schemeClr>
                    </a:solidFill>
                  </a:tcPr>
                </a:tc>
                <a:tc>
                  <a:txBody>
                    <a:bodyPr/>
                    <a:lstStyle/>
                    <a:p>
                      <a:pPr algn="ctr"/>
                      <a:r>
                        <a:rPr lang="en-GB" sz="500" b="1">
                          <a:solidFill>
                            <a:schemeClr val="bg1"/>
                          </a:solidFill>
                          <a:latin typeface="+mn-lt"/>
                        </a:rPr>
                        <a:t>Apr </a:t>
                      </a:r>
                      <a:endParaRPr lang="en-GB" sz="500" b="1" dirty="0">
                        <a:solidFill>
                          <a:schemeClr val="bg1"/>
                        </a:solidFill>
                        <a:latin typeface="+mn-lt"/>
                      </a:endParaRPr>
                    </a:p>
                  </a:txBody>
                  <a:tcPr anchor="ctr">
                    <a:solidFill>
                      <a:schemeClr val="bg1">
                        <a:lumMod val="65000"/>
                      </a:schemeClr>
                    </a:solidFill>
                  </a:tcPr>
                </a:tc>
                <a:tc>
                  <a:txBody>
                    <a:bodyPr/>
                    <a:lstStyle/>
                    <a:p>
                      <a:pPr algn="ctr"/>
                      <a:r>
                        <a:rPr lang="en-GB" sz="500" b="1">
                          <a:solidFill>
                            <a:schemeClr val="bg1"/>
                          </a:solidFill>
                          <a:latin typeface="+mn-lt"/>
                        </a:rPr>
                        <a:t>May </a:t>
                      </a:r>
                      <a:endParaRPr lang="en-GB" sz="500" b="1" dirty="0">
                        <a:solidFill>
                          <a:schemeClr val="bg1"/>
                        </a:solidFill>
                        <a:latin typeface="+mn-lt"/>
                      </a:endParaRPr>
                    </a:p>
                  </a:txBody>
                  <a:tcPr anchor="ctr">
                    <a:solidFill>
                      <a:schemeClr val="bg1">
                        <a:lumMod val="65000"/>
                      </a:schemeClr>
                    </a:solidFill>
                  </a:tcPr>
                </a:tc>
                <a:tc>
                  <a:txBody>
                    <a:bodyPr/>
                    <a:lstStyle/>
                    <a:p>
                      <a:pPr algn="ctr"/>
                      <a:r>
                        <a:rPr lang="en-GB" sz="500" b="1" dirty="0">
                          <a:solidFill>
                            <a:schemeClr val="bg1"/>
                          </a:solidFill>
                          <a:latin typeface="+mn-lt"/>
                        </a:rPr>
                        <a:t>Jun </a:t>
                      </a:r>
                    </a:p>
                  </a:txBody>
                  <a:tcPr anchor="ctr">
                    <a:solidFill>
                      <a:schemeClr val="bg1">
                        <a:lumMod val="65000"/>
                      </a:schemeClr>
                    </a:solidFill>
                  </a:tcPr>
                </a:tc>
                <a:tc>
                  <a:txBody>
                    <a:bodyPr/>
                    <a:lstStyle/>
                    <a:p>
                      <a:pPr algn="ctr"/>
                      <a:r>
                        <a:rPr lang="en-GB" sz="500" b="1">
                          <a:solidFill>
                            <a:schemeClr val="bg1"/>
                          </a:solidFill>
                          <a:latin typeface="+mn-lt"/>
                        </a:rPr>
                        <a:t>July </a:t>
                      </a:r>
                      <a:endParaRPr lang="en-GB" sz="500" b="1" dirty="0">
                        <a:solidFill>
                          <a:schemeClr val="bg1"/>
                        </a:solidFill>
                        <a:latin typeface="+mn-lt"/>
                      </a:endParaRPr>
                    </a:p>
                  </a:txBody>
                  <a:tcPr anchor="ctr">
                    <a:solidFill>
                      <a:schemeClr val="bg1">
                        <a:lumMod val="65000"/>
                      </a:schemeClr>
                    </a:solidFill>
                  </a:tcPr>
                </a:tc>
                <a:tc>
                  <a:txBody>
                    <a:bodyPr/>
                    <a:lstStyle/>
                    <a:p>
                      <a:pPr algn="ctr"/>
                      <a:r>
                        <a:rPr lang="en-GB" sz="500" b="1">
                          <a:solidFill>
                            <a:schemeClr val="bg1"/>
                          </a:solidFill>
                          <a:latin typeface="+mn-lt"/>
                        </a:rPr>
                        <a:t>Aug</a:t>
                      </a:r>
                      <a:endParaRPr lang="en-GB" sz="500" b="1" dirty="0">
                        <a:solidFill>
                          <a:schemeClr val="bg1"/>
                        </a:solidFill>
                        <a:latin typeface="+mn-lt"/>
                      </a:endParaRPr>
                    </a:p>
                  </a:txBody>
                  <a:tcPr anchor="ctr">
                    <a:solidFill>
                      <a:schemeClr val="bg1">
                        <a:lumMod val="65000"/>
                      </a:schemeClr>
                    </a:solidFill>
                  </a:tcPr>
                </a:tc>
                <a:tc>
                  <a:txBody>
                    <a:bodyPr/>
                    <a:lstStyle/>
                    <a:p>
                      <a:pPr algn="ctr"/>
                      <a:r>
                        <a:rPr lang="en-GB" sz="500" b="1">
                          <a:solidFill>
                            <a:schemeClr val="bg1"/>
                          </a:solidFill>
                          <a:latin typeface="+mn-lt"/>
                        </a:rPr>
                        <a:t>Sept </a:t>
                      </a:r>
                      <a:endParaRPr lang="en-GB" sz="500" b="1" dirty="0">
                        <a:solidFill>
                          <a:schemeClr val="bg1"/>
                        </a:solidFill>
                        <a:latin typeface="+mn-lt"/>
                      </a:endParaRPr>
                    </a:p>
                  </a:txBody>
                  <a:tcPr anchor="ctr">
                    <a:solidFill>
                      <a:schemeClr val="bg1">
                        <a:lumMod val="65000"/>
                      </a:schemeClr>
                    </a:solidFill>
                  </a:tcPr>
                </a:tc>
                <a:tc>
                  <a:txBody>
                    <a:bodyPr/>
                    <a:lstStyle/>
                    <a:p>
                      <a:pPr algn="ctr"/>
                      <a:r>
                        <a:rPr lang="en-GB" sz="500" b="1">
                          <a:solidFill>
                            <a:schemeClr val="bg1"/>
                          </a:solidFill>
                          <a:latin typeface="+mn-lt"/>
                        </a:rPr>
                        <a:t>Oct </a:t>
                      </a:r>
                      <a:endParaRPr lang="en-GB" sz="500" b="1" dirty="0">
                        <a:solidFill>
                          <a:schemeClr val="bg1"/>
                        </a:solidFill>
                        <a:latin typeface="+mn-lt"/>
                      </a:endParaRPr>
                    </a:p>
                  </a:txBody>
                  <a:tcPr anchor="ctr">
                    <a:solidFill>
                      <a:schemeClr val="bg1">
                        <a:lumMod val="65000"/>
                      </a:schemeClr>
                    </a:solidFill>
                  </a:tcPr>
                </a:tc>
                <a:tc>
                  <a:txBody>
                    <a:bodyPr/>
                    <a:lstStyle/>
                    <a:p>
                      <a:pPr algn="ctr"/>
                      <a:r>
                        <a:rPr lang="en-GB" sz="500" b="1">
                          <a:solidFill>
                            <a:schemeClr val="bg1"/>
                          </a:solidFill>
                          <a:latin typeface="+mn-lt"/>
                        </a:rPr>
                        <a:t>Nov </a:t>
                      </a:r>
                      <a:endParaRPr lang="en-GB" sz="500" b="1" dirty="0">
                        <a:solidFill>
                          <a:schemeClr val="bg1"/>
                        </a:solidFill>
                        <a:latin typeface="+mn-lt"/>
                      </a:endParaRPr>
                    </a:p>
                  </a:txBody>
                  <a:tcPr anchor="ctr">
                    <a:solidFill>
                      <a:schemeClr val="bg1">
                        <a:lumMod val="65000"/>
                      </a:schemeClr>
                    </a:solidFill>
                  </a:tcPr>
                </a:tc>
                <a:tc>
                  <a:txBody>
                    <a:bodyPr/>
                    <a:lstStyle/>
                    <a:p>
                      <a:pPr algn="ctr"/>
                      <a:r>
                        <a:rPr lang="en-GB" sz="500" b="1" dirty="0">
                          <a:solidFill>
                            <a:schemeClr val="bg1"/>
                          </a:solidFill>
                          <a:latin typeface="+mn-lt"/>
                        </a:rPr>
                        <a:t>Dec </a:t>
                      </a:r>
                    </a:p>
                  </a:txBody>
                  <a:tcPr anchor="ctr">
                    <a:solidFill>
                      <a:schemeClr val="bg1">
                        <a:lumMod val="65000"/>
                      </a:schemeClr>
                    </a:solidFill>
                  </a:tcPr>
                </a:tc>
                <a:tc>
                  <a:txBody>
                    <a:bodyPr/>
                    <a:lstStyle/>
                    <a:p>
                      <a:pPr algn="ctr"/>
                      <a:r>
                        <a:rPr lang="en-GB" sz="500" dirty="0">
                          <a:solidFill>
                            <a:schemeClr val="bg1"/>
                          </a:solidFill>
                          <a:latin typeface="+mn-lt"/>
                        </a:rPr>
                        <a:t>Jan </a:t>
                      </a:r>
                    </a:p>
                  </a:txBody>
                  <a:tcPr anchor="ctr">
                    <a:solidFill>
                      <a:schemeClr val="bg1">
                        <a:lumMod val="65000"/>
                      </a:schemeClr>
                    </a:solidFill>
                  </a:tcPr>
                </a:tc>
                <a:extLst>
                  <a:ext uri="{0D108BD9-81ED-4DB2-BD59-A6C34878D82A}">
                    <a16:rowId xmlns:a16="http://schemas.microsoft.com/office/drawing/2014/main" val="1160549859"/>
                  </a:ext>
                </a:extLst>
              </a:tr>
              <a:tr h="1875120">
                <a:tc rowSpan="5">
                  <a:txBody>
                    <a:bodyPr/>
                    <a:lstStyle/>
                    <a:p>
                      <a:pPr algn="ctr"/>
                      <a:r>
                        <a:rPr lang="en-GB" sz="1100" b="1" dirty="0">
                          <a:solidFill>
                            <a:schemeClr val="bg1"/>
                          </a:solidFill>
                          <a:latin typeface="+mj-lt"/>
                        </a:rPr>
                        <a:t>MAJOR RELEASES</a:t>
                      </a:r>
                    </a:p>
                  </a:txBody>
                  <a:tcPr marL="83127" marR="83127" vert="vert270">
                    <a:solidFill>
                      <a:schemeClr val="accent1">
                        <a:lumMod val="75000"/>
                      </a:schemeClr>
                    </a:solidFill>
                  </a:tcPr>
                </a:tc>
                <a:tc>
                  <a:txBody>
                    <a:bodyPr/>
                    <a:lstStyle/>
                    <a:p>
                      <a:pPr algn="ctr"/>
                      <a:r>
                        <a:rPr lang="en-GB" sz="500" dirty="0">
                          <a:solidFill>
                            <a:schemeClr val="bg1"/>
                          </a:solidFill>
                          <a:latin typeface="Arial" panose="020B0604020202020204" pitchFamily="34" charset="0"/>
                          <a:cs typeface="Arial" panose="020B0604020202020204" pitchFamily="34" charset="0"/>
                        </a:rPr>
                        <a:t>Regulatory / Customer Requested Change </a:t>
                      </a:r>
                    </a:p>
                    <a:p>
                      <a:pPr algn="ctr"/>
                      <a:endParaRPr lang="en-GB" sz="500" dirty="0">
                        <a:solidFill>
                          <a:schemeClr val="bg1"/>
                        </a:solidFill>
                        <a:latin typeface="Arial" panose="020B0604020202020204" pitchFamily="34" charset="0"/>
                        <a:cs typeface="Arial" panose="020B0604020202020204" pitchFamily="34" charset="0"/>
                      </a:endParaRPr>
                    </a:p>
                  </a:txBody>
                  <a:tcPr marL="83127" marR="83127" vert="vert270" anchor="ctr">
                    <a:solidFill>
                      <a:schemeClr val="tx2">
                        <a:lumMod val="75000"/>
                      </a:schemeClr>
                    </a:solidFill>
                  </a:tcPr>
                </a:tc>
                <a:tc>
                  <a:txBody>
                    <a:bodyPr/>
                    <a:lstStyle/>
                    <a:p>
                      <a:pPr algn="ctr"/>
                      <a:r>
                        <a:rPr lang="en-GB" sz="500" b="1" dirty="0">
                          <a:solidFill>
                            <a:schemeClr val="bg1"/>
                          </a:solidFill>
                          <a:latin typeface="Arial" panose="020B0604020202020204" pitchFamily="34" charset="0"/>
                          <a:cs typeface="Arial" panose="020B0604020202020204" pitchFamily="34" charset="0"/>
                        </a:rPr>
                        <a:t>PM </a:t>
                      </a:r>
                    </a:p>
                    <a:p>
                      <a:pPr algn="ctr"/>
                      <a:r>
                        <a:rPr lang="en-GB" sz="500" b="1" dirty="0">
                          <a:solidFill>
                            <a:schemeClr val="bg1"/>
                          </a:solidFill>
                          <a:latin typeface="Arial" panose="020B0604020202020204" pitchFamily="34" charset="0"/>
                          <a:cs typeface="Arial" panose="020B0604020202020204" pitchFamily="34" charset="0"/>
                        </a:rPr>
                        <a:t>Matthew Rider </a:t>
                      </a:r>
                    </a:p>
                    <a:p>
                      <a:pPr algn="ctr"/>
                      <a:endParaRPr lang="en-GB" sz="400" b="1" dirty="0">
                        <a:solidFill>
                          <a:schemeClr val="bg1"/>
                        </a:solidFill>
                        <a:latin typeface="Arial" panose="020B0604020202020204" pitchFamily="34" charset="0"/>
                        <a:cs typeface="Arial" panose="020B0604020202020204" pitchFamily="34" charset="0"/>
                      </a:endParaRPr>
                    </a:p>
                  </a:txBody>
                  <a:tcPr marL="83127" marR="83127" vert="vert270" anchor="ctr">
                    <a:solidFill>
                      <a:schemeClr val="bg1">
                        <a:lumMod val="50000"/>
                      </a:schemeClr>
                    </a:solidFill>
                  </a:tcPr>
                </a:tc>
                <a:tc>
                  <a:txBody>
                    <a:bodyPr/>
                    <a:lstStyle/>
                    <a:p>
                      <a:pPr algn="ctr"/>
                      <a:r>
                        <a:rPr lang="en-US" sz="420" b="0" dirty="0">
                          <a:solidFill>
                            <a:schemeClr val="bg1"/>
                          </a:solidFill>
                          <a:latin typeface="Arial" panose="020B0604020202020204" pitchFamily="34" charset="0"/>
                          <a:cs typeface="Arial" panose="020B0604020202020204" pitchFamily="34" charset="0"/>
                        </a:rPr>
                        <a:t>XRN5393 – Gemini Spring 22 Release </a:t>
                      </a:r>
                      <a:endParaRPr lang="en-GB" sz="42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extLst>
                  <a:ext uri="{0D108BD9-81ED-4DB2-BD59-A6C34878D82A}">
                    <a16:rowId xmlns:a16="http://schemas.microsoft.com/office/drawing/2014/main" val="141634101"/>
                  </a:ext>
                </a:extLst>
              </a:tr>
              <a:tr h="708434">
                <a:tc vMerge="1">
                  <a:txBody>
                    <a:bodyPr/>
                    <a:lstStyle/>
                    <a:p>
                      <a:endParaRPr lang="en-GB" sz="600" dirty="0">
                        <a:latin typeface="+mj-lt"/>
                      </a:endParaRPr>
                    </a:p>
                  </a:txBody>
                  <a:tcPr/>
                </a:tc>
                <a:tc>
                  <a:txBody>
                    <a:bodyPr/>
                    <a:lstStyle/>
                    <a:p>
                      <a:pPr algn="ctr"/>
                      <a:r>
                        <a:rPr lang="en-GB" sz="500" b="0" i="0" u="none" strike="noStrike" baseline="0" dirty="0">
                          <a:solidFill>
                            <a:schemeClr val="bg1"/>
                          </a:solidFill>
                          <a:latin typeface="Arial" panose="020B0604020202020204" pitchFamily="34" charset="0"/>
                          <a:ea typeface="+mn-ea"/>
                          <a:cs typeface="Arial" panose="020B0604020202020204" pitchFamily="34" charset="0"/>
                        </a:rPr>
                        <a:t>UK Link Consequential Changes</a:t>
                      </a:r>
                      <a:endParaRPr lang="en-GB" sz="50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algn="ctr"/>
                      <a:r>
                        <a:rPr lang="en-GB" sz="500" b="1" dirty="0">
                          <a:solidFill>
                            <a:schemeClr val="bg1"/>
                          </a:solidFill>
                          <a:latin typeface="Arial" panose="020B0604020202020204" pitchFamily="34" charset="0"/>
                          <a:cs typeface="Arial" panose="020B0604020202020204" pitchFamily="34" charset="0"/>
                        </a:rPr>
                        <a:t>PM</a:t>
                      </a:r>
                    </a:p>
                    <a:p>
                      <a:pPr algn="ctr"/>
                      <a:r>
                        <a:rPr lang="en-GB" sz="500" b="1" dirty="0">
                          <a:solidFill>
                            <a:schemeClr val="bg1"/>
                          </a:solidFill>
                          <a:latin typeface="Arial" panose="020B0604020202020204" pitchFamily="34" charset="0"/>
                          <a:cs typeface="Arial" panose="020B0604020202020204" pitchFamily="34" charset="0"/>
                        </a:rPr>
                        <a:t>Hannah Reddy</a:t>
                      </a:r>
                    </a:p>
                  </a:txBody>
                  <a:tcPr vert="vert270">
                    <a:solidFill>
                      <a:schemeClr val="bg1">
                        <a:lumMod val="50000"/>
                      </a:schemeClr>
                    </a:solidFill>
                  </a:tcPr>
                </a:tc>
                <a:tc>
                  <a:txBody>
                    <a:bodyPr/>
                    <a:lstStyle/>
                    <a:p>
                      <a:pPr algn="ctr"/>
                      <a:r>
                        <a:rPr lang="en-GB" sz="420" b="0" dirty="0">
                          <a:solidFill>
                            <a:schemeClr val="bg1"/>
                          </a:solidFill>
                          <a:latin typeface="Arial" panose="020B0604020202020204" pitchFamily="34" charset="0"/>
                          <a:cs typeface="Arial" panose="020B0604020202020204" pitchFamily="34" charset="0"/>
                        </a:rPr>
                        <a:t>Flow Weighted Average CV</a:t>
                      </a:r>
                    </a:p>
                    <a:p>
                      <a:pPr algn="ctr"/>
                      <a:r>
                        <a:rPr lang="en-GB" sz="420" b="0" dirty="0">
                          <a:solidFill>
                            <a:schemeClr val="bg1"/>
                          </a:solidFill>
                          <a:latin typeface="Arial" panose="020B0604020202020204" pitchFamily="34" charset="0"/>
                          <a:cs typeface="Arial" panose="020B0604020202020204" pitchFamily="34" charset="0"/>
                        </a:rPr>
                        <a:t>FWACV</a:t>
                      </a:r>
                      <a:endParaRPr lang="en-GB" sz="50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extLst>
                  <a:ext uri="{0D108BD9-81ED-4DB2-BD59-A6C34878D82A}">
                    <a16:rowId xmlns:a16="http://schemas.microsoft.com/office/drawing/2014/main" val="1860452353"/>
                  </a:ext>
                </a:extLst>
              </a:tr>
              <a:tr h="639271">
                <a:tc vMerge="1">
                  <a:txBody>
                    <a:bodyPr/>
                    <a:lstStyle/>
                    <a:p>
                      <a:endParaRPr lang="en-GB" sz="600" dirty="0">
                        <a:latin typeface="+mj-lt"/>
                      </a:endParaRPr>
                    </a:p>
                  </a:txBody>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0" dirty="0">
                          <a:solidFill>
                            <a:schemeClr val="bg1"/>
                          </a:solidFill>
                          <a:latin typeface="Arial" panose="020B0604020202020204" pitchFamily="34" charset="0"/>
                          <a:cs typeface="Arial" panose="020B0604020202020204" pitchFamily="34" charset="0"/>
                        </a:rPr>
                        <a:t>Gemini Change Programme Sustain</a:t>
                      </a:r>
                    </a:p>
                    <a:p>
                      <a:pPr algn="ctr"/>
                      <a:endParaRPr lang="en-GB" sz="500" b="0" dirty="0">
                        <a:solidFill>
                          <a:schemeClr val="bg1"/>
                        </a:solidFill>
                        <a:latin typeface="Arial" panose="020B0604020202020204" pitchFamily="34" charset="0"/>
                        <a:cs typeface="Arial" panose="020B0604020202020204" pitchFamily="34" charset="0"/>
                      </a:endParaRPr>
                    </a:p>
                  </a:txBody>
                  <a:tcPr marL="83127" marR="83127" vert="vert270" anchor="ctr">
                    <a:solidFill>
                      <a:schemeClr val="tx2">
                        <a:lumMod val="75000"/>
                      </a:schemeClr>
                    </a:solidFill>
                  </a:tcPr>
                </a:tc>
                <a:tc rowSpan="3">
                  <a:txBody>
                    <a:bodyPr/>
                    <a:lstStyle/>
                    <a:p>
                      <a:pPr algn="ctr"/>
                      <a:r>
                        <a:rPr lang="en-GB" sz="500" b="1" dirty="0">
                          <a:solidFill>
                            <a:schemeClr val="bg1"/>
                          </a:solidFill>
                          <a:latin typeface="Arial" panose="020B0604020202020204" pitchFamily="34" charset="0"/>
                          <a:cs typeface="Arial" panose="020B0604020202020204" pitchFamily="34" charset="0"/>
                        </a:rPr>
                        <a:t>PM</a:t>
                      </a:r>
                    </a:p>
                    <a:p>
                      <a:pPr algn="ctr"/>
                      <a:r>
                        <a:rPr lang="en-GB" sz="500" b="1" dirty="0">
                          <a:solidFill>
                            <a:schemeClr val="bg1"/>
                          </a:solidFill>
                          <a:latin typeface="Arial" panose="020B0604020202020204" pitchFamily="34" charset="0"/>
                          <a:cs typeface="Arial" panose="020B0604020202020204" pitchFamily="34" charset="0"/>
                        </a:rPr>
                        <a:t>Emma Catton </a:t>
                      </a:r>
                    </a:p>
                  </a:txBody>
                  <a:tcPr marL="83127" marR="83127" vert="vert270">
                    <a:solidFill>
                      <a:schemeClr val="bg1">
                        <a:lumMod val="50000"/>
                      </a:schemeClr>
                    </a:solidFill>
                  </a:tcPr>
                </a:tc>
                <a:tc>
                  <a:txBody>
                    <a:bodyPr/>
                    <a:lstStyle/>
                    <a:p>
                      <a:pPr algn="ctr"/>
                      <a:r>
                        <a:rPr lang="en-GB" sz="420" b="0" dirty="0">
                          <a:solidFill>
                            <a:schemeClr val="bg1"/>
                          </a:solidFill>
                          <a:latin typeface="Arial" panose="020B0604020202020204" pitchFamily="34" charset="0"/>
                          <a:cs typeface="Arial" panose="020B0604020202020204" pitchFamily="34" charset="0"/>
                        </a:rPr>
                        <a:t>Single Sign on Experience</a:t>
                      </a:r>
                    </a:p>
                  </a:txBody>
                  <a:tcPr vert="vert270" anchor="ctr">
                    <a:solidFill>
                      <a:schemeClr val="tx2">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extLst>
                  <a:ext uri="{0D108BD9-81ED-4DB2-BD59-A6C34878D82A}">
                    <a16:rowId xmlns:a16="http://schemas.microsoft.com/office/drawing/2014/main" val="2311386642"/>
                  </a:ext>
                </a:extLst>
              </a:tr>
              <a:tr h="498482">
                <a:tc vMerge="1">
                  <a:txBody>
                    <a:bodyPr/>
                    <a:lstStyle/>
                    <a:p>
                      <a:pPr algn="ctr"/>
                      <a:endParaRPr lang="en-GB" sz="1100" b="1" dirty="0">
                        <a:solidFill>
                          <a:schemeClr val="bg1"/>
                        </a:solidFill>
                        <a:latin typeface="+mj-lt"/>
                      </a:endParaRPr>
                    </a:p>
                  </a:txBody>
                  <a:tcPr marL="83127" marR="83127" vert="vert270">
                    <a:solidFill>
                      <a:schemeClr val="accent1">
                        <a:lumMod val="75000"/>
                      </a:schemeClr>
                    </a:solidFill>
                  </a:tcPr>
                </a:tc>
                <a:tc vMerge="1">
                  <a:txBody>
                    <a:bodyPr/>
                    <a:lstStyle/>
                    <a:p>
                      <a:pPr algn="ctr"/>
                      <a:endParaRPr lang="en-GB" sz="500" b="0" dirty="0">
                        <a:solidFill>
                          <a:schemeClr val="bg1"/>
                        </a:solidFill>
                        <a:latin typeface="Arial" panose="020B0604020202020204" pitchFamily="34" charset="0"/>
                        <a:cs typeface="Arial" panose="020B0604020202020204" pitchFamily="34" charset="0"/>
                      </a:endParaRPr>
                    </a:p>
                  </a:txBody>
                  <a:tcPr marL="83127" marR="83127" vert="vert270" anchor="ctr">
                    <a:solidFill>
                      <a:schemeClr val="tx2">
                        <a:lumMod val="75000"/>
                      </a:schemeClr>
                    </a:solidFill>
                  </a:tcPr>
                </a:tc>
                <a:tc vMerge="1">
                  <a:txBody>
                    <a:bodyPr/>
                    <a:lstStyle/>
                    <a:p>
                      <a:pPr algn="ctr"/>
                      <a:endParaRPr lang="en-GB" sz="500" b="1" dirty="0">
                        <a:solidFill>
                          <a:schemeClr val="bg1"/>
                        </a:solidFill>
                        <a:latin typeface="Arial" panose="020B0604020202020204" pitchFamily="34" charset="0"/>
                        <a:cs typeface="Arial" panose="020B0604020202020204" pitchFamily="34" charset="0"/>
                      </a:endParaRPr>
                    </a:p>
                  </a:txBody>
                  <a:tcPr marL="83127" marR="83127" vert="vert270">
                    <a:solidFill>
                      <a:schemeClr val="bg1">
                        <a:lumMod val="50000"/>
                      </a:schemeClr>
                    </a:solidFill>
                  </a:tcPr>
                </a:tc>
                <a:tc>
                  <a:txBody>
                    <a:bodyPr/>
                    <a:lstStyle/>
                    <a:p>
                      <a:pPr algn="ctr"/>
                      <a:r>
                        <a:rPr lang="en-GB" sz="420" b="0" dirty="0">
                          <a:solidFill>
                            <a:schemeClr val="bg1"/>
                          </a:solidFill>
                          <a:latin typeface="Arial" panose="020B0604020202020204" pitchFamily="34" charset="0"/>
                          <a:cs typeface="Arial" panose="020B0604020202020204" pitchFamily="34" charset="0"/>
                        </a:rPr>
                        <a:t>API </a:t>
                      </a:r>
                      <a:r>
                        <a:rPr lang="en-GB" sz="350" b="0" dirty="0">
                          <a:solidFill>
                            <a:schemeClr val="bg1"/>
                          </a:solidFill>
                          <a:latin typeface="Arial" panose="020B0604020202020204" pitchFamily="34" charset="0"/>
                          <a:cs typeface="Arial" panose="020B0604020202020204" pitchFamily="34" charset="0"/>
                        </a:rPr>
                        <a:t>Enhancements </a:t>
                      </a:r>
                    </a:p>
                  </a:txBody>
                  <a:tcPr vert="vert270" anchor="ctr">
                    <a:solidFill>
                      <a:schemeClr val="tx2">
                        <a:lumMod val="7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extLst>
                  <a:ext uri="{0D108BD9-81ED-4DB2-BD59-A6C34878D82A}">
                    <a16:rowId xmlns:a16="http://schemas.microsoft.com/office/drawing/2014/main" val="2919218581"/>
                  </a:ext>
                </a:extLst>
              </a:tr>
              <a:tr h="391550">
                <a:tc vMerge="1">
                  <a:txBody>
                    <a:bodyPr/>
                    <a:lstStyle/>
                    <a:p>
                      <a:pPr algn="ctr"/>
                      <a:endParaRPr lang="en-GB" sz="1100" b="1" dirty="0">
                        <a:solidFill>
                          <a:schemeClr val="bg1"/>
                        </a:solidFill>
                        <a:latin typeface="+mj-lt"/>
                      </a:endParaRPr>
                    </a:p>
                  </a:txBody>
                  <a:tcPr marL="83127" marR="83127" vert="vert270">
                    <a:solidFill>
                      <a:schemeClr val="accent1">
                        <a:lumMod val="75000"/>
                      </a:schemeClr>
                    </a:solidFill>
                  </a:tcPr>
                </a:tc>
                <a:tc vMerge="1">
                  <a:txBody>
                    <a:bodyPr/>
                    <a:lstStyle/>
                    <a:p>
                      <a:pPr algn="ctr"/>
                      <a:endParaRPr lang="en-GB" sz="500" b="0" dirty="0">
                        <a:solidFill>
                          <a:schemeClr val="bg1"/>
                        </a:solidFill>
                        <a:latin typeface="Arial" panose="020B0604020202020204" pitchFamily="34" charset="0"/>
                        <a:cs typeface="Arial" panose="020B0604020202020204" pitchFamily="34" charset="0"/>
                      </a:endParaRPr>
                    </a:p>
                  </a:txBody>
                  <a:tcPr marL="83127" marR="83127" vert="vert270" anchor="ctr">
                    <a:solidFill>
                      <a:schemeClr val="tx2">
                        <a:lumMod val="75000"/>
                      </a:schemeClr>
                    </a:solidFill>
                  </a:tcPr>
                </a:tc>
                <a:tc vMerge="1">
                  <a:txBody>
                    <a:bodyPr/>
                    <a:lstStyle/>
                    <a:p>
                      <a:pPr algn="ctr"/>
                      <a:endParaRPr lang="en-GB" sz="500" b="1" dirty="0">
                        <a:solidFill>
                          <a:schemeClr val="bg1"/>
                        </a:solidFill>
                        <a:latin typeface="Arial" panose="020B0604020202020204" pitchFamily="34" charset="0"/>
                        <a:cs typeface="Arial" panose="020B0604020202020204" pitchFamily="34" charset="0"/>
                      </a:endParaRPr>
                    </a:p>
                  </a:txBody>
                  <a:tcPr marL="83127" marR="83127" vert="vert270">
                    <a:solidFill>
                      <a:schemeClr val="bg1">
                        <a:lumMod val="50000"/>
                      </a:schemeClr>
                    </a:solidFill>
                  </a:tcPr>
                </a:tc>
                <a:tc>
                  <a:txBody>
                    <a:bodyPr/>
                    <a:lstStyle/>
                    <a:p>
                      <a:pPr algn="ctr"/>
                      <a:r>
                        <a:rPr lang="en-GB" sz="420" b="0" dirty="0">
                          <a:solidFill>
                            <a:schemeClr val="bg1"/>
                          </a:solidFill>
                          <a:latin typeface="Arial" panose="020B0604020202020204" pitchFamily="34" charset="0"/>
                          <a:cs typeface="Arial" panose="020B0604020202020204" pitchFamily="34" charset="0"/>
                        </a:rPr>
                        <a:t>Site Minder  Upgrade</a:t>
                      </a:r>
                    </a:p>
                  </a:txBody>
                  <a:tcPr vert="vert270" anchor="ctr">
                    <a:solidFill>
                      <a:schemeClr val="tx2">
                        <a:lumMod val="75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extLst>
                  <a:ext uri="{0D108BD9-81ED-4DB2-BD59-A6C34878D82A}">
                    <a16:rowId xmlns:a16="http://schemas.microsoft.com/office/drawing/2014/main" val="3524241504"/>
                  </a:ext>
                </a:extLst>
              </a:tr>
            </a:tbl>
          </a:graphicData>
        </a:graphic>
      </p:graphicFrame>
      <p:sp>
        <p:nvSpPr>
          <p:cNvPr id="5" name="Rectangle 4">
            <a:extLst>
              <a:ext uri="{FF2B5EF4-FFF2-40B4-BE49-F238E27FC236}">
                <a16:creationId xmlns:a16="http://schemas.microsoft.com/office/drawing/2014/main" id="{A474353F-EDC7-4969-87B1-C6D685F1162F}"/>
              </a:ext>
            </a:extLst>
          </p:cNvPr>
          <p:cNvSpPr/>
          <p:nvPr/>
        </p:nvSpPr>
        <p:spPr>
          <a:xfrm>
            <a:off x="35492" y="135443"/>
            <a:ext cx="9073007" cy="288032"/>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mj-lt"/>
              </a:rPr>
              <a:t>NG TRANSMISSION CHANGE HORIZON PLAN 0-2 YEARS JAN 2022 – JAN 2024</a:t>
            </a:r>
          </a:p>
        </p:txBody>
      </p:sp>
      <p:sp>
        <p:nvSpPr>
          <p:cNvPr id="43" name="Rectangle 42">
            <a:extLst>
              <a:ext uri="{FF2B5EF4-FFF2-40B4-BE49-F238E27FC236}">
                <a16:creationId xmlns:a16="http://schemas.microsoft.com/office/drawing/2014/main" id="{BA61673A-256D-413A-82BD-8F093CCF4BC8}"/>
              </a:ext>
            </a:extLst>
          </p:cNvPr>
          <p:cNvSpPr/>
          <p:nvPr/>
        </p:nvSpPr>
        <p:spPr>
          <a:xfrm>
            <a:off x="2379359" y="4688414"/>
            <a:ext cx="1058134" cy="183909"/>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Design to PIS -Dec 21 to Feb  22 – Indicative timeline </a:t>
            </a:r>
          </a:p>
        </p:txBody>
      </p:sp>
      <p:sp>
        <p:nvSpPr>
          <p:cNvPr id="44" name="Rectangle 43">
            <a:extLst>
              <a:ext uri="{FF2B5EF4-FFF2-40B4-BE49-F238E27FC236}">
                <a16:creationId xmlns:a16="http://schemas.microsoft.com/office/drawing/2014/main" id="{AE361444-8B3D-4C24-9726-C4C09CA06D03}"/>
              </a:ext>
            </a:extLst>
          </p:cNvPr>
          <p:cNvSpPr/>
          <p:nvPr/>
        </p:nvSpPr>
        <p:spPr>
          <a:xfrm>
            <a:off x="2379359" y="3692992"/>
            <a:ext cx="2723272" cy="207204"/>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Design to PIS – Sept 21 to May 22 – Indicative timeline</a:t>
            </a:r>
          </a:p>
        </p:txBody>
      </p:sp>
      <p:sp>
        <p:nvSpPr>
          <p:cNvPr id="52" name="Rectangle 51">
            <a:extLst>
              <a:ext uri="{FF2B5EF4-FFF2-40B4-BE49-F238E27FC236}">
                <a16:creationId xmlns:a16="http://schemas.microsoft.com/office/drawing/2014/main" id="{35215CD8-EA37-406B-9E2D-E8E3DBBA6E56}"/>
              </a:ext>
            </a:extLst>
          </p:cNvPr>
          <p:cNvSpPr/>
          <p:nvPr/>
        </p:nvSpPr>
        <p:spPr>
          <a:xfrm>
            <a:off x="2383551" y="4262007"/>
            <a:ext cx="2228782" cy="183909"/>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Design to PIS – Jan 22 to Apr 22 – Indicative timeline </a:t>
            </a:r>
          </a:p>
        </p:txBody>
      </p:sp>
      <p:graphicFrame>
        <p:nvGraphicFramePr>
          <p:cNvPr id="54" name="Table 53">
            <a:extLst>
              <a:ext uri="{FF2B5EF4-FFF2-40B4-BE49-F238E27FC236}">
                <a16:creationId xmlns:a16="http://schemas.microsoft.com/office/drawing/2014/main" id="{56320471-0392-42C8-80C2-930D61A0B79C}"/>
              </a:ext>
            </a:extLst>
          </p:cNvPr>
          <p:cNvGraphicFramePr>
            <a:graphicFrameLocks noGrp="1"/>
          </p:cNvGraphicFramePr>
          <p:nvPr>
            <p:extLst/>
          </p:nvPr>
        </p:nvGraphicFramePr>
        <p:xfrm>
          <a:off x="7417071" y="2758274"/>
          <a:ext cx="1597274" cy="1250364"/>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360040">
                  <a:extLst>
                    <a:ext uri="{9D8B030D-6E8A-4147-A177-3AD203B41FA5}">
                      <a16:colId xmlns:a16="http://schemas.microsoft.com/office/drawing/2014/main" val="1815604966"/>
                    </a:ext>
                  </a:extLst>
                </a:gridCol>
                <a:gridCol w="1237234">
                  <a:extLst>
                    <a:ext uri="{9D8B030D-6E8A-4147-A177-3AD203B41FA5}">
                      <a16:colId xmlns:a16="http://schemas.microsoft.com/office/drawing/2014/main" val="4201395258"/>
                    </a:ext>
                  </a:extLst>
                </a:gridCol>
              </a:tblGrid>
              <a:tr h="208394">
                <a:tc gridSpan="2">
                  <a:txBody>
                    <a:bodyPr/>
                    <a:lstStyle/>
                    <a:p>
                      <a:pPr algn="ctr"/>
                      <a:r>
                        <a:rPr lang="en-US" sz="600" dirty="0"/>
                        <a:t>KEY RISK &amp; % = Certainty of Scope </a:t>
                      </a:r>
                    </a:p>
                  </a:txBody>
                  <a:tcPr>
                    <a:solidFill>
                      <a:schemeClr val="tx2"/>
                    </a:solidFill>
                  </a:tcPr>
                </a:tc>
                <a:tc hMerge="1">
                  <a:txBody>
                    <a:bodyPr/>
                    <a:lstStyle/>
                    <a:p>
                      <a:endParaRPr lang="en-GB" sz="800"/>
                    </a:p>
                  </a:txBody>
                  <a:tcPr>
                    <a:solidFill>
                      <a:schemeClr val="tx2"/>
                    </a:solidFill>
                  </a:tcPr>
                </a:tc>
                <a:extLst>
                  <a:ext uri="{0D108BD9-81ED-4DB2-BD59-A6C34878D82A}">
                    <a16:rowId xmlns:a16="http://schemas.microsoft.com/office/drawing/2014/main" val="1796567122"/>
                  </a:ext>
                </a:extLst>
              </a:tr>
              <a:tr h="208394">
                <a:tc>
                  <a:txBody>
                    <a:bodyPr/>
                    <a:lstStyle/>
                    <a:p>
                      <a:endParaRPr lang="en-GB" sz="400" dirty="0"/>
                    </a:p>
                  </a:txBody>
                  <a:tcPr>
                    <a:solidFill>
                      <a:schemeClr val="bg1">
                        <a:lumMod val="75000"/>
                      </a:schemeClr>
                    </a:solidFill>
                  </a:tcPr>
                </a:tc>
                <a:tc>
                  <a:txBody>
                    <a:bodyPr/>
                    <a:lstStyle/>
                    <a:p>
                      <a:pPr algn="l"/>
                      <a:r>
                        <a:rPr lang="en-GB" sz="500" b="1" dirty="0">
                          <a:solidFill>
                            <a:schemeClr val="tx1"/>
                          </a:solidFill>
                          <a:latin typeface="+mn-lt"/>
                        </a:rPr>
                        <a:t>Approved on Track </a:t>
                      </a:r>
                    </a:p>
                  </a:txBody>
                  <a:tcPr anchor="ctr">
                    <a:solidFill>
                      <a:schemeClr val="bg1">
                        <a:lumMod val="75000"/>
                      </a:schemeClr>
                    </a:solidFill>
                  </a:tcPr>
                </a:tc>
                <a:extLst>
                  <a:ext uri="{0D108BD9-81ED-4DB2-BD59-A6C34878D82A}">
                    <a16:rowId xmlns:a16="http://schemas.microsoft.com/office/drawing/2014/main" val="3092666656"/>
                  </a:ext>
                </a:extLst>
              </a:tr>
              <a:tr h="208394">
                <a:tc>
                  <a:txBody>
                    <a:bodyPr/>
                    <a:lstStyle/>
                    <a:p>
                      <a:endParaRPr lang="en-GB" sz="400" dirty="0"/>
                    </a:p>
                  </a:txBody>
                  <a:tcPr/>
                </a:tc>
                <a:tc>
                  <a:txBody>
                    <a:bodyPr/>
                    <a:lstStyle/>
                    <a:p>
                      <a:pPr algn="l"/>
                      <a:r>
                        <a:rPr lang="en-GB" sz="500" b="1" dirty="0">
                          <a:solidFill>
                            <a:schemeClr val="tx1"/>
                          </a:solidFill>
                          <a:latin typeface="+mn-lt"/>
                        </a:rPr>
                        <a:t>Approved</a:t>
                      </a:r>
                    </a:p>
                  </a:txBody>
                  <a:tcPr anchor="ctr"/>
                </a:tc>
                <a:extLst>
                  <a:ext uri="{0D108BD9-81ED-4DB2-BD59-A6C34878D82A}">
                    <a16:rowId xmlns:a16="http://schemas.microsoft.com/office/drawing/2014/main" val="1287734681"/>
                  </a:ext>
                </a:extLst>
              </a:tr>
              <a:tr h="208394">
                <a:tc>
                  <a:txBody>
                    <a:bodyPr/>
                    <a:lstStyle/>
                    <a:p>
                      <a:endParaRPr lang="en-GB" sz="400" dirty="0"/>
                    </a:p>
                  </a:txBody>
                  <a:tcPr>
                    <a:solidFill>
                      <a:schemeClr val="bg1">
                        <a:lumMod val="6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500" b="1" dirty="0">
                          <a:solidFill>
                            <a:schemeClr val="tx1"/>
                          </a:solidFill>
                          <a:latin typeface="+mn-lt"/>
                        </a:rPr>
                        <a:t>Approval at Risk </a:t>
                      </a:r>
                    </a:p>
                  </a:txBody>
                  <a:tcPr anchor="ctr">
                    <a:solidFill>
                      <a:schemeClr val="bg1">
                        <a:lumMod val="65000"/>
                      </a:schemeClr>
                    </a:solidFill>
                  </a:tcPr>
                </a:tc>
                <a:extLst>
                  <a:ext uri="{0D108BD9-81ED-4DB2-BD59-A6C34878D82A}">
                    <a16:rowId xmlns:a16="http://schemas.microsoft.com/office/drawing/2014/main" val="293690063"/>
                  </a:ext>
                </a:extLst>
              </a:tr>
              <a:tr h="208394">
                <a:tc>
                  <a:txBody>
                    <a:bodyPr/>
                    <a:lstStyle/>
                    <a:p>
                      <a:endParaRPr lang="en-GB" sz="400" dirty="0"/>
                    </a:p>
                  </a:txBody>
                  <a:tcPr/>
                </a:tc>
                <a:tc>
                  <a:txBody>
                    <a:bodyPr/>
                    <a:lstStyle/>
                    <a:p>
                      <a:pPr algn="l"/>
                      <a:r>
                        <a:rPr lang="en-GB" sz="500" b="1" dirty="0">
                          <a:solidFill>
                            <a:schemeClr val="tx1"/>
                          </a:solidFill>
                          <a:latin typeface="+mn-lt"/>
                        </a:rPr>
                        <a:t>Change Completion Report </a:t>
                      </a:r>
                    </a:p>
                  </a:txBody>
                  <a:tcPr anchor="ctr"/>
                </a:tc>
                <a:extLst>
                  <a:ext uri="{0D108BD9-81ED-4DB2-BD59-A6C34878D82A}">
                    <a16:rowId xmlns:a16="http://schemas.microsoft.com/office/drawing/2014/main" val="4085179281"/>
                  </a:ext>
                </a:extLst>
              </a:tr>
              <a:tr h="208394">
                <a:tc>
                  <a:txBody>
                    <a:bodyPr/>
                    <a:lstStyle/>
                    <a:p>
                      <a:endParaRPr lang="en-GB" sz="400" dirty="0"/>
                    </a:p>
                  </a:txBody>
                  <a:tcPr>
                    <a:solidFill>
                      <a:schemeClr val="bg1">
                        <a:lumMod val="65000"/>
                      </a:schemeClr>
                    </a:solidFill>
                  </a:tcPr>
                </a:tc>
                <a:tc>
                  <a:txBody>
                    <a:bodyPr/>
                    <a:lstStyle/>
                    <a:p>
                      <a:pPr algn="l"/>
                      <a:r>
                        <a:rPr lang="en-GB" sz="500" b="1" dirty="0">
                          <a:solidFill>
                            <a:schemeClr val="tx1"/>
                          </a:solidFill>
                          <a:latin typeface="+mn-lt"/>
                        </a:rPr>
                        <a:t>External User Activity </a:t>
                      </a:r>
                    </a:p>
                  </a:txBody>
                  <a:tcPr anchor="ctr">
                    <a:solidFill>
                      <a:schemeClr val="bg1">
                        <a:lumMod val="65000"/>
                      </a:schemeClr>
                    </a:solidFill>
                  </a:tcPr>
                </a:tc>
                <a:extLst>
                  <a:ext uri="{0D108BD9-81ED-4DB2-BD59-A6C34878D82A}">
                    <a16:rowId xmlns:a16="http://schemas.microsoft.com/office/drawing/2014/main" val="4240801272"/>
                  </a:ext>
                </a:extLst>
              </a:tr>
            </a:tbl>
          </a:graphicData>
        </a:graphic>
      </p:graphicFrame>
      <p:graphicFrame>
        <p:nvGraphicFramePr>
          <p:cNvPr id="57" name="Table 56">
            <a:extLst>
              <a:ext uri="{FF2B5EF4-FFF2-40B4-BE49-F238E27FC236}">
                <a16:creationId xmlns:a16="http://schemas.microsoft.com/office/drawing/2014/main" id="{352DAE3A-84FB-450B-A7C4-6647B0C834A2}"/>
              </a:ext>
            </a:extLst>
          </p:cNvPr>
          <p:cNvGraphicFramePr>
            <a:graphicFrameLocks noGrp="1"/>
          </p:cNvGraphicFramePr>
          <p:nvPr>
            <p:extLst/>
          </p:nvPr>
        </p:nvGraphicFramePr>
        <p:xfrm>
          <a:off x="7420437" y="4036080"/>
          <a:ext cx="1597274" cy="937525"/>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1597274">
                  <a:extLst>
                    <a:ext uri="{9D8B030D-6E8A-4147-A177-3AD203B41FA5}">
                      <a16:colId xmlns:a16="http://schemas.microsoft.com/office/drawing/2014/main" val="1815604966"/>
                    </a:ext>
                  </a:extLst>
                </a:gridCol>
              </a:tblGrid>
              <a:tr h="192685">
                <a:tc>
                  <a:txBody>
                    <a:bodyPr/>
                    <a:lstStyle/>
                    <a:p>
                      <a:pPr algn="ctr"/>
                      <a:r>
                        <a:rPr lang="en-GB" sz="600" dirty="0"/>
                        <a:t>KEY – Project Status</a:t>
                      </a:r>
                    </a:p>
                  </a:txBody>
                  <a:tcPr>
                    <a:solidFill>
                      <a:schemeClr val="tx2"/>
                    </a:solidFill>
                  </a:tcPr>
                </a:tc>
                <a:extLst>
                  <a:ext uri="{0D108BD9-81ED-4DB2-BD59-A6C34878D82A}">
                    <a16:rowId xmlns:a16="http://schemas.microsoft.com/office/drawing/2014/main" val="1796567122"/>
                  </a:ext>
                </a:extLst>
              </a:tr>
              <a:tr h="186210">
                <a:tc>
                  <a:txBody>
                    <a:bodyPr/>
                    <a:lstStyle/>
                    <a:p>
                      <a:pPr algn="ctr"/>
                      <a:r>
                        <a:rPr lang="en-GB" sz="500" b="1" dirty="0">
                          <a:solidFill>
                            <a:schemeClr val="tx1"/>
                          </a:solidFill>
                          <a:latin typeface="+mn-lt"/>
                        </a:rPr>
                        <a:t>On Track </a:t>
                      </a:r>
                    </a:p>
                  </a:txBody>
                  <a:tcPr>
                    <a:solidFill>
                      <a:srgbClr val="00B050"/>
                    </a:solidFill>
                  </a:tcPr>
                </a:tc>
                <a:extLst>
                  <a:ext uri="{0D108BD9-81ED-4DB2-BD59-A6C34878D82A}">
                    <a16:rowId xmlns:a16="http://schemas.microsoft.com/office/drawing/2014/main" val="3092666656"/>
                  </a:ext>
                </a:extLst>
              </a:tr>
              <a:tr h="186210">
                <a:tc>
                  <a:txBody>
                    <a:bodyPr/>
                    <a:lstStyle/>
                    <a:p>
                      <a:pPr algn="ctr"/>
                      <a:r>
                        <a:rPr lang="en-GB" sz="500" b="1" dirty="0">
                          <a:solidFill>
                            <a:schemeClr val="tx1"/>
                          </a:solidFill>
                          <a:latin typeface="+mn-lt"/>
                        </a:rPr>
                        <a:t>Complete </a:t>
                      </a:r>
                    </a:p>
                  </a:txBody>
                  <a:tcPr>
                    <a:solidFill>
                      <a:schemeClr val="accent5">
                        <a:lumMod val="75000"/>
                      </a:schemeClr>
                    </a:solidFill>
                  </a:tcPr>
                </a:tc>
                <a:extLst>
                  <a:ext uri="{0D108BD9-81ED-4DB2-BD59-A6C34878D82A}">
                    <a16:rowId xmlns:a16="http://schemas.microsoft.com/office/drawing/2014/main" val="1287734681"/>
                  </a:ext>
                </a:extLst>
              </a:tr>
              <a:tr h="186210">
                <a:tc>
                  <a:txBody>
                    <a:bodyPr/>
                    <a:lstStyle/>
                    <a:p>
                      <a:pPr algn="ctr"/>
                      <a:r>
                        <a:rPr lang="en-GB" sz="500" b="1" dirty="0">
                          <a:solidFill>
                            <a:schemeClr val="tx1"/>
                          </a:solidFill>
                          <a:latin typeface="+mn-lt"/>
                        </a:rPr>
                        <a:t>Potential Risk to Plan </a:t>
                      </a:r>
                    </a:p>
                  </a:txBody>
                  <a:tcPr>
                    <a:solidFill>
                      <a:schemeClr val="accent6">
                        <a:lumMod val="75000"/>
                      </a:schemeClr>
                    </a:solidFill>
                  </a:tcPr>
                </a:tc>
                <a:extLst>
                  <a:ext uri="{0D108BD9-81ED-4DB2-BD59-A6C34878D82A}">
                    <a16:rowId xmlns:a16="http://schemas.microsoft.com/office/drawing/2014/main" val="293690063"/>
                  </a:ext>
                </a:extLst>
              </a:tr>
              <a:tr h="186210">
                <a:tc>
                  <a:txBody>
                    <a:bodyPr/>
                    <a:lstStyle/>
                    <a:p>
                      <a:pPr algn="ctr"/>
                      <a:r>
                        <a:rPr lang="en-GB" sz="500" b="1" dirty="0">
                          <a:solidFill>
                            <a:schemeClr val="bg1"/>
                          </a:solidFill>
                          <a:latin typeface="+mn-lt"/>
                        </a:rPr>
                        <a:t>Plan at Risk </a:t>
                      </a:r>
                    </a:p>
                  </a:txBody>
                  <a:tcPr>
                    <a:solidFill>
                      <a:srgbClr val="C00000"/>
                    </a:solidFill>
                  </a:tcPr>
                </a:tc>
                <a:extLst>
                  <a:ext uri="{0D108BD9-81ED-4DB2-BD59-A6C34878D82A}">
                    <a16:rowId xmlns:a16="http://schemas.microsoft.com/office/drawing/2014/main" val="4085179281"/>
                  </a:ext>
                </a:extLst>
              </a:tr>
            </a:tbl>
          </a:graphicData>
        </a:graphic>
      </p:graphicFrame>
      <p:sp>
        <p:nvSpPr>
          <p:cNvPr id="58" name="Star: 5 Points 57">
            <a:extLst>
              <a:ext uri="{FF2B5EF4-FFF2-40B4-BE49-F238E27FC236}">
                <a16:creationId xmlns:a16="http://schemas.microsoft.com/office/drawing/2014/main" id="{4BC17333-2C2E-4E3A-8C27-B3D1B942EC0D}"/>
              </a:ext>
            </a:extLst>
          </p:cNvPr>
          <p:cNvSpPr/>
          <p:nvPr/>
        </p:nvSpPr>
        <p:spPr>
          <a:xfrm>
            <a:off x="7484866" y="2975200"/>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Star: 5 Points 58">
            <a:extLst>
              <a:ext uri="{FF2B5EF4-FFF2-40B4-BE49-F238E27FC236}">
                <a16:creationId xmlns:a16="http://schemas.microsoft.com/office/drawing/2014/main" id="{A17F2A54-F8C1-40F3-8151-D5E675A5371D}"/>
              </a:ext>
            </a:extLst>
          </p:cNvPr>
          <p:cNvSpPr/>
          <p:nvPr/>
        </p:nvSpPr>
        <p:spPr>
          <a:xfrm>
            <a:off x="7475032" y="3174816"/>
            <a:ext cx="216316" cy="188665"/>
          </a:xfrm>
          <a:prstGeom prst="star5">
            <a:avLst/>
          </a:prstGeom>
          <a:solidFill>
            <a:schemeClr val="accent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Star: 5 Points 59">
            <a:extLst>
              <a:ext uri="{FF2B5EF4-FFF2-40B4-BE49-F238E27FC236}">
                <a16:creationId xmlns:a16="http://schemas.microsoft.com/office/drawing/2014/main" id="{BCFC7EA0-D5E9-4397-87AC-991ED7A2D58F}"/>
              </a:ext>
            </a:extLst>
          </p:cNvPr>
          <p:cNvSpPr/>
          <p:nvPr/>
        </p:nvSpPr>
        <p:spPr>
          <a:xfrm>
            <a:off x="7472511" y="3402568"/>
            <a:ext cx="215987" cy="157044"/>
          </a:xfrm>
          <a:prstGeom prst="star5">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Star: 5 Points 60">
            <a:extLst>
              <a:ext uri="{FF2B5EF4-FFF2-40B4-BE49-F238E27FC236}">
                <a16:creationId xmlns:a16="http://schemas.microsoft.com/office/drawing/2014/main" id="{B01990A3-2FF7-4868-B085-F6F13A61FAC8}"/>
              </a:ext>
            </a:extLst>
          </p:cNvPr>
          <p:cNvSpPr/>
          <p:nvPr/>
        </p:nvSpPr>
        <p:spPr>
          <a:xfrm>
            <a:off x="7521111" y="3640392"/>
            <a:ext cx="130872" cy="109302"/>
          </a:xfrm>
          <a:prstGeom prst="star5">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Star: 5 Points 61">
            <a:extLst>
              <a:ext uri="{FF2B5EF4-FFF2-40B4-BE49-F238E27FC236}">
                <a16:creationId xmlns:a16="http://schemas.microsoft.com/office/drawing/2014/main" id="{D86AF04A-D5AB-48EA-BB53-7CD5E5069BD2}"/>
              </a:ext>
            </a:extLst>
          </p:cNvPr>
          <p:cNvSpPr/>
          <p:nvPr/>
        </p:nvSpPr>
        <p:spPr>
          <a:xfrm>
            <a:off x="7486459" y="3804303"/>
            <a:ext cx="216316" cy="188665"/>
          </a:xfrm>
          <a:prstGeom prst="star5">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Star: 5 Points 74">
            <a:extLst>
              <a:ext uri="{FF2B5EF4-FFF2-40B4-BE49-F238E27FC236}">
                <a16:creationId xmlns:a16="http://schemas.microsoft.com/office/drawing/2014/main" id="{46BE2BA7-799C-4D78-904F-1473ECADBE06}"/>
              </a:ext>
            </a:extLst>
          </p:cNvPr>
          <p:cNvSpPr/>
          <p:nvPr/>
        </p:nvSpPr>
        <p:spPr>
          <a:xfrm>
            <a:off x="5004305" y="3707707"/>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Star: 5 Points 75">
            <a:extLst>
              <a:ext uri="{FF2B5EF4-FFF2-40B4-BE49-F238E27FC236}">
                <a16:creationId xmlns:a16="http://schemas.microsoft.com/office/drawing/2014/main" id="{D41975AC-282D-4975-9865-E29E1E8F3E54}"/>
              </a:ext>
            </a:extLst>
          </p:cNvPr>
          <p:cNvSpPr/>
          <p:nvPr/>
        </p:nvSpPr>
        <p:spPr>
          <a:xfrm>
            <a:off x="4514007" y="4262450"/>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Star: 5 Points 76">
            <a:extLst>
              <a:ext uri="{FF2B5EF4-FFF2-40B4-BE49-F238E27FC236}">
                <a16:creationId xmlns:a16="http://schemas.microsoft.com/office/drawing/2014/main" id="{2E4731D2-B74D-4086-9A80-36BEF629DC26}"/>
              </a:ext>
            </a:extLst>
          </p:cNvPr>
          <p:cNvSpPr/>
          <p:nvPr/>
        </p:nvSpPr>
        <p:spPr>
          <a:xfrm>
            <a:off x="3339167" y="4716401"/>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1E6098C4-2EA1-4124-899D-71EFD67A17F9}"/>
              </a:ext>
            </a:extLst>
          </p:cNvPr>
          <p:cNvSpPr/>
          <p:nvPr/>
        </p:nvSpPr>
        <p:spPr>
          <a:xfrm>
            <a:off x="2379359" y="999676"/>
            <a:ext cx="1673529" cy="188563"/>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Testing – Dec 21 to Mar 22</a:t>
            </a:r>
          </a:p>
        </p:txBody>
      </p:sp>
      <p:sp>
        <p:nvSpPr>
          <p:cNvPr id="26" name="Rectangle 25">
            <a:extLst>
              <a:ext uri="{FF2B5EF4-FFF2-40B4-BE49-F238E27FC236}">
                <a16:creationId xmlns:a16="http://schemas.microsoft.com/office/drawing/2014/main" id="{E46A208D-CA0C-4245-AF27-A3FB96D5D69C}"/>
              </a:ext>
            </a:extLst>
          </p:cNvPr>
          <p:cNvSpPr/>
          <p:nvPr/>
        </p:nvSpPr>
        <p:spPr>
          <a:xfrm>
            <a:off x="4064947" y="2033718"/>
            <a:ext cx="1599232" cy="219668"/>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PIS – From Apr 22 to Jun 22</a:t>
            </a:r>
          </a:p>
        </p:txBody>
      </p:sp>
      <p:sp>
        <p:nvSpPr>
          <p:cNvPr id="27" name="Rectangle 26">
            <a:extLst>
              <a:ext uri="{FF2B5EF4-FFF2-40B4-BE49-F238E27FC236}">
                <a16:creationId xmlns:a16="http://schemas.microsoft.com/office/drawing/2014/main" id="{A22ED7C9-2F66-4638-BBCD-C5B74E832A98}"/>
              </a:ext>
            </a:extLst>
          </p:cNvPr>
          <p:cNvSpPr/>
          <p:nvPr/>
        </p:nvSpPr>
        <p:spPr>
          <a:xfrm>
            <a:off x="4070029" y="1712810"/>
            <a:ext cx="555253" cy="205511"/>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Change Deployment </a:t>
            </a:r>
          </a:p>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Apr 22</a:t>
            </a:r>
          </a:p>
        </p:txBody>
      </p:sp>
      <p:sp>
        <p:nvSpPr>
          <p:cNvPr id="28" name="Rectangle 27">
            <a:extLst>
              <a:ext uri="{FF2B5EF4-FFF2-40B4-BE49-F238E27FC236}">
                <a16:creationId xmlns:a16="http://schemas.microsoft.com/office/drawing/2014/main" id="{CFD43E61-176D-4D86-97EB-AC3734FCD54D}"/>
              </a:ext>
            </a:extLst>
          </p:cNvPr>
          <p:cNvSpPr/>
          <p:nvPr/>
        </p:nvSpPr>
        <p:spPr>
          <a:xfrm>
            <a:off x="3483744" y="1341087"/>
            <a:ext cx="1121860" cy="216213"/>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Pre-implementation/IDR  </a:t>
            </a:r>
          </a:p>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Mar 22 to Apr 22</a:t>
            </a:r>
          </a:p>
        </p:txBody>
      </p:sp>
      <p:sp>
        <p:nvSpPr>
          <p:cNvPr id="33" name="Star: 5 Points 32">
            <a:extLst>
              <a:ext uri="{FF2B5EF4-FFF2-40B4-BE49-F238E27FC236}">
                <a16:creationId xmlns:a16="http://schemas.microsoft.com/office/drawing/2014/main" id="{41BDB267-CA31-46AF-9B28-806A6957E091}"/>
              </a:ext>
            </a:extLst>
          </p:cNvPr>
          <p:cNvSpPr/>
          <p:nvPr/>
        </p:nvSpPr>
        <p:spPr>
          <a:xfrm>
            <a:off x="3954562" y="991317"/>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Star: 5 Points 33">
            <a:extLst>
              <a:ext uri="{FF2B5EF4-FFF2-40B4-BE49-F238E27FC236}">
                <a16:creationId xmlns:a16="http://schemas.microsoft.com/office/drawing/2014/main" id="{886092FA-4030-4BDC-9254-67B60184B344}"/>
              </a:ext>
            </a:extLst>
          </p:cNvPr>
          <p:cNvSpPr/>
          <p:nvPr/>
        </p:nvSpPr>
        <p:spPr>
          <a:xfrm>
            <a:off x="4514008" y="1717461"/>
            <a:ext cx="196651" cy="155922"/>
          </a:xfrm>
          <a:prstGeom prst="star5">
            <a:avLst>
              <a:gd name="adj" fmla="val 15414"/>
              <a:gd name="hf" fmla="val 105146"/>
              <a:gd name="vf" fmla="val 110557"/>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Star: 5 Points 34">
            <a:extLst>
              <a:ext uri="{FF2B5EF4-FFF2-40B4-BE49-F238E27FC236}">
                <a16:creationId xmlns:a16="http://schemas.microsoft.com/office/drawing/2014/main" id="{A104AE0E-A11F-4965-826A-B81DC6EA08B5}"/>
              </a:ext>
            </a:extLst>
          </p:cNvPr>
          <p:cNvSpPr/>
          <p:nvPr/>
        </p:nvSpPr>
        <p:spPr>
          <a:xfrm>
            <a:off x="5565853" y="2033718"/>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Star: 5 Points 35">
            <a:extLst>
              <a:ext uri="{FF2B5EF4-FFF2-40B4-BE49-F238E27FC236}">
                <a16:creationId xmlns:a16="http://schemas.microsoft.com/office/drawing/2014/main" id="{5C9462F1-999D-4BA2-9F51-B1BB44A4400C}"/>
              </a:ext>
            </a:extLst>
          </p:cNvPr>
          <p:cNvSpPr/>
          <p:nvPr/>
        </p:nvSpPr>
        <p:spPr>
          <a:xfrm>
            <a:off x="4507279" y="1345886"/>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39F9791-B8C4-4BF7-99A0-BAEFDB72DF6F}"/>
              </a:ext>
            </a:extLst>
          </p:cNvPr>
          <p:cNvSpPr/>
          <p:nvPr/>
        </p:nvSpPr>
        <p:spPr>
          <a:xfrm>
            <a:off x="2379359" y="2996906"/>
            <a:ext cx="1689105" cy="205511"/>
          </a:xfrm>
          <a:prstGeom prst="rect">
            <a:avLst/>
          </a:prstGeom>
          <a:solidFill>
            <a:schemeClr val="accent6">
              <a:lumMod val="75000"/>
            </a:schemeClr>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tx1"/>
                </a:solidFill>
                <a:latin typeface="Arial" panose="020B0604020202020204" pitchFamily="34" charset="0"/>
                <a:ea typeface="Verdana" panose="020B0604030504040204" pitchFamily="34" charset="0"/>
                <a:cs typeface="Arial" panose="020B0604020202020204" pitchFamily="34" charset="0"/>
              </a:rPr>
              <a:t> Design to PIS - Nov 21  to Mar  22 – Indicative timeline</a:t>
            </a:r>
          </a:p>
        </p:txBody>
      </p:sp>
      <p:sp>
        <p:nvSpPr>
          <p:cNvPr id="73" name="Star: 5 Points 72">
            <a:extLst>
              <a:ext uri="{FF2B5EF4-FFF2-40B4-BE49-F238E27FC236}">
                <a16:creationId xmlns:a16="http://schemas.microsoft.com/office/drawing/2014/main" id="{EF46DF4E-7292-4C3D-9F94-E83C63576EF5}"/>
              </a:ext>
            </a:extLst>
          </p:cNvPr>
          <p:cNvSpPr/>
          <p:nvPr/>
        </p:nvSpPr>
        <p:spPr>
          <a:xfrm>
            <a:off x="3979376" y="3018894"/>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1497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599" y="279624"/>
            <a:ext cx="8686801" cy="438497"/>
          </a:xfrm>
        </p:spPr>
        <p:txBody>
          <a:bodyPr>
            <a:normAutofit fontScale="90000"/>
          </a:bodyPr>
          <a:lstStyle/>
          <a:p>
            <a:r>
              <a:rPr lang="en-US" sz="2700" dirty="0"/>
              <a:t>Non-DSC Change Budget Impacting </a:t>
            </a:r>
            <a:r>
              <a:rPr lang="en-US" sz="2700" dirty="0" err="1"/>
              <a:t>Programmes</a:t>
            </a:r>
            <a:r>
              <a:rPr lang="en-US" sz="2700" dirty="0"/>
              <a:t> </a:t>
            </a:r>
            <a:endParaRPr lang="en-GB" sz="2400" dirty="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a:xfrm>
            <a:off x="457200" y="1059581"/>
            <a:ext cx="8229600" cy="3699304"/>
          </a:xfrm>
        </p:spPr>
        <p:txBody>
          <a:bodyPr>
            <a:normAutofit/>
          </a:bodyPr>
          <a:lstStyle/>
          <a:p>
            <a:pPr lvl="0"/>
            <a:r>
              <a:rPr lang="en-GB" dirty="0"/>
              <a:t>CSSC Programme Update</a:t>
            </a:r>
          </a:p>
          <a:p>
            <a:pPr marL="0" lvl="0" indent="0">
              <a:buNone/>
            </a:pPr>
            <a:endParaRPr lang="en-GB" dirty="0"/>
          </a:p>
          <a:p>
            <a:pPr lvl="0"/>
            <a:r>
              <a:rPr lang="en-GB" dirty="0"/>
              <a:t>Move to Cloud </a:t>
            </a:r>
          </a:p>
          <a:p>
            <a:pPr marL="0" lvl="0" indent="0">
              <a:buNone/>
            </a:pPr>
            <a:endParaRPr lang="en-GB" dirty="0"/>
          </a:p>
          <a:p>
            <a:pPr lvl="0"/>
            <a:r>
              <a:rPr lang="en-GB" dirty="0"/>
              <a:t>CMS Rebuild Update </a:t>
            </a:r>
            <a:endParaRPr lang="en-US" dirty="0"/>
          </a:p>
        </p:txBody>
      </p:sp>
    </p:spTree>
    <p:extLst>
      <p:ext uri="{BB962C8B-B14F-4D97-AF65-F5344CB8AC3E}">
        <p14:creationId xmlns:p14="http://schemas.microsoft.com/office/powerpoint/2010/main" val="1153582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February 2022</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995184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58195" y="36562"/>
          <a:ext cx="9036000" cy="5011623"/>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92375">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highlight>
                          <a:srgbClr val="CED1E2"/>
                        </a:highlight>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15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4"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remains at a Green </a:t>
                      </a:r>
                      <a:r>
                        <a:rPr lang="en-US" sz="900" b="0" kern="1200" baseline="0" dirty="0">
                          <a:solidFill>
                            <a:schemeClr val="tx1"/>
                          </a:solidFill>
                          <a:latin typeface="+mn-lt"/>
                          <a:ea typeface="+mn-ea"/>
                          <a:cs typeface="Arial"/>
                        </a:rPr>
                        <a:t>status and all Programme activities remain on track with all key internal and eternal milestones being met</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Xoserve raised a CR (CR-D129) to include an NFR to ensure all Secured Active Messages from CSS reach UK Link within a stipulated time following Gate Closure. Discussions have been held with Ofgem (details below)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215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215032">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773180">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33372">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824567">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Potential Mismatch Between CSS &amp; UK Link &amp; Gemini</a:t>
                      </a:r>
                      <a:r>
                        <a:rPr lang="en-GB" sz="900" b="0" i="0" u="none" strike="noStrike" kern="1200" baseline="0" dirty="0">
                          <a:solidFill>
                            <a:schemeClr val="tx1"/>
                          </a:solidFill>
                          <a:latin typeface="+mn-lt"/>
                          <a:ea typeface="+mn-ea"/>
                          <a:cs typeface="+mn-cs"/>
                        </a:rPr>
                        <a:t>:</a:t>
                      </a:r>
                    </a:p>
                    <a:p>
                      <a:pPr marL="0" marR="0" lvl="0" indent="0" algn="l">
                        <a:lnSpc>
                          <a:spcPct val="100000"/>
                        </a:lnSpc>
                        <a:spcBef>
                          <a:spcPts val="0"/>
                        </a:spcBef>
                        <a:spcAft>
                          <a:spcPts val="0"/>
                        </a:spcAft>
                        <a:buFont typeface="Arial" panose="020B0604020202020204" pitchFamily="34" charset="0"/>
                        <a:buNone/>
                      </a:pPr>
                      <a:endParaRPr lang="en-GB" sz="900" b="0" i="0" u="none" strike="noStrike" kern="1200" baseline="0" dirty="0">
                        <a:solidFill>
                          <a:schemeClr val="tx1"/>
                        </a:solidFill>
                        <a:latin typeface="+mn-lt"/>
                        <a:ea typeface="+mn-ea"/>
                        <a:cs typeface="+mn-cs"/>
                      </a:endParaRPr>
                    </a:p>
                    <a:p>
                      <a:pPr marL="0" marR="0" lvl="0" indent="0" algn="l">
                        <a:lnSpc>
                          <a:spcPct val="100000"/>
                        </a:lnSpc>
                        <a:spcBef>
                          <a:spcPts val="0"/>
                        </a:spcBef>
                        <a:spcAft>
                          <a:spcPts val="0"/>
                        </a:spcAft>
                        <a:buFont typeface="Arial" panose="020B0604020202020204" pitchFamily="34" charset="0"/>
                        <a:buNone/>
                      </a:pPr>
                      <a:r>
                        <a:rPr lang="en-GB" sz="900" b="0" i="0" u="none" strike="noStrike" kern="1200" baseline="0" dirty="0">
                          <a:solidFill>
                            <a:schemeClr val="tx1"/>
                          </a:solidFill>
                          <a:latin typeface="+mn-lt"/>
                          <a:ea typeface="+mn-ea"/>
                          <a:cs typeface="+mn-cs"/>
                        </a:rPr>
                        <a:t>B</a:t>
                      </a:r>
                      <a:r>
                        <a:rPr lang="en-US" sz="900" b="0" i="0" u="none" strike="noStrike" kern="1200" baseline="0" dirty="0" err="1">
                          <a:solidFill>
                            <a:schemeClr val="tx1"/>
                          </a:solidFill>
                          <a:latin typeface="+mn-lt"/>
                          <a:ea typeface="+mn-ea"/>
                          <a:cs typeface="+mn-cs"/>
                        </a:rPr>
                        <a:t>ased</a:t>
                      </a:r>
                      <a:r>
                        <a:rPr lang="en-US" sz="900" b="0" i="0" u="none" strike="noStrike" kern="1200" baseline="0" dirty="0">
                          <a:solidFill>
                            <a:schemeClr val="tx1"/>
                          </a:solidFill>
                          <a:latin typeface="+mn-lt"/>
                          <a:ea typeface="+mn-ea"/>
                          <a:cs typeface="+mn-cs"/>
                        </a:rPr>
                        <a:t> on the CSS design and the Programme testing carried out to date, normal operation should be satisfied from CSS with enough time to process secured active messages.  However, there is a risk that some messages may be received late or in an extreme circumstance experience a system failure which could result in a disconnect.  Following discussions with Ofgem, DCC/Landmark and ourselves have been instructed to look at  exceptions processes and Service Management measures to mitigate the issue should it occur. </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kern="1200" dirty="0">
                        <a:solidFill>
                          <a:schemeClr val="dk1"/>
                        </a:solidFill>
                        <a:effectLst/>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dk1"/>
                          </a:solidFill>
                          <a:effectLst/>
                          <a:latin typeface="+mn-lt"/>
                          <a:ea typeface="+mn-ea"/>
                          <a:cs typeface="+mn-cs"/>
                        </a:rPr>
                        <a:t>An RTO of one hour was stipulated on CSS as part of design in DB4 requirements.  This RTO will allow ensure CSS will be operational within an hour of any P1 failure, which in turn protects PUI processes as this will allow us to accept and process the secured active messages and keep systems in sync. It has recently come to our attention that the REC schedule pertinent to CSS is referring to an RTO of four hours rather than the one-hour RTO.  This would mean that CSS has four hours to recover and if a failure was seen at gate closure Xoserve and other parties would not receive secured active messages within the expected NFR.  We continue to work this through with the Central Programme and REC</a:t>
                      </a:r>
                    </a:p>
                    <a:p>
                      <a:pPr marL="0" marR="0" lvl="0" indent="0" algn="l">
                        <a:lnSpc>
                          <a:spcPct val="100000"/>
                        </a:lnSpc>
                        <a:spcBef>
                          <a:spcPts val="0"/>
                        </a:spcBef>
                        <a:spcAft>
                          <a:spcPts val="0"/>
                        </a:spcAft>
                        <a:buFont typeface="Arial" panose="020B0604020202020204" pitchFamily="34" charset="0"/>
                        <a:buNone/>
                      </a:pPr>
                      <a:endParaRPr lang="en-US" sz="1000" b="0" dirty="0">
                        <a:solidFill>
                          <a:schemeClr val="tx1"/>
                        </a:solidFill>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900" b="1" kern="1200" dirty="0">
                          <a:solidFill>
                            <a:schemeClr val="tx1"/>
                          </a:solidFill>
                          <a:effectLst/>
                          <a:latin typeface="+mn-lt"/>
                          <a:ea typeface="+mn-ea"/>
                          <a:cs typeface="+mn-cs"/>
                        </a:rPr>
                        <a:t>Transition</a:t>
                      </a:r>
                      <a:r>
                        <a:rPr lang="en-GB" sz="900" b="0" kern="1200" dirty="0">
                          <a:solidFill>
                            <a:schemeClr val="tx1"/>
                          </a:solidFill>
                          <a:effectLst/>
                          <a:latin typeface="+mn-lt"/>
                          <a:ea typeface="+mn-ea"/>
                          <a:cs typeface="+mn-cs"/>
                        </a:rPr>
                        <a:t>:</a:t>
                      </a:r>
                      <a:r>
                        <a:rPr lang="en-US" sz="900" b="0" i="0" u="none" strike="noStrike" kern="1200" baseline="0" dirty="0">
                          <a:solidFill>
                            <a:schemeClr val="tx1"/>
                          </a:solidFill>
                          <a:latin typeface="+mn-lt"/>
                          <a:ea typeface="+mn-ea"/>
                          <a:cs typeface="+mn-cs"/>
                        </a:rPr>
                        <a:t> </a:t>
                      </a:r>
                      <a:r>
                        <a:rPr lang="en-US" sz="800" b="0" i="0" u="none" strike="noStrike" kern="1200" baseline="0" dirty="0">
                          <a:solidFill>
                            <a:schemeClr val="tx1"/>
                          </a:solidFill>
                          <a:latin typeface="+mn-lt"/>
                          <a:ea typeface="+mn-ea"/>
                          <a:cs typeface="+mn-cs"/>
                        </a:rPr>
                        <a:t> </a:t>
                      </a:r>
                      <a:r>
                        <a:rPr lang="en-US" sz="900" b="0" i="0" u="none" strike="noStrike" kern="1200" baseline="0" dirty="0">
                          <a:solidFill>
                            <a:schemeClr val="tx1"/>
                          </a:solidFill>
                          <a:latin typeface="+mn-lt"/>
                          <a:ea typeface="+mn-ea"/>
                          <a:cs typeface="+mn-cs"/>
                        </a:rPr>
                        <a:t>The Programme have approved 18</a:t>
                      </a:r>
                      <a:r>
                        <a:rPr lang="en-US" sz="900" b="0" i="0" u="none" strike="noStrike" kern="1200" baseline="30000" dirty="0">
                          <a:solidFill>
                            <a:schemeClr val="tx1"/>
                          </a:solidFill>
                          <a:latin typeface="+mn-lt"/>
                          <a:ea typeface="+mn-ea"/>
                          <a:cs typeface="+mn-cs"/>
                        </a:rPr>
                        <a:t>th</a:t>
                      </a:r>
                      <a:r>
                        <a:rPr lang="en-US" sz="900" b="0" i="0" u="none" strike="noStrike" kern="1200" baseline="0" dirty="0">
                          <a:solidFill>
                            <a:schemeClr val="tx1"/>
                          </a:solidFill>
                          <a:latin typeface="+mn-lt"/>
                          <a:ea typeface="+mn-ea"/>
                          <a:cs typeface="+mn-cs"/>
                        </a:rPr>
                        <a:t> of July as the Go-live date. Transition Testing is being undertaken currently, with Transition Stage 2 being inflight. Xoserve have had 2 minor defects which have been addressed without any implications to timelines.</a:t>
                      </a:r>
                      <a:endParaRPr lang="en-US" sz="900" b="0" i="0" kern="1200" dirty="0">
                        <a:solidFill>
                          <a:schemeClr val="dk1"/>
                        </a:solidFill>
                        <a:effectLst/>
                        <a:latin typeface="+mn-lt"/>
                        <a:ea typeface="+mn-ea"/>
                        <a:cs typeface="+mn-cs"/>
                      </a:endParaRPr>
                    </a:p>
                    <a:p>
                      <a:pPr marL="0" lvl="0" indent="0">
                        <a:buFont typeface="Arial" panose="020B0604020202020204" pitchFamily="34" charset="0"/>
                        <a:buNone/>
                      </a:pPr>
                      <a:endParaRPr lang="en-GB" sz="900" b="0" kern="1200" dirty="0">
                        <a:solidFill>
                          <a:schemeClr val="tx1"/>
                        </a:solidFill>
                        <a:latin typeface="+mn-lt"/>
                        <a:ea typeface="+mn-ea"/>
                        <a:cs typeface="+mn-cs"/>
                      </a:endParaRPr>
                    </a:p>
                    <a:p>
                      <a:pPr marL="0" lvl="0" indent="0">
                        <a:buFont typeface="Arial" panose="020B0604020202020204" pitchFamily="34" charset="0"/>
                        <a:buNone/>
                      </a:pPr>
                      <a:r>
                        <a:rPr lang="en-GB" sz="900" b="0" kern="1200" dirty="0">
                          <a:solidFill>
                            <a:schemeClr val="tx1"/>
                          </a:solidFill>
                          <a:latin typeface="+mn-lt"/>
                          <a:ea typeface="+mn-ea"/>
                          <a:cs typeface="+mn-cs"/>
                        </a:rPr>
                        <a:t>Internal and external activities are now focussed on Business and Operational readiness.</a:t>
                      </a:r>
                      <a:endParaRPr lang="en-GB" sz="900" b="1" kern="1200" dirty="0">
                        <a:solidFill>
                          <a:schemeClr val="tx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1" i="0" u="none" strike="noStrike" kern="1200" dirty="0">
                          <a:solidFill>
                            <a:schemeClr val="tx1"/>
                          </a:solidFill>
                          <a:effectLst/>
                          <a:latin typeface="+mn-lt"/>
                          <a:ea typeface="+mn-ea"/>
                          <a:cs typeface="+mn-cs"/>
                        </a:rPr>
                        <a:t>Transition</a:t>
                      </a:r>
                      <a:r>
                        <a:rPr lang="en-GB" sz="1000" b="0" i="0" u="none" strike="noStrike" kern="1200" dirty="0">
                          <a:solidFill>
                            <a:schemeClr val="tx1"/>
                          </a:solidFill>
                          <a:effectLst/>
                          <a:latin typeface="+mn-lt"/>
                          <a:ea typeface="+mn-ea"/>
                          <a:cs typeface="+mn-cs"/>
                        </a:rPr>
                        <a:t>: Completion of transition testing stage 2 and commencement of stage 3.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Operational Readiness: Planned activities are on track</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e</a:t>
            </a:r>
          </a:p>
        </p:txBody>
      </p:sp>
    </p:spTree>
    <p:extLst>
      <p:ext uri="{BB962C8B-B14F-4D97-AF65-F5344CB8AC3E}">
        <p14:creationId xmlns:p14="http://schemas.microsoft.com/office/powerpoint/2010/main" val="326600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US" dirty="0"/>
              <a:t>Move To Cloud Programme:  Change Management Update</a:t>
            </a:r>
          </a:p>
        </p:txBody>
      </p:sp>
      <p:sp>
        <p:nvSpPr>
          <p:cNvPr id="5" name="Subtitle 4"/>
          <p:cNvSpPr>
            <a:spLocks noGrp="1"/>
          </p:cNvSpPr>
          <p:nvPr>
            <p:ph type="subTitle" idx="1"/>
          </p:nvPr>
        </p:nvSpPr>
        <p:spPr>
          <a:xfrm>
            <a:off x="1371600" y="3266016"/>
            <a:ext cx="6400800" cy="640966"/>
          </a:xfrm>
        </p:spPr>
        <p:txBody>
          <a:bodyPr vert="horz" lIns="91438" tIns="45719" rIns="91438" bIns="45719" rtlCol="0" anchor="t">
            <a:normAutofit/>
          </a:bodyPr>
          <a:lstStyle/>
          <a:p>
            <a:r>
              <a:rPr lang="en-GB" dirty="0">
                <a:latin typeface="Arial"/>
                <a:cs typeface="Arial"/>
              </a:rPr>
              <a:t>February 2022</a:t>
            </a:r>
          </a:p>
        </p:txBody>
      </p:sp>
    </p:spTree>
    <p:extLst>
      <p:ext uri="{BB962C8B-B14F-4D97-AF65-F5344CB8AC3E}">
        <p14:creationId xmlns:p14="http://schemas.microsoft.com/office/powerpoint/2010/main" val="1777802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35" y="114056"/>
            <a:ext cx="8820472" cy="416011"/>
          </a:xfrm>
        </p:spPr>
        <p:txBody>
          <a:bodyPr>
            <a:noAutofit/>
          </a:bodyPr>
          <a:lstStyle/>
          <a:p>
            <a:r>
              <a:rPr lang="en-GB" sz="2000" dirty="0"/>
              <a:t>Budget v Committed Spend BP21/22</a:t>
            </a:r>
          </a:p>
        </p:txBody>
      </p:sp>
      <p:graphicFrame>
        <p:nvGraphicFramePr>
          <p:cNvPr id="10" name="Chart 9">
            <a:extLst>
              <a:ext uri="{FF2B5EF4-FFF2-40B4-BE49-F238E27FC236}">
                <a16:creationId xmlns:a16="http://schemas.microsoft.com/office/drawing/2014/main" id="{A5BE5B15-0C7E-48D6-A56C-6A746E46C6FC}"/>
              </a:ext>
            </a:extLst>
          </p:cNvPr>
          <p:cNvGraphicFramePr>
            <a:graphicFrameLocks/>
          </p:cNvGraphicFramePr>
          <p:nvPr>
            <p:extLst/>
          </p:nvPr>
        </p:nvGraphicFramePr>
        <p:xfrm>
          <a:off x="267848" y="2282570"/>
          <a:ext cx="7304619" cy="267980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609AC967-D295-4EB5-8156-5F6765360120}"/>
              </a:ext>
            </a:extLst>
          </p:cNvPr>
          <p:cNvSpPr txBox="1"/>
          <p:nvPr/>
        </p:nvSpPr>
        <p:spPr>
          <a:xfrm>
            <a:off x="7572468" y="2456524"/>
            <a:ext cx="1403648" cy="707886"/>
          </a:xfrm>
          <a:prstGeom prst="rect">
            <a:avLst/>
          </a:prstGeom>
          <a:noFill/>
        </p:spPr>
        <p:txBody>
          <a:bodyPr wrap="square" rtlCol="0">
            <a:spAutoFit/>
          </a:bodyPr>
          <a:lstStyle/>
          <a:p>
            <a:pPr marL="171450" indent="-171450">
              <a:buFont typeface="Arial" panose="020B0604020202020204" pitchFamily="34" charset="0"/>
              <a:buChar char="•"/>
            </a:pPr>
            <a:r>
              <a:rPr lang="en-GB" sz="1000" dirty="0"/>
              <a:t>No movement since January-22</a:t>
            </a:r>
          </a:p>
          <a:p>
            <a:pPr marL="171450" indent="-171450">
              <a:buFont typeface="Arial" panose="020B0604020202020204" pitchFamily="34" charset="0"/>
              <a:buChar char="•"/>
            </a:pPr>
            <a:r>
              <a:rPr lang="en-GB" sz="1000" dirty="0"/>
              <a:t>Full view of budget  - </a:t>
            </a:r>
            <a:r>
              <a:rPr lang="en-GB" sz="1000" dirty="0">
                <a:hlinkClick r:id="rId3"/>
              </a:rPr>
              <a:t>Link</a:t>
            </a:r>
            <a:endParaRPr lang="en-GB" sz="1000" dirty="0"/>
          </a:p>
        </p:txBody>
      </p:sp>
      <p:graphicFrame>
        <p:nvGraphicFramePr>
          <p:cNvPr id="17" name="Chart 16">
            <a:extLst>
              <a:ext uri="{FF2B5EF4-FFF2-40B4-BE49-F238E27FC236}">
                <a16:creationId xmlns:a16="http://schemas.microsoft.com/office/drawing/2014/main" id="{A29864BA-670A-4A40-A473-66D6D57502E4}"/>
              </a:ext>
            </a:extLst>
          </p:cNvPr>
          <p:cNvGraphicFramePr>
            <a:graphicFrameLocks/>
          </p:cNvGraphicFramePr>
          <p:nvPr>
            <p:extLst/>
          </p:nvPr>
        </p:nvGraphicFramePr>
        <p:xfrm>
          <a:off x="164040" y="699542"/>
          <a:ext cx="1643119" cy="13681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D1F122F2-340C-47D6-AD91-04EFE5240224}"/>
              </a:ext>
            </a:extLst>
          </p:cNvPr>
          <p:cNvGraphicFramePr>
            <a:graphicFrameLocks/>
          </p:cNvGraphicFramePr>
          <p:nvPr>
            <p:extLst/>
          </p:nvPr>
        </p:nvGraphicFramePr>
        <p:xfrm>
          <a:off x="2150939" y="699542"/>
          <a:ext cx="1643119" cy="136815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a:extLst>
              <a:ext uri="{FF2B5EF4-FFF2-40B4-BE49-F238E27FC236}">
                <a16:creationId xmlns:a16="http://schemas.microsoft.com/office/drawing/2014/main" id="{62E272D9-3FAE-41BC-A64E-4B603F103DC3}"/>
              </a:ext>
            </a:extLst>
          </p:cNvPr>
          <p:cNvGraphicFramePr>
            <a:graphicFrameLocks/>
          </p:cNvGraphicFramePr>
          <p:nvPr>
            <p:extLst/>
          </p:nvPr>
        </p:nvGraphicFramePr>
        <p:xfrm>
          <a:off x="4104674" y="719727"/>
          <a:ext cx="1643119" cy="136815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a:extLst>
              <a:ext uri="{FF2B5EF4-FFF2-40B4-BE49-F238E27FC236}">
                <a16:creationId xmlns:a16="http://schemas.microsoft.com/office/drawing/2014/main" id="{1B794E5D-1D49-45F7-86D6-58797F52E6F7}"/>
              </a:ext>
            </a:extLst>
          </p:cNvPr>
          <p:cNvGraphicFramePr>
            <a:graphicFrameLocks/>
          </p:cNvGraphicFramePr>
          <p:nvPr>
            <p:extLst/>
          </p:nvPr>
        </p:nvGraphicFramePr>
        <p:xfrm>
          <a:off x="6025225" y="704125"/>
          <a:ext cx="1643119" cy="1368152"/>
        </p:xfrm>
        <a:graphic>
          <a:graphicData uri="http://schemas.openxmlformats.org/drawingml/2006/chart">
            <c:chart xmlns:c="http://schemas.openxmlformats.org/drawingml/2006/chart" xmlns:r="http://schemas.openxmlformats.org/officeDocument/2006/relationships" r:id="rId7"/>
          </a:graphicData>
        </a:graphic>
      </p:graphicFrame>
      <p:sp>
        <p:nvSpPr>
          <p:cNvPr id="21" name="TextBox 20">
            <a:extLst>
              <a:ext uri="{FF2B5EF4-FFF2-40B4-BE49-F238E27FC236}">
                <a16:creationId xmlns:a16="http://schemas.microsoft.com/office/drawing/2014/main" id="{0C7B00BC-D987-4E76-9438-36E751DDC91D}"/>
              </a:ext>
            </a:extLst>
          </p:cNvPr>
          <p:cNvSpPr txBox="1"/>
          <p:nvPr/>
        </p:nvSpPr>
        <p:spPr>
          <a:xfrm>
            <a:off x="7585937" y="699542"/>
            <a:ext cx="1403648" cy="1631216"/>
          </a:xfrm>
          <a:prstGeom prst="rect">
            <a:avLst/>
          </a:prstGeom>
          <a:noFill/>
        </p:spPr>
        <p:txBody>
          <a:bodyPr wrap="square" rtlCol="0">
            <a:spAutoFit/>
          </a:bodyPr>
          <a:lstStyle/>
          <a:p>
            <a:pPr marL="171450" indent="-171450">
              <a:buFont typeface="Arial" panose="020B0604020202020204" pitchFamily="34" charset="0"/>
              <a:buChar char="•"/>
            </a:pPr>
            <a:r>
              <a:rPr lang="en-GB" sz="1000" dirty="0"/>
              <a:t>At this stage, Shippers have committed 64% of approved BP21 Budget</a:t>
            </a:r>
          </a:p>
          <a:p>
            <a:pPr marL="171450" indent="-171450">
              <a:buFont typeface="Arial" panose="020B0604020202020204" pitchFamily="34" charset="0"/>
              <a:buChar char="•"/>
            </a:pPr>
            <a:r>
              <a:rPr lang="en-GB" sz="1000" dirty="0"/>
              <a:t>DNs have committed 100%</a:t>
            </a:r>
          </a:p>
          <a:p>
            <a:pPr marL="171450" indent="-171450">
              <a:buFont typeface="Arial" panose="020B0604020202020204" pitchFamily="34" charset="0"/>
              <a:buChar char="•"/>
            </a:pPr>
            <a:r>
              <a:rPr lang="en-GB" sz="1000" dirty="0"/>
              <a:t>IGTs have committed 17% and NTS 0%</a:t>
            </a:r>
          </a:p>
        </p:txBody>
      </p:sp>
    </p:spTree>
    <p:extLst>
      <p:ext uri="{BB962C8B-B14F-4D97-AF65-F5344CB8AC3E}">
        <p14:creationId xmlns:p14="http://schemas.microsoft.com/office/powerpoint/2010/main" val="4252492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8DD-DE0D-4118-A10E-1CF301DE525D}"/>
              </a:ext>
            </a:extLst>
          </p:cNvPr>
          <p:cNvSpPr>
            <a:spLocks noGrp="1"/>
          </p:cNvSpPr>
          <p:nvPr>
            <p:ph type="title"/>
          </p:nvPr>
        </p:nvSpPr>
        <p:spPr/>
        <p:txBody>
          <a:bodyPr>
            <a:normAutofit/>
          </a:bodyPr>
          <a:lstStyle/>
          <a:p>
            <a:r>
              <a:rPr lang="en-GB" dirty="0"/>
              <a:t>Move to Cloud Overview</a:t>
            </a:r>
          </a:p>
        </p:txBody>
      </p:sp>
      <p:sp>
        <p:nvSpPr>
          <p:cNvPr id="3" name="Content Placeholder 2">
            <a:extLst>
              <a:ext uri="{FF2B5EF4-FFF2-40B4-BE49-F238E27FC236}">
                <a16:creationId xmlns:a16="http://schemas.microsoft.com/office/drawing/2014/main" id="{3A793BE7-00D6-4817-8139-7B61C69FF5D5}"/>
              </a:ext>
            </a:extLst>
          </p:cNvPr>
          <p:cNvSpPr>
            <a:spLocks noGrp="1"/>
          </p:cNvSpPr>
          <p:nvPr>
            <p:ph idx="1"/>
          </p:nvPr>
        </p:nvSpPr>
        <p:spPr>
          <a:xfrm>
            <a:off x="457200" y="951517"/>
            <a:ext cx="8229600" cy="3672408"/>
          </a:xfrm>
        </p:spPr>
        <p:txBody>
          <a:bodyPr>
            <a:normAutofit/>
          </a:bodyPr>
          <a:lstStyle/>
          <a:p>
            <a:pPr marL="0" indent="0">
              <a:buNone/>
            </a:pPr>
            <a:r>
              <a:rPr lang="en-GB" sz="1100" dirty="0"/>
              <a:t>First step of UK Link Road Map (XRN5245) was to re-platform the systems within current On Premise Data Centres to Cloud in order to achieve the following key objectives</a:t>
            </a:r>
            <a:r>
              <a:rPr lang="en-US" sz="1100" dirty="0"/>
              <a:t>: </a:t>
            </a:r>
          </a:p>
          <a:p>
            <a:pPr marL="171450" indent="-171450"/>
            <a:endParaRPr lang="en-US" sz="1100" dirty="0"/>
          </a:p>
          <a:p>
            <a:pPr marL="742950" lvl="1" indent="-285750">
              <a:buFont typeface="Arial" panose="020B0604020202020204" pitchFamily="34" charset="0"/>
              <a:buChar char="•"/>
            </a:pPr>
            <a:r>
              <a:rPr lang="en-GB" sz="1100" dirty="0"/>
              <a:t>Migrate our operating systems from Linux to Windows and UK Link system databases from Oracle to SQL Server</a:t>
            </a:r>
          </a:p>
          <a:p>
            <a:pPr marL="742950" lvl="1" indent="-285750">
              <a:buFont typeface="Arial" panose="020B0604020202020204" pitchFamily="34" charset="0"/>
              <a:buChar char="•"/>
            </a:pPr>
            <a:r>
              <a:rPr lang="en-GB" sz="1100" dirty="0"/>
              <a:t>Upgrade out of support technologies e.g. UKL Portal</a:t>
            </a:r>
          </a:p>
          <a:p>
            <a:pPr marL="742950" lvl="1" indent="-285750">
              <a:buFont typeface="Arial" panose="020B0604020202020204" pitchFamily="34" charset="0"/>
              <a:buChar char="•"/>
            </a:pPr>
            <a:r>
              <a:rPr lang="en-GB" sz="1100" dirty="0"/>
              <a:t>Decommission On Premise Data Centres for UK Link Systems </a:t>
            </a:r>
          </a:p>
          <a:p>
            <a:pPr marL="742950" lvl="1" indent="-285750">
              <a:buFont typeface="Arial" panose="020B0604020202020204" pitchFamily="34" charset="0"/>
              <a:buChar char="•"/>
            </a:pPr>
            <a:endParaRPr lang="en-GB" sz="1100" dirty="0"/>
          </a:p>
          <a:p>
            <a:pPr marL="0" indent="0">
              <a:buNone/>
            </a:pPr>
            <a:r>
              <a:rPr lang="en-GB" sz="1100" dirty="0"/>
              <a:t>Key benefits identified as a result of completion of this change are: </a:t>
            </a:r>
          </a:p>
          <a:p>
            <a:endParaRPr lang="en-GB" sz="1100" dirty="0"/>
          </a:p>
          <a:p>
            <a:pPr marL="628650" lvl="1" indent="-171450">
              <a:buFont typeface="Arial" panose="020B0604020202020204" pitchFamily="34" charset="0"/>
              <a:buChar char="•"/>
            </a:pPr>
            <a:r>
              <a:rPr lang="en-GB" sz="1100" dirty="0"/>
              <a:t>Keeping the infrastructure and Application in line with industry best practices and maintain the supportability </a:t>
            </a:r>
          </a:p>
          <a:p>
            <a:pPr marL="628650" lvl="1" indent="-171450">
              <a:buFont typeface="Arial" panose="020B0604020202020204" pitchFamily="34" charset="0"/>
              <a:buChar char="•"/>
            </a:pPr>
            <a:r>
              <a:rPr lang="en-GB" sz="1100" dirty="0"/>
              <a:t>Better ability to accommodate for change development and implementations</a:t>
            </a:r>
          </a:p>
          <a:p>
            <a:pPr marL="457200" lvl="1" indent="0">
              <a:buNone/>
            </a:pPr>
            <a:endParaRPr lang="en-GB" sz="1100" dirty="0"/>
          </a:p>
          <a:p>
            <a:pPr marL="57161" indent="0">
              <a:buNone/>
            </a:pPr>
            <a:r>
              <a:rPr lang="en-GB" sz="1300" b="1" dirty="0"/>
              <a:t>Progress and Timeline:</a:t>
            </a:r>
          </a:p>
          <a:p>
            <a:pPr marL="628650" lvl="1" indent="-171450">
              <a:buFont typeface="Arial" panose="020B0604020202020204" pitchFamily="34" charset="0"/>
              <a:buChar char="•"/>
            </a:pPr>
            <a:r>
              <a:rPr lang="en-GB" sz="1100" dirty="0"/>
              <a:t>Testing and Implementation Dress Rehearsals (IDRs) phases are currently planned to complete by 11</a:t>
            </a:r>
            <a:r>
              <a:rPr lang="en-GB" sz="1100" baseline="30000" dirty="0"/>
              <a:t>th</a:t>
            </a:r>
            <a:r>
              <a:rPr lang="en-GB" sz="1100" dirty="0"/>
              <a:t> March 2022</a:t>
            </a:r>
          </a:p>
          <a:p>
            <a:pPr marL="628650" lvl="1" indent="-171450">
              <a:buFont typeface="Arial" panose="020B0604020202020204" pitchFamily="34" charset="0"/>
              <a:buChar char="•"/>
            </a:pPr>
            <a:r>
              <a:rPr lang="en-GB" sz="1100" dirty="0"/>
              <a:t>Testing is on track to complete as planned. IDR1 is currently in progress</a:t>
            </a:r>
          </a:p>
          <a:p>
            <a:pPr marL="628650" lvl="1" indent="-171450">
              <a:buFont typeface="Arial" panose="020B0604020202020204" pitchFamily="34" charset="0"/>
              <a:buChar char="•"/>
            </a:pPr>
            <a:r>
              <a:rPr lang="en-GB" sz="1100" dirty="0"/>
              <a:t>Implementation and Cutover is currently planned from 15</a:t>
            </a:r>
            <a:r>
              <a:rPr lang="en-GB" sz="1100" baseline="30000" dirty="0"/>
              <a:t>th</a:t>
            </a:r>
            <a:r>
              <a:rPr lang="en-GB" sz="1100" dirty="0"/>
              <a:t> April to 19</a:t>
            </a:r>
            <a:r>
              <a:rPr lang="en-GB" sz="1100" baseline="30000" dirty="0"/>
              <a:t>th</a:t>
            </a:r>
            <a:r>
              <a:rPr lang="en-GB" sz="1100" dirty="0"/>
              <a:t> April 2022 (Easter Weekend)</a:t>
            </a:r>
          </a:p>
          <a:p>
            <a:pPr marL="628650" lvl="1" indent="-171450">
              <a:buFont typeface="Arial" panose="020B0604020202020204" pitchFamily="34" charset="0"/>
              <a:buChar char="•"/>
            </a:pPr>
            <a:r>
              <a:rPr lang="en-GB" sz="1100" dirty="0"/>
              <a:t>Post Implementation Support is planned to commence from 19</a:t>
            </a:r>
            <a:r>
              <a:rPr lang="en-GB" sz="1100" baseline="30000" dirty="0"/>
              <a:t>th</a:t>
            </a:r>
            <a:r>
              <a:rPr lang="en-GB" sz="1100" dirty="0"/>
              <a:t> April 2022 7:00 AM BST</a:t>
            </a:r>
          </a:p>
          <a:p>
            <a:pPr marL="628650" lvl="1" indent="-171450">
              <a:buFont typeface="Arial" panose="020B0604020202020204" pitchFamily="34" charset="0"/>
              <a:buChar char="•"/>
            </a:pPr>
            <a:endParaRPr lang="en-GB" sz="1100" dirty="0"/>
          </a:p>
          <a:p>
            <a:pPr lvl="1"/>
            <a:endParaRPr lang="en-GB" sz="1100" dirty="0">
              <a:solidFill>
                <a:srgbClr val="FF0000"/>
              </a:solidFill>
            </a:endParaRPr>
          </a:p>
          <a:p>
            <a:pPr marL="0" indent="0">
              <a:buNone/>
            </a:pPr>
            <a:endParaRPr lang="en-GB" dirty="0"/>
          </a:p>
        </p:txBody>
      </p:sp>
    </p:spTree>
    <p:extLst>
      <p:ext uri="{BB962C8B-B14F-4D97-AF65-F5344CB8AC3E}">
        <p14:creationId xmlns:p14="http://schemas.microsoft.com/office/powerpoint/2010/main" val="17954354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8DD-DE0D-4118-A10E-1CF301DE525D}"/>
              </a:ext>
            </a:extLst>
          </p:cNvPr>
          <p:cNvSpPr>
            <a:spLocks noGrp="1"/>
          </p:cNvSpPr>
          <p:nvPr>
            <p:ph type="title"/>
          </p:nvPr>
        </p:nvSpPr>
        <p:spPr/>
        <p:txBody>
          <a:bodyPr>
            <a:normAutofit/>
          </a:bodyPr>
          <a:lstStyle/>
          <a:p>
            <a:r>
              <a:rPr lang="en-GB" dirty="0"/>
              <a:t>Summary</a:t>
            </a:r>
          </a:p>
        </p:txBody>
      </p:sp>
      <p:sp>
        <p:nvSpPr>
          <p:cNvPr id="3" name="Content Placeholder 2">
            <a:extLst>
              <a:ext uri="{FF2B5EF4-FFF2-40B4-BE49-F238E27FC236}">
                <a16:creationId xmlns:a16="http://schemas.microsoft.com/office/drawing/2014/main" id="{3A793BE7-00D6-4817-8139-7B61C69FF5D5}"/>
              </a:ext>
            </a:extLst>
          </p:cNvPr>
          <p:cNvSpPr>
            <a:spLocks noGrp="1"/>
          </p:cNvSpPr>
          <p:nvPr>
            <p:ph idx="1"/>
          </p:nvPr>
        </p:nvSpPr>
        <p:spPr>
          <a:xfrm>
            <a:off x="457200" y="761058"/>
            <a:ext cx="8229600" cy="3672408"/>
          </a:xfrm>
        </p:spPr>
        <p:txBody>
          <a:bodyPr>
            <a:normAutofit fontScale="77500" lnSpcReduction="20000"/>
          </a:bodyPr>
          <a:lstStyle/>
          <a:p>
            <a:pPr marL="0" indent="0">
              <a:buNone/>
            </a:pPr>
            <a:endParaRPr lang="en-GB" sz="1050" dirty="0"/>
          </a:p>
          <a:p>
            <a:pPr marL="57161" indent="0">
              <a:lnSpc>
                <a:spcPct val="150000"/>
              </a:lnSpc>
              <a:buNone/>
            </a:pPr>
            <a:r>
              <a:rPr lang="en-GB" sz="1100" dirty="0"/>
              <a:t>Move to Cloud has </a:t>
            </a:r>
            <a:r>
              <a:rPr lang="en-GB" sz="1100" b="1" dirty="0"/>
              <a:t>completed multiple rounds of testing and practice runs</a:t>
            </a:r>
            <a:r>
              <a:rPr lang="en-GB" sz="1100" dirty="0"/>
              <a:t> in the last 3 months culminating in the first  Implementation Dress Rehearsal (IDR1)</a:t>
            </a:r>
          </a:p>
          <a:p>
            <a:pPr marL="57161" indent="0">
              <a:lnSpc>
                <a:spcPct val="150000"/>
              </a:lnSpc>
              <a:buNone/>
            </a:pPr>
            <a:r>
              <a:rPr lang="en-GB" sz="1100" dirty="0"/>
              <a:t>The </a:t>
            </a:r>
            <a:r>
              <a:rPr lang="en-GB" sz="1100" b="1" dirty="0"/>
              <a:t>migration timelines, outages, process/file impacts to customers have now been understood  </a:t>
            </a:r>
            <a:r>
              <a:rPr lang="en-GB" sz="1100" dirty="0"/>
              <a:t>as a result of this activity. The proposed Migration timelines over 2 weekends have been determined to </a:t>
            </a:r>
            <a:r>
              <a:rPr lang="en-GB" sz="1100" b="1" dirty="0"/>
              <a:t>minimise customer impacts </a:t>
            </a:r>
            <a:r>
              <a:rPr lang="en-GB" sz="1100" dirty="0"/>
              <a:t>for least disruption.</a:t>
            </a:r>
          </a:p>
          <a:p>
            <a:pPr marL="228611" indent="-171450">
              <a:lnSpc>
                <a:spcPct val="150000"/>
              </a:lnSpc>
            </a:pPr>
            <a:endParaRPr lang="en-GB" sz="1100" dirty="0"/>
          </a:p>
          <a:p>
            <a:pPr marL="57161" indent="0">
              <a:lnSpc>
                <a:spcPct val="150000"/>
              </a:lnSpc>
              <a:buNone/>
            </a:pPr>
            <a:r>
              <a:rPr lang="en-GB" sz="1100" b="1" dirty="0">
                <a:solidFill>
                  <a:srgbClr val="0070C0"/>
                </a:solidFill>
              </a:rPr>
              <a:t>1</a:t>
            </a:r>
            <a:r>
              <a:rPr lang="en-GB" sz="1100" b="1" baseline="30000" dirty="0">
                <a:solidFill>
                  <a:srgbClr val="0070C0"/>
                </a:solidFill>
              </a:rPr>
              <a:t>st</a:t>
            </a:r>
            <a:r>
              <a:rPr lang="en-GB" sz="1100" b="1" dirty="0">
                <a:solidFill>
                  <a:srgbClr val="0070C0"/>
                </a:solidFill>
              </a:rPr>
              <a:t> Implementation (Full UKLink)</a:t>
            </a:r>
          </a:p>
          <a:p>
            <a:pPr marL="228611" indent="-171450">
              <a:lnSpc>
                <a:spcPct val="150000"/>
              </a:lnSpc>
            </a:pPr>
            <a:r>
              <a:rPr lang="en-GB" sz="1100" b="1" dirty="0"/>
              <a:t>Easter weekend (15</a:t>
            </a:r>
            <a:r>
              <a:rPr lang="en-GB" sz="1100" b="1" baseline="30000" dirty="0"/>
              <a:t>th</a:t>
            </a:r>
            <a:r>
              <a:rPr lang="en-GB" sz="1100" b="1" dirty="0"/>
              <a:t> to 19</a:t>
            </a:r>
            <a:r>
              <a:rPr lang="en-GB" sz="1100" b="1" baseline="30000" dirty="0"/>
              <a:t>th</a:t>
            </a:r>
            <a:r>
              <a:rPr lang="en-GB" sz="1100" b="1" dirty="0"/>
              <a:t> April 2022) </a:t>
            </a:r>
            <a:r>
              <a:rPr lang="en-GB" sz="1100" dirty="0"/>
              <a:t>is proposed for the majority of the cutover activities to </a:t>
            </a:r>
            <a:r>
              <a:rPr lang="en-GB" sz="1100" b="1" dirty="0"/>
              <a:t>prevent impact to normal business day processes </a:t>
            </a:r>
            <a:r>
              <a:rPr lang="en-GB" sz="1100" dirty="0"/>
              <a:t>for customers as the vast majority of files/processes run on supply point business days.</a:t>
            </a:r>
          </a:p>
          <a:p>
            <a:pPr marL="228611" indent="-171450">
              <a:lnSpc>
                <a:spcPct val="150000"/>
              </a:lnSpc>
            </a:pPr>
            <a:r>
              <a:rPr lang="en-GB" sz="1100" dirty="0"/>
              <a:t>Fewer processes run on these (non business) days however, </a:t>
            </a:r>
            <a:r>
              <a:rPr lang="en-GB" sz="1100" b="1" dirty="0"/>
              <a:t>a small number </a:t>
            </a:r>
            <a:r>
              <a:rPr lang="en-GB" sz="1100" b="1"/>
              <a:t>of impacts</a:t>
            </a:r>
            <a:r>
              <a:rPr lang="en-GB" sz="1100"/>
              <a:t> </a:t>
            </a:r>
            <a:r>
              <a:rPr lang="en-GB" sz="1100" dirty="0"/>
              <a:t>have been highlighted in </a:t>
            </a:r>
            <a:r>
              <a:rPr lang="en-GB" sz="1100"/>
              <a:t>Slides 6-8* </a:t>
            </a:r>
            <a:r>
              <a:rPr lang="en-GB" sz="1100" dirty="0"/>
              <a:t>as they may have customer considerations or impacts. (for details, please refer to the detailed change pack being published).</a:t>
            </a:r>
          </a:p>
          <a:p>
            <a:pPr marL="228611" indent="-171450">
              <a:lnSpc>
                <a:spcPct val="150000"/>
              </a:lnSpc>
            </a:pPr>
            <a:r>
              <a:rPr lang="en-GB" sz="1100" dirty="0"/>
              <a:t>Impacts to DES and Portal availability and use of Twilio services envisaged during Easter weekend </a:t>
            </a:r>
          </a:p>
          <a:p>
            <a:pPr marL="228611" indent="-171450">
              <a:lnSpc>
                <a:spcPct val="150000"/>
              </a:lnSpc>
            </a:pPr>
            <a:endParaRPr lang="en-GB" sz="1100" dirty="0"/>
          </a:p>
          <a:p>
            <a:pPr marL="57161" indent="0">
              <a:lnSpc>
                <a:spcPct val="150000"/>
              </a:lnSpc>
              <a:buNone/>
            </a:pPr>
            <a:r>
              <a:rPr lang="en-GB" sz="1100" b="1" dirty="0">
                <a:solidFill>
                  <a:srgbClr val="0070C0"/>
                </a:solidFill>
              </a:rPr>
              <a:t>2</a:t>
            </a:r>
            <a:r>
              <a:rPr lang="en-GB" sz="1100" b="1" baseline="30000" dirty="0">
                <a:solidFill>
                  <a:srgbClr val="0070C0"/>
                </a:solidFill>
              </a:rPr>
              <a:t>nd</a:t>
            </a:r>
            <a:r>
              <a:rPr lang="en-GB" sz="1100" b="1" dirty="0">
                <a:solidFill>
                  <a:srgbClr val="0070C0"/>
                </a:solidFill>
              </a:rPr>
              <a:t> Implementation (Part UKLink)</a:t>
            </a:r>
          </a:p>
          <a:p>
            <a:pPr marL="228611" indent="-171450">
              <a:lnSpc>
                <a:spcPct val="150000"/>
              </a:lnSpc>
            </a:pPr>
            <a:r>
              <a:rPr lang="en-GB" sz="1100" b="1" dirty="0"/>
              <a:t>New UKLink Portal and DES screens</a:t>
            </a:r>
            <a:r>
              <a:rPr lang="en-GB" sz="1100" dirty="0"/>
              <a:t> proposed to cutover during </a:t>
            </a:r>
            <a:r>
              <a:rPr lang="en-GB" sz="1100" b="1" dirty="0"/>
              <a:t>7</a:t>
            </a:r>
            <a:r>
              <a:rPr lang="en-GB" sz="1100" b="1" baseline="30000" dirty="0"/>
              <a:t>th</a:t>
            </a:r>
            <a:r>
              <a:rPr lang="en-GB" sz="1100" b="1" dirty="0"/>
              <a:t> to 9</a:t>
            </a:r>
            <a:r>
              <a:rPr lang="en-GB" sz="1100" b="1" baseline="30000" dirty="0"/>
              <a:t>th</a:t>
            </a:r>
            <a:r>
              <a:rPr lang="en-GB" sz="1100" b="1" dirty="0"/>
              <a:t> May 2022 </a:t>
            </a:r>
            <a:r>
              <a:rPr lang="en-GB" sz="1100" dirty="0"/>
              <a:t>(please refer to the previously issued </a:t>
            </a:r>
            <a:r>
              <a:rPr lang="en-GB" sz="1100" dirty="0">
                <a:hlinkClick r:id="rId2"/>
              </a:rPr>
              <a:t>Change Pack</a:t>
            </a:r>
            <a:r>
              <a:rPr lang="en-GB" sz="1100" dirty="0"/>
              <a:t>)</a:t>
            </a:r>
          </a:p>
          <a:p>
            <a:pPr marL="228611" indent="-171450">
              <a:lnSpc>
                <a:spcPct val="150000"/>
              </a:lnSpc>
            </a:pPr>
            <a:r>
              <a:rPr lang="en-GB" sz="1100" dirty="0"/>
              <a:t>Impacts to DES and Portal availability and use of Twilio services over the cutover is envisaged during this period.</a:t>
            </a:r>
          </a:p>
          <a:p>
            <a:pPr marL="57161" indent="0">
              <a:lnSpc>
                <a:spcPct val="150000"/>
              </a:lnSpc>
              <a:buNone/>
            </a:pPr>
            <a:endParaRPr lang="en-GB" sz="1100" b="1" dirty="0"/>
          </a:p>
          <a:p>
            <a:pPr marL="57161" indent="0">
              <a:lnSpc>
                <a:spcPct val="150000"/>
              </a:lnSpc>
              <a:buNone/>
            </a:pPr>
            <a:r>
              <a:rPr lang="en-GB" sz="1200" b="1" dirty="0">
                <a:solidFill>
                  <a:srgbClr val="0070C0"/>
                </a:solidFill>
              </a:rPr>
              <a:t>Full details of the impacts to different parties are to be included within a change pack for this committee’s consideration and approval.</a:t>
            </a:r>
          </a:p>
          <a:p>
            <a:pPr marL="457200" lvl="1" indent="0">
              <a:buNone/>
            </a:pPr>
            <a:endParaRPr lang="en-GB" sz="1100" dirty="0">
              <a:solidFill>
                <a:srgbClr val="00B0F0"/>
              </a:solidFill>
            </a:endParaRPr>
          </a:p>
          <a:p>
            <a:pPr marL="0" indent="0">
              <a:buNone/>
            </a:pPr>
            <a:endParaRPr lang="en-GB" dirty="0"/>
          </a:p>
        </p:txBody>
      </p:sp>
      <p:sp>
        <p:nvSpPr>
          <p:cNvPr id="4" name="TextBox 3">
            <a:extLst>
              <a:ext uri="{FF2B5EF4-FFF2-40B4-BE49-F238E27FC236}">
                <a16:creationId xmlns:a16="http://schemas.microsoft.com/office/drawing/2014/main" id="{E364EB04-6A78-49DF-BA7C-83C77BD0B163}"/>
              </a:ext>
            </a:extLst>
          </p:cNvPr>
          <p:cNvSpPr txBox="1"/>
          <p:nvPr/>
        </p:nvSpPr>
        <p:spPr>
          <a:xfrm>
            <a:off x="533400" y="4781495"/>
            <a:ext cx="8229600" cy="553998"/>
          </a:xfrm>
          <a:prstGeom prst="rect">
            <a:avLst/>
          </a:prstGeom>
          <a:noFill/>
        </p:spPr>
        <p:txBody>
          <a:bodyPr wrap="square" rtlCol="0">
            <a:spAutoFit/>
          </a:bodyPr>
          <a:lstStyle/>
          <a:p>
            <a:r>
              <a:rPr lang="en-GB" sz="600" dirty="0">
                <a:solidFill>
                  <a:schemeClr val="tx1">
                    <a:lumMod val="65000"/>
                    <a:lumOff val="35000"/>
                  </a:schemeClr>
                </a:solidFill>
                <a:latin typeface="+mn-lt"/>
                <a:cs typeface="Poppins-Medium"/>
              </a:rPr>
              <a:t>* At the time of writing this pack, we are simulating IDR1 , more detail will be available post IDR1 and will be included in the Change Pack. </a:t>
            </a:r>
          </a:p>
          <a:p>
            <a:r>
              <a:rPr lang="en-GB" sz="600" dirty="0">
                <a:solidFill>
                  <a:schemeClr val="tx1">
                    <a:lumMod val="65000"/>
                    <a:lumOff val="35000"/>
                  </a:schemeClr>
                </a:solidFill>
                <a:latin typeface="+mn-lt"/>
                <a:cs typeface="Poppins-Medium"/>
              </a:rPr>
              <a:t>This communication is to the best of our knowledge pre IDR results and subject to change; this communication will be revised appropriately for the March 2022 Change Management Committee update.</a:t>
            </a:r>
          </a:p>
          <a:p>
            <a:endParaRPr lang="en-GB" dirty="0"/>
          </a:p>
        </p:txBody>
      </p:sp>
    </p:spTree>
    <p:extLst>
      <p:ext uri="{BB962C8B-B14F-4D97-AF65-F5344CB8AC3E}">
        <p14:creationId xmlns:p14="http://schemas.microsoft.com/office/powerpoint/2010/main" val="12362808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A8F40-AB80-4475-85DC-57E10B53ED01}"/>
              </a:ext>
            </a:extLst>
          </p:cNvPr>
          <p:cNvSpPr>
            <a:spLocks noGrp="1"/>
          </p:cNvSpPr>
          <p:nvPr>
            <p:ph type="title"/>
          </p:nvPr>
        </p:nvSpPr>
        <p:spPr/>
        <p:txBody>
          <a:bodyPr/>
          <a:lstStyle/>
          <a:p>
            <a:r>
              <a:rPr lang="en-GB" dirty="0"/>
              <a:t>Next Steps</a:t>
            </a:r>
          </a:p>
        </p:txBody>
      </p:sp>
      <p:sp>
        <p:nvSpPr>
          <p:cNvPr id="3" name="Content Placeholder 2">
            <a:extLst>
              <a:ext uri="{FF2B5EF4-FFF2-40B4-BE49-F238E27FC236}">
                <a16:creationId xmlns:a16="http://schemas.microsoft.com/office/drawing/2014/main" id="{BC43FDDA-E211-406B-84BE-48F65CCE266F}"/>
              </a:ext>
            </a:extLst>
          </p:cNvPr>
          <p:cNvSpPr>
            <a:spLocks noGrp="1"/>
          </p:cNvSpPr>
          <p:nvPr>
            <p:ph idx="1"/>
          </p:nvPr>
        </p:nvSpPr>
        <p:spPr/>
        <p:txBody>
          <a:bodyPr>
            <a:normAutofit/>
          </a:bodyPr>
          <a:lstStyle/>
          <a:p>
            <a:r>
              <a:rPr lang="en-GB" sz="1100" dirty="0"/>
              <a:t>Send change pack outlining details of impacted files, processes and systems </a:t>
            </a:r>
          </a:p>
          <a:p>
            <a:r>
              <a:rPr lang="en-GB" sz="1100" dirty="0"/>
              <a:t>March Change Management committee for approval.</a:t>
            </a:r>
          </a:p>
        </p:txBody>
      </p:sp>
    </p:spTree>
    <p:extLst>
      <p:ext uri="{BB962C8B-B14F-4D97-AF65-F5344CB8AC3E}">
        <p14:creationId xmlns:p14="http://schemas.microsoft.com/office/powerpoint/2010/main" val="1104910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3C4DA-F411-4A15-81F1-52FA11D1A5A8}"/>
              </a:ext>
            </a:extLst>
          </p:cNvPr>
          <p:cNvSpPr>
            <a:spLocks noGrp="1"/>
          </p:cNvSpPr>
          <p:nvPr>
            <p:ph type="title"/>
          </p:nvPr>
        </p:nvSpPr>
        <p:spPr>
          <a:xfrm>
            <a:off x="285750" y="1813485"/>
            <a:ext cx="8229600" cy="637580"/>
          </a:xfrm>
        </p:spPr>
        <p:txBody>
          <a:bodyPr>
            <a:normAutofit/>
          </a:bodyPr>
          <a:lstStyle/>
          <a:p>
            <a:r>
              <a:rPr lang="en-GB" dirty="0"/>
              <a:t>Appendices - Process/File Impact Summary</a:t>
            </a:r>
          </a:p>
        </p:txBody>
      </p:sp>
    </p:spTree>
    <p:extLst>
      <p:ext uri="{BB962C8B-B14F-4D97-AF65-F5344CB8AC3E}">
        <p14:creationId xmlns:p14="http://schemas.microsoft.com/office/powerpoint/2010/main" val="21844099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A3239-51BA-4586-AC67-DF8B81B67AB5}"/>
              </a:ext>
            </a:extLst>
          </p:cNvPr>
          <p:cNvSpPr>
            <a:spLocks noGrp="1"/>
          </p:cNvSpPr>
          <p:nvPr>
            <p:ph type="title"/>
          </p:nvPr>
        </p:nvSpPr>
        <p:spPr/>
        <p:txBody>
          <a:bodyPr>
            <a:normAutofit/>
          </a:bodyPr>
          <a:lstStyle/>
          <a:p>
            <a:r>
              <a:rPr lang="en-GB" sz="2200" dirty="0"/>
              <a:t>Move to Cloud Implementation Activities</a:t>
            </a:r>
          </a:p>
        </p:txBody>
      </p:sp>
      <p:sp>
        <p:nvSpPr>
          <p:cNvPr id="3" name="Content Placeholder 2">
            <a:extLst>
              <a:ext uri="{FF2B5EF4-FFF2-40B4-BE49-F238E27FC236}">
                <a16:creationId xmlns:a16="http://schemas.microsoft.com/office/drawing/2014/main" id="{372C0FA1-3B39-4253-9A6B-E2B63266A24F}"/>
              </a:ext>
            </a:extLst>
          </p:cNvPr>
          <p:cNvSpPr>
            <a:spLocks noGrp="1"/>
          </p:cNvSpPr>
          <p:nvPr>
            <p:ph idx="1"/>
          </p:nvPr>
        </p:nvSpPr>
        <p:spPr>
          <a:xfrm>
            <a:off x="457200" y="1059582"/>
            <a:ext cx="8229600" cy="3387727"/>
          </a:xfrm>
        </p:spPr>
        <p:txBody>
          <a:bodyPr>
            <a:normAutofit fontScale="92500"/>
          </a:bodyPr>
          <a:lstStyle/>
          <a:p>
            <a:pPr marL="0" indent="0">
              <a:buNone/>
            </a:pPr>
            <a:r>
              <a:rPr lang="en-GB" sz="1100" b="1" u="sng" dirty="0"/>
              <a:t>What are we doing?</a:t>
            </a:r>
          </a:p>
          <a:p>
            <a:pPr marL="628650" lvl="1" indent="-171450">
              <a:buFont typeface="Arial" panose="020B0604020202020204" pitchFamily="34" charset="0"/>
              <a:buChar char="•"/>
            </a:pPr>
            <a:endParaRPr lang="en-GB" sz="1100" dirty="0"/>
          </a:p>
          <a:p>
            <a:pPr marL="628650" lvl="1" indent="-171450">
              <a:buFont typeface="Arial" panose="020B0604020202020204" pitchFamily="34" charset="0"/>
              <a:buChar char="•"/>
            </a:pPr>
            <a:r>
              <a:rPr lang="en-GB" sz="1100" dirty="0"/>
              <a:t>In order to progress Implementation and Cutover activities from On Prem Data Centre to the Cloud Data Centre, a planned extended outage from 15</a:t>
            </a:r>
            <a:r>
              <a:rPr lang="en-GB" sz="1100" baseline="30000" dirty="0"/>
              <a:t>th</a:t>
            </a:r>
            <a:r>
              <a:rPr lang="en-GB" sz="1100" dirty="0"/>
              <a:t> April 9.00 to 19</a:t>
            </a:r>
            <a:r>
              <a:rPr lang="en-GB" sz="1100" baseline="30000" dirty="0"/>
              <a:t>th</a:t>
            </a:r>
            <a:r>
              <a:rPr lang="en-GB" sz="1100" dirty="0"/>
              <a:t> April 2022 7:00 BST will be required. </a:t>
            </a:r>
          </a:p>
          <a:p>
            <a:pPr marL="628650" lvl="1" indent="-171450">
              <a:buFont typeface="Arial" panose="020B0604020202020204" pitchFamily="34" charset="0"/>
              <a:buChar char="•"/>
            </a:pPr>
            <a:r>
              <a:rPr lang="en-GB" sz="1100" dirty="0"/>
              <a:t>It is anticipated that minimal disruption will be caused as a result of this change, therefore Easter weekend has been chosen for the Cutover activities due to additional non business days. </a:t>
            </a:r>
          </a:p>
          <a:p>
            <a:pPr marL="628650" lvl="1" indent="-171450">
              <a:buFont typeface="Arial" panose="020B0604020202020204" pitchFamily="34" charset="0"/>
              <a:buChar char="•"/>
            </a:pPr>
            <a:r>
              <a:rPr lang="en-GB" sz="1100" dirty="0"/>
              <a:t>Services will resume as normal  business day on 19</a:t>
            </a:r>
            <a:r>
              <a:rPr lang="en-GB" sz="1100" baseline="30000" dirty="0"/>
              <a:t>th</a:t>
            </a:r>
            <a:r>
              <a:rPr lang="en-GB" sz="1100" dirty="0"/>
              <a:t> April (Tuesday) post maintenance at 7:00 BST</a:t>
            </a:r>
          </a:p>
          <a:p>
            <a:pPr marL="628650" lvl="1" indent="-171450">
              <a:buFont typeface="Arial" panose="020B0604020202020204" pitchFamily="34" charset="0"/>
              <a:buChar char="•"/>
            </a:pPr>
            <a:r>
              <a:rPr lang="en-GB" sz="1100" dirty="0"/>
              <a:t>We will continue to communicate via various forums.</a:t>
            </a:r>
          </a:p>
          <a:p>
            <a:pPr marL="628650" lvl="1" indent="-171450">
              <a:buFont typeface="Arial" panose="020B0604020202020204" pitchFamily="34" charset="0"/>
              <a:buChar char="•"/>
            </a:pPr>
            <a:endParaRPr lang="en-GB" sz="1100" b="1" u="sng" dirty="0"/>
          </a:p>
          <a:p>
            <a:pPr marL="0" indent="0">
              <a:buNone/>
            </a:pPr>
            <a:r>
              <a:rPr lang="en-GB" sz="1100" b="1" u="sng" dirty="0"/>
              <a:t>How will this impact you?</a:t>
            </a:r>
          </a:p>
          <a:p>
            <a:pPr marL="628650" lvl="1" indent="-171450">
              <a:buFont typeface="Arial" panose="020B0604020202020204" pitchFamily="34" charset="0"/>
              <a:buChar char="•"/>
            </a:pPr>
            <a:endParaRPr lang="en-GB" sz="1100" dirty="0"/>
          </a:p>
          <a:p>
            <a:pPr marL="628650" lvl="1" indent="-171450">
              <a:buFont typeface="Arial" panose="020B0604020202020204" pitchFamily="34" charset="0"/>
              <a:buChar char="•"/>
            </a:pPr>
            <a:r>
              <a:rPr lang="en-GB" sz="1100" dirty="0"/>
              <a:t>All external access to the online screens (via DES / Portal existing platform) will be unavailable during the window mentioned above.</a:t>
            </a:r>
          </a:p>
          <a:p>
            <a:pPr marL="628650" lvl="1" indent="-171450">
              <a:buFont typeface="Arial" panose="020B0604020202020204" pitchFamily="34" charset="0"/>
              <a:buChar char="•"/>
            </a:pPr>
            <a:r>
              <a:rPr lang="en-GB" sz="1100" dirty="0"/>
              <a:t>Some file flow impacts anticipated. Please refer to next slide for further information. </a:t>
            </a:r>
          </a:p>
          <a:p>
            <a:pPr marL="628650" lvl="1" indent="-171450">
              <a:buFont typeface="Arial" panose="020B0604020202020204" pitchFamily="34" charset="0"/>
              <a:buChar char="•"/>
            </a:pPr>
            <a:r>
              <a:rPr lang="en-US" sz="1100" dirty="0"/>
              <a:t>Broadcast services via Twilio will be impacted during the migration period (more detail in the change pack)</a:t>
            </a:r>
          </a:p>
          <a:p>
            <a:pPr marL="628650" lvl="1" indent="-171450">
              <a:buFont typeface="Arial" panose="020B0604020202020204" pitchFamily="34" charset="0"/>
              <a:buChar char="•"/>
            </a:pPr>
            <a:r>
              <a:rPr lang="en-GB" sz="1100" dirty="0"/>
              <a:t>All inbound files will be held in a queue at our Enhanced File Transfer (EFT) interface to be processed as soon as migration activities are complete at various points during the Cutover period. </a:t>
            </a:r>
          </a:p>
          <a:p>
            <a:pPr marL="628650" lvl="1" indent="-171450">
              <a:buFont typeface="Arial" panose="020B0604020202020204" pitchFamily="34" charset="0"/>
              <a:buChar char="•"/>
            </a:pPr>
            <a:r>
              <a:rPr lang="en-GB" sz="1100" dirty="0"/>
              <a:t>Any impacts to files and reports being generated will be fully defined and confirmed post completion of IDRs as an update to this Change Management committee. Please refer to next slide for those that are known at this stage from various internal assessments. </a:t>
            </a:r>
          </a:p>
        </p:txBody>
      </p:sp>
      <p:sp>
        <p:nvSpPr>
          <p:cNvPr id="4" name="TextBox 3">
            <a:extLst>
              <a:ext uri="{FF2B5EF4-FFF2-40B4-BE49-F238E27FC236}">
                <a16:creationId xmlns:a16="http://schemas.microsoft.com/office/drawing/2014/main" id="{CF14153C-2294-4A6C-A1A7-C0F17F5CC443}"/>
              </a:ext>
            </a:extLst>
          </p:cNvPr>
          <p:cNvSpPr txBox="1"/>
          <p:nvPr/>
        </p:nvSpPr>
        <p:spPr>
          <a:xfrm>
            <a:off x="457200" y="4580313"/>
            <a:ext cx="8229600" cy="615553"/>
          </a:xfrm>
          <a:prstGeom prst="rect">
            <a:avLst/>
          </a:prstGeom>
          <a:noFill/>
        </p:spPr>
        <p:txBody>
          <a:bodyPr wrap="square" rtlCol="0">
            <a:spAutoFit/>
          </a:bodyPr>
          <a:lstStyle/>
          <a:p>
            <a:r>
              <a:rPr lang="en-GB" sz="800" dirty="0">
                <a:solidFill>
                  <a:schemeClr val="tx1">
                    <a:lumMod val="65000"/>
                    <a:lumOff val="35000"/>
                  </a:schemeClr>
                </a:solidFill>
                <a:latin typeface="+mn-lt"/>
                <a:cs typeface="Poppins-Medium"/>
              </a:rPr>
              <a:t>* This communication is to the best of our knowledge pre IDR results and subject to change; this communication will be revised appropriately for the March 2022 Change Management Committee update.</a:t>
            </a:r>
          </a:p>
          <a:p>
            <a:endParaRPr lang="en-GB" dirty="0"/>
          </a:p>
        </p:txBody>
      </p:sp>
    </p:spTree>
    <p:extLst>
      <p:ext uri="{BB962C8B-B14F-4D97-AF65-F5344CB8AC3E}">
        <p14:creationId xmlns:p14="http://schemas.microsoft.com/office/powerpoint/2010/main" val="31903190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B13CA91-B0FD-4399-912B-978DB5C5AC1F}"/>
              </a:ext>
            </a:extLst>
          </p:cNvPr>
          <p:cNvGraphicFramePr>
            <a:graphicFrameLocks noGrp="1"/>
          </p:cNvGraphicFramePr>
          <p:nvPr>
            <p:extLst/>
          </p:nvPr>
        </p:nvGraphicFramePr>
        <p:xfrm>
          <a:off x="243840" y="876704"/>
          <a:ext cx="8656320" cy="3651822"/>
        </p:xfrm>
        <a:graphic>
          <a:graphicData uri="http://schemas.openxmlformats.org/drawingml/2006/table">
            <a:tbl>
              <a:tblPr firstRow="1" bandRow="1">
                <a:tableStyleId>{5C22544A-7EE6-4342-B048-85BDC9FD1C3A}</a:tableStyleId>
              </a:tblPr>
              <a:tblGrid>
                <a:gridCol w="1442720">
                  <a:extLst>
                    <a:ext uri="{9D8B030D-6E8A-4147-A177-3AD203B41FA5}">
                      <a16:colId xmlns:a16="http://schemas.microsoft.com/office/drawing/2014/main" val="908030670"/>
                    </a:ext>
                  </a:extLst>
                </a:gridCol>
                <a:gridCol w="1442720">
                  <a:extLst>
                    <a:ext uri="{9D8B030D-6E8A-4147-A177-3AD203B41FA5}">
                      <a16:colId xmlns:a16="http://schemas.microsoft.com/office/drawing/2014/main" val="2771730884"/>
                    </a:ext>
                  </a:extLst>
                </a:gridCol>
                <a:gridCol w="2263140">
                  <a:extLst>
                    <a:ext uri="{9D8B030D-6E8A-4147-A177-3AD203B41FA5}">
                      <a16:colId xmlns:a16="http://schemas.microsoft.com/office/drawing/2014/main" val="2019676000"/>
                    </a:ext>
                  </a:extLst>
                </a:gridCol>
                <a:gridCol w="1310640">
                  <a:extLst>
                    <a:ext uri="{9D8B030D-6E8A-4147-A177-3AD203B41FA5}">
                      <a16:colId xmlns:a16="http://schemas.microsoft.com/office/drawing/2014/main" val="4066437789"/>
                    </a:ext>
                  </a:extLst>
                </a:gridCol>
                <a:gridCol w="1249680">
                  <a:extLst>
                    <a:ext uri="{9D8B030D-6E8A-4147-A177-3AD203B41FA5}">
                      <a16:colId xmlns:a16="http://schemas.microsoft.com/office/drawing/2014/main" val="209984228"/>
                    </a:ext>
                  </a:extLst>
                </a:gridCol>
                <a:gridCol w="947420">
                  <a:extLst>
                    <a:ext uri="{9D8B030D-6E8A-4147-A177-3AD203B41FA5}">
                      <a16:colId xmlns:a16="http://schemas.microsoft.com/office/drawing/2014/main" val="2381862976"/>
                    </a:ext>
                  </a:extLst>
                </a:gridCol>
              </a:tblGrid>
              <a:tr h="437451">
                <a:tc>
                  <a:txBody>
                    <a:bodyPr/>
                    <a:lstStyle/>
                    <a:p>
                      <a:pPr algn="ctr"/>
                      <a:r>
                        <a:rPr lang="en-GB" sz="900" dirty="0"/>
                        <a:t>Market Participant(s)</a:t>
                      </a:r>
                    </a:p>
                  </a:txBody>
                  <a:tcPr marL="73453" marR="73453" marT="36727" marB="36727" anchor="ctr"/>
                </a:tc>
                <a:tc>
                  <a:txBody>
                    <a:bodyPr/>
                    <a:lstStyle/>
                    <a:p>
                      <a:pPr algn="ctr"/>
                      <a:r>
                        <a:rPr lang="en-GB" sz="900" dirty="0"/>
                        <a:t>Send/Receive files early</a:t>
                      </a:r>
                    </a:p>
                  </a:txBody>
                  <a:tcPr marL="73453" marR="73453" marT="36727" marB="36727" anchor="ctr"/>
                </a:tc>
                <a:tc>
                  <a:txBody>
                    <a:bodyPr/>
                    <a:lstStyle/>
                    <a:p>
                      <a:pPr algn="ctr"/>
                      <a:r>
                        <a:rPr lang="en-GB" sz="900" dirty="0"/>
                        <a:t>Delay in receiving outbound files/reports</a:t>
                      </a:r>
                    </a:p>
                  </a:txBody>
                  <a:tcPr marL="73453" marR="73453" marT="36727" marB="36727" anchor="ctr"/>
                </a:tc>
                <a:tc>
                  <a:txBody>
                    <a:bodyPr/>
                    <a:lstStyle/>
                    <a:p>
                      <a:pPr algn="ctr"/>
                      <a:r>
                        <a:rPr lang="en-GB" sz="900" dirty="0"/>
                        <a:t>Files not sent during migration period </a:t>
                      </a:r>
                    </a:p>
                  </a:txBody>
                  <a:tcPr marL="73453" marR="73453" marT="36727" marB="36727" anchor="ctr"/>
                </a:tc>
                <a:tc>
                  <a:txBody>
                    <a:bodyPr/>
                    <a:lstStyle/>
                    <a:p>
                      <a:pPr algn="ctr"/>
                      <a:r>
                        <a:rPr lang="en-GB" sz="900"/>
                        <a:t>Files to be sent On Time</a:t>
                      </a:r>
                      <a:endParaRPr lang="en-GB" sz="900" dirty="0"/>
                    </a:p>
                  </a:txBody>
                  <a:tcPr marL="73453" marR="73453" marT="36727" marB="36727" anchor="ctr"/>
                </a:tc>
                <a:tc>
                  <a:txBody>
                    <a:bodyPr/>
                    <a:lstStyle/>
                    <a:p>
                      <a:pPr algn="ctr"/>
                      <a:r>
                        <a:rPr lang="en-GB" sz="900" dirty="0"/>
                        <a:t>Potential Rejections*</a:t>
                      </a:r>
                    </a:p>
                  </a:txBody>
                  <a:tcPr marL="73453" marR="73453" marT="36727" marB="36727" anchor="ctr"/>
                </a:tc>
                <a:extLst>
                  <a:ext uri="{0D108BD9-81ED-4DB2-BD59-A6C34878D82A}">
                    <a16:rowId xmlns:a16="http://schemas.microsoft.com/office/drawing/2014/main" val="147774126"/>
                  </a:ext>
                </a:extLst>
              </a:tr>
              <a:tr h="820354">
                <a:tc>
                  <a:txBody>
                    <a:bodyPr/>
                    <a:lstStyle/>
                    <a:p>
                      <a:pPr algn="ctr"/>
                      <a:r>
                        <a:rPr lang="en-GB" sz="600" b="1" dirty="0">
                          <a:solidFill>
                            <a:schemeClr val="tx1">
                              <a:lumMod val="65000"/>
                              <a:lumOff val="35000"/>
                            </a:schemeClr>
                          </a:solidFill>
                        </a:rPr>
                        <a:t>Shippers</a:t>
                      </a:r>
                    </a:p>
                  </a:txBody>
                  <a:tcPr marL="73453" marR="73453" marT="36727" marB="36727"/>
                </a:tc>
                <a:tc>
                  <a:txBody>
                    <a:bodyPr/>
                    <a:lstStyle/>
                    <a:p>
                      <a:pPr algn="ctr"/>
                      <a:r>
                        <a:rPr lang="en-GB" sz="600" dirty="0">
                          <a:solidFill>
                            <a:schemeClr val="tx1">
                              <a:lumMod val="65000"/>
                              <a:lumOff val="35000"/>
                            </a:schemeClr>
                          </a:solidFill>
                        </a:rPr>
                        <a:t>MDR files will be sent out early</a:t>
                      </a:r>
                    </a:p>
                    <a:p>
                      <a:pPr algn="ctr"/>
                      <a:r>
                        <a:rPr lang="en-GB" sz="600" dirty="0">
                          <a:solidFill>
                            <a:schemeClr val="tx1">
                              <a:lumMod val="65000"/>
                              <a:lumOff val="35000"/>
                            </a:schemeClr>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 i="1" kern="1200" dirty="0">
                          <a:solidFill>
                            <a:schemeClr val="tx1">
                              <a:lumMod val="50000"/>
                              <a:lumOff val="50000"/>
                            </a:schemeClr>
                          </a:solidFill>
                          <a:latin typeface="+mn-lt"/>
                          <a:ea typeface="+mn-ea"/>
                          <a:cs typeface="+mn-cs"/>
                        </a:rPr>
                        <a:t>(~1 hour earlier than scheduled on 15th April)</a:t>
                      </a:r>
                    </a:p>
                  </a:txBody>
                  <a:tcPr marL="73453" marR="73453" marT="36727" marB="36727"/>
                </a:tc>
                <a:tc>
                  <a:txBody>
                    <a:bodyPr/>
                    <a:lstStyle/>
                    <a:p>
                      <a:pPr algn="ctr"/>
                      <a:r>
                        <a:rPr lang="en-GB" sz="600" dirty="0">
                          <a:solidFill>
                            <a:schemeClr val="tx1">
                              <a:lumMod val="65000"/>
                              <a:lumOff val="35000"/>
                            </a:schemeClr>
                          </a:solidFill>
                        </a:rPr>
                        <a:t>RAT; PRN;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 i="1" dirty="0">
                          <a:solidFill>
                            <a:schemeClr val="tx1">
                              <a:lumMod val="65000"/>
                              <a:lumOff val="35000"/>
                            </a:schemeClr>
                          </a:solidFill>
                        </a:rPr>
                        <a:t>(Normal Schedule – sent out at~17:00 hours)</a:t>
                      </a:r>
                      <a:endParaRPr lang="en-GB" sz="600" dirty="0">
                        <a:solidFill>
                          <a:schemeClr val="tx1">
                            <a:lumMod val="65000"/>
                            <a:lumOff val="35000"/>
                          </a:schemeClr>
                        </a:solidFill>
                      </a:endParaRPr>
                    </a:p>
                    <a:p>
                      <a:pPr algn="ctr"/>
                      <a:endParaRPr lang="en-GB" sz="600" dirty="0">
                        <a:solidFill>
                          <a:schemeClr val="tx1">
                            <a:lumMod val="65000"/>
                            <a:lumOff val="35000"/>
                          </a:schemeClr>
                        </a:solidFill>
                      </a:endParaRPr>
                    </a:p>
                    <a:p>
                      <a:pPr algn="ctr"/>
                      <a:r>
                        <a:rPr lang="en-GB" sz="600" dirty="0">
                          <a:solidFill>
                            <a:schemeClr val="tx1">
                              <a:lumMod val="65000"/>
                              <a:lumOff val="35000"/>
                            </a:schemeClr>
                          </a:solidFill>
                        </a:rPr>
                        <a:t>LPA </a:t>
                      </a:r>
                    </a:p>
                    <a:p>
                      <a:pPr marL="0" marR="0" lvl="0" indent="0" algn="ctr" defTabSz="914400" eaLnBrk="1" fontAlgn="auto" latinLnBrk="0" hangingPunct="1">
                        <a:lnSpc>
                          <a:spcPct val="100000"/>
                        </a:lnSpc>
                        <a:spcBef>
                          <a:spcPts val="0"/>
                        </a:spcBef>
                        <a:spcAft>
                          <a:spcPts val="0"/>
                        </a:spcAft>
                        <a:buClrTx/>
                        <a:buSzTx/>
                        <a:buFontTx/>
                        <a:buNone/>
                        <a:tabLst/>
                        <a:defRPr/>
                      </a:pPr>
                      <a:r>
                        <a:rPr lang="en-GB" sz="600" dirty="0">
                          <a:solidFill>
                            <a:schemeClr val="tx1">
                              <a:lumMod val="65000"/>
                              <a:lumOff val="35000"/>
                            </a:schemeClr>
                          </a:solidFill>
                        </a:rPr>
                        <a:t>(to be issued from 23:00 hours on 15</a:t>
                      </a:r>
                      <a:r>
                        <a:rPr lang="en-GB" sz="600" baseline="30000" dirty="0">
                          <a:solidFill>
                            <a:schemeClr val="tx1">
                              <a:lumMod val="65000"/>
                              <a:lumOff val="35000"/>
                            </a:schemeClr>
                          </a:solidFill>
                        </a:rPr>
                        <a:t>th</a:t>
                      </a:r>
                      <a:r>
                        <a:rPr lang="en-GB" sz="600" dirty="0">
                          <a:solidFill>
                            <a:schemeClr val="tx1">
                              <a:lumMod val="65000"/>
                              <a:lumOff val="35000"/>
                            </a:schemeClr>
                          </a:solidFill>
                        </a:rPr>
                        <a:t> April)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 i="1" dirty="0">
                          <a:solidFill>
                            <a:schemeClr val="tx1">
                              <a:lumMod val="50000"/>
                              <a:lumOff val="50000"/>
                            </a:schemeClr>
                          </a:solidFill>
                        </a:rPr>
                        <a:t>(Normal schedule: sent out at ~16:30 from our systems)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600" i="1" dirty="0">
                        <a:solidFill>
                          <a:schemeClr val="tx1">
                            <a:lumMod val="50000"/>
                            <a:lumOff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 i="1" u="none" dirty="0">
                          <a:solidFill>
                            <a:schemeClr val="tx1">
                              <a:lumMod val="50000"/>
                              <a:lumOff val="50000"/>
                            </a:schemeClr>
                          </a:solidFill>
                        </a:rPr>
                        <a:t>Modified Schedule: to be issued from 23:00 hours on 15</a:t>
                      </a:r>
                      <a:r>
                        <a:rPr lang="en-GB" sz="600" i="1" u="none" baseline="30000" dirty="0">
                          <a:solidFill>
                            <a:schemeClr val="tx1">
                              <a:lumMod val="50000"/>
                              <a:lumOff val="50000"/>
                            </a:schemeClr>
                          </a:solidFill>
                        </a:rPr>
                        <a:t>th</a:t>
                      </a:r>
                      <a:r>
                        <a:rPr lang="en-GB" sz="600" i="1" u="none" dirty="0">
                          <a:solidFill>
                            <a:schemeClr val="tx1">
                              <a:lumMod val="50000"/>
                              <a:lumOff val="50000"/>
                            </a:schemeClr>
                          </a:solidFill>
                        </a:rPr>
                        <a:t> April</a:t>
                      </a:r>
                    </a:p>
                  </a:txBody>
                  <a:tcPr marL="73453" marR="73453" marT="36727" marB="3672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i="1" kern="1200" dirty="0">
                          <a:solidFill>
                            <a:schemeClr val="tx1">
                              <a:lumMod val="50000"/>
                              <a:lumOff val="50000"/>
                            </a:schemeClr>
                          </a:solidFill>
                          <a:latin typeface="+mn-lt"/>
                          <a:ea typeface="+mn-ea"/>
                          <a:cs typeface="+mn-cs"/>
                        </a:rPr>
                        <a:t>N/A</a:t>
                      </a:r>
                    </a:p>
                    <a:p>
                      <a:pPr algn="ctr"/>
                      <a:endParaRPr lang="en-GB" sz="600" dirty="0">
                        <a:solidFill>
                          <a:schemeClr val="tx1">
                            <a:lumMod val="65000"/>
                            <a:lumOff val="35000"/>
                          </a:schemeClr>
                        </a:solidFill>
                      </a:endParaRPr>
                    </a:p>
                  </a:txBody>
                  <a:tcPr marL="73453" marR="73453" marT="36727" marB="3672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i="1" kern="1200" dirty="0">
                          <a:solidFill>
                            <a:schemeClr val="tx1">
                              <a:lumMod val="50000"/>
                              <a:lumOff val="50000"/>
                            </a:schemeClr>
                          </a:solidFill>
                          <a:latin typeface="+mn-lt"/>
                          <a:ea typeface="+mn-ea"/>
                          <a:cs typeface="+mn-cs"/>
                        </a:rPr>
                        <a:t>N/A</a:t>
                      </a:r>
                    </a:p>
                    <a:p>
                      <a:pPr algn="ctr"/>
                      <a:endParaRPr lang="en-GB" sz="600" dirty="0">
                        <a:solidFill>
                          <a:schemeClr val="tx1">
                            <a:lumMod val="65000"/>
                            <a:lumOff val="35000"/>
                          </a:schemeClr>
                        </a:solidFill>
                      </a:endParaRPr>
                    </a:p>
                  </a:txBody>
                  <a:tcPr marL="73453" marR="73453" marT="36727" marB="36727"/>
                </a:tc>
                <a:tc>
                  <a:txBody>
                    <a:bodyPr/>
                    <a:lstStyle/>
                    <a:p>
                      <a:pPr algn="ctr"/>
                      <a:r>
                        <a:rPr lang="en-GB" sz="600" dirty="0">
                          <a:solidFill>
                            <a:schemeClr val="tx1">
                              <a:lumMod val="65000"/>
                              <a:lumOff val="35000"/>
                            </a:schemeClr>
                          </a:solidFill>
                        </a:rPr>
                        <a:t>CNC*</a:t>
                      </a:r>
                    </a:p>
                  </a:txBody>
                  <a:tcPr marL="73453" marR="73453" marT="36727" marB="36727"/>
                </a:tc>
                <a:extLst>
                  <a:ext uri="{0D108BD9-81ED-4DB2-BD59-A6C34878D82A}">
                    <a16:rowId xmlns:a16="http://schemas.microsoft.com/office/drawing/2014/main" val="1350624231"/>
                  </a:ext>
                </a:extLst>
              </a:tr>
              <a:tr h="734837">
                <a:tc>
                  <a:txBody>
                    <a:bodyPr/>
                    <a:lstStyle/>
                    <a:p>
                      <a:pPr algn="ctr"/>
                      <a:r>
                        <a:rPr lang="en-GB" sz="600" b="1" dirty="0">
                          <a:solidFill>
                            <a:schemeClr val="tx1">
                              <a:lumMod val="65000"/>
                              <a:lumOff val="35000"/>
                            </a:schemeClr>
                          </a:solidFill>
                        </a:rPr>
                        <a:t>GT/IGT or agents</a:t>
                      </a:r>
                    </a:p>
                  </a:txBody>
                  <a:tcPr marL="73453" marR="73453" marT="36727" marB="3672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i="1" kern="1200" dirty="0">
                          <a:solidFill>
                            <a:schemeClr val="tx1">
                              <a:lumMod val="50000"/>
                              <a:lumOff val="50000"/>
                            </a:schemeClr>
                          </a:solidFill>
                          <a:latin typeface="+mn-lt"/>
                          <a:ea typeface="+mn-ea"/>
                          <a:cs typeface="+mn-cs"/>
                        </a:rPr>
                        <a:t>N/A</a:t>
                      </a:r>
                    </a:p>
                  </a:txBody>
                  <a:tcPr marL="73453" marR="73453" marT="36727" marB="36727"/>
                </a:tc>
                <a:tc>
                  <a:txBody>
                    <a:bodyPr/>
                    <a:lstStyle/>
                    <a:p>
                      <a:pPr algn="ctr"/>
                      <a:r>
                        <a:rPr lang="en-GB" sz="600" dirty="0">
                          <a:solidFill>
                            <a:schemeClr val="tx1">
                              <a:lumMod val="65000"/>
                              <a:lumOff val="35000"/>
                            </a:schemeClr>
                          </a:solidFill>
                        </a:rPr>
                        <a:t>PMN;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 i="1" dirty="0">
                          <a:solidFill>
                            <a:schemeClr val="tx1">
                              <a:lumMod val="50000"/>
                              <a:lumOff val="50000"/>
                            </a:schemeClr>
                          </a:solidFill>
                        </a:rPr>
                        <a:t>(Normal schedule: sent out at ~17:00 from our systems)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600" dirty="0">
                        <a:solidFill>
                          <a:schemeClr val="tx1">
                            <a:lumMod val="65000"/>
                            <a:lumOff val="35000"/>
                          </a:schemeClr>
                        </a:solidFill>
                      </a:endParaRPr>
                    </a:p>
                    <a:p>
                      <a:pPr algn="ctr"/>
                      <a:r>
                        <a:rPr lang="en-GB" sz="600" dirty="0">
                          <a:solidFill>
                            <a:schemeClr val="tx1">
                              <a:lumMod val="65000"/>
                              <a:lumOff val="35000"/>
                            </a:schemeClr>
                          </a:solidFill>
                        </a:rPr>
                        <a:t>DNE;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 i="1" dirty="0">
                          <a:solidFill>
                            <a:schemeClr val="tx1">
                              <a:lumMod val="50000"/>
                              <a:lumOff val="50000"/>
                            </a:schemeClr>
                          </a:solidFill>
                        </a:rPr>
                        <a:t>(Normal schedule: sent out at ~17:10 from our systems)</a:t>
                      </a:r>
                      <a:endParaRPr lang="en-GB" sz="600" dirty="0">
                        <a:solidFill>
                          <a:schemeClr val="tx1">
                            <a:lumMod val="65000"/>
                            <a:lumOff val="35000"/>
                          </a:schemeClr>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6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 i="1" u="none" dirty="0">
                          <a:solidFill>
                            <a:schemeClr val="tx1">
                              <a:lumMod val="50000"/>
                              <a:lumOff val="50000"/>
                            </a:schemeClr>
                          </a:solidFill>
                        </a:rPr>
                        <a:t>Modified Schedule: to be issued from 23:00 hours on 15</a:t>
                      </a:r>
                      <a:r>
                        <a:rPr lang="en-GB" sz="600" i="1" u="none" baseline="30000" dirty="0">
                          <a:solidFill>
                            <a:schemeClr val="tx1">
                              <a:lumMod val="50000"/>
                              <a:lumOff val="50000"/>
                            </a:schemeClr>
                          </a:solidFill>
                        </a:rPr>
                        <a:t>th</a:t>
                      </a:r>
                      <a:r>
                        <a:rPr lang="en-GB" sz="600" i="1" u="none" dirty="0">
                          <a:solidFill>
                            <a:schemeClr val="tx1">
                              <a:lumMod val="50000"/>
                              <a:lumOff val="50000"/>
                            </a:schemeClr>
                          </a:solidFill>
                        </a:rPr>
                        <a:t> April</a:t>
                      </a:r>
                    </a:p>
                  </a:txBody>
                  <a:tcPr marL="73453" marR="73453" marT="36727" marB="3672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i="1" kern="1200" dirty="0">
                          <a:solidFill>
                            <a:schemeClr val="tx1">
                              <a:lumMod val="50000"/>
                              <a:lumOff val="50000"/>
                            </a:schemeClr>
                          </a:solidFill>
                          <a:latin typeface="+mn-lt"/>
                          <a:ea typeface="+mn-ea"/>
                          <a:cs typeface="+mn-cs"/>
                        </a:rPr>
                        <a:t>N/A</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600" dirty="0">
                        <a:solidFill>
                          <a:schemeClr val="tx1">
                            <a:lumMod val="65000"/>
                            <a:lumOff val="35000"/>
                          </a:schemeClr>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600" dirty="0">
                        <a:solidFill>
                          <a:schemeClr val="tx1">
                            <a:lumMod val="65000"/>
                            <a:lumOff val="35000"/>
                          </a:schemeClr>
                        </a:solidFill>
                      </a:endParaRPr>
                    </a:p>
                  </a:txBody>
                  <a:tcPr marL="73453" marR="73453" marT="36727" marB="3672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i="1" kern="1200" dirty="0">
                          <a:solidFill>
                            <a:schemeClr val="tx1">
                              <a:lumMod val="50000"/>
                              <a:lumOff val="50000"/>
                            </a:schemeClr>
                          </a:solidFill>
                          <a:latin typeface="+mn-lt"/>
                          <a:ea typeface="+mn-ea"/>
                          <a:cs typeface="+mn-cs"/>
                        </a:rPr>
                        <a:t>N/A</a:t>
                      </a:r>
                    </a:p>
                    <a:p>
                      <a:pPr algn="ctr"/>
                      <a:endParaRPr lang="en-US" sz="600" dirty="0">
                        <a:solidFill>
                          <a:schemeClr val="tx1">
                            <a:lumMod val="65000"/>
                            <a:lumOff val="35000"/>
                          </a:schemeClr>
                        </a:solidFill>
                      </a:endParaRPr>
                    </a:p>
                  </a:txBody>
                  <a:tcPr marL="73453" marR="73453" marT="36727" marB="3672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i="1" kern="1200" dirty="0">
                          <a:solidFill>
                            <a:schemeClr val="tx1">
                              <a:lumMod val="50000"/>
                              <a:lumOff val="50000"/>
                            </a:schemeClr>
                          </a:solidFill>
                          <a:latin typeface="+mn-lt"/>
                          <a:ea typeface="+mn-ea"/>
                          <a:cs typeface="+mn-cs"/>
                        </a:rPr>
                        <a:t>N/A</a:t>
                      </a:r>
                    </a:p>
                    <a:p>
                      <a:pPr algn="ctr"/>
                      <a:endParaRPr lang="en-US" sz="600" dirty="0">
                        <a:solidFill>
                          <a:schemeClr val="tx1">
                            <a:lumMod val="65000"/>
                            <a:lumOff val="35000"/>
                          </a:schemeClr>
                        </a:solidFill>
                      </a:endParaRPr>
                    </a:p>
                  </a:txBody>
                  <a:tcPr marL="73453" marR="73453" marT="36727" marB="36727"/>
                </a:tc>
                <a:extLst>
                  <a:ext uri="{0D108BD9-81ED-4DB2-BD59-A6C34878D82A}">
                    <a16:rowId xmlns:a16="http://schemas.microsoft.com/office/drawing/2014/main" val="2051729500"/>
                  </a:ext>
                </a:extLst>
              </a:tr>
              <a:tr h="392923">
                <a:tc>
                  <a:txBody>
                    <a:bodyPr/>
                    <a:lstStyle/>
                    <a:p>
                      <a:pPr algn="ctr"/>
                      <a:r>
                        <a:rPr lang="en-GB" sz="600" b="1" dirty="0">
                          <a:solidFill>
                            <a:schemeClr val="tx1">
                              <a:lumMod val="65000"/>
                              <a:lumOff val="35000"/>
                            </a:schemeClr>
                          </a:solidFill>
                        </a:rPr>
                        <a:t>DMSP</a:t>
                      </a:r>
                    </a:p>
                  </a:txBody>
                  <a:tcPr marL="73453" marR="73453" marT="36727" marB="36727"/>
                </a:tc>
                <a:tc>
                  <a:txBody>
                    <a:bodyPr/>
                    <a:lstStyle/>
                    <a:p>
                      <a:pPr algn="ctr"/>
                      <a:r>
                        <a:rPr lang="en-GB" sz="600" dirty="0">
                          <a:solidFill>
                            <a:schemeClr val="tx1">
                              <a:lumMod val="65000"/>
                              <a:lumOff val="35000"/>
                            </a:schemeClr>
                          </a:solidFill>
                        </a:rPr>
                        <a:t>DLC morning files requested on time </a:t>
                      </a:r>
                    </a:p>
                    <a:p>
                      <a:pPr algn="ctr"/>
                      <a:endParaRPr lang="en-GB" sz="600" i="1" dirty="0">
                        <a:solidFill>
                          <a:schemeClr val="tx1">
                            <a:lumMod val="65000"/>
                            <a:lumOff val="3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 i="1" kern="1200" dirty="0">
                          <a:solidFill>
                            <a:schemeClr val="tx1">
                              <a:lumMod val="50000"/>
                              <a:lumOff val="50000"/>
                            </a:schemeClr>
                          </a:solidFill>
                          <a:latin typeface="+mn-lt"/>
                          <a:ea typeface="+mn-ea"/>
                          <a:cs typeface="+mn-cs"/>
                        </a:rPr>
                        <a:t>(files requested at usual time – a request to send no later than 08:30 a.m. schedule on 15th April)</a:t>
                      </a:r>
                    </a:p>
                  </a:txBody>
                  <a:tcPr marL="73453" marR="73453" marT="36727" marB="3672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i="1" kern="1200" dirty="0">
                          <a:solidFill>
                            <a:schemeClr val="tx1">
                              <a:lumMod val="50000"/>
                              <a:lumOff val="50000"/>
                            </a:schemeClr>
                          </a:solidFill>
                          <a:latin typeface="+mn-lt"/>
                          <a:ea typeface="+mn-ea"/>
                          <a:cs typeface="+mn-cs"/>
                        </a:rPr>
                        <a:t>N/A</a:t>
                      </a:r>
                    </a:p>
                    <a:p>
                      <a:pPr algn="ctr"/>
                      <a:endParaRPr lang="en-GB" sz="600" dirty="0">
                        <a:solidFill>
                          <a:schemeClr val="tx1">
                            <a:lumMod val="65000"/>
                            <a:lumOff val="35000"/>
                          </a:schemeClr>
                        </a:solidFill>
                      </a:endParaRPr>
                    </a:p>
                  </a:txBody>
                  <a:tcPr marL="73453" marR="73453" marT="36727" marB="36727"/>
                </a:tc>
                <a:tc>
                  <a:txBody>
                    <a:bodyPr/>
                    <a:lstStyle/>
                    <a:p>
                      <a:pPr algn="ctr"/>
                      <a:r>
                        <a:rPr lang="en-GB" sz="600" dirty="0">
                          <a:solidFill>
                            <a:schemeClr val="tx1">
                              <a:lumMod val="65000"/>
                              <a:lumOff val="35000"/>
                            </a:schemeClr>
                          </a:solidFill>
                        </a:rPr>
                        <a:t>Evening DLC </a:t>
                      </a:r>
                    </a:p>
                    <a:p>
                      <a:pPr algn="ctr"/>
                      <a:endParaRPr lang="en-GB" sz="600" dirty="0">
                        <a:solidFill>
                          <a:schemeClr val="tx1">
                            <a:lumMod val="65000"/>
                            <a:lumOff val="3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 i="1" kern="1200" dirty="0">
                          <a:solidFill>
                            <a:schemeClr val="tx1">
                              <a:lumMod val="50000"/>
                              <a:lumOff val="50000"/>
                            </a:schemeClr>
                          </a:solidFill>
                          <a:latin typeface="+mn-lt"/>
                          <a:ea typeface="+mn-ea"/>
                          <a:cs typeface="+mn-cs"/>
                        </a:rPr>
                        <a:t>delivery receipts not sent on 15th April </a:t>
                      </a:r>
                    </a:p>
                  </a:txBody>
                  <a:tcPr marL="73453" marR="73453" marT="36727" marB="3672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i="1" kern="1200" dirty="0">
                          <a:solidFill>
                            <a:schemeClr val="tx1">
                              <a:lumMod val="50000"/>
                              <a:lumOff val="50000"/>
                            </a:schemeClr>
                          </a:solidFill>
                          <a:latin typeface="+mn-lt"/>
                          <a:ea typeface="+mn-ea"/>
                          <a:cs typeface="+mn-cs"/>
                        </a:rPr>
                        <a:t>N/A</a:t>
                      </a:r>
                    </a:p>
                    <a:p>
                      <a:pPr algn="ctr"/>
                      <a:endParaRPr lang="en-GB" sz="600" dirty="0">
                        <a:solidFill>
                          <a:schemeClr val="tx1">
                            <a:lumMod val="65000"/>
                            <a:lumOff val="35000"/>
                          </a:schemeClr>
                        </a:solidFill>
                      </a:endParaRPr>
                    </a:p>
                  </a:txBody>
                  <a:tcPr marL="73453" marR="73453" marT="36727" marB="3672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i="1" kern="1200" dirty="0">
                          <a:solidFill>
                            <a:schemeClr val="tx1">
                              <a:lumMod val="50000"/>
                              <a:lumOff val="50000"/>
                            </a:schemeClr>
                          </a:solidFill>
                          <a:latin typeface="+mn-lt"/>
                          <a:ea typeface="+mn-ea"/>
                          <a:cs typeface="+mn-cs"/>
                        </a:rPr>
                        <a:t>N/A</a:t>
                      </a:r>
                    </a:p>
                    <a:p>
                      <a:pPr algn="ctr"/>
                      <a:endParaRPr lang="en-GB" sz="600" dirty="0">
                        <a:solidFill>
                          <a:schemeClr val="tx1">
                            <a:lumMod val="65000"/>
                            <a:lumOff val="35000"/>
                          </a:schemeClr>
                        </a:solidFill>
                      </a:endParaRPr>
                    </a:p>
                  </a:txBody>
                  <a:tcPr marL="73453" marR="73453" marT="36727" marB="36727"/>
                </a:tc>
                <a:extLst>
                  <a:ext uri="{0D108BD9-81ED-4DB2-BD59-A6C34878D82A}">
                    <a16:rowId xmlns:a16="http://schemas.microsoft.com/office/drawing/2014/main" val="2485841649"/>
                  </a:ext>
                </a:extLst>
              </a:tr>
              <a:tr h="282499">
                <a:tc>
                  <a:txBody>
                    <a:bodyPr/>
                    <a:lstStyle/>
                    <a:p>
                      <a:pPr algn="ctr"/>
                      <a:r>
                        <a:rPr lang="en-GB" sz="600" b="1" dirty="0">
                          <a:solidFill>
                            <a:schemeClr val="tx1">
                              <a:lumMod val="65000"/>
                              <a:lumOff val="35000"/>
                            </a:schemeClr>
                          </a:solidFill>
                        </a:rPr>
                        <a:t>National Grid</a:t>
                      </a:r>
                    </a:p>
                  </a:txBody>
                  <a:tcPr marL="73453" marR="73453" marT="36727" marB="3672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i="1" kern="1200" dirty="0">
                          <a:solidFill>
                            <a:schemeClr val="tx1">
                              <a:lumMod val="50000"/>
                              <a:lumOff val="50000"/>
                            </a:schemeClr>
                          </a:solidFill>
                          <a:latin typeface="+mn-lt"/>
                          <a:ea typeface="+mn-ea"/>
                          <a:cs typeface="+mn-cs"/>
                        </a:rPr>
                        <a:t>N/A</a:t>
                      </a:r>
                    </a:p>
                    <a:p>
                      <a:pPr algn="ctr"/>
                      <a:endParaRPr lang="en-GB" sz="600" dirty="0">
                        <a:solidFill>
                          <a:schemeClr val="tx1">
                            <a:lumMod val="65000"/>
                            <a:lumOff val="35000"/>
                          </a:schemeClr>
                        </a:solidFill>
                      </a:endParaRPr>
                    </a:p>
                  </a:txBody>
                  <a:tcPr marL="73453" marR="73453" marT="36727" marB="36727"/>
                </a:tc>
                <a:tc>
                  <a:txBody>
                    <a:bodyPr/>
                    <a:lstStyle/>
                    <a:p>
                      <a:pPr algn="ctr"/>
                      <a:r>
                        <a:rPr lang="en-GB" sz="600" dirty="0">
                          <a:solidFill>
                            <a:schemeClr val="tx1">
                              <a:lumMod val="65000"/>
                              <a:lumOff val="35000"/>
                            </a:schemeClr>
                          </a:solidFill>
                        </a:rPr>
                        <a:t>CMA; COT;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 i="1" dirty="0">
                          <a:solidFill>
                            <a:schemeClr val="tx1">
                              <a:lumMod val="50000"/>
                              <a:lumOff val="50000"/>
                            </a:schemeClr>
                          </a:solidFill>
                        </a:rPr>
                        <a:t>(Normal schedule: sent out at ~12:00 &amp;  17:00 from our systems)</a:t>
                      </a:r>
                      <a:endParaRPr lang="en-GB" sz="600" dirty="0">
                        <a:solidFill>
                          <a:schemeClr val="tx1">
                            <a:lumMod val="65000"/>
                            <a:lumOff val="35000"/>
                          </a:schemeClr>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6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 i="1" u="none" dirty="0">
                          <a:solidFill>
                            <a:schemeClr val="tx1">
                              <a:lumMod val="50000"/>
                              <a:lumOff val="50000"/>
                            </a:schemeClr>
                          </a:solidFill>
                        </a:rPr>
                        <a:t>Modified Schedule: to be issued from 23:00 hours on 15</a:t>
                      </a:r>
                      <a:r>
                        <a:rPr lang="en-GB" sz="600" i="1" u="none" baseline="30000" dirty="0">
                          <a:solidFill>
                            <a:schemeClr val="tx1">
                              <a:lumMod val="50000"/>
                              <a:lumOff val="50000"/>
                            </a:schemeClr>
                          </a:solidFill>
                        </a:rPr>
                        <a:t>th</a:t>
                      </a:r>
                      <a:r>
                        <a:rPr lang="en-GB" sz="600" i="1" u="none" dirty="0">
                          <a:solidFill>
                            <a:schemeClr val="tx1">
                              <a:lumMod val="50000"/>
                              <a:lumOff val="50000"/>
                            </a:schemeClr>
                          </a:solidFill>
                        </a:rPr>
                        <a:t> April</a:t>
                      </a:r>
                    </a:p>
                  </a:txBody>
                  <a:tcPr marL="73453" marR="73453" marT="36727" marB="36727"/>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600" dirty="0">
                          <a:solidFill>
                            <a:schemeClr val="tx1">
                              <a:lumMod val="65000"/>
                              <a:lumOff val="35000"/>
                            </a:schemeClr>
                          </a:solidFill>
                        </a:rPr>
                        <a:t>CWF </a:t>
                      </a:r>
                    </a:p>
                    <a:p>
                      <a:pPr marL="0" marR="0" lvl="0" indent="0" algn="ctr" defTabSz="914400" eaLnBrk="1" fontAlgn="auto" latinLnBrk="0" hangingPunct="1">
                        <a:lnSpc>
                          <a:spcPct val="100000"/>
                        </a:lnSpc>
                        <a:spcBef>
                          <a:spcPts val="0"/>
                        </a:spcBef>
                        <a:spcAft>
                          <a:spcPts val="0"/>
                        </a:spcAft>
                        <a:buClrTx/>
                        <a:buSzTx/>
                        <a:buFontTx/>
                        <a:buNone/>
                        <a:tabLst/>
                        <a:defRPr/>
                      </a:pPr>
                      <a:endParaRPr lang="en-GB" sz="600" dirty="0">
                        <a:solidFill>
                          <a:schemeClr val="tx1">
                            <a:lumMod val="65000"/>
                            <a:lumOff val="3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 i="1" kern="1200" dirty="0">
                          <a:solidFill>
                            <a:schemeClr val="tx1">
                              <a:lumMod val="50000"/>
                              <a:lumOff val="50000"/>
                            </a:schemeClr>
                          </a:solidFill>
                          <a:latin typeface="+mn-lt"/>
                          <a:ea typeface="+mn-ea"/>
                          <a:cs typeface="+mn-cs"/>
                        </a:rPr>
                        <a:t>File due at 12:00 and 15:00 on 15th April will not be sent</a:t>
                      </a:r>
                    </a:p>
                  </a:txBody>
                  <a:tcPr marL="73453" marR="73453" marT="36727" marB="36727"/>
                </a:tc>
                <a:tc>
                  <a:txBody>
                    <a:bodyPr/>
                    <a:lstStyle/>
                    <a:p>
                      <a:pPr algn="ctr"/>
                      <a:r>
                        <a:rPr lang="en-GB" sz="600" dirty="0">
                          <a:solidFill>
                            <a:schemeClr val="tx1">
                              <a:lumMod val="65000"/>
                              <a:lumOff val="35000"/>
                            </a:schemeClr>
                          </a:solidFill>
                        </a:rPr>
                        <a:t>CWF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 i="1" kern="1200" dirty="0">
                          <a:solidFill>
                            <a:schemeClr val="tx1">
                              <a:lumMod val="50000"/>
                              <a:lumOff val="50000"/>
                            </a:schemeClr>
                          </a:solidFill>
                          <a:latin typeface="+mn-lt"/>
                          <a:ea typeface="+mn-ea"/>
                          <a:cs typeface="+mn-cs"/>
                        </a:rPr>
                        <a:t>Files at 08:00 and 23:00 to be sent on time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600" dirty="0">
                        <a:solidFill>
                          <a:schemeClr val="tx1">
                            <a:lumMod val="65000"/>
                            <a:lumOff val="3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 dirty="0">
                          <a:solidFill>
                            <a:schemeClr val="tx1">
                              <a:lumMod val="65000"/>
                              <a:lumOff val="35000"/>
                            </a:schemeClr>
                          </a:solidFill>
                        </a:rPr>
                        <a:t>AIA</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 i="1" kern="1200" dirty="0">
                          <a:solidFill>
                            <a:schemeClr val="tx1">
                              <a:lumMod val="50000"/>
                              <a:lumOff val="50000"/>
                            </a:schemeClr>
                          </a:solidFill>
                          <a:latin typeface="+mn-lt"/>
                          <a:ea typeface="+mn-ea"/>
                          <a:cs typeface="+mn-cs"/>
                        </a:rPr>
                        <a:t>On time</a:t>
                      </a:r>
                    </a:p>
                  </a:txBody>
                  <a:tcPr marL="73453" marR="73453" marT="36727" marB="3672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i="1" kern="1200" dirty="0">
                          <a:solidFill>
                            <a:schemeClr val="tx1">
                              <a:lumMod val="50000"/>
                              <a:lumOff val="50000"/>
                            </a:schemeClr>
                          </a:solidFill>
                          <a:latin typeface="+mn-lt"/>
                          <a:ea typeface="+mn-ea"/>
                          <a:cs typeface="+mn-cs"/>
                        </a:rPr>
                        <a:t>N/A</a:t>
                      </a:r>
                    </a:p>
                    <a:p>
                      <a:pPr algn="ctr"/>
                      <a:endParaRPr lang="en-GB" sz="600" dirty="0">
                        <a:solidFill>
                          <a:schemeClr val="tx1">
                            <a:lumMod val="65000"/>
                            <a:lumOff val="35000"/>
                          </a:schemeClr>
                        </a:solidFill>
                      </a:endParaRPr>
                    </a:p>
                  </a:txBody>
                  <a:tcPr marL="73453" marR="73453" marT="36727" marB="36727"/>
                </a:tc>
                <a:extLst>
                  <a:ext uri="{0D108BD9-81ED-4DB2-BD59-A6C34878D82A}">
                    <a16:rowId xmlns:a16="http://schemas.microsoft.com/office/drawing/2014/main" val="1594032513"/>
                  </a:ext>
                </a:extLst>
              </a:tr>
              <a:tr h="253216">
                <a:tc>
                  <a:txBody>
                    <a:bodyPr/>
                    <a:lstStyle/>
                    <a:p>
                      <a:pPr algn="ctr"/>
                      <a:r>
                        <a:rPr lang="en-GB" sz="600" b="1" dirty="0">
                          <a:solidFill>
                            <a:schemeClr val="tx1">
                              <a:lumMod val="65000"/>
                              <a:lumOff val="35000"/>
                            </a:schemeClr>
                          </a:solidFill>
                        </a:rPr>
                        <a:t>MAM</a:t>
                      </a:r>
                    </a:p>
                  </a:txBody>
                  <a:tcPr marL="73453" marR="73453" marT="36727" marB="36727"/>
                </a:tc>
                <a:tc gridSpan="5">
                  <a:txBody>
                    <a:bodyPr/>
                    <a:lstStyle/>
                    <a:p>
                      <a:pPr algn="ctr"/>
                      <a:r>
                        <a:rPr lang="en-GB" sz="600">
                          <a:solidFill>
                            <a:schemeClr val="tx1">
                              <a:lumMod val="65000"/>
                              <a:lumOff val="35000"/>
                            </a:schemeClr>
                          </a:solidFill>
                        </a:rPr>
                        <a:t>Low impact - TBC (in scope post November 2021 release implementation)</a:t>
                      </a:r>
                      <a:endParaRPr lang="en-GB" sz="600" dirty="0">
                        <a:solidFill>
                          <a:schemeClr val="tx1">
                            <a:lumMod val="65000"/>
                            <a:lumOff val="35000"/>
                          </a:schemeClr>
                        </a:solidFill>
                      </a:endParaRPr>
                    </a:p>
                  </a:txBody>
                  <a:tcPr marL="73453" marR="73453" marT="36727" marB="36727"/>
                </a:tc>
                <a:tc hMerge="1">
                  <a:txBody>
                    <a:bodyPr/>
                    <a:lstStyle/>
                    <a:p>
                      <a:endParaRPr lang="en-GB" sz="800" dirty="0">
                        <a:solidFill>
                          <a:schemeClr val="bg2"/>
                        </a:solidFill>
                      </a:endParaRPr>
                    </a:p>
                  </a:txBody>
                  <a:tcPr/>
                </a:tc>
                <a:tc hMerge="1">
                  <a:txBody>
                    <a:bodyPr/>
                    <a:lstStyle/>
                    <a:p>
                      <a:endParaRPr lang="en-GB" sz="800" dirty="0">
                        <a:solidFill>
                          <a:schemeClr val="bg2"/>
                        </a:solidFill>
                      </a:endParaRPr>
                    </a:p>
                  </a:txBody>
                  <a:tcPr/>
                </a:tc>
                <a:tc hMerge="1">
                  <a:txBody>
                    <a:bodyPr/>
                    <a:lstStyle/>
                    <a:p>
                      <a:endParaRPr lang="en-GB" sz="800" dirty="0">
                        <a:solidFill>
                          <a:schemeClr val="bg2"/>
                        </a:solidFill>
                      </a:endParaRPr>
                    </a:p>
                  </a:txBody>
                  <a:tcPr/>
                </a:tc>
                <a:tc hMerge="1">
                  <a:txBody>
                    <a:bodyPr/>
                    <a:lstStyle/>
                    <a:p>
                      <a:endParaRPr lang="en-GB" sz="800" dirty="0">
                        <a:solidFill>
                          <a:schemeClr val="bg2"/>
                        </a:solidFill>
                      </a:endParaRPr>
                    </a:p>
                  </a:txBody>
                  <a:tcPr/>
                </a:tc>
                <a:extLst>
                  <a:ext uri="{0D108BD9-81ED-4DB2-BD59-A6C34878D82A}">
                    <a16:rowId xmlns:a16="http://schemas.microsoft.com/office/drawing/2014/main" val="171386421"/>
                  </a:ext>
                </a:extLst>
              </a:tr>
              <a:tr h="253216">
                <a:tc>
                  <a:txBody>
                    <a:bodyPr/>
                    <a:lstStyle/>
                    <a:p>
                      <a:pPr algn="ctr"/>
                      <a:r>
                        <a:rPr lang="en-GB" sz="600" b="1" dirty="0">
                          <a:solidFill>
                            <a:schemeClr val="tx1">
                              <a:lumMod val="65000"/>
                              <a:lumOff val="35000"/>
                            </a:schemeClr>
                          </a:solidFill>
                        </a:rPr>
                        <a:t>MAP</a:t>
                      </a:r>
                    </a:p>
                  </a:txBody>
                  <a:tcPr marL="73453" marR="73453" marT="36727" marB="36727"/>
                </a:tc>
                <a:tc gridSpan="5">
                  <a:txBody>
                    <a:bodyPr/>
                    <a:lstStyle/>
                    <a:p>
                      <a:pPr algn="ctr"/>
                      <a:r>
                        <a:rPr lang="en-GB" sz="600" dirty="0">
                          <a:solidFill>
                            <a:schemeClr val="tx1">
                              <a:lumMod val="65000"/>
                              <a:lumOff val="35000"/>
                            </a:schemeClr>
                          </a:solidFill>
                        </a:rPr>
                        <a:t>Low impact - TBC (in scope post November 2021 release implementation)</a:t>
                      </a:r>
                    </a:p>
                  </a:txBody>
                  <a:tcPr marL="73453" marR="73453" marT="36727" marB="36727"/>
                </a:tc>
                <a:tc hMerge="1">
                  <a:txBody>
                    <a:bodyPr/>
                    <a:lstStyle/>
                    <a:p>
                      <a:endParaRPr lang="en-GB" sz="800" dirty="0">
                        <a:solidFill>
                          <a:schemeClr val="bg2"/>
                        </a:solidFill>
                      </a:endParaRPr>
                    </a:p>
                  </a:txBody>
                  <a:tcPr/>
                </a:tc>
                <a:tc hMerge="1">
                  <a:txBody>
                    <a:bodyPr/>
                    <a:lstStyle/>
                    <a:p>
                      <a:endParaRPr lang="en-GB" sz="800" dirty="0">
                        <a:solidFill>
                          <a:schemeClr val="bg2"/>
                        </a:solidFill>
                      </a:endParaRPr>
                    </a:p>
                  </a:txBody>
                  <a:tcPr/>
                </a:tc>
                <a:tc hMerge="1">
                  <a:txBody>
                    <a:bodyPr/>
                    <a:lstStyle/>
                    <a:p>
                      <a:endParaRPr lang="en-GB" sz="800" dirty="0">
                        <a:solidFill>
                          <a:schemeClr val="bg2"/>
                        </a:solidFill>
                      </a:endParaRPr>
                    </a:p>
                  </a:txBody>
                  <a:tcPr/>
                </a:tc>
                <a:tc hMerge="1">
                  <a:txBody>
                    <a:bodyPr/>
                    <a:lstStyle/>
                    <a:p>
                      <a:endParaRPr lang="en-GB" sz="800" dirty="0">
                        <a:solidFill>
                          <a:schemeClr val="bg2"/>
                        </a:solidFill>
                      </a:endParaRPr>
                    </a:p>
                  </a:txBody>
                  <a:tcPr/>
                </a:tc>
                <a:extLst>
                  <a:ext uri="{0D108BD9-81ED-4DB2-BD59-A6C34878D82A}">
                    <a16:rowId xmlns:a16="http://schemas.microsoft.com/office/drawing/2014/main" val="3778663642"/>
                  </a:ext>
                </a:extLst>
              </a:tr>
            </a:tbl>
          </a:graphicData>
        </a:graphic>
      </p:graphicFrame>
      <p:sp>
        <p:nvSpPr>
          <p:cNvPr id="3" name="Title 1">
            <a:extLst>
              <a:ext uri="{FF2B5EF4-FFF2-40B4-BE49-F238E27FC236}">
                <a16:creationId xmlns:a16="http://schemas.microsoft.com/office/drawing/2014/main" id="{89337AFA-69F4-486D-88B7-A267C33A7024}"/>
              </a:ext>
            </a:extLst>
          </p:cNvPr>
          <p:cNvSpPr txBox="1">
            <a:spLocks/>
          </p:cNvSpPr>
          <p:nvPr/>
        </p:nvSpPr>
        <p:spPr>
          <a:xfrm>
            <a:off x="457200" y="326851"/>
            <a:ext cx="8229600" cy="54985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sz="2400" dirty="0"/>
              <a:t>Key impacts to files during Move to Cloud Cutover</a:t>
            </a:r>
          </a:p>
        </p:txBody>
      </p:sp>
      <p:sp>
        <p:nvSpPr>
          <p:cNvPr id="4" name="TextBox 3">
            <a:extLst>
              <a:ext uri="{FF2B5EF4-FFF2-40B4-BE49-F238E27FC236}">
                <a16:creationId xmlns:a16="http://schemas.microsoft.com/office/drawing/2014/main" id="{DD445A21-C3D5-4056-B0B4-8984549A6BB8}"/>
              </a:ext>
            </a:extLst>
          </p:cNvPr>
          <p:cNvSpPr txBox="1"/>
          <p:nvPr/>
        </p:nvSpPr>
        <p:spPr>
          <a:xfrm>
            <a:off x="243840" y="4528526"/>
            <a:ext cx="8013948" cy="497572"/>
          </a:xfrm>
          <a:prstGeom prst="rect">
            <a:avLst/>
          </a:prstGeom>
        </p:spPr>
        <p:txBody>
          <a:bodyPr vert="horz" wrap="square" lIns="0" tIns="12700" rIns="0" bIns="0" rtlCol="0">
            <a:spAutoFit/>
          </a:bodyPr>
          <a:lstStyle/>
          <a:p>
            <a:pPr marL="12065" algn="l">
              <a:lnSpc>
                <a:spcPct val="100000"/>
              </a:lnSpc>
              <a:spcBef>
                <a:spcPts val="100"/>
              </a:spcBef>
              <a:tabLst>
                <a:tab pos="162560" algn="l"/>
              </a:tabLst>
            </a:pPr>
            <a:r>
              <a:rPr lang="en-GB" sz="800" u="sng" dirty="0">
                <a:solidFill>
                  <a:schemeClr val="tx1">
                    <a:lumMod val="65000"/>
                    <a:lumOff val="35000"/>
                  </a:schemeClr>
                </a:solidFill>
                <a:latin typeface="+mn-lt"/>
                <a:cs typeface="Poppins-Medium"/>
              </a:rPr>
              <a:t>Notes: </a:t>
            </a:r>
          </a:p>
          <a:p>
            <a:pPr marL="12065" algn="l">
              <a:lnSpc>
                <a:spcPct val="100000"/>
              </a:lnSpc>
              <a:spcBef>
                <a:spcPts val="100"/>
              </a:spcBef>
              <a:tabLst>
                <a:tab pos="162560" algn="l"/>
              </a:tabLst>
            </a:pPr>
            <a:r>
              <a:rPr lang="en-GB" sz="700" dirty="0">
                <a:solidFill>
                  <a:schemeClr val="tx1">
                    <a:lumMod val="65000"/>
                    <a:lumOff val="35000"/>
                  </a:schemeClr>
                </a:solidFill>
                <a:latin typeface="+mn-lt"/>
                <a:cs typeface="Poppins-Medium"/>
              </a:rPr>
              <a:t>*Please see slide 6 for mitigation actions</a:t>
            </a:r>
          </a:p>
          <a:p>
            <a:pPr marL="12065" algn="l">
              <a:lnSpc>
                <a:spcPct val="100000"/>
              </a:lnSpc>
              <a:spcBef>
                <a:spcPts val="100"/>
              </a:spcBef>
              <a:tabLst>
                <a:tab pos="162560" algn="l"/>
              </a:tabLst>
            </a:pPr>
            <a:r>
              <a:rPr lang="en-GB" sz="700" dirty="0">
                <a:solidFill>
                  <a:schemeClr val="tx1">
                    <a:lumMod val="65000"/>
                    <a:lumOff val="35000"/>
                  </a:schemeClr>
                </a:solidFill>
                <a:latin typeface="+mn-lt"/>
                <a:cs typeface="Poppins-Medium"/>
              </a:rPr>
              <a:t>Xoserve communicating with DMSPs on DLC files</a:t>
            </a:r>
          </a:p>
          <a:p>
            <a:pPr marL="12065" algn="l">
              <a:lnSpc>
                <a:spcPct val="100000"/>
              </a:lnSpc>
              <a:spcBef>
                <a:spcPts val="100"/>
              </a:spcBef>
              <a:tabLst>
                <a:tab pos="162560" algn="l"/>
              </a:tabLst>
            </a:pPr>
            <a:r>
              <a:rPr lang="en-GB" sz="700" dirty="0">
                <a:solidFill>
                  <a:schemeClr val="tx1">
                    <a:lumMod val="65000"/>
                    <a:lumOff val="35000"/>
                  </a:schemeClr>
                </a:solidFill>
                <a:latin typeface="+mn-lt"/>
                <a:cs typeface="Poppins-Medium"/>
              </a:rPr>
              <a:t>Any files and reports not referenced here will be delivered post cutover completion (estimated to be from 23:00 hours Saturday 15</a:t>
            </a:r>
            <a:r>
              <a:rPr lang="en-GB" sz="700" baseline="30000" dirty="0">
                <a:solidFill>
                  <a:schemeClr val="tx1">
                    <a:lumMod val="65000"/>
                    <a:lumOff val="35000"/>
                  </a:schemeClr>
                </a:solidFill>
                <a:latin typeface="+mn-lt"/>
                <a:cs typeface="Poppins-Medium"/>
              </a:rPr>
              <a:t>th</a:t>
            </a:r>
            <a:r>
              <a:rPr lang="en-GB" sz="700" dirty="0">
                <a:solidFill>
                  <a:schemeClr val="tx1">
                    <a:lumMod val="65000"/>
                    <a:lumOff val="35000"/>
                  </a:schemeClr>
                </a:solidFill>
                <a:latin typeface="+mn-lt"/>
                <a:cs typeface="Poppins-Medium"/>
              </a:rPr>
              <a:t> of April 2022)</a:t>
            </a:r>
          </a:p>
        </p:txBody>
      </p:sp>
    </p:spTree>
    <p:extLst>
      <p:ext uri="{BB962C8B-B14F-4D97-AF65-F5344CB8AC3E}">
        <p14:creationId xmlns:p14="http://schemas.microsoft.com/office/powerpoint/2010/main" val="32431749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74D4C-E385-49D0-9452-EDB0BFC10147}"/>
              </a:ext>
            </a:extLst>
          </p:cNvPr>
          <p:cNvSpPr>
            <a:spLocks noGrp="1"/>
          </p:cNvSpPr>
          <p:nvPr>
            <p:ph type="title"/>
          </p:nvPr>
        </p:nvSpPr>
        <p:spPr>
          <a:xfrm>
            <a:off x="457200" y="273108"/>
            <a:ext cx="8229600" cy="637580"/>
          </a:xfrm>
        </p:spPr>
        <p:txBody>
          <a:bodyPr>
            <a:normAutofit/>
          </a:bodyPr>
          <a:lstStyle/>
          <a:p>
            <a:r>
              <a:rPr lang="en-GB" dirty="0"/>
              <a:t>Impacts contd..</a:t>
            </a:r>
          </a:p>
        </p:txBody>
      </p:sp>
      <p:sp>
        <p:nvSpPr>
          <p:cNvPr id="3" name="Content Placeholder 2">
            <a:extLst>
              <a:ext uri="{FF2B5EF4-FFF2-40B4-BE49-F238E27FC236}">
                <a16:creationId xmlns:a16="http://schemas.microsoft.com/office/drawing/2014/main" id="{1C4392E5-C85D-4933-871A-C55A10C1C1DF}"/>
              </a:ext>
            </a:extLst>
          </p:cNvPr>
          <p:cNvSpPr>
            <a:spLocks noGrp="1"/>
          </p:cNvSpPr>
          <p:nvPr>
            <p:ph idx="1"/>
          </p:nvPr>
        </p:nvSpPr>
        <p:spPr/>
        <p:txBody>
          <a:bodyPr>
            <a:normAutofit lnSpcReduction="10000"/>
          </a:bodyPr>
          <a:lstStyle/>
          <a:p>
            <a:pPr marL="0" indent="0">
              <a:buNone/>
            </a:pPr>
            <a:r>
              <a:rPr lang="en-GB" sz="1100" b="1" u="sng" dirty="0"/>
              <a:t>What will you need to do ?</a:t>
            </a:r>
          </a:p>
          <a:p>
            <a:endParaRPr lang="en-GB" sz="1100" b="1" u="sng" dirty="0"/>
          </a:p>
          <a:p>
            <a:pPr marL="628650" lvl="1" indent="-171450">
              <a:buFont typeface="Arial" panose="020B0604020202020204" pitchFamily="34" charset="0"/>
              <a:buChar char="•"/>
            </a:pPr>
            <a:r>
              <a:rPr lang="en-GB" sz="1100" dirty="0"/>
              <a:t>Recognise the </a:t>
            </a:r>
            <a:r>
              <a:rPr lang="en-US" sz="1100" dirty="0"/>
              <a:t>unavailability of the UK Link systems as per the previous slides.</a:t>
            </a:r>
          </a:p>
          <a:p>
            <a:pPr marL="628650" lvl="1" indent="-171450">
              <a:buFont typeface="Arial" panose="020B0604020202020204" pitchFamily="34" charset="0"/>
              <a:buChar char="•"/>
            </a:pPr>
            <a:r>
              <a:rPr lang="en-GB" sz="1100" dirty="0"/>
              <a:t>Please advise your teams of the outage as appropriate to avoid raising tickets during the migration period</a:t>
            </a:r>
            <a:endParaRPr lang="en-US" sz="1100" dirty="0"/>
          </a:p>
          <a:p>
            <a:pPr marL="628650" lvl="1" indent="-171450">
              <a:buFont typeface="Arial" panose="020B0604020202020204" pitchFamily="34" charset="0"/>
              <a:buChar char="•"/>
            </a:pPr>
            <a:r>
              <a:rPr lang="en-US" sz="1100" dirty="0"/>
              <a:t>Ensure inbound files contain standard BAU volumes during Easter weekend, 14th and 19th April 2022 (Please refer to the next slide for known file flow impacts over the period)</a:t>
            </a:r>
          </a:p>
          <a:p>
            <a:pPr marL="628650" lvl="1" indent="-171450">
              <a:buFont typeface="Arial" panose="020B0604020202020204" pitchFamily="34" charset="0"/>
              <a:buChar char="•"/>
            </a:pPr>
            <a:r>
              <a:rPr lang="en-US" sz="1100" dirty="0"/>
              <a:t>Where an action for industry has been identified and you have queries, please contact the project team for further help.</a:t>
            </a:r>
          </a:p>
          <a:p>
            <a:pPr marL="628650" lvl="1" indent="-171450">
              <a:buFont typeface="Arial" panose="020B0604020202020204" pitchFamily="34" charset="0"/>
              <a:buChar char="•"/>
            </a:pPr>
            <a:r>
              <a:rPr lang="en-US" sz="1100" dirty="0"/>
              <a:t>Note the request for sending a limited set of files earlier than usual on 15</a:t>
            </a:r>
            <a:r>
              <a:rPr lang="en-US" sz="1100" baseline="30000" dirty="0"/>
              <a:t>th</a:t>
            </a:r>
            <a:r>
              <a:rPr lang="en-US" sz="1100" dirty="0"/>
              <a:t> of April (Shippers and DMSPs only)</a:t>
            </a:r>
          </a:p>
          <a:p>
            <a:pPr marL="628650" lvl="1" indent="-171450">
              <a:buFont typeface="Arial" panose="020B0604020202020204" pitchFamily="34" charset="0"/>
              <a:buChar char="•"/>
            </a:pPr>
            <a:r>
              <a:rPr lang="en-US" sz="1100" dirty="0"/>
              <a:t>Potential mitigation against CNC file rejections (Shippers only) – Shippers are requested to mitigate against rejections for any CNC files sent on 15th April by issuing the file with an effective date greater or equal to 16th April in order to avoid system rejections (files will be processed late)</a:t>
            </a:r>
          </a:p>
          <a:p>
            <a:pPr marL="628650" lvl="1" indent="-171450">
              <a:buFont typeface="Arial" panose="020B0604020202020204" pitchFamily="34" charset="0"/>
              <a:buChar char="•"/>
            </a:pPr>
            <a:r>
              <a:rPr lang="en-US" sz="1100" dirty="0"/>
              <a:t>Recognise that any reports due over the Easter weekend (including bank holidays) will be processed later than normal and are expected to be sent out to relevant parties post 7 a.m. Monday 18th of April 2022</a:t>
            </a:r>
            <a:endParaRPr lang="en-US" sz="1100" b="1" u="sng" dirty="0"/>
          </a:p>
          <a:p>
            <a:pPr lvl="1"/>
            <a:endParaRPr lang="en-GB" sz="1100" dirty="0"/>
          </a:p>
          <a:p>
            <a:pPr marL="0" lvl="1" indent="0">
              <a:buNone/>
            </a:pPr>
            <a:r>
              <a:rPr lang="en-GB" sz="1100" b="1" u="sng" dirty="0"/>
              <a:t>Next Steps</a:t>
            </a:r>
          </a:p>
          <a:p>
            <a:pPr marL="628650" lvl="1" indent="-171450">
              <a:buFont typeface="Arial" panose="020B0604020202020204" pitchFamily="34" charset="0"/>
              <a:buChar char="•"/>
            </a:pPr>
            <a:endParaRPr lang="en-GB" sz="1100" dirty="0">
              <a:cs typeface="Poppins Medium"/>
            </a:endParaRPr>
          </a:p>
          <a:p>
            <a:pPr marL="628650" lvl="1" indent="-171450">
              <a:buFont typeface="Arial" panose="020B0604020202020204" pitchFamily="34" charset="0"/>
              <a:buChar char="•"/>
            </a:pPr>
            <a:r>
              <a:rPr lang="en-GB" sz="1100" dirty="0"/>
              <a:t>We will continue to notify any changes via various forums </a:t>
            </a:r>
          </a:p>
          <a:p>
            <a:pPr marL="628650" lvl="1" indent="-171450">
              <a:buFont typeface="Arial" panose="020B0604020202020204" pitchFamily="34" charset="0"/>
              <a:buChar char="•"/>
            </a:pPr>
            <a:r>
              <a:rPr lang="en-GB" sz="1100" dirty="0"/>
              <a:t>Contact for any queries. </a:t>
            </a:r>
            <a:r>
              <a:rPr lang="en-GB" u="sng" dirty="0">
                <a:hlinkClick r:id="rId2"/>
              </a:rPr>
              <a:t> </a:t>
            </a:r>
            <a:r>
              <a:rPr lang="en-GB" sz="1100" u="sng" dirty="0">
                <a:hlinkClick r:id="rId2"/>
              </a:rPr>
              <a:t>.box.xoserve.uklinkroadmapprogramme@xoserve.com</a:t>
            </a:r>
            <a:r>
              <a:rPr lang="en-GB" sz="1100" dirty="0"/>
              <a:t> </a:t>
            </a:r>
          </a:p>
          <a:p>
            <a:pPr marL="0" indent="0">
              <a:buNone/>
            </a:pPr>
            <a:endParaRPr lang="en-GB" dirty="0"/>
          </a:p>
        </p:txBody>
      </p:sp>
    </p:spTree>
    <p:extLst>
      <p:ext uri="{BB962C8B-B14F-4D97-AF65-F5344CB8AC3E}">
        <p14:creationId xmlns:p14="http://schemas.microsoft.com/office/powerpoint/2010/main" val="32238307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74D4C-E385-49D0-9452-EDB0BFC10147}"/>
              </a:ext>
            </a:extLst>
          </p:cNvPr>
          <p:cNvSpPr>
            <a:spLocks noGrp="1"/>
          </p:cNvSpPr>
          <p:nvPr>
            <p:ph type="title"/>
          </p:nvPr>
        </p:nvSpPr>
        <p:spPr>
          <a:xfrm>
            <a:off x="457200" y="273108"/>
            <a:ext cx="8229600" cy="637580"/>
          </a:xfrm>
        </p:spPr>
        <p:txBody>
          <a:bodyPr>
            <a:normAutofit/>
          </a:bodyPr>
          <a:lstStyle/>
          <a:p>
            <a:r>
              <a:rPr lang="en-GB" dirty="0"/>
              <a:t>Portal Go Live - impacts</a:t>
            </a:r>
          </a:p>
        </p:txBody>
      </p:sp>
      <p:sp>
        <p:nvSpPr>
          <p:cNvPr id="3" name="Content Placeholder 2">
            <a:extLst>
              <a:ext uri="{FF2B5EF4-FFF2-40B4-BE49-F238E27FC236}">
                <a16:creationId xmlns:a16="http://schemas.microsoft.com/office/drawing/2014/main" id="{1C4392E5-C85D-4933-871A-C55A10C1C1DF}"/>
              </a:ext>
            </a:extLst>
          </p:cNvPr>
          <p:cNvSpPr>
            <a:spLocks noGrp="1"/>
          </p:cNvSpPr>
          <p:nvPr>
            <p:ph idx="1"/>
          </p:nvPr>
        </p:nvSpPr>
        <p:spPr/>
        <p:txBody>
          <a:bodyPr>
            <a:normAutofit fontScale="92500" lnSpcReduction="10000"/>
          </a:bodyPr>
          <a:lstStyle/>
          <a:p>
            <a:pPr marL="0" indent="0">
              <a:buNone/>
            </a:pPr>
            <a:r>
              <a:rPr lang="en-GB" sz="1100" b="1" u="sng" dirty="0"/>
              <a:t>What are we doing?</a:t>
            </a:r>
          </a:p>
          <a:p>
            <a:endParaRPr lang="en-GB" sz="1100" b="1" u="sng" dirty="0"/>
          </a:p>
          <a:p>
            <a:pPr marL="628650" lvl="1" indent="-171450">
              <a:buFont typeface="Arial" panose="020B0604020202020204" pitchFamily="34" charset="0"/>
              <a:buChar char="•"/>
            </a:pPr>
            <a:r>
              <a:rPr lang="en-GB" sz="1100" dirty="0"/>
              <a:t>To complete implementation and cutover activities for the new DES &amp; Portal screens, these systems will be unavailable for use from 09:00 on the 7</a:t>
            </a:r>
            <a:r>
              <a:rPr lang="en-GB" sz="1100" baseline="30000" dirty="0"/>
              <a:t>th</a:t>
            </a:r>
            <a:r>
              <a:rPr lang="en-GB" sz="1100" dirty="0"/>
              <a:t> May 2022 until 07:00 on the 9</a:t>
            </a:r>
            <a:r>
              <a:rPr lang="en-GB" sz="1100" baseline="30000" dirty="0"/>
              <a:t>th</a:t>
            </a:r>
            <a:r>
              <a:rPr lang="en-GB" sz="1100" dirty="0"/>
              <a:t> May 2022.</a:t>
            </a:r>
          </a:p>
          <a:p>
            <a:endParaRPr lang="en-GB" sz="1100" dirty="0"/>
          </a:p>
          <a:p>
            <a:pPr marL="0" indent="0">
              <a:buNone/>
            </a:pPr>
            <a:r>
              <a:rPr lang="en-GB" sz="1100" b="1" u="sng" dirty="0"/>
              <a:t>How will this impact you?</a:t>
            </a:r>
          </a:p>
          <a:p>
            <a:endParaRPr lang="en-GB" sz="1100" b="1" u="sng" dirty="0"/>
          </a:p>
          <a:p>
            <a:pPr marL="628650" lvl="1" indent="-171450">
              <a:buFont typeface="Arial" panose="020B0604020202020204" pitchFamily="34" charset="0"/>
              <a:buChar char="•"/>
            </a:pPr>
            <a:r>
              <a:rPr lang="en-GB" sz="1100" dirty="0"/>
              <a:t>All DES &amp; portal screen will be unavailable during the window above. This will not impact other activities such as inbound file processing.</a:t>
            </a:r>
          </a:p>
          <a:p>
            <a:pPr marL="628650" lvl="1" indent="-171450">
              <a:buFont typeface="Arial" panose="020B0604020202020204" pitchFamily="34" charset="0"/>
              <a:buChar char="•"/>
            </a:pPr>
            <a:r>
              <a:rPr lang="en-GB" sz="1100" dirty="0"/>
              <a:t>All users will be migrated to the new portal and will receive an email approximately 1 week prior to this with their temporary password - this is only required for the initial logon.</a:t>
            </a:r>
          </a:p>
          <a:p>
            <a:endParaRPr lang="en-GB" sz="1100" dirty="0"/>
          </a:p>
          <a:p>
            <a:pPr marL="0" indent="0">
              <a:buNone/>
            </a:pPr>
            <a:r>
              <a:rPr lang="en-GB" sz="1100" b="1" u="sng" dirty="0"/>
              <a:t>What will you need to do?</a:t>
            </a:r>
          </a:p>
          <a:p>
            <a:pPr marL="628650" lvl="1" indent="-171450">
              <a:buFont typeface="Arial" panose="020B0604020202020204" pitchFamily="34" charset="0"/>
              <a:buChar char="•"/>
            </a:pPr>
            <a:endParaRPr lang="en-GB" sz="1100" dirty="0"/>
          </a:p>
          <a:p>
            <a:pPr marL="628650" lvl="1" indent="-171450">
              <a:buFont typeface="Arial" panose="020B0604020202020204" pitchFamily="34" charset="0"/>
              <a:buChar char="•"/>
            </a:pPr>
            <a:r>
              <a:rPr lang="en-GB" sz="1100" dirty="0"/>
              <a:t>Recognise unavailability of the UK Link systems as per above update.</a:t>
            </a:r>
          </a:p>
          <a:p>
            <a:pPr marL="628650" lvl="1" indent="-171450">
              <a:buFont typeface="Arial" panose="020B0604020202020204" pitchFamily="34" charset="0"/>
              <a:buChar char="•"/>
            </a:pPr>
            <a:r>
              <a:rPr lang="en-GB" sz="1100" dirty="0"/>
              <a:t>Please advise your teams of the outage as well to avoid raising tickets.</a:t>
            </a:r>
          </a:p>
          <a:p>
            <a:pPr marL="628650" lvl="1" indent="-171450">
              <a:buFont typeface="Arial" panose="020B0604020202020204" pitchFamily="34" charset="0"/>
              <a:buChar char="•"/>
            </a:pPr>
            <a:r>
              <a:rPr lang="en-GB" sz="1100" dirty="0"/>
              <a:t>Users to login through the newly generated temporary password (emailed beforehand)</a:t>
            </a:r>
          </a:p>
          <a:p>
            <a:pPr marL="628650" lvl="1" indent="-171450">
              <a:buFont typeface="Arial" panose="020B0604020202020204" pitchFamily="34" charset="0"/>
              <a:buChar char="•"/>
            </a:pPr>
            <a:endParaRPr lang="en-GB" sz="1100" dirty="0">
              <a:cs typeface="Poppins Medium"/>
            </a:endParaRPr>
          </a:p>
          <a:p>
            <a:pPr marL="0" lvl="1" indent="0">
              <a:buNone/>
            </a:pPr>
            <a:r>
              <a:rPr lang="en-GB" sz="1100" b="1" u="sng" dirty="0"/>
              <a:t>Next Steps</a:t>
            </a:r>
          </a:p>
          <a:p>
            <a:pPr marL="628650" lvl="1" indent="-171450">
              <a:buFont typeface="Arial" panose="020B0604020202020204" pitchFamily="34" charset="0"/>
              <a:buChar char="•"/>
            </a:pPr>
            <a:endParaRPr lang="en-GB" sz="1100" dirty="0">
              <a:cs typeface="Poppins Medium"/>
            </a:endParaRPr>
          </a:p>
          <a:p>
            <a:pPr marL="628650" lvl="1" indent="-171450">
              <a:buFont typeface="Arial" panose="020B0604020202020204" pitchFamily="34" charset="0"/>
              <a:buChar char="•"/>
            </a:pPr>
            <a:r>
              <a:rPr lang="en-GB" sz="1100" dirty="0"/>
              <a:t>We will continue to notify any changes via various forums </a:t>
            </a:r>
          </a:p>
          <a:p>
            <a:pPr marL="628650" lvl="1" indent="-171450">
              <a:buFont typeface="Arial" panose="020B0604020202020204" pitchFamily="34" charset="0"/>
              <a:buChar char="•"/>
            </a:pPr>
            <a:r>
              <a:rPr lang="en-GB" sz="1100" dirty="0"/>
              <a:t>Contact for any queries. </a:t>
            </a:r>
            <a:r>
              <a:rPr lang="en-GB" sz="1100" u="sng" dirty="0">
                <a:hlinkClick r:id="rId2"/>
              </a:rPr>
              <a:t> .box.xoserve.uklinkroadmapprogramme@xoserve.com</a:t>
            </a:r>
            <a:r>
              <a:rPr lang="en-GB" sz="1100" dirty="0"/>
              <a:t> </a:t>
            </a:r>
            <a:endParaRPr lang="en-GB" sz="850" dirty="0"/>
          </a:p>
          <a:p>
            <a:pPr marL="0" indent="0">
              <a:buNone/>
            </a:pPr>
            <a:endParaRPr lang="en-GB" dirty="0"/>
          </a:p>
        </p:txBody>
      </p:sp>
    </p:spTree>
    <p:extLst>
      <p:ext uri="{BB962C8B-B14F-4D97-AF65-F5344CB8AC3E}">
        <p14:creationId xmlns:p14="http://schemas.microsoft.com/office/powerpoint/2010/main" val="1811782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3E9A5C-F313-7347-A4CE-5A39AEB36954}"/>
              </a:ext>
            </a:extLst>
          </p:cNvPr>
          <p:cNvSpPr>
            <a:spLocks noGrp="1"/>
          </p:cNvSpPr>
          <p:nvPr>
            <p:ph type="ctrTitle"/>
          </p:nvPr>
        </p:nvSpPr>
        <p:spPr/>
        <p:txBody>
          <a:bodyPr/>
          <a:lstStyle/>
          <a:p>
            <a:r>
              <a:rPr lang="en-US"/>
              <a:t>CMS Rebuild </a:t>
            </a:r>
          </a:p>
        </p:txBody>
      </p:sp>
      <p:sp>
        <p:nvSpPr>
          <p:cNvPr id="5" name="Subtitle 4">
            <a:extLst>
              <a:ext uri="{FF2B5EF4-FFF2-40B4-BE49-F238E27FC236}">
                <a16:creationId xmlns:a16="http://schemas.microsoft.com/office/drawing/2014/main" id="{2AFC198D-9768-CF4C-8B47-AD7C3A484540}"/>
              </a:ext>
            </a:extLst>
          </p:cNvPr>
          <p:cNvSpPr>
            <a:spLocks noGrp="1"/>
          </p:cNvSpPr>
          <p:nvPr>
            <p:ph type="subTitle" idx="1"/>
          </p:nvPr>
        </p:nvSpPr>
        <p:spPr/>
        <p:txBody>
          <a:bodyPr/>
          <a:lstStyle/>
          <a:p>
            <a:r>
              <a:rPr lang="en-US" dirty="0"/>
              <a:t>Update </a:t>
            </a:r>
          </a:p>
        </p:txBody>
      </p:sp>
    </p:spTree>
    <p:extLst>
      <p:ext uri="{BB962C8B-B14F-4D97-AF65-F5344CB8AC3E}">
        <p14:creationId xmlns:p14="http://schemas.microsoft.com/office/powerpoint/2010/main" val="1710057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C39CB-0BEC-574D-AB42-02DEDD509EA9}"/>
              </a:ext>
            </a:extLst>
          </p:cNvPr>
          <p:cNvSpPr>
            <a:spLocks noGrp="1"/>
          </p:cNvSpPr>
          <p:nvPr>
            <p:ph type="title"/>
          </p:nvPr>
        </p:nvSpPr>
        <p:spPr/>
        <p:txBody>
          <a:bodyPr/>
          <a:lstStyle/>
          <a:p>
            <a:r>
              <a:rPr lang="en-US"/>
              <a:t>Progress to Date</a:t>
            </a:r>
          </a:p>
        </p:txBody>
      </p:sp>
      <p:sp>
        <p:nvSpPr>
          <p:cNvPr id="3" name="Content Placeholder 2">
            <a:extLst>
              <a:ext uri="{FF2B5EF4-FFF2-40B4-BE49-F238E27FC236}">
                <a16:creationId xmlns:a16="http://schemas.microsoft.com/office/drawing/2014/main" id="{F6455E3C-0B4E-FD48-BAAC-73087A795611}"/>
              </a:ext>
            </a:extLst>
          </p:cNvPr>
          <p:cNvSpPr>
            <a:spLocks noGrp="1"/>
          </p:cNvSpPr>
          <p:nvPr>
            <p:ph idx="1"/>
          </p:nvPr>
        </p:nvSpPr>
        <p:spPr/>
        <p:txBody>
          <a:bodyPr vert="horz" lIns="68580" tIns="34290" rIns="68580" bIns="34290" rtlCol="0" anchor="t">
            <a:normAutofit fontScale="92500" lnSpcReduction="20000"/>
          </a:bodyPr>
          <a:lstStyle/>
          <a:p>
            <a:r>
              <a:rPr lang="en-US" sz="1800" dirty="0" err="1"/>
              <a:t>CoMC</a:t>
            </a:r>
            <a:r>
              <a:rPr lang="en-US" sz="1800" dirty="0"/>
              <a:t> were presented with two options on 21/12/21:</a:t>
            </a:r>
          </a:p>
          <a:p>
            <a:pPr marL="457200" lvl="1" indent="0">
              <a:buNone/>
            </a:pPr>
            <a:r>
              <a:rPr lang="en-US" sz="1800" dirty="0">
                <a:latin typeface="Arial"/>
                <a:cs typeface="Arial"/>
              </a:rPr>
              <a:t>Option 1 - Correla Product with an Xoserve Subscription</a:t>
            </a:r>
          </a:p>
          <a:p>
            <a:pPr marL="457200" lvl="1" indent="0">
              <a:buNone/>
            </a:pPr>
            <a:r>
              <a:rPr lang="en-US" sz="1800" dirty="0">
                <a:latin typeface="Arial"/>
                <a:cs typeface="Arial"/>
              </a:rPr>
              <a:t>Option 2 - DSC Investment – fully funded by DSC customers</a:t>
            </a:r>
          </a:p>
          <a:p>
            <a:pPr marL="457189" lvl="1" indent="0">
              <a:buNone/>
            </a:pPr>
            <a:endParaRPr lang="en-US" sz="1800" dirty="0"/>
          </a:p>
          <a:p>
            <a:pPr marL="342424" indent="-342424"/>
            <a:r>
              <a:rPr lang="en-US" sz="1800" dirty="0" err="1">
                <a:latin typeface="Arial"/>
                <a:cs typeface="Arial"/>
              </a:rPr>
              <a:t>CoMC</a:t>
            </a:r>
            <a:r>
              <a:rPr lang="en-US" sz="1800" dirty="0">
                <a:latin typeface="Arial"/>
                <a:cs typeface="Arial"/>
              </a:rPr>
              <a:t> voted for option 1, full presentation and minutes can be found here: </a:t>
            </a:r>
            <a:r>
              <a:rPr lang="en-US" sz="1800" dirty="0">
                <a:latin typeface="Arial"/>
                <a:cs typeface="Arial"/>
                <a:hlinkClick r:id="rId2"/>
              </a:rPr>
              <a:t>https://www.gasgovernance.co.uk/dsc-contract/211221  </a:t>
            </a:r>
            <a:endParaRPr lang="en-US" sz="1800" dirty="0"/>
          </a:p>
          <a:p>
            <a:endParaRPr lang="en-US" sz="1800" dirty="0"/>
          </a:p>
          <a:p>
            <a:pPr marL="342424" indent="-342424"/>
            <a:r>
              <a:rPr lang="en-US" sz="1800" dirty="0">
                <a:latin typeface="Arial"/>
                <a:cs typeface="Arial"/>
              </a:rPr>
              <a:t>Since then, the Product Team have been </a:t>
            </a:r>
            <a:r>
              <a:rPr lang="en-US" sz="1800" dirty="0" err="1">
                <a:latin typeface="Arial"/>
                <a:cs typeface="Arial"/>
              </a:rPr>
              <a:t>mobilising</a:t>
            </a:r>
            <a:r>
              <a:rPr lang="en-US" sz="1800" dirty="0">
                <a:latin typeface="Arial"/>
                <a:cs typeface="Arial"/>
              </a:rPr>
              <a:t> and scoping the services that will be delivered in Release one in Q4 of 2022.</a:t>
            </a:r>
          </a:p>
          <a:p>
            <a:pPr marL="342424" indent="-342424"/>
            <a:endParaRPr lang="en-US" sz="1800" dirty="0">
              <a:latin typeface="Arial"/>
              <a:cs typeface="Arial"/>
            </a:endParaRPr>
          </a:p>
          <a:p>
            <a:pPr marL="342424" indent="-342424"/>
            <a:r>
              <a:rPr lang="en-US" sz="1800" dirty="0">
                <a:latin typeface="Arial"/>
                <a:cs typeface="Arial"/>
              </a:rPr>
              <a:t>Dedicated ”Customer focus groups" will be set up to ensure customers remain engaged throughout</a:t>
            </a:r>
            <a:endParaRPr lang="en-US" sz="1800" dirty="0"/>
          </a:p>
          <a:p>
            <a:endParaRPr lang="en-US" sz="1800" dirty="0"/>
          </a:p>
          <a:p>
            <a:r>
              <a:rPr lang="en-US" sz="1800" dirty="0"/>
              <a:t>Further updates will be provided in March </a:t>
            </a:r>
            <a:r>
              <a:rPr lang="en-US" sz="1800" dirty="0" err="1"/>
              <a:t>ChMC</a:t>
            </a:r>
            <a:endParaRPr lang="en-US" sz="1800" dirty="0"/>
          </a:p>
        </p:txBody>
      </p:sp>
    </p:spTree>
    <p:extLst>
      <p:ext uri="{BB962C8B-B14F-4D97-AF65-F5344CB8AC3E}">
        <p14:creationId xmlns:p14="http://schemas.microsoft.com/office/powerpoint/2010/main" val="1440704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dirty="0">
                <a:latin typeface="Arial"/>
                <a:cs typeface="Arial"/>
              </a:rPr>
              <a:t>Change Pipeline</a:t>
            </a:r>
          </a:p>
        </p:txBody>
      </p:sp>
    </p:spTree>
    <p:extLst>
      <p:ext uri="{BB962C8B-B14F-4D97-AF65-F5344CB8AC3E}">
        <p14:creationId xmlns:p14="http://schemas.microsoft.com/office/powerpoint/2010/main" val="36575488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9A6A8-A0CB-44BE-8221-389E2EEC7931}"/>
              </a:ext>
            </a:extLst>
          </p:cNvPr>
          <p:cNvSpPr>
            <a:spLocks noGrp="1"/>
          </p:cNvSpPr>
          <p:nvPr>
            <p:ph type="title"/>
          </p:nvPr>
        </p:nvSpPr>
        <p:spPr/>
        <p:txBody>
          <a:bodyPr/>
          <a:lstStyle/>
          <a:p>
            <a:r>
              <a:rPr lang="en-US" dirty="0"/>
              <a:t>Section 6: Any Other Business</a:t>
            </a:r>
            <a:endParaRPr lang="en-GB" dirty="0"/>
          </a:p>
        </p:txBody>
      </p:sp>
      <p:sp>
        <p:nvSpPr>
          <p:cNvPr id="3" name="Content Placeholder 2">
            <a:extLst>
              <a:ext uri="{FF2B5EF4-FFF2-40B4-BE49-F238E27FC236}">
                <a16:creationId xmlns:a16="http://schemas.microsoft.com/office/drawing/2014/main" id="{4C667714-4AB7-4EC5-8DCF-D72A002677D9}"/>
              </a:ext>
            </a:extLst>
          </p:cNvPr>
          <p:cNvSpPr>
            <a:spLocks noGrp="1"/>
          </p:cNvSpPr>
          <p:nvPr>
            <p:ph idx="1"/>
          </p:nvPr>
        </p:nvSpPr>
        <p:spPr/>
        <p:txBody>
          <a:bodyPr/>
          <a:lstStyle/>
          <a:p>
            <a:r>
              <a:rPr lang="en-GB" dirty="0"/>
              <a:t>KVI Customer Change Survey</a:t>
            </a:r>
          </a:p>
        </p:txBody>
      </p:sp>
    </p:spTree>
    <p:extLst>
      <p:ext uri="{BB962C8B-B14F-4D97-AF65-F5344CB8AC3E}">
        <p14:creationId xmlns:p14="http://schemas.microsoft.com/office/powerpoint/2010/main" val="34220804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E7A28-4D57-44EE-AFF2-1D1A6BC83427}"/>
              </a:ext>
            </a:extLst>
          </p:cNvPr>
          <p:cNvSpPr>
            <a:spLocks noGrp="1"/>
          </p:cNvSpPr>
          <p:nvPr>
            <p:ph type="title"/>
          </p:nvPr>
        </p:nvSpPr>
        <p:spPr/>
        <p:txBody>
          <a:bodyPr>
            <a:normAutofit/>
          </a:bodyPr>
          <a:lstStyle/>
          <a:p>
            <a:r>
              <a:rPr lang="en-GB" dirty="0"/>
              <a:t>KVI Customer Change Survey</a:t>
            </a:r>
          </a:p>
        </p:txBody>
      </p:sp>
      <p:sp>
        <p:nvSpPr>
          <p:cNvPr id="3" name="Content Placeholder 2">
            <a:extLst>
              <a:ext uri="{FF2B5EF4-FFF2-40B4-BE49-F238E27FC236}">
                <a16:creationId xmlns:a16="http://schemas.microsoft.com/office/drawing/2014/main" id="{BA9D1DC7-FC29-4EC5-8F8C-E02589A4F1E3}"/>
              </a:ext>
            </a:extLst>
          </p:cNvPr>
          <p:cNvSpPr>
            <a:spLocks noGrp="1"/>
          </p:cNvSpPr>
          <p:nvPr>
            <p:ph idx="1"/>
          </p:nvPr>
        </p:nvSpPr>
        <p:spPr>
          <a:xfrm>
            <a:off x="457200" y="761058"/>
            <a:ext cx="8229600" cy="4092882"/>
          </a:xfrm>
        </p:spPr>
        <p:txBody>
          <a:bodyPr>
            <a:normAutofit lnSpcReduction="10000"/>
          </a:bodyPr>
          <a:lstStyle/>
          <a:p>
            <a:r>
              <a:rPr lang="en-GB" sz="1500" dirty="0"/>
              <a:t>We would like to request your feedback on our Change Management performance</a:t>
            </a:r>
          </a:p>
          <a:p>
            <a:r>
              <a:rPr lang="en-US" sz="1500" dirty="0"/>
              <a:t>The scope of your feedback should include changes that we have developed and delivered for DSC customers within the last quarter. As a reminder, please see below a summary of the changes we have supported our customers in developing and delivering during this period;</a:t>
            </a:r>
          </a:p>
          <a:p>
            <a:endParaRPr lang="en-GB" sz="1500" dirty="0"/>
          </a:p>
          <a:p>
            <a:pPr marL="0" indent="0">
              <a:buNone/>
            </a:pPr>
            <a:endParaRPr lang="en-GB" sz="1500" dirty="0"/>
          </a:p>
          <a:p>
            <a:r>
              <a:rPr lang="en-GB" sz="1500" dirty="0"/>
              <a:t>Full Details</a:t>
            </a:r>
          </a:p>
          <a:p>
            <a:endParaRPr lang="en-GB" dirty="0"/>
          </a:p>
          <a:p>
            <a:pPr marL="0" indent="0">
              <a:buNone/>
            </a:pPr>
            <a:endParaRPr lang="en-GB" dirty="0"/>
          </a:p>
          <a:p>
            <a:pPr marL="0" indent="0">
              <a:buNone/>
            </a:pPr>
            <a:endParaRPr lang="en-GB" dirty="0"/>
          </a:p>
          <a:p>
            <a:pPr marL="0" indent="0">
              <a:buNone/>
            </a:pPr>
            <a:endParaRPr lang="en-GB" dirty="0"/>
          </a:p>
          <a:p>
            <a:r>
              <a:rPr lang="en-GB" sz="1800" dirty="0">
                <a:ea typeface="Calibri" panose="020F0502020204030204" pitchFamily="34" charset="0"/>
              </a:rPr>
              <a:t>You can give your feedback through this</a:t>
            </a:r>
            <a:r>
              <a:rPr lang="en-GB" sz="1800" b="1" dirty="0">
                <a:ea typeface="Calibri" panose="020F0502020204030204" pitchFamily="34" charset="0"/>
              </a:rPr>
              <a:t> </a:t>
            </a:r>
            <a:r>
              <a:rPr lang="en-GB" sz="1800" b="1" u="sng" dirty="0">
                <a:solidFill>
                  <a:srgbClr val="0563C1"/>
                </a:solidFill>
                <a:ea typeface="Calibri" panose="020F0502020204030204" pitchFamily="34" charset="0"/>
                <a:hlinkClick r:id="rId3">
                  <a:extLst>
                    <a:ext uri="{A12FA001-AC4F-418D-AE19-62706E023703}">
                      <ahyp:hlinkClr xmlns:ahyp="http://schemas.microsoft.com/office/drawing/2018/hyperlinkcolor" val="tx"/>
                    </a:ext>
                  </a:extLst>
                </a:hlinkClick>
              </a:rPr>
              <a:t>Survey</a:t>
            </a:r>
            <a:endParaRPr lang="en-GB" sz="1800" dirty="0"/>
          </a:p>
        </p:txBody>
      </p:sp>
      <p:graphicFrame>
        <p:nvGraphicFramePr>
          <p:cNvPr id="5" name="Chart 4">
            <a:extLst>
              <a:ext uri="{FF2B5EF4-FFF2-40B4-BE49-F238E27FC236}">
                <a16:creationId xmlns:a16="http://schemas.microsoft.com/office/drawing/2014/main" id="{92A7D57F-860B-4489-B60E-C42348176EC3}"/>
              </a:ext>
            </a:extLst>
          </p:cNvPr>
          <p:cNvGraphicFramePr/>
          <p:nvPr>
            <p:extLst>
              <p:ext uri="{D42A27DB-BD31-4B8C-83A1-F6EECF244321}">
                <p14:modId xmlns:p14="http://schemas.microsoft.com/office/powerpoint/2010/main" val="1087679895"/>
              </p:ext>
            </p:extLst>
          </p:nvPr>
        </p:nvGraphicFramePr>
        <p:xfrm>
          <a:off x="3126160" y="1988418"/>
          <a:ext cx="5627444" cy="20101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Object 3">
            <a:extLst>
              <a:ext uri="{FF2B5EF4-FFF2-40B4-BE49-F238E27FC236}">
                <a16:creationId xmlns:a16="http://schemas.microsoft.com/office/drawing/2014/main" id="{559FB6EB-5028-4DC2-A0C6-FA1B51424951}"/>
              </a:ext>
            </a:extLst>
          </p:cNvPr>
          <p:cNvGraphicFramePr>
            <a:graphicFrameLocks noChangeAspect="1"/>
          </p:cNvGraphicFramePr>
          <p:nvPr>
            <p:extLst>
              <p:ext uri="{D42A27DB-BD31-4B8C-83A1-F6EECF244321}">
                <p14:modId xmlns:p14="http://schemas.microsoft.com/office/powerpoint/2010/main" val="687359596"/>
              </p:ext>
            </p:extLst>
          </p:nvPr>
        </p:nvGraphicFramePr>
        <p:xfrm>
          <a:off x="877280" y="2807499"/>
          <a:ext cx="914400" cy="792163"/>
        </p:xfrm>
        <a:graphic>
          <a:graphicData uri="http://schemas.openxmlformats.org/presentationml/2006/ole">
            <mc:AlternateContent xmlns:mc="http://schemas.openxmlformats.org/markup-compatibility/2006">
              <mc:Choice xmlns:v="urn:schemas-microsoft-com:vml" Requires="v">
                <p:oleObj spid="_x0000_s6148" name="Document" showAsIcon="1" r:id="rId5" imgW="914400" imgH="792360" progId="Word.Document.12">
                  <p:embed/>
                </p:oleObj>
              </mc:Choice>
              <mc:Fallback>
                <p:oleObj name="Document" showAsIcon="1" r:id="rId5" imgW="914400" imgH="792360" progId="Word.Document.12">
                  <p:embed/>
                  <p:pic>
                    <p:nvPicPr>
                      <p:cNvPr id="0" name=""/>
                      <p:cNvPicPr/>
                      <p:nvPr/>
                    </p:nvPicPr>
                    <p:blipFill>
                      <a:blip r:embed="rId6"/>
                      <a:stretch>
                        <a:fillRect/>
                      </a:stretch>
                    </p:blipFill>
                    <p:spPr>
                      <a:xfrm>
                        <a:off x="877280" y="2807499"/>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3099232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APPENDIX</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24820863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AB9AD-DBC4-49BB-84C3-893A069405D4}"/>
              </a:ext>
            </a:extLst>
          </p:cNvPr>
          <p:cNvSpPr>
            <a:spLocks noGrp="1"/>
          </p:cNvSpPr>
          <p:nvPr>
            <p:ph type="title"/>
          </p:nvPr>
        </p:nvSpPr>
        <p:spPr>
          <a:xfrm>
            <a:off x="432243" y="106277"/>
            <a:ext cx="8229600" cy="465223"/>
          </a:xfrm>
        </p:spPr>
        <p:txBody>
          <a:bodyPr>
            <a:normAutofit fontScale="90000"/>
          </a:bodyPr>
          <a:lstStyle/>
          <a:p>
            <a:r>
              <a:rPr lang="en-GB" dirty="0"/>
              <a:t>Outages</a:t>
            </a:r>
          </a:p>
        </p:txBody>
      </p:sp>
      <p:graphicFrame>
        <p:nvGraphicFramePr>
          <p:cNvPr id="3" name="Table 2">
            <a:extLst>
              <a:ext uri="{FF2B5EF4-FFF2-40B4-BE49-F238E27FC236}">
                <a16:creationId xmlns:a16="http://schemas.microsoft.com/office/drawing/2014/main" id="{31F331D2-3467-44FB-99EB-C36097F42291}"/>
              </a:ext>
            </a:extLst>
          </p:cNvPr>
          <p:cNvGraphicFramePr>
            <a:graphicFrameLocks noGrp="1"/>
          </p:cNvGraphicFramePr>
          <p:nvPr>
            <p:extLst>
              <p:ext uri="{D42A27DB-BD31-4B8C-83A1-F6EECF244321}">
                <p14:modId xmlns:p14="http://schemas.microsoft.com/office/powerpoint/2010/main" val="3296365268"/>
              </p:ext>
            </p:extLst>
          </p:nvPr>
        </p:nvGraphicFramePr>
        <p:xfrm>
          <a:off x="219741" y="571499"/>
          <a:ext cx="8569841" cy="4397448"/>
        </p:xfrm>
        <a:graphic>
          <a:graphicData uri="http://schemas.openxmlformats.org/drawingml/2006/table">
            <a:tbl>
              <a:tblPr/>
              <a:tblGrid>
                <a:gridCol w="361378">
                  <a:extLst>
                    <a:ext uri="{9D8B030D-6E8A-4147-A177-3AD203B41FA5}">
                      <a16:colId xmlns:a16="http://schemas.microsoft.com/office/drawing/2014/main" val="2761038925"/>
                    </a:ext>
                  </a:extLst>
                </a:gridCol>
                <a:gridCol w="441685">
                  <a:extLst>
                    <a:ext uri="{9D8B030D-6E8A-4147-A177-3AD203B41FA5}">
                      <a16:colId xmlns:a16="http://schemas.microsoft.com/office/drawing/2014/main" val="2966853027"/>
                    </a:ext>
                  </a:extLst>
                </a:gridCol>
                <a:gridCol w="424477">
                  <a:extLst>
                    <a:ext uri="{9D8B030D-6E8A-4147-A177-3AD203B41FA5}">
                      <a16:colId xmlns:a16="http://schemas.microsoft.com/office/drawing/2014/main" val="3413218986"/>
                    </a:ext>
                  </a:extLst>
                </a:gridCol>
                <a:gridCol w="424477">
                  <a:extLst>
                    <a:ext uri="{9D8B030D-6E8A-4147-A177-3AD203B41FA5}">
                      <a16:colId xmlns:a16="http://schemas.microsoft.com/office/drawing/2014/main" val="4239652436"/>
                    </a:ext>
                  </a:extLst>
                </a:gridCol>
                <a:gridCol w="401532">
                  <a:extLst>
                    <a:ext uri="{9D8B030D-6E8A-4147-A177-3AD203B41FA5}">
                      <a16:colId xmlns:a16="http://schemas.microsoft.com/office/drawing/2014/main" val="2164235951"/>
                    </a:ext>
                  </a:extLst>
                </a:gridCol>
                <a:gridCol w="540794">
                  <a:extLst>
                    <a:ext uri="{9D8B030D-6E8A-4147-A177-3AD203B41FA5}">
                      <a16:colId xmlns:a16="http://schemas.microsoft.com/office/drawing/2014/main" val="2324008560"/>
                    </a:ext>
                  </a:extLst>
                </a:gridCol>
                <a:gridCol w="5057710">
                  <a:extLst>
                    <a:ext uri="{9D8B030D-6E8A-4147-A177-3AD203B41FA5}">
                      <a16:colId xmlns:a16="http://schemas.microsoft.com/office/drawing/2014/main" val="2954757419"/>
                    </a:ext>
                  </a:extLst>
                </a:gridCol>
                <a:gridCol w="917788">
                  <a:extLst>
                    <a:ext uri="{9D8B030D-6E8A-4147-A177-3AD203B41FA5}">
                      <a16:colId xmlns:a16="http://schemas.microsoft.com/office/drawing/2014/main" val="3124917411"/>
                    </a:ext>
                  </a:extLst>
                </a:gridCol>
              </a:tblGrid>
              <a:tr h="167866">
                <a:tc gridSpan="8">
                  <a:txBody>
                    <a:bodyPr/>
                    <a:lstStyle/>
                    <a:p>
                      <a:pPr algn="ctr" fontAlgn="ctr"/>
                      <a:r>
                        <a:rPr lang="en-GB" sz="800" b="1" i="0" u="none" strike="noStrike">
                          <a:solidFill>
                            <a:srgbClr val="000000"/>
                          </a:solidFill>
                          <a:effectLst/>
                          <a:latin typeface="Arial" panose="020B0604020202020204" pitchFamily="34" charset="0"/>
                        </a:rPr>
                        <a:t>Outages</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88356819"/>
                  </a:ext>
                </a:extLst>
              </a:tr>
              <a:tr h="113169">
                <a:tc rowSpan="2">
                  <a:txBody>
                    <a:bodyPr/>
                    <a:lstStyle/>
                    <a:p>
                      <a:pPr algn="ctr" fontAlgn="ctr"/>
                      <a:r>
                        <a:rPr lang="en-GB" sz="600" b="0" i="0" u="none" strike="noStrike">
                          <a:solidFill>
                            <a:srgbClr val="000000"/>
                          </a:solidFill>
                          <a:effectLst/>
                          <a:latin typeface="Arial" panose="020B0604020202020204" pitchFamily="34" charset="0"/>
                        </a:rPr>
                        <a:t>Change  Request Number</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rowSpan="2">
                  <a:txBody>
                    <a:bodyPr/>
                    <a:lstStyle/>
                    <a:p>
                      <a:pPr algn="ctr" fontAlgn="ctr"/>
                      <a:r>
                        <a:rPr lang="en-GB" sz="600" b="0" i="0" u="none" strike="noStrike">
                          <a:solidFill>
                            <a:srgbClr val="000000"/>
                          </a:solidFill>
                          <a:effectLst/>
                          <a:latin typeface="Arial" panose="020B0604020202020204" pitchFamily="34" charset="0"/>
                        </a:rPr>
                        <a:t>Impacted System</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gridSpan="5">
                  <a:txBody>
                    <a:bodyPr/>
                    <a:lstStyle/>
                    <a:p>
                      <a:pPr algn="ctr" fontAlgn="ctr"/>
                      <a:r>
                        <a:rPr lang="en-GB" sz="600" b="0" i="0" u="none" strike="noStrike">
                          <a:solidFill>
                            <a:srgbClr val="000000"/>
                          </a:solidFill>
                          <a:effectLst/>
                          <a:latin typeface="Arial" panose="020B0604020202020204" pitchFamily="34" charset="0"/>
                        </a:rPr>
                        <a:t>Outage Duration</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600" b="0" i="0" u="none" strike="noStrike">
                          <a:solidFill>
                            <a:srgbClr val="000000"/>
                          </a:solidFill>
                          <a:effectLst/>
                          <a:latin typeface="Arial" panose="020B0604020202020204" pitchFamily="34" charset="0"/>
                        </a:rPr>
                        <a:t>Committee Notified Date</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514907328"/>
                  </a:ext>
                </a:extLst>
              </a:tr>
              <a:tr h="221543">
                <a:tc vMerge="1">
                  <a:txBody>
                    <a:bodyPr/>
                    <a:lstStyle/>
                    <a:p>
                      <a:endParaRPr lang="en-GB"/>
                    </a:p>
                  </a:txBody>
                  <a:tcPr/>
                </a:tc>
                <a:tc vMerge="1">
                  <a:txBody>
                    <a:bodyPr/>
                    <a:lstStyle/>
                    <a:p>
                      <a:endParaRPr lang="en-GB"/>
                    </a:p>
                  </a:txBody>
                  <a:tcPr/>
                </a:tc>
                <a:tc>
                  <a:txBody>
                    <a:bodyPr/>
                    <a:lstStyle/>
                    <a:p>
                      <a:pPr algn="ctr" fontAlgn="ctr"/>
                      <a:r>
                        <a:rPr lang="en-GB" sz="600" b="0" i="0" u="none" strike="noStrike">
                          <a:solidFill>
                            <a:srgbClr val="000000"/>
                          </a:solidFill>
                          <a:effectLst/>
                          <a:latin typeface="Arial" panose="020B0604020202020204" pitchFamily="34" charset="0"/>
                        </a:rPr>
                        <a:t>Start Date</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600" b="0" i="0" u="none" strike="noStrike">
                          <a:solidFill>
                            <a:srgbClr val="000000"/>
                          </a:solidFill>
                          <a:effectLst/>
                          <a:latin typeface="Arial" panose="020B0604020202020204" pitchFamily="34" charset="0"/>
                        </a:rPr>
                        <a:t>Start Time</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600" b="0" i="0" u="none" strike="noStrike">
                          <a:solidFill>
                            <a:srgbClr val="000000"/>
                          </a:solidFill>
                          <a:effectLst/>
                          <a:latin typeface="Arial" panose="020B0604020202020204" pitchFamily="34" charset="0"/>
                        </a:rPr>
                        <a:t>End Date</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600" b="0" i="0" u="none" strike="noStrike">
                          <a:solidFill>
                            <a:srgbClr val="000000"/>
                          </a:solidFill>
                          <a:effectLst/>
                          <a:latin typeface="Arial" panose="020B0604020202020204" pitchFamily="34" charset="0"/>
                        </a:rPr>
                        <a:t>End Time</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600" b="0" i="0" u="none" strike="noStrike">
                          <a:solidFill>
                            <a:srgbClr val="000000"/>
                          </a:solidFill>
                          <a:effectLst/>
                          <a:latin typeface="Arial" panose="020B0604020202020204" pitchFamily="34" charset="0"/>
                        </a:rPr>
                        <a:t>Brief Description</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vMerge="1">
                  <a:txBody>
                    <a:bodyPr/>
                    <a:lstStyle/>
                    <a:p>
                      <a:endParaRPr lang="en-GB"/>
                    </a:p>
                  </a:txBody>
                  <a:tcPr/>
                </a:tc>
                <a:extLst>
                  <a:ext uri="{0D108BD9-81ED-4DB2-BD59-A6C34878D82A}">
                    <a16:rowId xmlns:a16="http://schemas.microsoft.com/office/drawing/2014/main" val="3597540226"/>
                  </a:ext>
                </a:extLst>
              </a:tr>
              <a:tr h="944066">
                <a:tc>
                  <a:txBody>
                    <a:bodyPr/>
                    <a:lstStyle/>
                    <a:p>
                      <a:pPr algn="l" fontAlgn="ctr"/>
                      <a:r>
                        <a:rPr lang="en-GB" sz="600" b="0" i="0" u="none" strike="noStrike" dirty="0">
                          <a:solidFill>
                            <a:srgbClr val="000000"/>
                          </a:solidFill>
                          <a:effectLst/>
                          <a:latin typeface="Arial" panose="020B0604020202020204" pitchFamily="34" charset="0"/>
                        </a:rPr>
                        <a:t> XRN 5339</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dirty="0">
                          <a:solidFill>
                            <a:srgbClr val="000000"/>
                          </a:solidFill>
                          <a:effectLst/>
                          <a:latin typeface="Arial" panose="020B0604020202020204" pitchFamily="34" charset="0"/>
                        </a:rPr>
                        <a:t>EFT</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27/02/2022</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dirty="0">
                          <a:solidFill>
                            <a:srgbClr val="000000"/>
                          </a:solidFill>
                          <a:effectLst/>
                          <a:latin typeface="Arial" panose="020B0604020202020204" pitchFamily="34" charset="0"/>
                        </a:rPr>
                        <a:t>04:45</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27/02/2022</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09:00</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EFT Upgrade PROD interim upgrade</a:t>
                      </a: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The first change will upgrade the existing application version from 7.4.10 to 7.4.13. As part of this change, an extended outage is needed to complete the Production upgrade activities. This extended outage is being scheduled for Sunday 27th February and will be aligned to the UKLink maintenance window in order to cause minimum disruption to the services. </a:t>
                      </a:r>
                      <a:br>
                        <a:rPr lang="en-US" sz="600" b="0" i="0" u="none" strike="noStrike">
                          <a:solidFill>
                            <a:srgbClr val="000000"/>
                          </a:solidFill>
                          <a:effectLst/>
                          <a:latin typeface="Arial" panose="020B0604020202020204" pitchFamily="34" charset="0"/>
                        </a:rPr>
                      </a:b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During the outage all files will be put on hold whilst upgrade activities are completed. Once the upgrade is complete all files and systems will continue to perform as usual.</a:t>
                      </a:r>
                      <a:br>
                        <a:rPr lang="en-US" sz="600" b="0" i="0" u="none" strike="noStrike">
                          <a:solidFill>
                            <a:srgbClr val="000000"/>
                          </a:solidFill>
                          <a:effectLst/>
                          <a:latin typeface="Arial" panose="020B0604020202020204" pitchFamily="34" charset="0"/>
                        </a:rPr>
                      </a:b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Please be aware that the EFT cutover Contingency Dates will  be carried out on </a:t>
                      </a: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the following weekend, 6th March. </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13/10/2021</a:t>
                      </a:r>
                      <a:br>
                        <a:rPr lang="en-US" sz="600" b="0" i="0" u="none" strike="noStrike">
                          <a:solidFill>
                            <a:srgbClr val="000000"/>
                          </a:solidFill>
                          <a:effectLst/>
                          <a:latin typeface="Arial" panose="020B0604020202020204" pitchFamily="34" charset="0"/>
                        </a:rPr>
                      </a:b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Times and description updated</a:t>
                      </a: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09/02/2022</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6956920"/>
                  </a:ext>
                </a:extLst>
              </a:tr>
              <a:tr h="850076">
                <a:tc>
                  <a:txBody>
                    <a:bodyPr/>
                    <a:lstStyle/>
                    <a:p>
                      <a:pPr algn="ctr" fontAlgn="ctr"/>
                      <a:r>
                        <a:rPr lang="en-GB" sz="600" b="0" i="0" u="none" strike="noStrike">
                          <a:solidFill>
                            <a:srgbClr val="000000"/>
                          </a:solidFill>
                          <a:effectLst/>
                          <a:latin typeface="Arial" panose="020B0604020202020204" pitchFamily="34" charset="0"/>
                        </a:rPr>
                        <a:t>XRN 5339</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EFT</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600" b="0" i="0" u="none" strike="noStrike">
                          <a:solidFill>
                            <a:srgbClr val="000000"/>
                          </a:solidFill>
                          <a:effectLst/>
                          <a:latin typeface="Arial" panose="020B0604020202020204" pitchFamily="34" charset="0"/>
                        </a:rPr>
                        <a:t>13/03/2022</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05:45</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dirty="0">
                          <a:solidFill>
                            <a:srgbClr val="000000"/>
                          </a:solidFill>
                          <a:effectLst/>
                          <a:latin typeface="Arial" panose="020B0604020202020204" pitchFamily="34" charset="0"/>
                        </a:rPr>
                        <a:t>13/032022</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10:30</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Arial" panose="020B0604020202020204" pitchFamily="34" charset="0"/>
                        </a:rPr>
                        <a:t>EFT Upgrade File share operation system upgrade</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We will then upgrade the windows operating system (OS) of the EFT file share server, and an extended outage is expected to complete this upgrade activity. </a:t>
                      </a:r>
                      <a:br>
                        <a:rPr lang="en-US" sz="600" b="0" i="0" u="none" strike="noStrike" dirty="0">
                          <a:solidFill>
                            <a:srgbClr val="000000"/>
                          </a:solidFill>
                          <a:effectLst/>
                          <a:latin typeface="Arial" panose="020B0604020202020204" pitchFamily="34" charset="0"/>
                        </a:rPr>
                      </a:b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During the outage all files will be put on hold whilst upgrade activities are completed. Once the upgrade is complete all files and systems will continue to perform as usual.</a:t>
                      </a:r>
                      <a:br>
                        <a:rPr lang="en-US" sz="600" b="0" i="0" u="none" strike="noStrike" dirty="0">
                          <a:solidFill>
                            <a:srgbClr val="000000"/>
                          </a:solidFill>
                          <a:effectLst/>
                          <a:latin typeface="Arial" panose="020B0604020202020204" pitchFamily="34" charset="0"/>
                        </a:rPr>
                      </a:b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Please be aware that the EFT cutover Contingency Dates will  be carried out on </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the following weekend, 20th March.</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13/10/2021</a:t>
                      </a:r>
                      <a:br>
                        <a:rPr lang="en-US" sz="600" b="0" i="0" u="none" strike="noStrike">
                          <a:solidFill>
                            <a:srgbClr val="000000"/>
                          </a:solidFill>
                          <a:effectLst/>
                          <a:latin typeface="Arial" panose="020B0604020202020204" pitchFamily="34" charset="0"/>
                        </a:rPr>
                      </a:b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Times and description updated</a:t>
                      </a: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09/02/2022</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6067363"/>
                  </a:ext>
                </a:extLst>
              </a:tr>
              <a:tr h="1050364">
                <a:tc>
                  <a:txBody>
                    <a:bodyPr/>
                    <a:lstStyle/>
                    <a:p>
                      <a:pPr algn="ctr" fontAlgn="ctr"/>
                      <a:r>
                        <a:rPr lang="en-GB" sz="600" b="0" i="0" u="none" strike="noStrike">
                          <a:solidFill>
                            <a:srgbClr val="000000"/>
                          </a:solidFill>
                          <a:effectLst/>
                          <a:latin typeface="Arial" panose="020B0604020202020204" pitchFamily="34" charset="0"/>
                        </a:rPr>
                        <a:t> XRN 5339</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EFT</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600" b="0" i="0" u="none" strike="noStrike">
                          <a:solidFill>
                            <a:srgbClr val="000000"/>
                          </a:solidFill>
                          <a:effectLst/>
                          <a:latin typeface="Arial" panose="020B0604020202020204" pitchFamily="34" charset="0"/>
                        </a:rPr>
                        <a:t>20/03/2022</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04:45</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20/03/2022</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09:00</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Arial" panose="020B0604020202020204" pitchFamily="34" charset="0"/>
                        </a:rPr>
                        <a:t>Following successful implementation of the previous EFT upgrade implementations above, this change will see the EFT application version upgraded from 7.4.13 to 8.0.5, this will complete the final step in the EFT upgrade implementations. As part of this change, an extended outage is required to complete the production upgrade activities. This extended outage is being scheduled for Sunday 20th March and will be aligned to the UKLink maintenance window in order to cause minimum disruption to the services. </a:t>
                      </a:r>
                      <a:br>
                        <a:rPr lang="en-US" sz="600" b="0" i="0" u="none" strike="noStrike" dirty="0">
                          <a:solidFill>
                            <a:srgbClr val="000000"/>
                          </a:solidFill>
                          <a:effectLst/>
                          <a:latin typeface="Arial" panose="020B0604020202020204" pitchFamily="34" charset="0"/>
                        </a:rPr>
                      </a:br>
                      <a:br>
                        <a:rPr lang="en-US" sz="600" b="0" i="0" u="none" strike="noStrike" dirty="0">
                          <a:solidFill>
                            <a:srgbClr val="000000"/>
                          </a:solidFill>
                          <a:effectLst/>
                          <a:latin typeface="Arial" panose="020B0604020202020204" pitchFamily="34" charset="0"/>
                        </a:rPr>
                      </a:b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Any files that would be processed by EFT during this window will remain safely in their respective Folders, once EFT is back online, all file transfers will be synced and issued.</a:t>
                      </a:r>
                      <a:br>
                        <a:rPr lang="en-US" sz="600" b="0" i="0" u="none" strike="noStrike" dirty="0">
                          <a:solidFill>
                            <a:srgbClr val="000000"/>
                          </a:solidFill>
                          <a:effectLst/>
                          <a:latin typeface="Arial" panose="020B0604020202020204" pitchFamily="34" charset="0"/>
                        </a:rPr>
                      </a:b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Please be aware that the EFT cutover Contingency Dates will  be carried out on </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the following weekend, 27th March.</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13/10/2021</a:t>
                      </a:r>
                      <a:br>
                        <a:rPr lang="en-US" sz="600" b="0" i="0" u="none" strike="noStrike">
                          <a:solidFill>
                            <a:srgbClr val="000000"/>
                          </a:solidFill>
                          <a:effectLst/>
                          <a:latin typeface="Arial" panose="020B0604020202020204" pitchFamily="34" charset="0"/>
                        </a:rPr>
                      </a:b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Times and description updated</a:t>
                      </a: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09/02/2022</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9068661"/>
                  </a:ext>
                </a:extLst>
              </a:tr>
              <a:tr h="1050364">
                <a:tc>
                  <a:txBody>
                    <a:bodyPr/>
                    <a:lstStyle/>
                    <a:p>
                      <a:pPr algn="ctr" fontAlgn="ctr"/>
                      <a:r>
                        <a:rPr lang="en-GB" sz="600" b="0" i="0" u="none" strike="noStrike">
                          <a:solidFill>
                            <a:srgbClr val="000000"/>
                          </a:solidFill>
                          <a:effectLst/>
                          <a:latin typeface="Arial" panose="020B0604020202020204" pitchFamily="34" charset="0"/>
                        </a:rPr>
                        <a:t> XRN 5339</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EFT</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600" b="0" i="0" u="none" strike="noStrike">
                          <a:solidFill>
                            <a:srgbClr val="000000"/>
                          </a:solidFill>
                          <a:effectLst/>
                          <a:latin typeface="Arial" panose="020B0604020202020204" pitchFamily="34" charset="0"/>
                        </a:rPr>
                        <a:t>26/03/2022</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TBC</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27/03/2022</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TBC</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Arial" panose="020B0604020202020204" pitchFamily="34" charset="0"/>
                        </a:rPr>
                        <a:t>EFT Upgrade DR Testing</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As part the Enhanced File Transfer (EFT) upgrade project, we will conduct Disaster Recovery (DR) testing. The EFT DR test will prove and confirm the procedures, resilience and capability of the newly upgraded EFT. As EFT runs across two sites, we will fail over to one site then failback to service normal and test the other site the following week.</a:t>
                      </a:r>
                      <a:br>
                        <a:rPr lang="en-US" sz="600" b="0" i="0" u="none" strike="noStrike" dirty="0">
                          <a:solidFill>
                            <a:srgbClr val="000000"/>
                          </a:solidFill>
                          <a:effectLst/>
                          <a:latin typeface="Arial" panose="020B0604020202020204" pitchFamily="34" charset="0"/>
                        </a:rPr>
                      </a:b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During the outage all files will be put on hold whilst all upgrade activities are completed. Once complete all files and systems will continue to perform as usual. Timescales for the extended outage are currently under review and will be notified as soon as available.</a:t>
                      </a:r>
                      <a:br>
                        <a:rPr lang="en-US" sz="600" b="0" i="0" u="none" strike="noStrike" dirty="0">
                          <a:solidFill>
                            <a:srgbClr val="000000"/>
                          </a:solidFill>
                          <a:effectLst/>
                          <a:latin typeface="Arial" panose="020B0604020202020204" pitchFamily="34" charset="0"/>
                        </a:rPr>
                      </a:b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Please be aware that the EFT cutover Contingency Dates will  be carried out on </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the following weekend, 5th &amp; 6th April.</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dirty="0">
                          <a:solidFill>
                            <a:srgbClr val="000000"/>
                          </a:solidFill>
                          <a:effectLst/>
                          <a:latin typeface="Arial" panose="020B0604020202020204" pitchFamily="34" charset="0"/>
                        </a:rPr>
                        <a:t>09/02/2022</a:t>
                      </a:r>
                      <a:br>
                        <a:rPr lang="en-GB" sz="600" b="0" i="0" u="none" strike="noStrike" dirty="0">
                          <a:solidFill>
                            <a:srgbClr val="000000"/>
                          </a:solidFill>
                          <a:effectLst/>
                          <a:latin typeface="Arial" panose="020B0604020202020204" pitchFamily="34" charset="0"/>
                        </a:rPr>
                      </a:br>
                      <a:r>
                        <a:rPr lang="en-GB" sz="600" b="0" i="0" u="none" strike="noStrike" dirty="0">
                          <a:solidFill>
                            <a:srgbClr val="000000"/>
                          </a:solidFill>
                          <a:effectLst/>
                          <a:latin typeface="Arial" panose="020B0604020202020204" pitchFamily="34" charset="0"/>
                        </a:rPr>
                        <a:t>New</a:t>
                      </a:r>
                    </a:p>
                  </a:txBody>
                  <a:tcPr marL="4047" marR="4047" marT="4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4318768"/>
                  </a:ext>
                </a:extLst>
              </a:tr>
            </a:tbl>
          </a:graphicData>
        </a:graphic>
      </p:graphicFrame>
    </p:spTree>
    <p:extLst>
      <p:ext uri="{BB962C8B-B14F-4D97-AF65-F5344CB8AC3E}">
        <p14:creationId xmlns:p14="http://schemas.microsoft.com/office/powerpoint/2010/main" val="5070125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99FAB-B12E-4E8E-B575-883DF6DB81A4}"/>
              </a:ext>
            </a:extLst>
          </p:cNvPr>
          <p:cNvSpPr>
            <a:spLocks noGrp="1"/>
          </p:cNvSpPr>
          <p:nvPr>
            <p:ph type="title"/>
          </p:nvPr>
        </p:nvSpPr>
        <p:spPr/>
        <p:txBody>
          <a:bodyPr/>
          <a:lstStyle/>
          <a:p>
            <a:r>
              <a:rPr lang="en-GB" dirty="0"/>
              <a:t>Portfolio POAP</a:t>
            </a:r>
          </a:p>
        </p:txBody>
      </p:sp>
      <p:graphicFrame>
        <p:nvGraphicFramePr>
          <p:cNvPr id="3" name="Content Placeholder 2">
            <a:extLst>
              <a:ext uri="{FF2B5EF4-FFF2-40B4-BE49-F238E27FC236}">
                <a16:creationId xmlns:a16="http://schemas.microsoft.com/office/drawing/2014/main" id="{8BC42047-0483-487B-AC32-60F07E037C31}"/>
              </a:ext>
            </a:extLst>
          </p:cNvPr>
          <p:cNvGraphicFramePr>
            <a:graphicFrameLocks noGrp="1" noChangeAspect="1"/>
          </p:cNvGraphicFramePr>
          <p:nvPr>
            <p:ph idx="1"/>
            <p:extLst>
              <p:ext uri="{D42A27DB-BD31-4B8C-83A1-F6EECF244321}">
                <p14:modId xmlns:p14="http://schemas.microsoft.com/office/powerpoint/2010/main" val="1101694572"/>
              </p:ext>
            </p:extLst>
          </p:nvPr>
        </p:nvGraphicFramePr>
        <p:xfrm>
          <a:off x="3824248" y="2247015"/>
          <a:ext cx="1470766" cy="1274154"/>
        </p:xfrm>
        <a:graphic>
          <a:graphicData uri="http://schemas.openxmlformats.org/presentationml/2006/ole">
            <mc:AlternateContent xmlns:mc="http://schemas.openxmlformats.org/markup-compatibility/2006">
              <mc:Choice xmlns:v="urn:schemas-microsoft-com:vml" Requires="v">
                <p:oleObj spid="_x0000_s3079" name="Acrobat Document" showAsIcon="1" r:id="rId3" imgW="914400" imgH="792360" progId="Acrobat.Document.DC">
                  <p:embed/>
                </p:oleObj>
              </mc:Choice>
              <mc:Fallback>
                <p:oleObj name="Acrobat Document" showAsIcon="1" r:id="rId3" imgW="914400" imgH="792360" progId="Acrobat.Document.DC">
                  <p:embed/>
                  <p:pic>
                    <p:nvPicPr>
                      <p:cNvPr id="0" name=""/>
                      <p:cNvPicPr/>
                      <p:nvPr/>
                    </p:nvPicPr>
                    <p:blipFill>
                      <a:blip r:embed="rId4"/>
                      <a:stretch>
                        <a:fillRect/>
                      </a:stretch>
                    </p:blipFill>
                    <p:spPr>
                      <a:xfrm>
                        <a:off x="3824248" y="2247015"/>
                        <a:ext cx="1470766" cy="1274154"/>
                      </a:xfrm>
                      <a:prstGeom prst="rect">
                        <a:avLst/>
                      </a:prstGeom>
                    </p:spPr>
                  </p:pic>
                </p:oleObj>
              </mc:Fallback>
            </mc:AlternateContent>
          </a:graphicData>
        </a:graphic>
      </p:graphicFrame>
    </p:spTree>
    <p:extLst>
      <p:ext uri="{BB962C8B-B14F-4D97-AF65-F5344CB8AC3E}">
        <p14:creationId xmlns:p14="http://schemas.microsoft.com/office/powerpoint/2010/main" val="12916258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February 2022</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58195" y="36562"/>
          <a:ext cx="9036000" cy="5011623"/>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92375">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highlight>
                          <a:srgbClr val="CED1E2"/>
                        </a:highlight>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15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4"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remains at a Green </a:t>
                      </a:r>
                      <a:r>
                        <a:rPr lang="en-US" sz="900" b="0" kern="1200" baseline="0" dirty="0">
                          <a:solidFill>
                            <a:schemeClr val="tx1"/>
                          </a:solidFill>
                          <a:latin typeface="+mn-lt"/>
                          <a:ea typeface="+mn-ea"/>
                          <a:cs typeface="Arial"/>
                        </a:rPr>
                        <a:t>status and all Programme activities remain on track with all key internal and eternal milestones being met</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Xoserve raised a CR (CR-D129) to include an NFR to ensure all Secured Active Messages from CSS reach UK Link within a stipulated time following Gate Closure. Discussions have been held with Ofgem (details below)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215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215032">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773180">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33372">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824567">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Potential Mismatch Between CSS &amp; UK Link &amp; Gemini</a:t>
                      </a:r>
                      <a:r>
                        <a:rPr lang="en-GB" sz="900" b="0" i="0" u="none" strike="noStrike" kern="1200" baseline="0" dirty="0">
                          <a:solidFill>
                            <a:schemeClr val="tx1"/>
                          </a:solidFill>
                          <a:latin typeface="+mn-lt"/>
                          <a:ea typeface="+mn-ea"/>
                          <a:cs typeface="+mn-cs"/>
                        </a:rPr>
                        <a:t>:</a:t>
                      </a:r>
                    </a:p>
                    <a:p>
                      <a:pPr marL="0" marR="0" lvl="0" indent="0" algn="l">
                        <a:lnSpc>
                          <a:spcPct val="100000"/>
                        </a:lnSpc>
                        <a:spcBef>
                          <a:spcPts val="0"/>
                        </a:spcBef>
                        <a:spcAft>
                          <a:spcPts val="0"/>
                        </a:spcAft>
                        <a:buFont typeface="Arial" panose="020B0604020202020204" pitchFamily="34" charset="0"/>
                        <a:buNone/>
                      </a:pPr>
                      <a:endParaRPr lang="en-GB" sz="900" b="0" i="0" u="none" strike="noStrike" kern="1200" baseline="0" dirty="0">
                        <a:solidFill>
                          <a:schemeClr val="tx1"/>
                        </a:solidFill>
                        <a:latin typeface="+mn-lt"/>
                        <a:ea typeface="+mn-ea"/>
                        <a:cs typeface="+mn-cs"/>
                      </a:endParaRPr>
                    </a:p>
                    <a:p>
                      <a:pPr marL="0" marR="0" lvl="0" indent="0" algn="l">
                        <a:lnSpc>
                          <a:spcPct val="100000"/>
                        </a:lnSpc>
                        <a:spcBef>
                          <a:spcPts val="0"/>
                        </a:spcBef>
                        <a:spcAft>
                          <a:spcPts val="0"/>
                        </a:spcAft>
                        <a:buFont typeface="Arial" panose="020B0604020202020204" pitchFamily="34" charset="0"/>
                        <a:buNone/>
                      </a:pPr>
                      <a:r>
                        <a:rPr lang="en-GB" sz="900" b="0" i="0" u="none" strike="noStrike" kern="1200" baseline="0" dirty="0">
                          <a:solidFill>
                            <a:schemeClr val="tx1"/>
                          </a:solidFill>
                          <a:latin typeface="+mn-lt"/>
                          <a:ea typeface="+mn-ea"/>
                          <a:cs typeface="+mn-cs"/>
                        </a:rPr>
                        <a:t>B</a:t>
                      </a:r>
                      <a:r>
                        <a:rPr lang="en-US" sz="900" b="0" i="0" u="none" strike="noStrike" kern="1200" baseline="0" dirty="0" err="1">
                          <a:solidFill>
                            <a:schemeClr val="tx1"/>
                          </a:solidFill>
                          <a:latin typeface="+mn-lt"/>
                          <a:ea typeface="+mn-ea"/>
                          <a:cs typeface="+mn-cs"/>
                        </a:rPr>
                        <a:t>ased</a:t>
                      </a:r>
                      <a:r>
                        <a:rPr lang="en-US" sz="900" b="0" i="0" u="none" strike="noStrike" kern="1200" baseline="0" dirty="0">
                          <a:solidFill>
                            <a:schemeClr val="tx1"/>
                          </a:solidFill>
                          <a:latin typeface="+mn-lt"/>
                          <a:ea typeface="+mn-ea"/>
                          <a:cs typeface="+mn-cs"/>
                        </a:rPr>
                        <a:t> on the CSS design and the Programme testing carried out to date, normal operation should be satisfied from CSS with enough time to process secured active messages.  However, there is a risk that some messages may be received late or in an extreme circumstance experience a system failure which could result in a disconnect.  Following discussions with Ofgem, DCC/Landmark and ourselves have been instructed to look at  exceptions processes and Service Management measures to mitigate the issue should it occur. </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kern="1200" dirty="0">
                        <a:solidFill>
                          <a:schemeClr val="dk1"/>
                        </a:solidFill>
                        <a:effectLst/>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dk1"/>
                          </a:solidFill>
                          <a:effectLst/>
                          <a:latin typeface="+mn-lt"/>
                          <a:ea typeface="+mn-ea"/>
                          <a:cs typeface="+mn-cs"/>
                        </a:rPr>
                        <a:t>An RTO of one hour was stipulated on CSS as part of design in DB4 requirements.  This RTO will allow ensure CSS will be operational within an hour of any P1 failure, which in turn protects PUI processes as this will allow us to accept and process the secured active messages and keep systems in sync. It has recently come to our attention that the REC schedule pertinent to CSS is referring to an RTO of four hours rather than the one-hour RTO.  This would mean that CSS has four hours to recover and if a failure was seen at gate closure Xoserve and other parties would not receive secured active messages within the expected NFR.  We continue to work this through with the Central Programme and REC</a:t>
                      </a:r>
                    </a:p>
                    <a:p>
                      <a:pPr marL="0" marR="0" lvl="0" indent="0" algn="l">
                        <a:lnSpc>
                          <a:spcPct val="100000"/>
                        </a:lnSpc>
                        <a:spcBef>
                          <a:spcPts val="0"/>
                        </a:spcBef>
                        <a:spcAft>
                          <a:spcPts val="0"/>
                        </a:spcAft>
                        <a:buFont typeface="Arial" panose="020B0604020202020204" pitchFamily="34" charset="0"/>
                        <a:buNone/>
                      </a:pPr>
                      <a:endParaRPr lang="en-US" sz="1000" b="0" dirty="0">
                        <a:solidFill>
                          <a:schemeClr val="tx1"/>
                        </a:solidFill>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900" b="1" kern="1200" dirty="0">
                          <a:solidFill>
                            <a:schemeClr val="tx1"/>
                          </a:solidFill>
                          <a:effectLst/>
                          <a:latin typeface="+mn-lt"/>
                          <a:ea typeface="+mn-ea"/>
                          <a:cs typeface="+mn-cs"/>
                        </a:rPr>
                        <a:t>Transition</a:t>
                      </a:r>
                      <a:r>
                        <a:rPr lang="en-GB" sz="900" b="0" kern="1200" dirty="0">
                          <a:solidFill>
                            <a:schemeClr val="tx1"/>
                          </a:solidFill>
                          <a:effectLst/>
                          <a:latin typeface="+mn-lt"/>
                          <a:ea typeface="+mn-ea"/>
                          <a:cs typeface="+mn-cs"/>
                        </a:rPr>
                        <a:t>:</a:t>
                      </a:r>
                      <a:r>
                        <a:rPr lang="en-US" sz="900" b="0" i="0" u="none" strike="noStrike" kern="1200" baseline="0" dirty="0">
                          <a:solidFill>
                            <a:schemeClr val="tx1"/>
                          </a:solidFill>
                          <a:latin typeface="+mn-lt"/>
                          <a:ea typeface="+mn-ea"/>
                          <a:cs typeface="+mn-cs"/>
                        </a:rPr>
                        <a:t> </a:t>
                      </a:r>
                      <a:r>
                        <a:rPr lang="en-US" sz="800" b="0" i="0" u="none" strike="noStrike" kern="1200" baseline="0" dirty="0">
                          <a:solidFill>
                            <a:schemeClr val="tx1"/>
                          </a:solidFill>
                          <a:latin typeface="+mn-lt"/>
                          <a:ea typeface="+mn-ea"/>
                          <a:cs typeface="+mn-cs"/>
                        </a:rPr>
                        <a:t> </a:t>
                      </a:r>
                      <a:r>
                        <a:rPr lang="en-US" sz="900" b="0" i="0" u="none" strike="noStrike" kern="1200" baseline="0" dirty="0">
                          <a:solidFill>
                            <a:schemeClr val="tx1"/>
                          </a:solidFill>
                          <a:latin typeface="+mn-lt"/>
                          <a:ea typeface="+mn-ea"/>
                          <a:cs typeface="+mn-cs"/>
                        </a:rPr>
                        <a:t>The Programme have approved 18</a:t>
                      </a:r>
                      <a:r>
                        <a:rPr lang="en-US" sz="900" b="0" i="0" u="none" strike="noStrike" kern="1200" baseline="30000" dirty="0">
                          <a:solidFill>
                            <a:schemeClr val="tx1"/>
                          </a:solidFill>
                          <a:latin typeface="+mn-lt"/>
                          <a:ea typeface="+mn-ea"/>
                          <a:cs typeface="+mn-cs"/>
                        </a:rPr>
                        <a:t>th</a:t>
                      </a:r>
                      <a:r>
                        <a:rPr lang="en-US" sz="900" b="0" i="0" u="none" strike="noStrike" kern="1200" baseline="0" dirty="0">
                          <a:solidFill>
                            <a:schemeClr val="tx1"/>
                          </a:solidFill>
                          <a:latin typeface="+mn-lt"/>
                          <a:ea typeface="+mn-ea"/>
                          <a:cs typeface="+mn-cs"/>
                        </a:rPr>
                        <a:t> of July as the Go-live date. Transition Testing is being undertaken currently, with Transition Stage 2 being inflight. Xoserve have had 2 minor defects which have been addressed without any implications to timelines.</a:t>
                      </a:r>
                      <a:endParaRPr lang="en-US" sz="900" b="0" i="0" kern="1200" dirty="0">
                        <a:solidFill>
                          <a:schemeClr val="dk1"/>
                        </a:solidFill>
                        <a:effectLst/>
                        <a:latin typeface="+mn-lt"/>
                        <a:ea typeface="+mn-ea"/>
                        <a:cs typeface="+mn-cs"/>
                      </a:endParaRPr>
                    </a:p>
                    <a:p>
                      <a:pPr marL="0" lvl="0" indent="0">
                        <a:buFont typeface="Arial" panose="020B0604020202020204" pitchFamily="34" charset="0"/>
                        <a:buNone/>
                      </a:pPr>
                      <a:endParaRPr lang="en-GB" sz="900" b="0" kern="1200" dirty="0">
                        <a:solidFill>
                          <a:schemeClr val="tx1"/>
                        </a:solidFill>
                        <a:latin typeface="+mn-lt"/>
                        <a:ea typeface="+mn-ea"/>
                        <a:cs typeface="+mn-cs"/>
                      </a:endParaRPr>
                    </a:p>
                    <a:p>
                      <a:pPr marL="0" lvl="0" indent="0">
                        <a:buFont typeface="Arial" panose="020B0604020202020204" pitchFamily="34" charset="0"/>
                        <a:buNone/>
                      </a:pPr>
                      <a:r>
                        <a:rPr lang="en-GB" sz="900" b="0" kern="1200" dirty="0">
                          <a:solidFill>
                            <a:schemeClr val="tx1"/>
                          </a:solidFill>
                          <a:latin typeface="+mn-lt"/>
                          <a:ea typeface="+mn-ea"/>
                          <a:cs typeface="+mn-cs"/>
                        </a:rPr>
                        <a:t>Internal and external activities are now focussed on Business and Operational readiness.</a:t>
                      </a:r>
                      <a:endParaRPr lang="en-GB" sz="900" b="1" kern="1200" dirty="0">
                        <a:solidFill>
                          <a:schemeClr val="tx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1" i="0" u="none" strike="noStrike" kern="1200" dirty="0">
                          <a:solidFill>
                            <a:schemeClr val="tx1"/>
                          </a:solidFill>
                          <a:effectLst/>
                          <a:latin typeface="+mn-lt"/>
                          <a:ea typeface="+mn-ea"/>
                          <a:cs typeface="+mn-cs"/>
                        </a:rPr>
                        <a:t>Transition</a:t>
                      </a:r>
                      <a:r>
                        <a:rPr lang="en-GB" sz="1000" b="0" i="0" u="none" strike="noStrike" kern="1200" dirty="0">
                          <a:solidFill>
                            <a:schemeClr val="tx1"/>
                          </a:solidFill>
                          <a:effectLst/>
                          <a:latin typeface="+mn-lt"/>
                          <a:ea typeface="+mn-ea"/>
                          <a:cs typeface="+mn-cs"/>
                        </a:rPr>
                        <a:t>: Completion of transition testing stage 2 and commencement of stage 3.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Operational Readiness: Planned activities are on track</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e</a:t>
            </a:r>
          </a:p>
        </p:txBody>
      </p:sp>
    </p:spTree>
    <p:extLst>
      <p:ext uri="{BB962C8B-B14F-4D97-AF65-F5344CB8AC3E}">
        <p14:creationId xmlns:p14="http://schemas.microsoft.com/office/powerpoint/2010/main" val="8490741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0" y="446380"/>
          <a:ext cx="9125999" cy="4360163"/>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34720">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dirty="0">
                          <a:solidFill>
                            <a:schemeClr val="tx1"/>
                          </a:solidFill>
                          <a:latin typeface="+mn-lt"/>
                          <a:ea typeface="+mn-ea"/>
                          <a:cs typeface="+mn-cs"/>
                        </a:rPr>
                        <a:t>DES &amp; Secondary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800" b="0" i="0" u="none" strike="noStrike" kern="1200" noProof="0" dirty="0"/>
                        <a:t>UEPT/E2E support continues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dirty="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800" b="0" i="0" u="none" strike="noStrike" kern="1200" noProof="0" dirty="0">
                          <a:solidFill>
                            <a:schemeClr val="dk1"/>
                          </a:solidFill>
                          <a:effectLst/>
                          <a:latin typeface="+mn-lt"/>
                          <a:ea typeface="+mn-ea"/>
                          <a:cs typeface="+mn-cs"/>
                        </a:rPr>
                        <a:t>UEPT low priority testing continues.  This will conclude at the end of February</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596648">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Service Management</a:t>
                      </a:r>
                      <a:endParaRPr kumimoji="0" lang="en-GB" sz="10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lvl="0" indent="0">
                        <a:buFont typeface="Arial" panose="020B0604020202020204" pitchFamily="34" charset="0"/>
                        <a:buNone/>
                      </a:pPr>
                      <a:r>
                        <a:rPr lang="en-GB" sz="800" b="0" dirty="0"/>
                        <a:t>Continued operational readiness support.  Internal workshops being held with relevant business teams to continue to work through scenarios in readiness for early life support and Go Live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1000" b="1" kern="1200" baseline="0">
                          <a:solidFill>
                            <a:schemeClr val="tx1"/>
                          </a:solidFill>
                          <a:latin typeface="+mn-lt"/>
                          <a:ea typeface="+mn-ea"/>
                          <a:cs typeface="Arial"/>
                        </a:rPr>
                        <a:t>Batch</a:t>
                      </a:r>
                      <a:endParaRPr kumimoji="0" lang="en-GB" sz="1000" b="1" i="0" u="none" strike="noStrike" kern="1200" cap="none" spc="0" normalizeH="0" baseline="0" noProof="0">
                        <a:ln>
                          <a:noFill/>
                        </a:ln>
                        <a:solidFill>
                          <a:prstClr val="black"/>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800" i="0" baseline="0" dirty="0">
                          <a:solidFill>
                            <a:schemeClr val="tx1"/>
                          </a:solidFill>
                          <a:latin typeface="+mn-lt"/>
                          <a:cs typeface="Arial"/>
                        </a:rPr>
                        <a:t>All internal activities are on track and being managed across workstreams as well as working with other </a:t>
                      </a:r>
                      <a:r>
                        <a:rPr lang="en-US" altLang="en-US" sz="800" i="0" baseline="0" dirty="0" err="1">
                          <a:solidFill>
                            <a:schemeClr val="tx1"/>
                          </a:solidFill>
                          <a:latin typeface="+mn-lt"/>
                          <a:cs typeface="Arial"/>
                        </a:rPr>
                        <a:t>Programmes</a:t>
                      </a:r>
                      <a:r>
                        <a:rPr lang="en-US" altLang="en-US" sz="800" i="0" baseline="0" dirty="0">
                          <a:solidFill>
                            <a:schemeClr val="tx1"/>
                          </a:solidFill>
                          <a:latin typeface="+mn-lt"/>
                          <a:cs typeface="Arial"/>
                        </a:rPr>
                        <a:t> where activities require monitoring and regression tests following Programme CR releases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45169"/>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Gemini</a:t>
                      </a:r>
                      <a:endParaRPr lang="en-US" sz="1000" b="1">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800" i="0" kern="1200" baseline="0" dirty="0">
                          <a:solidFill>
                            <a:schemeClr val="tx1"/>
                          </a:solidFill>
                          <a:latin typeface="+mn-lt"/>
                          <a:ea typeface="+mn-ea"/>
                          <a:cs typeface="Arial"/>
                        </a:rPr>
                        <a:t>Readiness for Go Live activities are being undertaken</a:t>
                      </a:r>
                      <a:endParaRPr lang="en-US" altLang="en-US" sz="800" i="0" baseline="0" dirty="0">
                        <a:solidFill>
                          <a:schemeClr val="tx1"/>
                        </a:solidFill>
                        <a:latin typeface="+mn-lt"/>
                        <a:cs typeface="Arial"/>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060194420"/>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baseline="0" noProof="0">
                          <a:solidFill>
                            <a:schemeClr val="tx1"/>
                          </a:solidFill>
                          <a:latin typeface="+mn-lt"/>
                          <a:ea typeface="+mn-ea"/>
                          <a:cs typeface="+mn-cs"/>
                        </a:rPr>
                        <a:t>Reporting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0" i="0" u="none" strike="noStrike" kern="1200" cap="none" spc="0" normalizeH="0" baseline="0" dirty="0">
                          <a:ln>
                            <a:noFill/>
                          </a:ln>
                          <a:solidFill>
                            <a:schemeClr val="tx1"/>
                          </a:solidFill>
                          <a:effectLst/>
                          <a:uLnTx/>
                          <a:uFillTx/>
                          <a:latin typeface="+mn-lt"/>
                          <a:ea typeface="+mn-ea"/>
                          <a:cs typeface="Arial" panose="020B0604020202020204" pitchFamily="34" charset="0"/>
                        </a:rPr>
                        <a:t>Continued review and awareness sessions being held with the wider business as part of our business change activities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238991"/>
                  </a:ext>
                </a:extLst>
              </a:tr>
              <a:tr h="729939">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a:solidFill>
                            <a:schemeClr val="tx1"/>
                          </a:solidFill>
                          <a:latin typeface="+mn-lt"/>
                          <a:ea typeface="+mn-ea"/>
                          <a:cs typeface="+mn-cs"/>
                        </a:rPr>
                        <a:t>UK Link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355" rtl="0" eaLnBrk="1" fontAlgn="base" latinLnBrk="0" hangingPunct="1">
                        <a:lnSpc>
                          <a:spcPct val="100000"/>
                        </a:lnSpc>
                        <a:spcBef>
                          <a:spcPts val="0"/>
                        </a:spcBef>
                        <a:spcAft>
                          <a:spcPts val="0"/>
                        </a:spcAft>
                        <a:buClrTx/>
                        <a:buSzTx/>
                        <a:buFont typeface="Arial" panose="020B0604020202020204" pitchFamily="34" charset="0"/>
                        <a:buNone/>
                        <a:tabLst/>
                        <a:defRPr/>
                      </a:pPr>
                      <a:r>
                        <a:rPr lang="en-US" altLang="en-US" sz="800" b="0" i="0" u="none" strike="noStrike" kern="1200" dirty="0">
                          <a:solidFill>
                            <a:srgbClr val="1E1246"/>
                          </a:solidFill>
                          <a:effectLst/>
                          <a:latin typeface="+mn-lt"/>
                          <a:ea typeface="+mn-ea"/>
                          <a:cs typeface="+mn-cs"/>
                        </a:rPr>
                        <a:t>We continue to work on the approval and implementation of internal CR’s within the Programme release timelines</a:t>
                      </a:r>
                      <a:endParaRPr lang="en-GB" sz="800" b="0" i="0" u="none" strike="noStrike" kern="1200" noProof="0" dirty="0">
                        <a:solidFill>
                          <a:srgbClr val="1E1246"/>
                        </a:solidFill>
                        <a:effectLst/>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45409330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6245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0" y="744083"/>
          <a:ext cx="9125999" cy="3068019"/>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594664">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a:t>
                      </a:r>
                    </a:p>
                    <a:p>
                      <a:pPr algn="ctr"/>
                      <a:r>
                        <a:rPr lang="en-GB" sz="800" dirty="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0431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REC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noProof="0" dirty="0">
                          <a:solidFill>
                            <a:schemeClr val="tx1"/>
                          </a:solidFill>
                          <a:latin typeface="+mn-lt"/>
                          <a:ea typeface="+mn-ea"/>
                          <a:cs typeface="+mn-cs"/>
                        </a:rPr>
                        <a:t>REC version 3 consultation is complete.</a:t>
                      </a:r>
                      <a:endParaRPr lang="en-US" sz="90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57626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i="0" u="none" strike="noStrike" kern="1200" dirty="0">
                          <a:solidFill>
                            <a:srgbClr val="1E1246"/>
                          </a:solidFill>
                          <a:effectLst/>
                          <a:latin typeface="+mn-lt"/>
                          <a:ea typeface="+mn-ea"/>
                          <a:cs typeface="+mn-cs"/>
                        </a:rPr>
                        <a:t>REL Cycle 5 has been delivered to Landmark in advance of the delivery milestone.  Landmark are working on providing the REL cycle 4 analysis reports.  Once </a:t>
                      </a:r>
                      <a:r>
                        <a:rPr lang="en-US" sz="900" b="0" i="0" u="none" strike="noStrike" kern="1200" dirty="0" err="1">
                          <a:solidFill>
                            <a:srgbClr val="1E1246"/>
                          </a:solidFill>
                          <a:effectLst/>
                          <a:latin typeface="+mn-lt"/>
                          <a:ea typeface="+mn-ea"/>
                          <a:cs typeface="+mn-cs"/>
                        </a:rPr>
                        <a:t>analysed</a:t>
                      </a:r>
                      <a:r>
                        <a:rPr lang="en-US" sz="900" b="0" i="0" u="none" strike="noStrike" kern="1200" dirty="0">
                          <a:solidFill>
                            <a:srgbClr val="1E1246"/>
                          </a:solidFill>
                          <a:effectLst/>
                          <a:latin typeface="+mn-lt"/>
                          <a:ea typeface="+mn-ea"/>
                          <a:cs typeface="+mn-cs"/>
                        </a:rPr>
                        <a:t> we will issue to the wider industry for industry cleanse.  Continue to work with transition workstream for planning for cutover and transition.</a:t>
                      </a:r>
                    </a:p>
                    <a:p>
                      <a:pPr marL="0" lvl="0" indent="0">
                        <a:buFont typeface="Arial" panose="020B0604020202020204" pitchFamily="34" charset="0"/>
                        <a:buNone/>
                      </a:pPr>
                      <a:endParaRPr lang="en-GB" sz="900" b="0"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a:solidFill>
                            <a:schemeClr val="tx1"/>
                          </a:solidFill>
                          <a:latin typeface="+mn-lt"/>
                          <a:ea typeface="+mn-ea"/>
                          <a:cs typeface="+mn-cs"/>
                        </a:rPr>
                        <a:t>Environments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900" b="0" i="0" u="none" strike="noStrike" kern="1200" dirty="0">
                          <a:solidFill>
                            <a:schemeClr val="tx1"/>
                          </a:solidFill>
                          <a:effectLst/>
                          <a:latin typeface="Arial" panose="020B0604020202020204" pitchFamily="34" charset="0"/>
                          <a:ea typeface="+mn-ea"/>
                          <a:cs typeface="Arial" panose="020B0604020202020204" pitchFamily="34" charset="0"/>
                        </a:rPr>
                        <a:t>All activities continuing to track to plan for all upcoming activities. Environment readiness for Transition is in progress.  Environment requirements will continue to be assessed in line with the Cloud Programme for combined activities.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140292"/>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MAP C</a:t>
                      </a: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(XRN-4780C)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effectLst/>
                          <a:latin typeface="+mn-lt"/>
                          <a:ea typeface="+mn-ea"/>
                          <a:cs typeface="+mn-cs"/>
                        </a:rPr>
                        <a:t>Successfully implemented as part of the November 21 release (Go-Live in January 22)</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7164328"/>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err="1">
                          <a:solidFill>
                            <a:schemeClr val="tx1"/>
                          </a:solidFill>
                          <a:latin typeface="+mn-lt"/>
                          <a:ea typeface="+mn-ea"/>
                          <a:cs typeface="+mn-cs"/>
                        </a:rPr>
                        <a:t>SoLR</a:t>
                      </a:r>
                      <a:r>
                        <a:rPr lang="en-US" sz="1050" b="1" kern="1200" baseline="0" dirty="0">
                          <a:solidFill>
                            <a:schemeClr val="tx1"/>
                          </a:solidFill>
                          <a:latin typeface="+mn-lt"/>
                          <a:ea typeface="+mn-ea"/>
                          <a:cs typeface="+mn-cs"/>
                        </a:rPr>
                        <a:t> (XRN-5144)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GB" sz="900" b="0" kern="1200" dirty="0">
                          <a:solidFill>
                            <a:schemeClr val="tx1"/>
                          </a:solidFill>
                          <a:latin typeface="+mn-lt"/>
                          <a:ea typeface="+mn-ea"/>
                          <a:cs typeface="+mn-cs"/>
                        </a:rPr>
                        <a:t>Industry consultation concluded.  Chosen SOLR option to be implemented</a:t>
                      </a:r>
                      <a:endParaRPr lang="en-US" sz="9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390465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graphicFrame>
        <p:nvGraphicFramePr>
          <p:cNvPr id="3" name="Table 2">
            <a:extLst>
              <a:ext uri="{FF2B5EF4-FFF2-40B4-BE49-F238E27FC236}">
                <a16:creationId xmlns:a16="http://schemas.microsoft.com/office/drawing/2014/main" id="{60891054-65EC-4FDA-8B8B-043880AD5D36}"/>
              </a:ext>
            </a:extLst>
          </p:cNvPr>
          <p:cNvGraphicFramePr>
            <a:graphicFrameLocks noGrp="1"/>
          </p:cNvGraphicFramePr>
          <p:nvPr>
            <p:extLst/>
          </p:nvPr>
        </p:nvGraphicFramePr>
        <p:xfrm>
          <a:off x="7089" y="3834607"/>
          <a:ext cx="9125999" cy="567266"/>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473914337"/>
                    </a:ext>
                  </a:extLst>
                </a:gridCol>
                <a:gridCol w="574855">
                  <a:extLst>
                    <a:ext uri="{9D8B030D-6E8A-4147-A177-3AD203B41FA5}">
                      <a16:colId xmlns:a16="http://schemas.microsoft.com/office/drawing/2014/main" val="3450881291"/>
                    </a:ext>
                  </a:extLst>
                </a:gridCol>
                <a:gridCol w="910223">
                  <a:extLst>
                    <a:ext uri="{9D8B030D-6E8A-4147-A177-3AD203B41FA5}">
                      <a16:colId xmlns:a16="http://schemas.microsoft.com/office/drawing/2014/main" val="4006791584"/>
                    </a:ext>
                  </a:extLst>
                </a:gridCol>
                <a:gridCol w="7006576">
                  <a:extLst>
                    <a:ext uri="{9D8B030D-6E8A-4147-A177-3AD203B41FA5}">
                      <a16:colId xmlns:a16="http://schemas.microsoft.com/office/drawing/2014/main" val="1293483373"/>
                    </a:ext>
                  </a:extLst>
                </a:gridCol>
              </a:tblGrid>
              <a:tr h="567266">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kumimoji="0" lang="en-GB" sz="10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Transition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lvl="0" indent="0">
                        <a:buFont typeface="Arial" panose="020B0604020202020204" pitchFamily="34" charset="0"/>
                        <a:buNone/>
                      </a:pPr>
                      <a:r>
                        <a:rPr lang="en-GB" sz="800" b="0" dirty="0">
                          <a:solidFill>
                            <a:schemeClr val="tx1"/>
                          </a:solidFill>
                        </a:rPr>
                        <a:t>Transition Testing on track to schedule. All activities continue to be on track</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679685638"/>
                  </a:ext>
                </a:extLst>
              </a:tr>
            </a:tbl>
          </a:graphicData>
        </a:graphic>
      </p:graphicFrame>
    </p:spTree>
    <p:extLst>
      <p:ext uri="{BB962C8B-B14F-4D97-AF65-F5344CB8AC3E}">
        <p14:creationId xmlns:p14="http://schemas.microsoft.com/office/powerpoint/2010/main" val="13302119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(1/2)</a:t>
            </a:r>
          </a:p>
        </p:txBody>
      </p:sp>
      <p:graphicFrame>
        <p:nvGraphicFramePr>
          <p:cNvPr id="4" name="Table 3">
            <a:extLst>
              <a:ext uri="{FF2B5EF4-FFF2-40B4-BE49-F238E27FC236}">
                <a16:creationId xmlns:a16="http://schemas.microsoft.com/office/drawing/2014/main" id="{E995F62F-2964-4B8F-B8B8-E7B85A14F4E7}"/>
              </a:ext>
            </a:extLst>
          </p:cNvPr>
          <p:cNvGraphicFramePr>
            <a:graphicFrameLocks noGrp="1"/>
          </p:cNvGraphicFramePr>
          <p:nvPr>
            <p:extLst/>
          </p:nvPr>
        </p:nvGraphicFramePr>
        <p:xfrm>
          <a:off x="16809" y="637580"/>
          <a:ext cx="9127191" cy="338652"/>
        </p:xfrm>
        <a:graphic>
          <a:graphicData uri="http://schemas.openxmlformats.org/drawingml/2006/table">
            <a:tbl>
              <a:tblPr firstRow="1" bandRow="1">
                <a:tableStyleId>{5C22544A-7EE6-4342-B048-85BDC9FD1C3A}</a:tableStyleId>
              </a:tblPr>
              <a:tblGrid>
                <a:gridCol w="485809">
                  <a:extLst>
                    <a:ext uri="{9D8B030D-6E8A-4147-A177-3AD203B41FA5}">
                      <a16:colId xmlns:a16="http://schemas.microsoft.com/office/drawing/2014/main" val="4143460512"/>
                    </a:ext>
                  </a:extLst>
                </a:gridCol>
                <a:gridCol w="254337">
                  <a:extLst>
                    <a:ext uri="{9D8B030D-6E8A-4147-A177-3AD203B41FA5}">
                      <a16:colId xmlns:a16="http://schemas.microsoft.com/office/drawing/2014/main" val="3886787746"/>
                    </a:ext>
                  </a:extLst>
                </a:gridCol>
                <a:gridCol w="641540">
                  <a:extLst>
                    <a:ext uri="{9D8B030D-6E8A-4147-A177-3AD203B41FA5}">
                      <a16:colId xmlns:a16="http://schemas.microsoft.com/office/drawing/2014/main" val="1615208885"/>
                    </a:ext>
                  </a:extLst>
                </a:gridCol>
                <a:gridCol w="2709956">
                  <a:extLst>
                    <a:ext uri="{9D8B030D-6E8A-4147-A177-3AD203B41FA5}">
                      <a16:colId xmlns:a16="http://schemas.microsoft.com/office/drawing/2014/main" val="2939424069"/>
                    </a:ext>
                  </a:extLst>
                </a:gridCol>
                <a:gridCol w="2361506">
                  <a:extLst>
                    <a:ext uri="{9D8B030D-6E8A-4147-A177-3AD203B41FA5}">
                      <a16:colId xmlns:a16="http://schemas.microsoft.com/office/drawing/2014/main" val="2575209674"/>
                    </a:ext>
                  </a:extLst>
                </a:gridCol>
                <a:gridCol w="1958726">
                  <a:extLst>
                    <a:ext uri="{9D8B030D-6E8A-4147-A177-3AD203B41FA5}">
                      <a16:colId xmlns:a16="http://schemas.microsoft.com/office/drawing/2014/main" val="4262794956"/>
                    </a:ext>
                  </a:extLst>
                </a:gridCol>
                <a:gridCol w="715317">
                  <a:extLst>
                    <a:ext uri="{9D8B030D-6E8A-4147-A177-3AD203B41FA5}">
                      <a16:colId xmlns:a16="http://schemas.microsoft.com/office/drawing/2014/main" val="1738064881"/>
                    </a:ext>
                  </a:extLst>
                </a:gridCol>
              </a:tblGrid>
              <a:tr h="338652">
                <a:tc>
                  <a:txBody>
                    <a:bodyPr/>
                    <a:lstStyle/>
                    <a:p>
                      <a:pPr algn="ctr"/>
                      <a:r>
                        <a:rPr lang="en-GB" sz="700" dirty="0">
                          <a:solidFill>
                            <a:schemeClr val="accent5"/>
                          </a:solidFill>
                        </a:rPr>
                        <a:t>RTC</a:t>
                      </a:r>
                    </a:p>
                  </a:txBody>
                  <a:tcPr marL="36000" marR="36000" marT="36000" marB="3600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RAG</a:t>
                      </a:r>
                    </a:p>
                  </a:txBody>
                  <a:tcPr marL="36000" marR="36000" marT="36000" marB="36000"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Workstream</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dirty="0">
                          <a:solidFill>
                            <a:schemeClr val="accent5"/>
                          </a:solidFill>
                        </a:rPr>
                        <a:t>Description</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Mitigation Strategy</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Latest Update</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accent5"/>
                          </a:solidFill>
                        </a:rPr>
                        <a:t>Resolution</a:t>
                      </a:r>
                    </a:p>
                    <a:p>
                      <a:pPr algn="ctr"/>
                      <a:r>
                        <a:rPr lang="en-GB" sz="700" dirty="0">
                          <a:solidFill>
                            <a:schemeClr val="accent5"/>
                          </a:solidFill>
                        </a:rPr>
                        <a:t>Date</a:t>
                      </a:r>
                    </a:p>
                  </a:txBody>
                  <a:tcPr marL="36000" marR="36000" marT="36000" marB="36000"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bl>
          </a:graphicData>
        </a:graphic>
      </p:graphicFrame>
      <p:graphicFrame>
        <p:nvGraphicFramePr>
          <p:cNvPr id="3" name="Table 2">
            <a:extLst>
              <a:ext uri="{FF2B5EF4-FFF2-40B4-BE49-F238E27FC236}">
                <a16:creationId xmlns:a16="http://schemas.microsoft.com/office/drawing/2014/main" id="{D5B527E8-4FB9-4B6B-AD3A-23B388C7596E}"/>
              </a:ext>
            </a:extLst>
          </p:cNvPr>
          <p:cNvGraphicFramePr>
            <a:graphicFrameLocks noGrp="1"/>
          </p:cNvGraphicFramePr>
          <p:nvPr>
            <p:extLst/>
          </p:nvPr>
        </p:nvGraphicFramePr>
        <p:xfrm>
          <a:off x="16809" y="976232"/>
          <a:ext cx="9127191" cy="4067914"/>
        </p:xfrm>
        <a:graphic>
          <a:graphicData uri="http://schemas.openxmlformats.org/drawingml/2006/table">
            <a:tbl>
              <a:tblPr firstRow="1" bandRow="1">
                <a:tableStyleId>{5C22544A-7EE6-4342-B048-85BDC9FD1C3A}</a:tableStyleId>
              </a:tblPr>
              <a:tblGrid>
                <a:gridCol w="477461">
                  <a:extLst>
                    <a:ext uri="{9D8B030D-6E8A-4147-A177-3AD203B41FA5}">
                      <a16:colId xmlns:a16="http://schemas.microsoft.com/office/drawing/2014/main" val="2829503204"/>
                    </a:ext>
                  </a:extLst>
                </a:gridCol>
                <a:gridCol w="259492">
                  <a:extLst>
                    <a:ext uri="{9D8B030D-6E8A-4147-A177-3AD203B41FA5}">
                      <a16:colId xmlns:a16="http://schemas.microsoft.com/office/drawing/2014/main" val="2154220820"/>
                    </a:ext>
                  </a:extLst>
                </a:gridCol>
                <a:gridCol w="644733">
                  <a:extLst>
                    <a:ext uri="{9D8B030D-6E8A-4147-A177-3AD203B41FA5}">
                      <a16:colId xmlns:a16="http://schemas.microsoft.com/office/drawing/2014/main" val="1457576149"/>
                    </a:ext>
                  </a:extLst>
                </a:gridCol>
                <a:gridCol w="2703605">
                  <a:extLst>
                    <a:ext uri="{9D8B030D-6E8A-4147-A177-3AD203B41FA5}">
                      <a16:colId xmlns:a16="http://schemas.microsoft.com/office/drawing/2014/main" val="1029585687"/>
                    </a:ext>
                  </a:extLst>
                </a:gridCol>
                <a:gridCol w="2367857">
                  <a:extLst>
                    <a:ext uri="{9D8B030D-6E8A-4147-A177-3AD203B41FA5}">
                      <a16:colId xmlns:a16="http://schemas.microsoft.com/office/drawing/2014/main" val="3933464255"/>
                    </a:ext>
                  </a:extLst>
                </a:gridCol>
                <a:gridCol w="1958726">
                  <a:extLst>
                    <a:ext uri="{9D8B030D-6E8A-4147-A177-3AD203B41FA5}">
                      <a16:colId xmlns:a16="http://schemas.microsoft.com/office/drawing/2014/main" val="1665782537"/>
                    </a:ext>
                  </a:extLst>
                </a:gridCol>
                <a:gridCol w="715317">
                  <a:extLst>
                    <a:ext uri="{9D8B030D-6E8A-4147-A177-3AD203B41FA5}">
                      <a16:colId xmlns:a16="http://schemas.microsoft.com/office/drawing/2014/main" val="805381888"/>
                    </a:ext>
                  </a:extLst>
                </a:gridCol>
              </a:tblGrid>
              <a:tr h="530208">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64171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a:endParaRPr lang="en-GB" sz="650" dirty="0">
                        <a:solidFill>
                          <a:schemeClr val="tx1"/>
                        </a:solidFill>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the </a:t>
                      </a:r>
                      <a:r>
                        <a:rPr lang="en-US" sz="650" b="0" i="0" u="none" strike="noStrike" dirty="0" err="1">
                          <a:solidFill>
                            <a:schemeClr val="tx1"/>
                          </a:solidFill>
                          <a:effectLst/>
                          <a:latin typeface="+mj-lt"/>
                        </a:rPr>
                        <a:t>SoLR</a:t>
                      </a:r>
                      <a:r>
                        <a:rPr lang="en-US" sz="650" b="0" i="0" u="none" strike="noStrike" dirty="0">
                          <a:solidFill>
                            <a:schemeClr val="tx1"/>
                          </a:solidFill>
                          <a:effectLst/>
                          <a:latin typeface="+mj-lt"/>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Raise the risk with Ofgem and SI to understand what non-functional considerations have been applied to enable Landmark to manage the increased volumes</a:t>
                      </a:r>
                    </a:p>
                    <a:p>
                      <a:pPr algn="l" fontAlgn="ctr"/>
                      <a:r>
                        <a:rPr lang="en-US" sz="650" b="0" i="0" u="none" strike="noStrike" dirty="0">
                          <a:solidFill>
                            <a:schemeClr val="tx1"/>
                          </a:solidFill>
                          <a:effectLst/>
                          <a:latin typeface="+mj-lt"/>
                        </a:rPr>
                        <a:t>Raise with the SI to include a transition test scenario if relevant to mitigate this possibility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r>
                        <a:rPr lang="en-US" sz="650" b="0" i="0" u="none" strike="noStrike" kern="1200" dirty="0">
                          <a:solidFill>
                            <a:schemeClr val="tx1"/>
                          </a:solidFill>
                          <a:effectLst/>
                          <a:latin typeface="+mj-lt"/>
                          <a:ea typeface="+mn-ea"/>
                          <a:cs typeface="+mn-cs"/>
                        </a:rPr>
                        <a:t>Discussed at Delivery Group 25/01.  Minutes pending.</a:t>
                      </a:r>
                      <a:endParaRPr lang="en-GB" sz="650" b="0" i="0" u="none" strike="noStrike" kern="1200" dirty="0">
                        <a:solidFill>
                          <a:schemeClr val="tx1"/>
                        </a:solidFill>
                        <a:effectLst/>
                        <a:latin typeface="+mj-lt"/>
                        <a:ea typeface="+mn-ea"/>
                        <a:cs typeface="+mn-cs"/>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kern="1200" dirty="0">
                          <a:solidFill>
                            <a:schemeClr val="tx1"/>
                          </a:solidFill>
                          <a:effectLst/>
                          <a:latin typeface="+mj-lt"/>
                          <a:ea typeface="+mn-ea"/>
                          <a:cs typeface="+mn-cs"/>
                        </a:rPr>
                        <a:t>01/03/22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2468297499"/>
                  </a:ext>
                </a:extLst>
              </a:tr>
              <a:tr h="402637">
                <a:tc>
                  <a:txBody>
                    <a:bodyPr/>
                    <a:lstStyle/>
                    <a:p>
                      <a:pPr algn="ctr" fontAlgn="ctr"/>
                      <a:r>
                        <a:rPr lang="en-GB" sz="650" b="1" i="0" u="none" strike="noStrike" dirty="0">
                          <a:solidFill>
                            <a:schemeClr val="tx1"/>
                          </a:solidFill>
                          <a:effectLst/>
                          <a:latin typeface="+mj-lt"/>
                        </a:rPr>
                        <a:t>64513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Data</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ea typeface="+mn-ea"/>
                          <a:cs typeface="+mn-cs"/>
                        </a:rPr>
                        <a:t>There is a risk that data cleansing requirements may not be met because </a:t>
                      </a:r>
                      <a:r>
                        <a:rPr lang="en-US" sz="650" b="0" i="0" u="none" strike="noStrike" dirty="0" err="1">
                          <a:solidFill>
                            <a:schemeClr val="tx1"/>
                          </a:solidFill>
                          <a:effectLst/>
                          <a:latin typeface="+mj-lt"/>
                          <a:ea typeface="+mn-ea"/>
                          <a:cs typeface="+mn-cs"/>
                        </a:rPr>
                        <a:t>Xoserve</a:t>
                      </a:r>
                      <a:r>
                        <a:rPr lang="en-US" sz="650" b="0" i="0" u="none" strike="noStrike" dirty="0">
                          <a:solidFill>
                            <a:schemeClr val="tx1"/>
                          </a:solidFill>
                          <a:effectLst/>
                          <a:latin typeface="+mj-lt"/>
                          <a:ea typeface="+mn-ea"/>
                          <a:cs typeface="+mn-cs"/>
                        </a:rPr>
                        <a:t> are not responsible for the data in UK Link, and can't compel shippers / GTs / </a:t>
                      </a:r>
                      <a:r>
                        <a:rPr lang="en-US" sz="650" b="0" i="0" u="none" strike="noStrike" dirty="0" err="1">
                          <a:solidFill>
                            <a:schemeClr val="tx1"/>
                          </a:solidFill>
                          <a:effectLst/>
                          <a:latin typeface="+mj-lt"/>
                          <a:ea typeface="+mn-ea"/>
                          <a:cs typeface="+mn-cs"/>
                        </a:rPr>
                        <a:t>iGTs</a:t>
                      </a:r>
                      <a:r>
                        <a:rPr lang="en-US" sz="650" b="0" i="0" u="none" strike="noStrike" dirty="0">
                          <a:solidFill>
                            <a:schemeClr val="tx1"/>
                          </a:solidFill>
                          <a:effectLst/>
                          <a:latin typeface="+mj-lt"/>
                          <a:ea typeface="+mn-ea"/>
                          <a:cs typeface="+mn-cs"/>
                        </a:rPr>
                        <a:t> to correct their data leading to incorrect data at the point of go live.</a:t>
                      </a:r>
                      <a:endParaRPr lang="en-US" sz="650" b="0" i="0" u="none" strike="noStrike" dirty="0">
                        <a:solidFill>
                          <a:schemeClr val="tx1"/>
                        </a:solidFill>
                        <a:effectLst/>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Communicate requirements through DSG and track progress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a:solidFill>
                            <a:schemeClr val="tx1"/>
                          </a:solidFill>
                          <a:effectLst/>
                          <a:latin typeface="+mj-lt"/>
                          <a:ea typeface="+mn-ea"/>
                          <a:cs typeface="+mn-cs"/>
                        </a:rPr>
                        <a:t> MDD data cleansing is with Customer Advocates to process. Additionally, further work is ongoing on REL reports</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18/07/22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312046787"/>
                  </a:ext>
                </a:extLst>
              </a:tr>
              <a:tr h="582743">
                <a:tc>
                  <a:txBody>
                    <a:bodyPr/>
                    <a:lstStyle/>
                    <a:p>
                      <a:pPr algn="ctr" fontAlgn="b"/>
                      <a:r>
                        <a:rPr lang="en-GB" sz="650" b="1" i="0" u="none" strike="noStrike" kern="1200" dirty="0">
                          <a:solidFill>
                            <a:schemeClr val="tx1"/>
                          </a:solidFill>
                          <a:effectLst/>
                          <a:latin typeface="+mj-lt"/>
                          <a:ea typeface="+mn-ea"/>
                          <a:cs typeface="+mn-cs"/>
                        </a:rPr>
                        <a:t>63646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algn="ctr" fontAlgn="b"/>
                      <a:r>
                        <a:rPr lang="en-GB" sz="650" b="0" i="0" u="none" strike="noStrike" kern="1200" dirty="0">
                          <a:solidFill>
                            <a:schemeClr val="tx1"/>
                          </a:solidFill>
                          <a:effectLst/>
                          <a:latin typeface="+mj-lt"/>
                          <a:ea typeface="+mn-ea"/>
                          <a:cs typeface="+mn-cs"/>
                        </a:rPr>
                        <a:t>Service Management</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 DCC will be establishing a Service Review.  There is a risk that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will be misrepresented because the DCC have not confirmed what the reporting requirements are for this forum leading to </a:t>
                      </a:r>
                      <a:r>
                        <a:rPr lang="en-US" sz="650" b="0" i="0" u="none" strike="noStrike" dirty="0" err="1">
                          <a:solidFill>
                            <a:schemeClr val="tx1"/>
                          </a:solidFill>
                          <a:effectLst/>
                          <a:latin typeface="+mj-lt"/>
                        </a:rPr>
                        <a:t>to</a:t>
                      </a:r>
                      <a:r>
                        <a:rPr lang="en-US" sz="650" b="0" i="0" u="none" strike="noStrike" dirty="0">
                          <a:solidFill>
                            <a:schemeClr val="tx1"/>
                          </a:solidFill>
                          <a:effectLst/>
                          <a:latin typeface="+mj-lt"/>
                        </a:rPr>
                        <a:t> the Review not providing an accurate view to market participants and a reputation impact on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XOS will push DCC for clarity within the monthly forums.  We have requested that this is added as an agenda item within the October forum.</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a:solidFill>
                            <a:schemeClr val="tx1"/>
                          </a:solidFill>
                          <a:effectLst/>
                          <a:latin typeface="+mj-lt"/>
                        </a:rPr>
                        <a:t>DCC engagement with DCC will  ramp up in 2022 we will ensure reporting requirements are on the agenda</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25/02/22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1099571287"/>
                  </a:ext>
                </a:extLst>
              </a:tr>
              <a:tr h="0">
                <a:tc>
                  <a:txBody>
                    <a:bodyPr/>
                    <a:lstStyle/>
                    <a:p>
                      <a:pPr algn="ctr" fontAlgn="b"/>
                      <a:r>
                        <a:rPr lang="en-GB" sz="650" b="1" i="0" u="none" strike="noStrike" kern="1200" dirty="0">
                          <a:solidFill>
                            <a:schemeClr val="tx1"/>
                          </a:solidFill>
                          <a:effectLst/>
                          <a:latin typeface="+mj-lt"/>
                          <a:ea typeface="+mn-ea"/>
                          <a:cs typeface="+mn-cs"/>
                        </a:rPr>
                        <a:t>64002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Programme</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ongoing pipeline of customer driven and regulatory change within the industry could impact the CSSC and wider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delivery because of technical conflict with the design of other changes and demand on resources across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and the customer teams involved in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delivery leading to additional regression testing activity, CRs raised to modify solutions already developed and tested by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delays to the overall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and therefore unplanned costs for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1. Discuss the potential for change moratoria with Ofgem that could restrict the volume of change being made and in particular mitigate some of this risk in relation to coding impacts</a:t>
                      </a:r>
                    </a:p>
                    <a:p>
                      <a:pPr algn="l" fontAlgn="ctr"/>
                      <a:endParaRPr lang="en-US" sz="650" b="0" i="0" u="none" strike="noStrike" kern="1200" dirty="0">
                        <a:solidFill>
                          <a:schemeClr val="tx1"/>
                        </a:solidFill>
                        <a:effectLst/>
                        <a:latin typeface="+mj-lt"/>
                        <a:ea typeface="+mn-ea"/>
                        <a:cs typeface="+mn-cs"/>
                      </a:endParaRPr>
                    </a:p>
                    <a:p>
                      <a:pPr algn="l" fontAlgn="ctr"/>
                      <a:r>
                        <a:rPr lang="en-US" sz="650" b="0" i="0" u="none" strike="noStrike" kern="1200" dirty="0">
                          <a:solidFill>
                            <a:schemeClr val="tx1"/>
                          </a:solidFill>
                          <a:effectLst/>
                          <a:latin typeface="+mj-lt"/>
                          <a:ea typeface="+mn-ea"/>
                          <a:cs typeface="+mn-cs"/>
                        </a:rPr>
                        <a:t>2. Investigate the availability of and if necessary invest in tooling to support more enhanced branching and merging in terms of development to mitigate the technical impact of any non-CSSC changes.</a:t>
                      </a:r>
                    </a:p>
                    <a:p>
                      <a:pPr algn="l" fontAlgn="ctr"/>
                      <a:endParaRPr lang="en-US" sz="650" b="0" i="0" u="none" strike="noStrike" kern="1200" dirty="0">
                        <a:solidFill>
                          <a:schemeClr val="tx1"/>
                        </a:solidFill>
                        <a:effectLst/>
                        <a:latin typeface="+mj-lt"/>
                        <a:ea typeface="+mn-ea"/>
                        <a:cs typeface="+mn-cs"/>
                      </a:endParaRPr>
                    </a:p>
                    <a:p>
                      <a:pPr algn="l" fontAlgn="ctr"/>
                      <a:r>
                        <a:rPr lang="en-US" sz="650" b="0" i="0" u="none" strike="noStrike" kern="1200" dirty="0">
                          <a:solidFill>
                            <a:schemeClr val="tx1"/>
                          </a:solidFill>
                          <a:effectLst/>
                          <a:latin typeface="+mj-lt"/>
                          <a:ea typeface="+mn-ea"/>
                          <a:cs typeface="+mn-cs"/>
                        </a:rPr>
                        <a:t>3. Work with the SI to monitor for any potential impact on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resources, including customer resources, that may result from change initiatives running in parallel with critical path Switching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phases.</a:t>
                      </a:r>
                    </a:p>
                    <a:p>
                      <a:pPr algn="l" fontAlgn="ctr"/>
                      <a:endParaRPr lang="en-US" sz="650" b="0" i="0" u="none" strike="noStrike" kern="1200" dirty="0">
                        <a:solidFill>
                          <a:schemeClr val="tx1"/>
                        </a:solidFill>
                        <a:effectLst/>
                        <a:latin typeface="+mj-lt"/>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err="1">
                          <a:solidFill>
                            <a:schemeClr val="tx1"/>
                          </a:solidFill>
                          <a:effectLst/>
                          <a:latin typeface="+mj-lt"/>
                        </a:rPr>
                        <a:t>SoLR</a:t>
                      </a:r>
                      <a:r>
                        <a:rPr lang="en-US" sz="650" b="0" i="0" u="none" strike="noStrike" dirty="0">
                          <a:solidFill>
                            <a:schemeClr val="tx1"/>
                          </a:solidFill>
                          <a:effectLst/>
                          <a:latin typeface="+mj-lt"/>
                        </a:rPr>
                        <a:t> impacts could manifest itself during the upcoming months - continues to be monitored</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31/03/22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2531195262"/>
                  </a:ext>
                </a:extLst>
              </a:tr>
              <a:tr h="582743">
                <a:tc>
                  <a:txBody>
                    <a:bodyPr/>
                    <a:lstStyle/>
                    <a:p>
                      <a:pPr algn="ctr" fontAlgn="b"/>
                      <a:r>
                        <a:rPr lang="en-GB" sz="650" b="1" i="0" u="none" strike="noStrike" kern="1200" dirty="0">
                          <a:solidFill>
                            <a:schemeClr val="tx1"/>
                          </a:solidFill>
                          <a:effectLst/>
                          <a:latin typeface="+mj-lt"/>
                          <a:ea typeface="+mn-ea"/>
                          <a:cs typeface="+mn-cs"/>
                        </a:rPr>
                        <a:t>65122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algn="ctr" fontAlgn="b"/>
                      <a:r>
                        <a:rPr lang="en-GB" sz="650" b="0" i="0" u="none" strike="noStrike" kern="1200" dirty="0">
                          <a:solidFill>
                            <a:schemeClr val="tx1"/>
                          </a:solidFill>
                          <a:effectLst/>
                          <a:latin typeface="+mj-lt"/>
                          <a:ea typeface="+mn-ea"/>
                          <a:cs typeface="+mn-cs"/>
                        </a:rPr>
                        <a:t>Transition/ Cutover</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risk that additional Transitional changes could change scope of Transition because more changes are identified as Transition planning continues at the Central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level leading to changes to the Transition plan and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planned activities.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err="1">
                          <a:solidFill>
                            <a:schemeClr val="tx1"/>
                          </a:solidFill>
                          <a:effectLst/>
                          <a:latin typeface="+mj-lt"/>
                          <a:ea typeface="+mn-ea"/>
                          <a:cs typeface="+mn-cs"/>
                        </a:rPr>
                        <a:t>Xoserve</a:t>
                      </a:r>
                      <a:r>
                        <a:rPr lang="en-US" sz="650" b="0" i="0" u="none" strike="noStrike" kern="1200" dirty="0">
                          <a:solidFill>
                            <a:schemeClr val="tx1"/>
                          </a:solidFill>
                          <a:effectLst/>
                          <a:latin typeface="+mj-lt"/>
                          <a:ea typeface="+mn-ea"/>
                          <a:cs typeface="+mn-cs"/>
                        </a:rPr>
                        <a:t> are actively involved in all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work groups to monitor and mitigate this risk.</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a:solidFill>
                            <a:schemeClr val="tx1"/>
                          </a:solidFill>
                          <a:effectLst/>
                          <a:latin typeface="+mj-lt"/>
                        </a:rPr>
                        <a:t>Continue to monitor, low exposure at this point</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28/02/22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2224943096"/>
                  </a:ext>
                </a:extLst>
              </a:tr>
              <a:tr h="582743">
                <a:tc>
                  <a:txBody>
                    <a:bodyPr/>
                    <a:lstStyle/>
                    <a:p>
                      <a:pPr algn="ctr" fontAlgn="b"/>
                      <a:r>
                        <a:rPr lang="en-GB" sz="650" b="1" i="0" u="none" strike="noStrike" kern="1200" dirty="0">
                          <a:solidFill>
                            <a:schemeClr val="tx1"/>
                          </a:solidFill>
                          <a:effectLst/>
                          <a:latin typeface="+mj-lt"/>
                          <a:ea typeface="+mn-ea"/>
                          <a:cs typeface="+mn-cs"/>
                        </a:rPr>
                        <a:t>66480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Programme</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the Go Live date could be pushed out further because of the current market situation in the Gas Industry with suppliers going out of business leading to additional cost to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significant re-planning and impacts to other Correla initiatives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Regular communication with OFGEM to understand their strategy to address this issue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GB" sz="650" b="0" i="0" u="none" strike="noStrike" dirty="0">
                          <a:solidFill>
                            <a:schemeClr val="tx1"/>
                          </a:solidFill>
                          <a:effectLst/>
                          <a:latin typeface="+mj-lt"/>
                        </a:rPr>
                        <a:t>Continues to be monitored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21/01/22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2575688691"/>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A3F08-64D0-41F2-864D-9FD93219A379}"/>
              </a:ext>
            </a:extLst>
          </p:cNvPr>
          <p:cNvSpPr>
            <a:spLocks noGrp="1"/>
          </p:cNvSpPr>
          <p:nvPr>
            <p:ph type="title"/>
          </p:nvPr>
        </p:nvSpPr>
        <p:spPr>
          <a:xfrm>
            <a:off x="63795" y="122081"/>
            <a:ext cx="9030585" cy="637580"/>
          </a:xfrm>
        </p:spPr>
        <p:txBody>
          <a:bodyPr>
            <a:noAutofit/>
          </a:bodyPr>
          <a:lstStyle/>
          <a:p>
            <a:r>
              <a:rPr lang="en-GB" sz="1800" dirty="0"/>
              <a:t>Change Development &amp; Delivery Pipeline (DSC Change / Minor Release Budget) </a:t>
            </a:r>
          </a:p>
        </p:txBody>
      </p:sp>
      <p:sp>
        <p:nvSpPr>
          <p:cNvPr id="3" name="TextBox 2">
            <a:extLst>
              <a:ext uri="{FF2B5EF4-FFF2-40B4-BE49-F238E27FC236}">
                <a16:creationId xmlns:a16="http://schemas.microsoft.com/office/drawing/2014/main" id="{63D3E0BB-32E6-45F2-B87D-9FD7A1946B9A}"/>
              </a:ext>
            </a:extLst>
          </p:cNvPr>
          <p:cNvSpPr txBox="1"/>
          <p:nvPr/>
        </p:nvSpPr>
        <p:spPr>
          <a:xfrm>
            <a:off x="7176868" y="4304644"/>
            <a:ext cx="2006978"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mn-cs"/>
              </a:rPr>
              <a:t>* Pre-capture may contain changes that won’t require delivery / funding</a:t>
            </a:r>
          </a:p>
        </p:txBody>
      </p:sp>
      <p:graphicFrame>
        <p:nvGraphicFramePr>
          <p:cNvPr id="4" name="Chart 3">
            <a:extLst>
              <a:ext uri="{FF2B5EF4-FFF2-40B4-BE49-F238E27FC236}">
                <a16:creationId xmlns:a16="http://schemas.microsoft.com/office/drawing/2014/main" id="{EBB33185-1A26-4927-9BE7-51CC2DD6B684}"/>
              </a:ext>
            </a:extLst>
          </p:cNvPr>
          <p:cNvGraphicFramePr>
            <a:graphicFrameLocks/>
          </p:cNvGraphicFramePr>
          <p:nvPr/>
        </p:nvGraphicFramePr>
        <p:xfrm>
          <a:off x="449816" y="654506"/>
          <a:ext cx="4339590" cy="21822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5F8B6B86-99A7-4021-B7D2-D91686F0B9B7}"/>
              </a:ext>
            </a:extLst>
          </p:cNvPr>
          <p:cNvGraphicFramePr>
            <a:graphicFrameLocks/>
          </p:cNvGraphicFramePr>
          <p:nvPr/>
        </p:nvGraphicFramePr>
        <p:xfrm>
          <a:off x="289310" y="2571750"/>
          <a:ext cx="4989272" cy="21822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F6AA795A-C587-4022-A089-5AAC31FD3C60}"/>
              </a:ext>
            </a:extLst>
          </p:cNvPr>
          <p:cNvGraphicFramePr>
            <a:graphicFrameLocks/>
          </p:cNvGraphicFramePr>
          <p:nvPr/>
        </p:nvGraphicFramePr>
        <p:xfrm>
          <a:off x="5559106" y="759661"/>
          <a:ext cx="3235525" cy="33800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Object 7">
            <a:extLst>
              <a:ext uri="{FF2B5EF4-FFF2-40B4-BE49-F238E27FC236}">
                <a16:creationId xmlns:a16="http://schemas.microsoft.com/office/drawing/2014/main" id="{8C43244C-5B6D-46F2-B265-6F98027F7DC4}"/>
              </a:ext>
            </a:extLst>
          </p:cNvPr>
          <p:cNvGraphicFramePr>
            <a:graphicFrameLocks noChangeAspect="1"/>
          </p:cNvGraphicFramePr>
          <p:nvPr/>
        </p:nvGraphicFramePr>
        <p:xfrm>
          <a:off x="5889280" y="4174388"/>
          <a:ext cx="914400" cy="792163"/>
        </p:xfrm>
        <a:graphic>
          <a:graphicData uri="http://schemas.openxmlformats.org/presentationml/2006/ole">
            <mc:AlternateContent xmlns:mc="http://schemas.openxmlformats.org/markup-compatibility/2006">
              <mc:Choice xmlns:v="urn:schemas-microsoft-com:vml" Requires="v">
                <p:oleObj spid="_x0000_s4101" name="Worksheet" showAsIcon="1" r:id="rId7" imgW="914400" imgH="792360" progId="Excel.Sheet.12">
                  <p:embed/>
                </p:oleObj>
              </mc:Choice>
              <mc:Fallback>
                <p:oleObj name="Worksheet" showAsIcon="1" r:id="rId7" imgW="914400" imgH="792360" progId="Excel.Sheet.12">
                  <p:embed/>
                  <p:pic>
                    <p:nvPicPr>
                      <p:cNvPr id="8" name="Object 7">
                        <a:extLst>
                          <a:ext uri="{FF2B5EF4-FFF2-40B4-BE49-F238E27FC236}">
                            <a16:creationId xmlns:a16="http://schemas.microsoft.com/office/drawing/2014/main" id="{8C43244C-5B6D-46F2-B265-6F98027F7DC4}"/>
                          </a:ext>
                        </a:extLst>
                      </p:cNvPr>
                      <p:cNvPicPr/>
                      <p:nvPr/>
                    </p:nvPicPr>
                    <p:blipFill>
                      <a:blip r:embed="rId8"/>
                      <a:stretch>
                        <a:fillRect/>
                      </a:stretch>
                    </p:blipFill>
                    <p:spPr>
                      <a:xfrm>
                        <a:off x="5889280" y="4174388"/>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5819981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(2/2)</a:t>
            </a:r>
          </a:p>
        </p:txBody>
      </p:sp>
      <p:graphicFrame>
        <p:nvGraphicFramePr>
          <p:cNvPr id="4" name="Table 3">
            <a:extLst>
              <a:ext uri="{FF2B5EF4-FFF2-40B4-BE49-F238E27FC236}">
                <a16:creationId xmlns:a16="http://schemas.microsoft.com/office/drawing/2014/main" id="{E995F62F-2964-4B8F-B8B8-E7B85A14F4E7}"/>
              </a:ext>
            </a:extLst>
          </p:cNvPr>
          <p:cNvGraphicFramePr>
            <a:graphicFrameLocks noGrp="1"/>
          </p:cNvGraphicFramePr>
          <p:nvPr>
            <p:extLst/>
          </p:nvPr>
        </p:nvGraphicFramePr>
        <p:xfrm>
          <a:off x="16809" y="637580"/>
          <a:ext cx="9127191" cy="338652"/>
        </p:xfrm>
        <a:graphic>
          <a:graphicData uri="http://schemas.openxmlformats.org/drawingml/2006/table">
            <a:tbl>
              <a:tblPr firstRow="1" bandRow="1">
                <a:tableStyleId>{5C22544A-7EE6-4342-B048-85BDC9FD1C3A}</a:tableStyleId>
              </a:tblPr>
              <a:tblGrid>
                <a:gridCol w="485809">
                  <a:extLst>
                    <a:ext uri="{9D8B030D-6E8A-4147-A177-3AD203B41FA5}">
                      <a16:colId xmlns:a16="http://schemas.microsoft.com/office/drawing/2014/main" val="4143460512"/>
                    </a:ext>
                  </a:extLst>
                </a:gridCol>
                <a:gridCol w="254337">
                  <a:extLst>
                    <a:ext uri="{9D8B030D-6E8A-4147-A177-3AD203B41FA5}">
                      <a16:colId xmlns:a16="http://schemas.microsoft.com/office/drawing/2014/main" val="3886787746"/>
                    </a:ext>
                  </a:extLst>
                </a:gridCol>
                <a:gridCol w="641540">
                  <a:extLst>
                    <a:ext uri="{9D8B030D-6E8A-4147-A177-3AD203B41FA5}">
                      <a16:colId xmlns:a16="http://schemas.microsoft.com/office/drawing/2014/main" val="1615208885"/>
                    </a:ext>
                  </a:extLst>
                </a:gridCol>
                <a:gridCol w="2709956">
                  <a:extLst>
                    <a:ext uri="{9D8B030D-6E8A-4147-A177-3AD203B41FA5}">
                      <a16:colId xmlns:a16="http://schemas.microsoft.com/office/drawing/2014/main" val="2939424069"/>
                    </a:ext>
                  </a:extLst>
                </a:gridCol>
                <a:gridCol w="2361506">
                  <a:extLst>
                    <a:ext uri="{9D8B030D-6E8A-4147-A177-3AD203B41FA5}">
                      <a16:colId xmlns:a16="http://schemas.microsoft.com/office/drawing/2014/main" val="2575209674"/>
                    </a:ext>
                  </a:extLst>
                </a:gridCol>
                <a:gridCol w="1958726">
                  <a:extLst>
                    <a:ext uri="{9D8B030D-6E8A-4147-A177-3AD203B41FA5}">
                      <a16:colId xmlns:a16="http://schemas.microsoft.com/office/drawing/2014/main" val="4262794956"/>
                    </a:ext>
                  </a:extLst>
                </a:gridCol>
                <a:gridCol w="715317">
                  <a:extLst>
                    <a:ext uri="{9D8B030D-6E8A-4147-A177-3AD203B41FA5}">
                      <a16:colId xmlns:a16="http://schemas.microsoft.com/office/drawing/2014/main" val="1738064881"/>
                    </a:ext>
                  </a:extLst>
                </a:gridCol>
              </a:tblGrid>
              <a:tr h="338652">
                <a:tc>
                  <a:txBody>
                    <a:bodyPr/>
                    <a:lstStyle/>
                    <a:p>
                      <a:pPr algn="ctr"/>
                      <a:r>
                        <a:rPr lang="en-GB" sz="700" dirty="0">
                          <a:solidFill>
                            <a:schemeClr val="accent5"/>
                          </a:solidFill>
                        </a:rPr>
                        <a:t>RTC</a:t>
                      </a:r>
                    </a:p>
                  </a:txBody>
                  <a:tcPr marL="36000" marR="36000" marT="36000" marB="3600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RAG</a:t>
                      </a:r>
                    </a:p>
                  </a:txBody>
                  <a:tcPr marL="36000" marR="36000" marT="36000" marB="36000"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Workstream</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dirty="0">
                          <a:solidFill>
                            <a:schemeClr val="accent5"/>
                          </a:solidFill>
                        </a:rPr>
                        <a:t>Description</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Mitigation Strategy</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Latest Update</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accent5"/>
                          </a:solidFill>
                        </a:rPr>
                        <a:t>Resolution</a:t>
                      </a:r>
                    </a:p>
                    <a:p>
                      <a:pPr algn="ctr"/>
                      <a:r>
                        <a:rPr lang="en-GB" sz="700" dirty="0">
                          <a:solidFill>
                            <a:schemeClr val="accent5"/>
                          </a:solidFill>
                        </a:rPr>
                        <a:t>Date</a:t>
                      </a:r>
                    </a:p>
                  </a:txBody>
                  <a:tcPr marL="36000" marR="36000" marT="36000" marB="36000"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bl>
          </a:graphicData>
        </a:graphic>
      </p:graphicFrame>
      <p:graphicFrame>
        <p:nvGraphicFramePr>
          <p:cNvPr id="3" name="Table 2">
            <a:extLst>
              <a:ext uri="{FF2B5EF4-FFF2-40B4-BE49-F238E27FC236}">
                <a16:creationId xmlns:a16="http://schemas.microsoft.com/office/drawing/2014/main" id="{D5B527E8-4FB9-4B6B-AD3A-23B388C7596E}"/>
              </a:ext>
            </a:extLst>
          </p:cNvPr>
          <p:cNvGraphicFramePr>
            <a:graphicFrameLocks noGrp="1"/>
          </p:cNvGraphicFramePr>
          <p:nvPr>
            <p:extLst/>
          </p:nvPr>
        </p:nvGraphicFramePr>
        <p:xfrm>
          <a:off x="16809" y="976232"/>
          <a:ext cx="9127191" cy="2476500"/>
        </p:xfrm>
        <a:graphic>
          <a:graphicData uri="http://schemas.openxmlformats.org/drawingml/2006/table">
            <a:tbl>
              <a:tblPr firstRow="1" bandRow="1">
                <a:tableStyleId>{5C22544A-7EE6-4342-B048-85BDC9FD1C3A}</a:tableStyleId>
              </a:tblPr>
              <a:tblGrid>
                <a:gridCol w="477461">
                  <a:extLst>
                    <a:ext uri="{9D8B030D-6E8A-4147-A177-3AD203B41FA5}">
                      <a16:colId xmlns:a16="http://schemas.microsoft.com/office/drawing/2014/main" val="2829503204"/>
                    </a:ext>
                  </a:extLst>
                </a:gridCol>
                <a:gridCol w="259492">
                  <a:extLst>
                    <a:ext uri="{9D8B030D-6E8A-4147-A177-3AD203B41FA5}">
                      <a16:colId xmlns:a16="http://schemas.microsoft.com/office/drawing/2014/main" val="2154220820"/>
                    </a:ext>
                  </a:extLst>
                </a:gridCol>
                <a:gridCol w="644733">
                  <a:extLst>
                    <a:ext uri="{9D8B030D-6E8A-4147-A177-3AD203B41FA5}">
                      <a16:colId xmlns:a16="http://schemas.microsoft.com/office/drawing/2014/main" val="1457576149"/>
                    </a:ext>
                  </a:extLst>
                </a:gridCol>
                <a:gridCol w="2703605">
                  <a:extLst>
                    <a:ext uri="{9D8B030D-6E8A-4147-A177-3AD203B41FA5}">
                      <a16:colId xmlns:a16="http://schemas.microsoft.com/office/drawing/2014/main" val="1029585687"/>
                    </a:ext>
                  </a:extLst>
                </a:gridCol>
                <a:gridCol w="2367857">
                  <a:extLst>
                    <a:ext uri="{9D8B030D-6E8A-4147-A177-3AD203B41FA5}">
                      <a16:colId xmlns:a16="http://schemas.microsoft.com/office/drawing/2014/main" val="3933464255"/>
                    </a:ext>
                  </a:extLst>
                </a:gridCol>
                <a:gridCol w="1958726">
                  <a:extLst>
                    <a:ext uri="{9D8B030D-6E8A-4147-A177-3AD203B41FA5}">
                      <a16:colId xmlns:a16="http://schemas.microsoft.com/office/drawing/2014/main" val="1665782537"/>
                    </a:ext>
                  </a:extLst>
                </a:gridCol>
                <a:gridCol w="715317">
                  <a:extLst>
                    <a:ext uri="{9D8B030D-6E8A-4147-A177-3AD203B41FA5}">
                      <a16:colId xmlns:a16="http://schemas.microsoft.com/office/drawing/2014/main" val="805381888"/>
                    </a:ext>
                  </a:extLst>
                </a:gridCol>
              </a:tblGrid>
              <a:tr h="530208">
                <a:tc>
                  <a:txBody>
                    <a:bodyPr/>
                    <a:lstStyle/>
                    <a:p>
                      <a:pPr algn="ctr" fontAlgn="b"/>
                      <a:r>
                        <a:rPr lang="en-GB" sz="650" b="1" i="0" u="none" strike="noStrike" kern="1200" dirty="0">
                          <a:solidFill>
                            <a:schemeClr val="tx1"/>
                          </a:solidFill>
                          <a:effectLst/>
                          <a:latin typeface="+mj-lt"/>
                          <a:ea typeface="+mn-ea"/>
                          <a:cs typeface="+mn-cs"/>
                        </a:rPr>
                        <a:t>66599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a:endParaRPr lang="en-GB" sz="650" dirty="0">
                        <a:solidFill>
                          <a:schemeClr val="tx1"/>
                        </a:solidFill>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Programme </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the Transition phase of the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may be adversely impacted as a result of </a:t>
                      </a:r>
                      <a:r>
                        <a:rPr lang="en-US" sz="650" b="0" i="0" u="none" strike="noStrike" dirty="0" err="1">
                          <a:solidFill>
                            <a:schemeClr val="tx1"/>
                          </a:solidFill>
                          <a:effectLst/>
                          <a:latin typeface="+mj-lt"/>
                        </a:rPr>
                        <a:t>SoLR</a:t>
                      </a:r>
                      <a:r>
                        <a:rPr lang="en-US" sz="650" b="0" i="0" u="none" strike="noStrike" dirty="0">
                          <a:solidFill>
                            <a:schemeClr val="tx1"/>
                          </a:solidFill>
                          <a:effectLst/>
                          <a:latin typeface="+mj-lt"/>
                        </a:rPr>
                        <a:t> activities consuming the focus and efforts of Business and Operational teams who had been planned to be focused on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Transition activities leading to a potential impact to Transitional activities as planned currently (March 2022)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Liaise with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stakeholders to agree mitigations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r>
                        <a:rPr lang="en-GB" sz="650" b="0" i="0" u="none" strike="noStrike" kern="1200" dirty="0">
                          <a:solidFill>
                            <a:schemeClr val="tx1"/>
                          </a:solidFill>
                          <a:effectLst/>
                          <a:latin typeface="+mj-lt"/>
                          <a:ea typeface="+mn-ea"/>
                          <a:cs typeface="+mn-cs"/>
                        </a:rPr>
                        <a:t>Continues to be monitored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kern="1200" dirty="0">
                          <a:solidFill>
                            <a:schemeClr val="tx1"/>
                          </a:solidFill>
                          <a:effectLst/>
                          <a:latin typeface="+mj-lt"/>
                          <a:ea typeface="+mn-ea"/>
                          <a:cs typeface="+mn-cs"/>
                        </a:rPr>
                        <a:t>28/02/22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2468297499"/>
                  </a:ext>
                </a:extLst>
              </a:tr>
              <a:tr h="402637">
                <a:tc>
                  <a:txBody>
                    <a:bodyPr/>
                    <a:lstStyle/>
                    <a:p>
                      <a:pPr algn="ctr" fontAlgn="b"/>
                      <a:r>
                        <a:rPr lang="en-GB" sz="650" b="1" i="0" u="none" strike="noStrike" kern="1200" dirty="0">
                          <a:solidFill>
                            <a:schemeClr val="tx1"/>
                          </a:solidFill>
                          <a:effectLst/>
                          <a:latin typeface="+mj-lt"/>
                          <a:ea typeface="+mn-ea"/>
                          <a:cs typeface="+mn-cs"/>
                        </a:rPr>
                        <a:t>66906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650" b="0" i="0" u="none" strike="noStrike" kern="1200" dirty="0">
                          <a:solidFill>
                            <a:schemeClr val="tx1"/>
                          </a:solidFill>
                          <a:effectLst/>
                          <a:latin typeface="+mn-lt"/>
                          <a:ea typeface="+mn-ea"/>
                          <a:cs typeface="+mn-cs"/>
                        </a:rPr>
                        <a:t>Programme</a:t>
                      </a:r>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UK Link may become out of sync because CSS may send secure active messages later than expected (circa 5:35pm) because of any upstream delays from CSS leading to a data mismatches between UK Link and CSS and more importantly Gemini and settlement issues which are incredibly difficult to correct.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 </a:t>
                      </a:r>
                      <a:r>
                        <a:rPr lang="en-US" sz="650" b="0" i="0" u="none" strike="noStrike" kern="1200" dirty="0" err="1">
                          <a:solidFill>
                            <a:schemeClr val="tx1"/>
                          </a:solidFill>
                          <a:effectLst/>
                          <a:latin typeface="+mj-lt"/>
                          <a:ea typeface="+mn-ea"/>
                          <a:cs typeface="+mn-cs"/>
                        </a:rPr>
                        <a:t>Xoserve</a:t>
                      </a:r>
                      <a:r>
                        <a:rPr lang="en-US" sz="650" b="0" i="0" u="none" strike="noStrike" kern="1200" dirty="0">
                          <a:solidFill>
                            <a:schemeClr val="tx1"/>
                          </a:solidFill>
                          <a:effectLst/>
                          <a:latin typeface="+mj-lt"/>
                          <a:ea typeface="+mn-ea"/>
                          <a:cs typeface="+mn-cs"/>
                        </a:rPr>
                        <a:t> have raised CR-D129 to mitigate this risk.</a:t>
                      </a:r>
                    </a:p>
                    <a:p>
                      <a:pPr algn="l" fontAlgn="ctr"/>
                      <a:r>
                        <a:rPr lang="en-US" sz="650" b="0" i="0" u="none" strike="noStrike" kern="1200" dirty="0">
                          <a:solidFill>
                            <a:schemeClr val="tx1"/>
                          </a:solidFill>
                          <a:effectLst/>
                          <a:latin typeface="+mj-lt"/>
                          <a:ea typeface="+mn-ea"/>
                          <a:cs typeface="+mn-cs"/>
                        </a:rPr>
                        <a:t>- Discussions ongoing with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stakeholders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a:solidFill>
                            <a:schemeClr val="tx1"/>
                          </a:solidFill>
                          <a:effectLst/>
                          <a:latin typeface="+mj-lt"/>
                        </a:rPr>
                        <a:t>Session undertaken with Ofgem with actions in place. This will be tracked until mitigation actions are completed</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31/01/22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312046787"/>
                  </a:ext>
                </a:extLst>
              </a:tr>
              <a:tr h="582743">
                <a:tc>
                  <a:txBody>
                    <a:bodyPr/>
                    <a:lstStyle/>
                    <a:p>
                      <a:pPr algn="ctr" fontAlgn="b"/>
                      <a:r>
                        <a:rPr lang="en-GB" sz="650" b="1" i="0" u="none" strike="noStrike" kern="1200" dirty="0">
                          <a:solidFill>
                            <a:schemeClr val="tx1"/>
                          </a:solidFill>
                          <a:effectLst/>
                          <a:latin typeface="+mj-lt"/>
                          <a:ea typeface="+mn-ea"/>
                          <a:cs typeface="+mn-cs"/>
                        </a:rPr>
                        <a:t>66907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n-lt"/>
                          <a:ea typeface="+mn-ea"/>
                          <a:cs typeface="+mn-cs"/>
                        </a:rPr>
                        <a:t>Programme</a:t>
                      </a:r>
                    </a:p>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the SLAs stipulated with the CSS NFRs (1 </a:t>
                      </a:r>
                      <a:r>
                        <a:rPr lang="en-US" sz="650" b="0" i="0" u="none" strike="noStrike" dirty="0" err="1">
                          <a:solidFill>
                            <a:schemeClr val="tx1"/>
                          </a:solidFill>
                          <a:effectLst/>
                          <a:latin typeface="+mj-lt"/>
                        </a:rPr>
                        <a:t>Hr</a:t>
                      </a:r>
                      <a:r>
                        <a:rPr lang="en-US" sz="650" b="0" i="0" u="none" strike="noStrike" dirty="0">
                          <a:solidFill>
                            <a:schemeClr val="tx1"/>
                          </a:solidFill>
                          <a:effectLst/>
                          <a:latin typeface="+mj-lt"/>
                        </a:rPr>
                        <a:t> RTO) will not be met post CSS Go-live because REC is using the Switching BCDR document as the base for REC Service Definitions which has a 4 hour RTO defined with a maximum time of 8 hours for CSS to come back into operation leading to a massive impact on UK Link downstream processing, particularly with Gemini and settlement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This is being raised with REC and relevant Ofgem stakeholders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a:solidFill>
                            <a:schemeClr val="tx1"/>
                          </a:solidFill>
                          <a:effectLst/>
                          <a:latin typeface="+mj-lt"/>
                        </a:rPr>
                        <a:t>Awaiting updates </a:t>
                      </a:r>
                      <a:r>
                        <a:rPr lang="en-US" sz="650" b="0" i="0" u="none" strike="noStrike" dirty="0" err="1">
                          <a:solidFill>
                            <a:schemeClr val="tx1"/>
                          </a:solidFill>
                          <a:effectLst/>
                          <a:latin typeface="+mj-lt"/>
                        </a:rPr>
                        <a:t>re.RTO</a:t>
                      </a:r>
                      <a:r>
                        <a:rPr lang="en-US" sz="650" b="0" i="0" u="none" strike="noStrike" dirty="0">
                          <a:solidFill>
                            <a:schemeClr val="tx1"/>
                          </a:solidFill>
                          <a:effectLst/>
                          <a:latin typeface="+mj-lt"/>
                        </a:rPr>
                        <a:t>. Conversation also had with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Coordinator around this risk</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31/01/22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1099571287"/>
                  </a:ext>
                </a:extLst>
              </a:tr>
              <a:tr h="0">
                <a:tc>
                  <a:txBody>
                    <a:bodyPr/>
                    <a:lstStyle/>
                    <a:p>
                      <a:pPr algn="ctr" fontAlgn="b"/>
                      <a:r>
                        <a:rPr lang="en-GB" sz="650" b="1" i="0" u="none" strike="noStrike" kern="1200" dirty="0">
                          <a:solidFill>
                            <a:schemeClr val="tx1"/>
                          </a:solidFill>
                          <a:effectLst/>
                          <a:latin typeface="+mj-lt"/>
                          <a:ea typeface="+mn-ea"/>
                          <a:cs typeface="+mn-cs"/>
                        </a:rPr>
                        <a:t>66908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650" b="0" i="0" u="none" strike="noStrike" kern="1200" dirty="0">
                          <a:solidFill>
                            <a:schemeClr val="tx1"/>
                          </a:solidFill>
                          <a:effectLst/>
                          <a:latin typeface="+mn-lt"/>
                          <a:ea typeface="+mn-ea"/>
                          <a:cs typeface="+mn-cs"/>
                        </a:rPr>
                        <a:t>Programme</a:t>
                      </a:r>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the industry has not defined and agreed joint processes should key central components such as CSS go down during key times in the day (e.g. Gate Closure) because CSS BC/DR processes have been approved without addressing the queries and caveats called out during the consultation process leading to the possibility that should a DR event occur, downstream impacts are not understand or mitigated</a:t>
                      </a:r>
                    </a:p>
                    <a:p>
                      <a:pPr algn="l" fontAlgn="ctr"/>
                      <a:endParaRPr lang="en-US" sz="650" b="0" i="0" u="none" strike="noStrike" dirty="0">
                        <a:solidFill>
                          <a:schemeClr val="tx1"/>
                        </a:solidFill>
                        <a:effectLst/>
                        <a:latin typeface="+mj-lt"/>
                      </a:endParaRPr>
                    </a:p>
                    <a:p>
                      <a:pPr algn="l" fontAlgn="ctr"/>
                      <a:endParaRPr lang="en-US" sz="650" b="0" i="0" u="none" strike="noStrike" dirty="0">
                        <a:solidFill>
                          <a:schemeClr val="tx1"/>
                        </a:solidFill>
                        <a:effectLst/>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This will be raised with REC and Ofgem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a:solidFill>
                            <a:schemeClr val="tx1"/>
                          </a:solidFill>
                          <a:effectLst/>
                          <a:latin typeface="+mj-lt"/>
                        </a:rPr>
                        <a:t>Awaiting updates </a:t>
                      </a:r>
                      <a:r>
                        <a:rPr lang="en-US" sz="650" b="0" i="0" u="none" strike="noStrike" dirty="0" err="1">
                          <a:solidFill>
                            <a:schemeClr val="tx1"/>
                          </a:solidFill>
                          <a:effectLst/>
                          <a:latin typeface="+mj-lt"/>
                        </a:rPr>
                        <a:t>re.RTO</a:t>
                      </a:r>
                      <a:r>
                        <a:rPr lang="en-US" sz="650" b="0" i="0" u="none" strike="noStrike" dirty="0">
                          <a:solidFill>
                            <a:schemeClr val="tx1"/>
                          </a:solidFill>
                          <a:effectLst/>
                          <a:latin typeface="+mj-lt"/>
                        </a:rPr>
                        <a:t>. Conversation also had with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Coordinator around this risk</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28/02/22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2531195262"/>
                  </a:ext>
                </a:extLst>
              </a:tr>
            </a:tbl>
          </a:graphicData>
        </a:graphic>
      </p:graphicFrame>
    </p:spTree>
    <p:extLst>
      <p:ext uri="{BB962C8B-B14F-4D97-AF65-F5344CB8AC3E}">
        <p14:creationId xmlns:p14="http://schemas.microsoft.com/office/powerpoint/2010/main" val="31756275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774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4" name="Picture 3">
            <a:extLst>
              <a:ext uri="{FF2B5EF4-FFF2-40B4-BE49-F238E27FC236}">
                <a16:creationId xmlns:a16="http://schemas.microsoft.com/office/drawing/2014/main" id="{EA9EB250-EE39-44D4-9C68-EC8A8F1E2846}"/>
              </a:ext>
            </a:extLst>
          </p:cNvPr>
          <p:cNvPicPr>
            <a:picLocks/>
          </p:cNvPicPr>
          <p:nvPr/>
        </p:nvPicPr>
        <p:blipFill>
          <a:blip r:embed="rId3"/>
          <a:stretch>
            <a:fillRect/>
          </a:stretch>
        </p:blipFill>
        <p:spPr>
          <a:xfrm>
            <a:off x="243852" y="496301"/>
            <a:ext cx="8656296" cy="4653549"/>
          </a:xfrm>
          <a:prstGeom prst="rect">
            <a:avLst/>
          </a:prstGeom>
          <a:solidFill>
            <a:scrgbClr r="0" g="0" b="0"/>
          </a:solidFill>
        </p:spPr>
      </p:pic>
    </p:spTree>
    <p:extLst>
      <p:ext uri="{BB962C8B-B14F-4D97-AF65-F5344CB8AC3E}">
        <p14:creationId xmlns:p14="http://schemas.microsoft.com/office/powerpoint/2010/main" val="14648867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9649" y="-81503"/>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114506" y="396588"/>
          <a:ext cx="8960142" cy="4575455"/>
        </p:xfrm>
        <a:graphic>
          <a:graphicData uri="http://schemas.openxmlformats.org/drawingml/2006/table">
            <a:tbl>
              <a:tblPr firstRow="1" bandRow="1">
                <a:tableStyleId>{5C22544A-7EE6-4342-B048-85BDC9FD1C3A}</a:tableStyleId>
              </a:tblPr>
              <a:tblGrid>
                <a:gridCol w="4500486">
                  <a:extLst>
                    <a:ext uri="{9D8B030D-6E8A-4147-A177-3AD203B41FA5}">
                      <a16:colId xmlns:a16="http://schemas.microsoft.com/office/drawing/2014/main" val="997061046"/>
                    </a:ext>
                  </a:extLst>
                </a:gridCol>
                <a:gridCol w="838481">
                  <a:extLst>
                    <a:ext uri="{9D8B030D-6E8A-4147-A177-3AD203B41FA5}">
                      <a16:colId xmlns:a16="http://schemas.microsoft.com/office/drawing/2014/main" val="2723771934"/>
                    </a:ext>
                  </a:extLst>
                </a:gridCol>
                <a:gridCol w="831252">
                  <a:extLst>
                    <a:ext uri="{9D8B030D-6E8A-4147-A177-3AD203B41FA5}">
                      <a16:colId xmlns:a16="http://schemas.microsoft.com/office/drawing/2014/main" val="3830117845"/>
                    </a:ext>
                  </a:extLst>
                </a:gridCol>
                <a:gridCol w="744513">
                  <a:extLst>
                    <a:ext uri="{9D8B030D-6E8A-4147-A177-3AD203B41FA5}">
                      <a16:colId xmlns:a16="http://schemas.microsoft.com/office/drawing/2014/main" val="194189712"/>
                    </a:ext>
                  </a:extLst>
                </a:gridCol>
                <a:gridCol w="2045410">
                  <a:extLst>
                    <a:ext uri="{9D8B030D-6E8A-4147-A177-3AD203B41FA5}">
                      <a16:colId xmlns:a16="http://schemas.microsoft.com/office/drawing/2014/main" val="3065248341"/>
                    </a:ext>
                  </a:extLst>
                </a:gridCol>
              </a:tblGrid>
              <a:tr h="149079">
                <a:tc>
                  <a:txBody>
                    <a:bodyPr/>
                    <a:lstStyle/>
                    <a:p>
                      <a:pPr algn="l" rtl="0" fontAlgn="ctr"/>
                      <a:r>
                        <a:rPr lang="en-GB" sz="300" b="1" i="0" u="none" strike="noStrike" dirty="0">
                          <a:solidFill>
                            <a:srgbClr val="FFFFFF"/>
                          </a:solidFill>
                          <a:effectLst/>
                          <a:latin typeface="+mn-lt"/>
                          <a:cs typeface="Arial" panose="020B0604020202020204" pitchFamily="34" charset="0"/>
                        </a:rPr>
                        <a:t>CR Name</a:t>
                      </a:r>
                    </a:p>
                  </a:txBody>
                  <a:tcPr marL="4757" marR="4757" marT="4757" marB="0" anchor="ctr">
                    <a:lnB w="38100" cmpd="sng">
                      <a:noFill/>
                    </a:lnB>
                  </a:tcPr>
                </a:tc>
                <a:tc>
                  <a:txBody>
                    <a:bodyPr/>
                    <a:lstStyle/>
                    <a:p>
                      <a:pPr algn="l" rtl="0" fontAlgn="ctr"/>
                      <a:r>
                        <a:rPr lang="en-GB" sz="300" b="1" i="0" u="none" strike="noStrike" dirty="0">
                          <a:solidFill>
                            <a:srgbClr val="FFFFFF"/>
                          </a:solidFill>
                          <a:effectLst/>
                          <a:latin typeface="+mn-lt"/>
                          <a:cs typeface="Arial" panose="020B0604020202020204" pitchFamily="34" charset="0"/>
                        </a:rPr>
                        <a:t>CR Ref</a:t>
                      </a:r>
                    </a:p>
                  </a:txBody>
                  <a:tcPr marL="4757" marR="4757" marT="4757" marB="0" anchor="ctr">
                    <a:lnB w="38100" cmpd="sng">
                      <a:noFill/>
                    </a:lnB>
                  </a:tcPr>
                </a:tc>
                <a:tc>
                  <a:txBody>
                    <a:bodyPr/>
                    <a:lstStyle/>
                    <a:p>
                      <a:pPr algn="l" rtl="0" fontAlgn="ctr"/>
                      <a:r>
                        <a:rPr lang="en-US" sz="300" b="1" i="0" u="none" strike="noStrike" dirty="0">
                          <a:solidFill>
                            <a:srgbClr val="FFFFFF"/>
                          </a:solidFill>
                          <a:effectLst/>
                          <a:latin typeface="+mn-lt"/>
                          <a:cs typeface="Arial" panose="020B0604020202020204" pitchFamily="34" charset="0"/>
                        </a:rPr>
                        <a:t>High Level Cost IA Cost</a:t>
                      </a:r>
                    </a:p>
                  </a:txBody>
                  <a:tcPr marL="4757" marR="4757" marT="4757" marB="0" anchor="ctr">
                    <a:lnB w="38100" cmpd="sng">
                      <a:noFill/>
                    </a:lnB>
                  </a:tcPr>
                </a:tc>
                <a:tc>
                  <a:txBody>
                    <a:bodyPr/>
                    <a:lstStyle/>
                    <a:p>
                      <a:pPr algn="l" rtl="0" fontAlgn="ctr"/>
                      <a:r>
                        <a:rPr lang="en-GB" sz="300" b="1" i="0" u="none" strike="noStrike" dirty="0">
                          <a:solidFill>
                            <a:srgbClr val="FFFFFF"/>
                          </a:solidFill>
                          <a:effectLst/>
                          <a:latin typeface="+mn-lt"/>
                          <a:cs typeface="Arial" panose="020B0604020202020204" pitchFamily="34" charset="0"/>
                        </a:rPr>
                        <a:t>Date Raised</a:t>
                      </a:r>
                    </a:p>
                  </a:txBody>
                  <a:tcPr marL="4757" marR="4757" marT="4757" marB="0" anchor="ctr">
                    <a:lnB w="38100" cmpd="sng">
                      <a:noFill/>
                    </a:lnB>
                  </a:tcPr>
                </a:tc>
                <a:tc>
                  <a:txBody>
                    <a:bodyPr/>
                    <a:lstStyle/>
                    <a:p>
                      <a:pPr algn="l" rtl="0" fontAlgn="ctr"/>
                      <a:r>
                        <a:rPr lang="en-GB" sz="300" b="1" i="0" u="none" strike="noStrike" dirty="0">
                          <a:solidFill>
                            <a:srgbClr val="FFFFFF"/>
                          </a:solidFill>
                          <a:effectLst/>
                          <a:latin typeface="+mn-lt"/>
                          <a:cs typeface="Arial" panose="020B0604020202020204" pitchFamily="34" charset="0"/>
                        </a:rPr>
                        <a:t>Status</a:t>
                      </a:r>
                    </a:p>
                  </a:txBody>
                  <a:tcPr marL="4757" marR="4757" marT="4757" marB="0" anchor="ctr">
                    <a:lnB w="38100" cmpd="sng">
                      <a:noFill/>
                    </a:lnB>
                  </a:tcPr>
                </a:tc>
                <a:extLst>
                  <a:ext uri="{0D108BD9-81ED-4DB2-BD59-A6C34878D82A}">
                    <a16:rowId xmlns:a16="http://schemas.microsoft.com/office/drawing/2014/main" val="4029148686"/>
                  </a:ext>
                </a:extLst>
              </a:tr>
              <a:tr h="130678">
                <a:tc>
                  <a:txBody>
                    <a:bodyPr/>
                    <a:lstStyle/>
                    <a:p>
                      <a:pPr algn="l" fontAlgn="t"/>
                      <a:r>
                        <a:rPr lang="en-GB" sz="800" b="0" i="0" u="none" strike="noStrike" dirty="0">
                          <a:solidFill>
                            <a:srgbClr val="000000"/>
                          </a:solidFill>
                          <a:effectLst/>
                          <a:latin typeface="+mn-lt"/>
                        </a:rPr>
                        <a:t>Programme Plan Re-Baseline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n-lt"/>
                        </a:rPr>
                        <a:t>CR-D002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n-lt"/>
                        </a:rPr>
                        <a:t>07/11/2019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n-lt"/>
                        </a:rPr>
                        <a:t>Approved - Complete</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528655"/>
                  </a:ext>
                </a:extLst>
              </a:tr>
              <a:tr h="130678">
                <a:tc>
                  <a:txBody>
                    <a:bodyPr/>
                    <a:lstStyle/>
                    <a:p>
                      <a:pPr algn="l" fontAlgn="t"/>
                      <a:r>
                        <a:rPr lang="en-US" sz="800" b="0" i="0" u="none" strike="noStrike">
                          <a:solidFill>
                            <a:srgbClr val="000000"/>
                          </a:solidFill>
                          <a:effectLst/>
                          <a:latin typeface="+mn-lt"/>
                        </a:rPr>
                        <a:t>Updates to the CSS Physical Interface Design (PhID).</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CR-D008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£17,250.00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22/01/2020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1000553"/>
                  </a:ext>
                </a:extLst>
              </a:tr>
              <a:tr h="130678">
                <a:tc>
                  <a:txBody>
                    <a:bodyPr/>
                    <a:lstStyle/>
                    <a:p>
                      <a:pPr algn="l" fontAlgn="t"/>
                      <a:r>
                        <a:rPr lang="en-GB" sz="800" b="0" i="0" u="none" strike="noStrike">
                          <a:solidFill>
                            <a:srgbClr val="000000"/>
                          </a:solidFill>
                          <a:effectLst/>
                          <a:latin typeface="+mn-lt"/>
                        </a:rPr>
                        <a:t>CSS_Exception_Handling_Strategy_v0.2</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CR-D014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7258831"/>
                  </a:ext>
                </a:extLst>
              </a:tr>
              <a:tr h="130678">
                <a:tc>
                  <a:txBody>
                    <a:bodyPr/>
                    <a:lstStyle/>
                    <a:p>
                      <a:pPr algn="l" fontAlgn="t"/>
                      <a:r>
                        <a:rPr lang="en-US" sz="800" b="0" i="0" u="none" strike="noStrike">
                          <a:solidFill>
                            <a:srgbClr val="000000"/>
                          </a:solidFill>
                          <a:effectLst/>
                          <a:latin typeface="+mn-lt"/>
                        </a:rPr>
                        <a:t>Provide_CSS_RegistrationID_to_PUI_and_LPs</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CR-D016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£12,643.00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07/08/2020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9646371"/>
                  </a:ext>
                </a:extLst>
              </a:tr>
              <a:tr h="130678">
                <a:tc>
                  <a:txBody>
                    <a:bodyPr/>
                    <a:lstStyle/>
                    <a:p>
                      <a:pPr algn="l" fontAlgn="t"/>
                      <a:r>
                        <a:rPr lang="en-US" sz="800" b="0" i="0" u="none" strike="noStrike" dirty="0">
                          <a:solidFill>
                            <a:srgbClr val="000000"/>
                          </a:solidFill>
                          <a:effectLst/>
                          <a:latin typeface="+mn-lt"/>
                        </a:rPr>
                        <a:t>Licence Exempt Network Customer Identifier – ABACUS Data Model update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CR-E51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29/10/2019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Complete</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945083"/>
                  </a:ext>
                </a:extLst>
              </a:tr>
              <a:tr h="130678">
                <a:tc>
                  <a:txBody>
                    <a:bodyPr/>
                    <a:lstStyle/>
                    <a:p>
                      <a:pPr algn="l" fontAlgn="t"/>
                      <a:r>
                        <a:rPr lang="en-US" sz="800" b="0" i="0" u="none" strike="noStrike">
                          <a:solidFill>
                            <a:srgbClr val="000000"/>
                          </a:solidFill>
                          <a:effectLst/>
                          <a:latin typeface="+mn-lt"/>
                        </a:rPr>
                        <a:t>Amendments to the DMS artefact suite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£6,500.00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n-lt"/>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68744"/>
                  </a:ext>
                </a:extLst>
              </a:tr>
              <a:tr h="130678">
                <a:tc>
                  <a:txBody>
                    <a:bodyPr/>
                    <a:lstStyle/>
                    <a:p>
                      <a:pPr algn="l" fontAlgn="t"/>
                      <a:r>
                        <a:rPr lang="en-US" sz="800" b="0" i="0" u="none" strike="noStrike">
                          <a:solidFill>
                            <a:srgbClr val="000000"/>
                          </a:solidFill>
                          <a:effectLst/>
                          <a:latin typeface="+mn-lt"/>
                        </a:rPr>
                        <a:t>Migration of Terminated Gas RMPS</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CR-D022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n-lt"/>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7033543"/>
                  </a:ext>
                </a:extLst>
              </a:tr>
              <a:tr h="130678">
                <a:tc>
                  <a:txBody>
                    <a:bodyPr/>
                    <a:lstStyle/>
                    <a:p>
                      <a:pPr algn="l" fontAlgn="t"/>
                      <a:r>
                        <a:rPr lang="en-US" sz="800" b="0" i="0" u="none" strike="noStrike">
                          <a:solidFill>
                            <a:srgbClr val="000000"/>
                          </a:solidFill>
                          <a:effectLst/>
                          <a:latin typeface="+mn-lt"/>
                        </a:rPr>
                        <a:t>Amendments to the NC-0079 for REL (Retail Energy Location) Data Migration and Reconciliation</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CR-D024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£20,000.00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n-lt"/>
                        </a:rPr>
                        <a:t>06/07/2020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77588"/>
                  </a:ext>
                </a:extLst>
              </a:tr>
              <a:tr h="169818">
                <a:tc>
                  <a:txBody>
                    <a:bodyPr/>
                    <a:lstStyle/>
                    <a:p>
                      <a:pPr algn="l" fontAlgn="b"/>
                      <a:r>
                        <a:rPr lang="en-GB" sz="800" b="0" i="0" u="none" strike="noStrike">
                          <a:solidFill>
                            <a:srgbClr val="000000"/>
                          </a:solidFill>
                          <a:effectLst/>
                          <a:latin typeface="+mn-lt"/>
                        </a:rPr>
                        <a:t>DMS - PHID Alignment Parties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CR-D026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06/07/2020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3703546"/>
                  </a:ext>
                </a:extLst>
              </a:tr>
              <a:tr h="130678">
                <a:tc>
                  <a:txBody>
                    <a:bodyPr/>
                    <a:lstStyle/>
                    <a:p>
                      <a:pPr algn="l" fontAlgn="b"/>
                      <a:r>
                        <a:rPr lang="en-US" sz="800" b="0" i="0" u="none" strike="noStrike">
                          <a:solidFill>
                            <a:srgbClr val="000000"/>
                          </a:solidFill>
                          <a:effectLst/>
                          <a:latin typeface="+mn-lt"/>
                        </a:rPr>
                        <a:t>Request For a New or Upgraded DMT Environment</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CR-D027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£256,009.00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07/08/2020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5974469"/>
                  </a:ext>
                </a:extLst>
              </a:tr>
              <a:tr h="130678">
                <a:tc>
                  <a:txBody>
                    <a:bodyPr/>
                    <a:lstStyle/>
                    <a:p>
                      <a:pPr algn="l" fontAlgn="b"/>
                      <a:r>
                        <a:rPr lang="en-US" sz="800" b="0" i="0" u="none" strike="noStrike">
                          <a:solidFill>
                            <a:srgbClr val="000000"/>
                          </a:solidFill>
                          <a:effectLst/>
                          <a:latin typeface="+mn-lt"/>
                        </a:rPr>
                        <a:t>Enable TLS connection pooling for all directly connected parties to CSS]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CR-D028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£2,500.00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13/07/2020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3742555"/>
                  </a:ext>
                </a:extLst>
              </a:tr>
              <a:tr h="130678">
                <a:tc>
                  <a:txBody>
                    <a:bodyPr/>
                    <a:lstStyle/>
                    <a:p>
                      <a:pPr algn="l" fontAlgn="b"/>
                      <a:r>
                        <a:rPr lang="en-GB" sz="800" b="0" i="0" u="none" strike="noStrike">
                          <a:solidFill>
                            <a:srgbClr val="000000"/>
                          </a:solidFill>
                          <a:effectLst/>
                          <a:latin typeface="+mn-lt"/>
                        </a:rPr>
                        <a:t>Message Header Format for PKI Certificate Identification]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CR-D029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£2,500.00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13/07/2020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898194"/>
                  </a:ext>
                </a:extLst>
              </a:tr>
              <a:tr h="130678">
                <a:tc>
                  <a:txBody>
                    <a:bodyPr/>
                    <a:lstStyle/>
                    <a:p>
                      <a:pPr algn="l" fontAlgn="b"/>
                      <a:r>
                        <a:rPr lang="en-US" sz="800" b="0" i="0" u="none" strike="noStrike">
                          <a:solidFill>
                            <a:srgbClr val="000000"/>
                          </a:solidFill>
                          <a:effectLst/>
                          <a:latin typeface="+mn-lt"/>
                        </a:rPr>
                        <a:t>SIT Functional Test Re Plan  Enabling Parallel Testing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CR-D030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£56,000.00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20/07/2020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377997"/>
                  </a:ext>
                </a:extLst>
              </a:tr>
              <a:tr h="130678">
                <a:tc>
                  <a:txBody>
                    <a:bodyPr/>
                    <a:lstStyle/>
                    <a:p>
                      <a:pPr algn="l" fontAlgn="b"/>
                      <a:r>
                        <a:rPr lang="fr-FR" sz="800" b="0" i="0" u="none" strike="noStrike">
                          <a:solidFill>
                            <a:srgbClr val="000000"/>
                          </a:solidFill>
                          <a:effectLst/>
                          <a:latin typeface="+mn-lt"/>
                        </a:rPr>
                        <a:t>DM_Validation Catalogue_Shipper_Effective_Date_Change_</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CR-D032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03/08/2020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2708138"/>
                  </a:ext>
                </a:extLst>
              </a:tr>
              <a:tr h="130678">
                <a:tc>
                  <a:txBody>
                    <a:bodyPr/>
                    <a:lstStyle/>
                    <a:p>
                      <a:pPr algn="l" fontAlgn="b"/>
                      <a:r>
                        <a:rPr lang="en-GB" sz="800" b="0" i="0" u="none" strike="noStrike">
                          <a:solidFill>
                            <a:srgbClr val="000000"/>
                          </a:solidFill>
                          <a:effectLst/>
                          <a:latin typeface="+mn-lt"/>
                        </a:rPr>
                        <a:t>Compression During Data Migration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CR-D034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09/09/2020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725783"/>
                  </a:ext>
                </a:extLst>
              </a:tr>
              <a:tr h="130678">
                <a:tc>
                  <a:txBody>
                    <a:bodyPr/>
                    <a:lstStyle/>
                    <a:p>
                      <a:pPr algn="l" fontAlgn="b"/>
                      <a:r>
                        <a:rPr lang="en-US" sz="800" b="0" i="0" u="none" strike="noStrike">
                          <a:solidFill>
                            <a:srgbClr val="000000"/>
                          </a:solidFill>
                          <a:effectLst/>
                          <a:latin typeface="+mn-lt"/>
                        </a:rPr>
                        <a:t>Uplift to the CSS Interface Specifications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CR-D038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£70,000.00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07/10/2020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25048"/>
                  </a:ext>
                </a:extLst>
              </a:tr>
              <a:tr h="130678">
                <a:tc>
                  <a:txBody>
                    <a:bodyPr/>
                    <a:lstStyle/>
                    <a:p>
                      <a:pPr algn="l" fontAlgn="b"/>
                      <a:r>
                        <a:rPr lang="en-US" sz="800" b="0" i="0" u="none" strike="noStrike">
                          <a:solidFill>
                            <a:srgbClr val="000000"/>
                          </a:solidFill>
                          <a:effectLst/>
                          <a:latin typeface="+mn-lt"/>
                        </a:rPr>
                        <a:t>Uplift to Business Data Validation Rules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CR-D039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£20,000.00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169379"/>
                  </a:ext>
                </a:extLst>
              </a:tr>
              <a:tr h="130678">
                <a:tc>
                  <a:txBody>
                    <a:bodyPr/>
                    <a:lstStyle/>
                    <a:p>
                      <a:pPr algn="l" fontAlgn="b"/>
                      <a:r>
                        <a:rPr lang="en-GB" sz="800" b="0" i="0" u="none" strike="noStrike">
                          <a:solidFill>
                            <a:srgbClr val="000000"/>
                          </a:solidFill>
                          <a:effectLst/>
                          <a:latin typeface="+mn-lt"/>
                        </a:rPr>
                        <a:t>Programme Plan Re-Baseline</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CR-D042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£14,913,000.00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28/09/2020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9581709"/>
                  </a:ext>
                </a:extLst>
              </a:tr>
              <a:tr h="130678">
                <a:tc>
                  <a:txBody>
                    <a:bodyPr/>
                    <a:lstStyle/>
                    <a:p>
                      <a:pPr algn="l" fontAlgn="b"/>
                      <a:r>
                        <a:rPr lang="en-US" sz="800" b="0" i="0" u="none" strike="noStrike">
                          <a:solidFill>
                            <a:srgbClr val="000000"/>
                          </a:solidFill>
                          <a:effectLst/>
                          <a:latin typeface="+mn-lt"/>
                        </a:rPr>
                        <a:t>Changes to Support Energy Company Data</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CR-D059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£37,500.00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03/08/2021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307551"/>
                  </a:ext>
                </a:extLst>
              </a:tr>
              <a:tr h="130678">
                <a:tc>
                  <a:txBody>
                    <a:bodyPr/>
                    <a:lstStyle/>
                    <a:p>
                      <a:pPr algn="l" fontAlgn="b"/>
                      <a:r>
                        <a:rPr lang="en-GB" sz="800" b="0" i="0" u="none" strike="noStrike">
                          <a:solidFill>
                            <a:srgbClr val="000000"/>
                          </a:solidFill>
                          <a:effectLst/>
                          <a:latin typeface="+mn-lt"/>
                        </a:rPr>
                        <a:t>Operational Choreography Detection 0.5</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CR-D060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£308,205.00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782153"/>
                  </a:ext>
                </a:extLst>
              </a:tr>
              <a:tr h="130678">
                <a:tc>
                  <a:txBody>
                    <a:bodyPr/>
                    <a:lstStyle/>
                    <a:p>
                      <a:pPr algn="l" fontAlgn="b"/>
                      <a:r>
                        <a:rPr lang="en-GB" sz="800" b="0" i="0" u="none" strike="noStrike">
                          <a:solidFill>
                            <a:srgbClr val="000000"/>
                          </a:solidFill>
                          <a:effectLst/>
                          <a:latin typeface="+mn-lt"/>
                        </a:rPr>
                        <a:t>Operational Choreography Rectification 0.3</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CR-D061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541801"/>
                  </a:ext>
                </a:extLst>
              </a:tr>
              <a:tr h="261357">
                <a:tc>
                  <a:txBody>
                    <a:bodyPr/>
                    <a:lstStyle/>
                    <a:p>
                      <a:pPr algn="l" fontAlgn="b"/>
                      <a:r>
                        <a:rPr lang="en-US" sz="800" b="0" i="0" u="none" strike="noStrike">
                          <a:solidFill>
                            <a:srgbClr val="000000"/>
                          </a:solidFill>
                          <a:effectLst/>
                          <a:latin typeface="+mn-lt"/>
                        </a:rPr>
                        <a:t>Amendment of Data Migration Solution to Protect Programme Timescales - Removal of Transition Stage 1 Delta files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CR-D062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£83,490.00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25/02/2021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1576077"/>
                  </a:ext>
                </a:extLst>
              </a:tr>
              <a:tr h="169818">
                <a:tc>
                  <a:txBody>
                    <a:bodyPr/>
                    <a:lstStyle/>
                    <a:p>
                      <a:pPr algn="l" fontAlgn="b"/>
                      <a:r>
                        <a:rPr lang="en-US" sz="800" b="0" i="0" u="none" strike="noStrike">
                          <a:solidFill>
                            <a:srgbClr val="000000"/>
                          </a:solidFill>
                          <a:effectLst/>
                          <a:latin typeface="+mn-lt"/>
                        </a:rPr>
                        <a:t>Change to Management of In-Flight Switches Approach</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CR-D071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9267783"/>
                  </a:ext>
                </a:extLst>
              </a:tr>
              <a:tr h="130678">
                <a:tc>
                  <a:txBody>
                    <a:bodyPr/>
                    <a:lstStyle/>
                    <a:p>
                      <a:pPr algn="l" fontAlgn="t"/>
                      <a:r>
                        <a:rPr lang="en-US" sz="800" b="0" i="0" u="none" strike="noStrike" dirty="0">
                          <a:solidFill>
                            <a:srgbClr val="000000"/>
                          </a:solidFill>
                          <a:effectLst/>
                          <a:latin typeface="+mn-lt"/>
                        </a:rPr>
                        <a:t>Increase Cadence of Data cuts</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CR-D080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£24,600.00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n-lt"/>
                        </a:rPr>
                        <a:t>10/05/2021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9916139"/>
                  </a:ext>
                </a:extLst>
              </a:tr>
              <a:tr h="130678">
                <a:tc>
                  <a:txBody>
                    <a:bodyPr/>
                    <a:lstStyle/>
                    <a:p>
                      <a:pPr algn="l" fontAlgn="b"/>
                      <a:r>
                        <a:rPr lang="en-US" sz="800" b="0" i="0" u="none" strike="noStrike">
                          <a:solidFill>
                            <a:srgbClr val="000000"/>
                          </a:solidFill>
                          <a:effectLst/>
                          <a:latin typeface="+mn-lt"/>
                        </a:rPr>
                        <a:t>Amendment to Assumptions as a result of analysis undertaken during CP1 v0.4]</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CR-D083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Complete</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0893854"/>
                  </a:ext>
                </a:extLst>
              </a:tr>
              <a:tr h="166397">
                <a:tc>
                  <a:txBody>
                    <a:bodyPr/>
                    <a:lstStyle/>
                    <a:p>
                      <a:pPr algn="l" fontAlgn="b"/>
                      <a:r>
                        <a:rPr lang="en-US" sz="800" b="0" i="0" u="none" strike="noStrike">
                          <a:solidFill>
                            <a:srgbClr val="000000"/>
                          </a:solidFill>
                          <a:effectLst/>
                          <a:latin typeface="+mn-lt"/>
                        </a:rPr>
                        <a:t>TT Remediation &amp; Paper-Based Testing Workshop</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CR-D095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£10,000.00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23/08/2021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Complete</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4170076"/>
                  </a:ext>
                </a:extLst>
              </a:tr>
              <a:tr h="261357">
                <a:tc>
                  <a:txBody>
                    <a:bodyPr/>
                    <a:lstStyle/>
                    <a:p>
                      <a:pPr algn="l" fontAlgn="b"/>
                      <a:r>
                        <a:rPr lang="en-US" sz="800" b="0" i="0" u="none" strike="noStrike">
                          <a:solidFill>
                            <a:srgbClr val="000000"/>
                          </a:solidFill>
                          <a:effectLst/>
                          <a:latin typeface="+mn-lt"/>
                        </a:rPr>
                        <a:t> Changes to DB4 document; “E2E Transition Plan – Implementation Approach’ to remove the requirement to expose the REL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CR-D105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31/08/2021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5997686"/>
                  </a:ext>
                </a:extLst>
              </a:tr>
              <a:tr h="130678">
                <a:tc>
                  <a:txBody>
                    <a:bodyPr/>
                    <a:lstStyle/>
                    <a:p>
                      <a:pPr algn="l" fontAlgn="b"/>
                      <a:r>
                        <a:rPr lang="en-GB" sz="800" b="0" i="0" u="none" strike="noStrike">
                          <a:solidFill>
                            <a:srgbClr val="000000"/>
                          </a:solidFill>
                          <a:effectLst/>
                          <a:latin typeface="+mn-lt"/>
                        </a:rPr>
                        <a:t>Additional Regression Testing cycles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CR-D113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£20,000.00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19/11/2021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5768496"/>
                  </a:ext>
                </a:extLst>
              </a:tr>
              <a:tr h="261357">
                <a:tc>
                  <a:txBody>
                    <a:bodyPr/>
                    <a:lstStyle/>
                    <a:p>
                      <a:pPr algn="l" fontAlgn="b"/>
                      <a:r>
                        <a:rPr lang="en-US" sz="800" b="0" i="0" u="none" strike="noStrike">
                          <a:solidFill>
                            <a:srgbClr val="000000"/>
                          </a:solidFill>
                          <a:effectLst/>
                          <a:latin typeface="+mn-lt"/>
                        </a:rPr>
                        <a:t>Amendments to NCD-0008 Data Cleansing Catalogue v1.5 to reflect newupdated data cleansing requirements following DA310 analysis of industry data cleansing progress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CR-D115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25/10/2021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1458322"/>
                  </a:ext>
                </a:extLst>
              </a:tr>
              <a:tr h="130678">
                <a:tc>
                  <a:txBody>
                    <a:bodyPr/>
                    <a:lstStyle/>
                    <a:p>
                      <a:pPr algn="l" fontAlgn="b"/>
                      <a:r>
                        <a:rPr lang="en-US" sz="800" b="0" i="0" u="none" strike="noStrike" dirty="0">
                          <a:solidFill>
                            <a:srgbClr val="000000"/>
                          </a:solidFill>
                          <a:effectLst/>
                          <a:latin typeface="+mn-lt"/>
                        </a:rPr>
                        <a:t>Uplifting the CSS Business Data Validation Rules document to v1.3</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n-lt"/>
                        </a:rPr>
                        <a:t>CR-D124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n-lt"/>
                        </a:rPr>
                        <a:t>£18,500.00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n-lt"/>
                        </a:rPr>
                        <a:t>26/11/2021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6498678"/>
                  </a:ext>
                </a:extLst>
              </a:tr>
            </a:tbl>
          </a:graphicData>
        </a:graphic>
      </p:graphicFrame>
    </p:spTree>
    <p:extLst>
      <p:ext uri="{BB962C8B-B14F-4D97-AF65-F5344CB8AC3E}">
        <p14:creationId xmlns:p14="http://schemas.microsoft.com/office/powerpoint/2010/main" val="5661172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600" dirty="0">
                <a:solidFill>
                  <a:schemeClr val="accent1"/>
                </a:solidFill>
                <a:latin typeface="+mn-lt"/>
                <a:cs typeface="Arial"/>
              </a:rPr>
              <a:t>Switching Programme CR Position – CRs not impacting </a:t>
            </a:r>
            <a:r>
              <a:rPr lang="en-GB" sz="1600" dirty="0" err="1">
                <a:solidFill>
                  <a:schemeClr val="accent1"/>
                </a:solidFill>
                <a:latin typeface="+mn-lt"/>
                <a:cs typeface="Arial"/>
              </a:rPr>
              <a:t>Xoserve</a:t>
            </a:r>
            <a:r>
              <a:rPr lang="en-GB" sz="1600" dirty="0">
                <a:solidFill>
                  <a:schemeClr val="accent1"/>
                </a:solidFill>
                <a:latin typeface="+mn-lt"/>
                <a:cs typeface="Arial"/>
              </a:rPr>
              <a:t> (Cost Implication)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5638" y="304897"/>
          <a:ext cx="9132724" cy="4841540"/>
        </p:xfrm>
        <a:graphic>
          <a:graphicData uri="http://schemas.openxmlformats.org/drawingml/2006/table">
            <a:tbl>
              <a:tblPr firstRow="1" bandRow="1">
                <a:tableStyleId>{5C22544A-7EE6-4342-B048-85BDC9FD1C3A}</a:tableStyleId>
              </a:tblPr>
              <a:tblGrid>
                <a:gridCol w="5734501">
                  <a:extLst>
                    <a:ext uri="{9D8B030D-6E8A-4147-A177-3AD203B41FA5}">
                      <a16:colId xmlns:a16="http://schemas.microsoft.com/office/drawing/2014/main" val="997061046"/>
                    </a:ext>
                  </a:extLst>
                </a:gridCol>
                <a:gridCol w="630088">
                  <a:extLst>
                    <a:ext uri="{9D8B030D-6E8A-4147-A177-3AD203B41FA5}">
                      <a16:colId xmlns:a16="http://schemas.microsoft.com/office/drawing/2014/main" val="2723771934"/>
                    </a:ext>
                  </a:extLst>
                </a:gridCol>
                <a:gridCol w="877874">
                  <a:extLst>
                    <a:ext uri="{9D8B030D-6E8A-4147-A177-3AD203B41FA5}">
                      <a16:colId xmlns:a16="http://schemas.microsoft.com/office/drawing/2014/main" val="194189712"/>
                    </a:ext>
                  </a:extLst>
                </a:gridCol>
                <a:gridCol w="1890261">
                  <a:extLst>
                    <a:ext uri="{9D8B030D-6E8A-4147-A177-3AD203B41FA5}">
                      <a16:colId xmlns:a16="http://schemas.microsoft.com/office/drawing/2014/main" val="3065248341"/>
                    </a:ext>
                  </a:extLst>
                </a:gridCol>
              </a:tblGrid>
              <a:tr h="178100">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136991">
                <a:tc>
                  <a:txBody>
                    <a:bodyPr/>
                    <a:lstStyle/>
                    <a:p>
                      <a:pPr marL="0" algn="l" fontAlgn="t"/>
                      <a:r>
                        <a:rPr lang="it-IT" sz="900" b="0" i="0" u="none" strike="noStrike" dirty="0">
                          <a:solidFill>
                            <a:srgbClr val="000000"/>
                          </a:solidFill>
                          <a:effectLst/>
                          <a:latin typeface="+mj-lt"/>
                          <a:ea typeface="+mn-ea"/>
                          <a:cs typeface="+mn-cs"/>
                        </a:rPr>
                        <a:t>Non_Mandatory_MPAS_Metered_Indicator_v0.4</a:t>
                      </a:r>
                    </a:p>
                  </a:txBody>
                  <a:tcPr marL="0" marR="0" marT="0" marB="0">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dirty="0">
                          <a:solidFill>
                            <a:srgbClr val="000000"/>
                          </a:solidFill>
                          <a:effectLst/>
                          <a:latin typeface="+mj-lt"/>
                          <a:ea typeface="+mn-ea"/>
                          <a:cs typeface="+mn-cs"/>
                        </a:rPr>
                        <a:t>CR-D001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27/01/2020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11819855"/>
                  </a:ext>
                </a:extLst>
              </a:tr>
              <a:tr h="136991">
                <a:tc>
                  <a:txBody>
                    <a:bodyPr/>
                    <a:lstStyle/>
                    <a:p>
                      <a:pPr marL="0" algn="l" fontAlgn="t"/>
                      <a:r>
                        <a:rPr lang="en-GB" sz="900" b="0" i="0" u="none" strike="noStrike" dirty="0">
                          <a:solidFill>
                            <a:srgbClr val="000000"/>
                          </a:solidFill>
                          <a:effectLst/>
                          <a:latin typeface="+mj-lt"/>
                          <a:ea typeface="+mn-ea"/>
                          <a:cs typeface="+mn-cs"/>
                        </a:rPr>
                        <a:t>REC Manager Procurement Timelines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02/12/2019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74087473"/>
                  </a:ext>
                </a:extLst>
              </a:tr>
              <a:tr h="136991">
                <a:tc>
                  <a:txBody>
                    <a:bodyPr/>
                    <a:lstStyle/>
                    <a:p>
                      <a:pPr marL="0" algn="l" fontAlgn="t"/>
                      <a:r>
                        <a:rPr lang="en-GB" sz="900" b="0" i="0" u="none" strike="noStrike" dirty="0">
                          <a:solidFill>
                            <a:srgbClr val="000000"/>
                          </a:solidFill>
                          <a:effectLst/>
                          <a:latin typeface="+mj-lt"/>
                          <a:ea typeface="+mn-ea"/>
                          <a:cs typeface="+mn-cs"/>
                        </a:rPr>
                        <a:t>MPAS Related MPAN Disconnection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8032825"/>
                  </a:ext>
                </a:extLst>
              </a:tr>
              <a:tr h="136991">
                <a:tc>
                  <a:txBody>
                    <a:bodyPr/>
                    <a:lstStyle/>
                    <a:p>
                      <a:pPr marL="0" algn="l" fontAlgn="t"/>
                      <a:r>
                        <a:rPr lang="en-US" sz="900" b="0" i="0" u="none" strike="noStrike" dirty="0">
                          <a:solidFill>
                            <a:srgbClr val="000000"/>
                          </a:solidFill>
                          <a:effectLst/>
                          <a:latin typeface="+mj-lt"/>
                          <a:ea typeface="+mn-ea"/>
                          <a:cs typeface="+mn-cs"/>
                        </a:rPr>
                        <a:t>Introduction of Validation Message to Logical Mode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25/11/2019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5213109"/>
                  </a:ext>
                </a:extLst>
              </a:tr>
              <a:tr h="136991">
                <a:tc>
                  <a:txBody>
                    <a:bodyPr/>
                    <a:lstStyle/>
                    <a:p>
                      <a:pPr marL="0" algn="l" fontAlgn="t"/>
                      <a:r>
                        <a:rPr lang="en-US" sz="900" b="0" i="0" u="none" strike="noStrike">
                          <a:solidFill>
                            <a:srgbClr val="000000"/>
                          </a:solidFill>
                          <a:effectLst/>
                          <a:latin typeface="+mj-lt"/>
                          <a:ea typeface="+mn-ea"/>
                          <a:cs typeface="+mn-cs"/>
                        </a:rPr>
                        <a:t>Modification of Related MPAN Cleanse Checkpoint Milestones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0102098"/>
                  </a:ext>
                </a:extLst>
              </a:tr>
              <a:tr h="136991">
                <a:tc>
                  <a:txBody>
                    <a:bodyPr/>
                    <a:lstStyle/>
                    <a:p>
                      <a:pPr marL="0" algn="l" fontAlgn="t"/>
                      <a:r>
                        <a:rPr lang="en-GB" sz="900" b="0" i="0" u="none" strike="noStrike" dirty="0">
                          <a:solidFill>
                            <a:srgbClr val="000000"/>
                          </a:solidFill>
                          <a:effectLst/>
                          <a:latin typeface="+mj-lt"/>
                          <a:ea typeface="+mn-ea"/>
                          <a:cs typeface="+mn-cs"/>
                        </a:rPr>
                        <a:t>ABACUS Corrections and Re-alignments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04/12/2019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632140284"/>
                  </a:ext>
                </a:extLst>
              </a:tr>
              <a:tr h="136991">
                <a:tc>
                  <a:txBody>
                    <a:bodyPr/>
                    <a:lstStyle/>
                    <a:p>
                      <a:pPr marL="0" algn="l" fontAlgn="t"/>
                      <a:r>
                        <a:rPr lang="en-GB" sz="900" b="0" i="0" u="none" strike="noStrike">
                          <a:solidFill>
                            <a:srgbClr val="000000"/>
                          </a:solidFill>
                          <a:effectLst/>
                          <a:latin typeface="+mj-lt"/>
                          <a:ea typeface="+mn-ea"/>
                          <a:cs typeface="+mn-cs"/>
                        </a:rPr>
                        <a:t>ECOES REL API Webmethod</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258110140"/>
                  </a:ext>
                </a:extLst>
              </a:tr>
              <a:tr h="136991">
                <a:tc>
                  <a:txBody>
                    <a:bodyPr/>
                    <a:lstStyle/>
                    <a:p>
                      <a:pPr marL="0" algn="l" fontAlgn="t"/>
                      <a:r>
                        <a:rPr lang="en-GB" sz="900" b="0" i="0" u="none" strike="noStrike">
                          <a:solidFill>
                            <a:srgbClr val="000000"/>
                          </a:solidFill>
                          <a:effectLst/>
                          <a:latin typeface="+mj-lt"/>
                          <a:ea typeface="+mn-ea"/>
                          <a:cs typeface="+mn-cs"/>
                        </a:rPr>
                        <a:t>CSSIA Uplift to Implement IG Recommendations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45035956"/>
                  </a:ext>
                </a:extLst>
              </a:tr>
              <a:tr h="136991">
                <a:tc>
                  <a:txBody>
                    <a:bodyPr/>
                    <a:lstStyle/>
                    <a:p>
                      <a:pPr marL="0" algn="l" fontAlgn="t"/>
                      <a:r>
                        <a:rPr lang="en-US" sz="900" b="0" i="0" u="none" strike="noStrike">
                          <a:solidFill>
                            <a:srgbClr val="000000"/>
                          </a:solidFill>
                          <a:effectLst/>
                          <a:latin typeface="+mj-lt"/>
                          <a:ea typeface="+mn-ea"/>
                          <a:cs typeface="+mn-cs"/>
                        </a:rPr>
                        <a:t>Update 3 E2Es to align to CSSIA</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5348462"/>
                  </a:ext>
                </a:extLst>
              </a:tr>
              <a:tr h="136991">
                <a:tc>
                  <a:txBody>
                    <a:bodyPr/>
                    <a:lstStyle/>
                    <a:p>
                      <a:pPr marL="0" algn="l" fontAlgn="t"/>
                      <a:r>
                        <a:rPr lang="en-US" sz="900" b="0" i="0" u="none" strike="noStrike" dirty="0">
                          <a:solidFill>
                            <a:srgbClr val="000000"/>
                          </a:solidFill>
                          <a:effectLst/>
                          <a:latin typeface="+mj-lt"/>
                          <a:ea typeface="+mn-ea"/>
                          <a:cs typeface="+mn-cs"/>
                        </a:rPr>
                        <a:t>CSS_Physical_Interface_Design_Updates_mpxn_v0.2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30/01/2020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73975057"/>
                  </a:ext>
                </a:extLst>
              </a:tr>
              <a:tr h="136991">
                <a:tc>
                  <a:txBody>
                    <a:bodyPr/>
                    <a:lstStyle/>
                    <a:p>
                      <a:pPr marL="0" algn="l" fontAlgn="t"/>
                      <a:r>
                        <a:rPr lang="en-US" sz="900" b="0" i="0" u="none" strike="noStrike">
                          <a:solidFill>
                            <a:srgbClr val="000000"/>
                          </a:solidFill>
                          <a:effectLst/>
                          <a:latin typeface="+mj-lt"/>
                          <a:ea typeface="+mn-ea"/>
                          <a:cs typeface="+mn-cs"/>
                        </a:rPr>
                        <a:t>Messaging_Requirements_Revisions_REC_Code_Manager_and_CSS_v0.1 Clean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28/01/2020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77690090"/>
                  </a:ext>
                </a:extLst>
              </a:tr>
              <a:tr h="136991">
                <a:tc>
                  <a:txBody>
                    <a:bodyPr/>
                    <a:lstStyle/>
                    <a:p>
                      <a:pPr marL="0" algn="l" fontAlgn="t"/>
                      <a:r>
                        <a:rPr lang="en-US" sz="900" b="0" i="0" u="none" strike="noStrike" dirty="0">
                          <a:solidFill>
                            <a:srgbClr val="000000"/>
                          </a:solidFill>
                          <a:effectLst/>
                          <a:latin typeface="+mj-lt"/>
                          <a:ea typeface="+mn-ea"/>
                          <a:cs typeface="+mn-cs"/>
                        </a:rPr>
                        <a:t>Amendment_of_Xoserve_Consequential_Change_Milestone_Delivery_Dates_v0.2[DRAFT]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946893484"/>
                  </a:ext>
                </a:extLst>
              </a:tr>
              <a:tr h="136991">
                <a:tc>
                  <a:txBody>
                    <a:bodyPr/>
                    <a:lstStyle/>
                    <a:p>
                      <a:pPr marL="0" algn="l" fontAlgn="t"/>
                      <a:r>
                        <a:rPr lang="en-US" sz="900" b="0" i="0" u="none" strike="noStrike" dirty="0">
                          <a:solidFill>
                            <a:srgbClr val="000000"/>
                          </a:solidFill>
                          <a:effectLst/>
                          <a:latin typeface="+mj-lt"/>
                          <a:ea typeface="+mn-ea"/>
                          <a:cs typeface="+mn-cs"/>
                        </a:rPr>
                        <a:t>CSS_Handling_of_MPAS_Business_Dates_v0.2[DRAFT]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20/07/2020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66126654"/>
                  </a:ext>
                </a:extLst>
              </a:tr>
              <a:tr h="136991">
                <a:tc>
                  <a:txBody>
                    <a:bodyPr/>
                    <a:lstStyle/>
                    <a:p>
                      <a:pPr marL="0" algn="l" fontAlgn="t"/>
                      <a:r>
                        <a:rPr lang="en-GB" sz="900" b="0" i="0" u="none" strike="noStrike" dirty="0">
                          <a:solidFill>
                            <a:srgbClr val="000000"/>
                          </a:solidFill>
                          <a:effectLst/>
                          <a:latin typeface="+mj-lt"/>
                          <a:ea typeface="+mn-ea"/>
                          <a:cs typeface="+mn-cs"/>
                        </a:rPr>
                        <a:t>Confirmation_Responses_to_Outbound_Synchronisations_v0.2[DRAFT]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02/03/2020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509274947"/>
                  </a:ext>
                </a:extLst>
              </a:tr>
              <a:tr h="136991">
                <a:tc>
                  <a:txBody>
                    <a:bodyPr/>
                    <a:lstStyle/>
                    <a:p>
                      <a:pPr marL="0" algn="l" fontAlgn="t"/>
                      <a:r>
                        <a:rPr lang="en-US" sz="900" b="0" i="0" u="none" strike="noStrike">
                          <a:solidFill>
                            <a:srgbClr val="000000"/>
                          </a:solidFill>
                          <a:effectLst/>
                          <a:latin typeface="+mj-lt"/>
                          <a:ea typeface="+mn-ea"/>
                          <a:cs typeface="+mn-cs"/>
                        </a:rPr>
                        <a:t>Regulatory Workstream – Programme Milestones Refresh </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dirty="0">
                          <a:solidFill>
                            <a:srgbClr val="000000"/>
                          </a:solidFill>
                          <a:effectLst/>
                          <a:latin typeface="+mj-lt"/>
                          <a:ea typeface="+mn-ea"/>
                          <a:cs typeface="+mn-cs"/>
                        </a:rPr>
                        <a:t>CR-D020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67834030"/>
                  </a:ext>
                </a:extLst>
              </a:tr>
              <a:tr h="136991">
                <a:tc>
                  <a:txBody>
                    <a:bodyPr/>
                    <a:lstStyle/>
                    <a:p>
                      <a:pPr marL="0" algn="l" fontAlgn="t"/>
                      <a:r>
                        <a:rPr lang="en-GB" sz="900" b="0" i="0" u="none" strike="noStrike">
                          <a:solidFill>
                            <a:srgbClr val="000000"/>
                          </a:solidFill>
                          <a:effectLst/>
                          <a:latin typeface="+mj-lt"/>
                          <a:ea typeface="+mn-ea"/>
                          <a:cs typeface="+mn-cs"/>
                        </a:rPr>
                        <a:t>Remove MPAS Interface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29/04/2020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10396467"/>
                  </a:ext>
                </a:extLst>
              </a:tr>
              <a:tr h="136991">
                <a:tc>
                  <a:txBody>
                    <a:bodyPr/>
                    <a:lstStyle/>
                    <a:p>
                      <a:pPr marL="0" algn="l" fontAlgn="t"/>
                      <a:r>
                        <a:rPr lang="en-US" sz="900" b="0" i="0" u="none" strike="noStrike">
                          <a:solidFill>
                            <a:srgbClr val="000000"/>
                          </a:solidFill>
                          <a:effectLst/>
                          <a:latin typeface="+mj-lt"/>
                          <a:ea typeface="+mn-ea"/>
                          <a:cs typeface="+mn-cs"/>
                        </a:rPr>
                        <a:t>DSP_Specific_ SIT_ Functional_Exit_Criteria</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CR-D023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29/05/2020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45421300"/>
                  </a:ext>
                </a:extLst>
              </a:tr>
              <a:tr h="136991">
                <a:tc>
                  <a:txBody>
                    <a:bodyPr/>
                    <a:lstStyle/>
                    <a:p>
                      <a:pPr marL="0" algn="l" fontAlgn="t"/>
                      <a:r>
                        <a:rPr lang="en-GB" sz="900" b="0" i="0" u="none" strike="noStrike">
                          <a:solidFill>
                            <a:srgbClr val="000000"/>
                          </a:solidFill>
                          <a:effectLst/>
                          <a:latin typeface="+mj-lt"/>
                          <a:ea typeface="+mn-ea"/>
                          <a:cs typeface="+mn-cs"/>
                        </a:rPr>
                        <a:t>Changes to support enhanced Solar arrangements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CR-D025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30068183"/>
                  </a:ext>
                </a:extLst>
              </a:tr>
              <a:tr h="136991">
                <a:tc>
                  <a:txBody>
                    <a:bodyPr/>
                    <a:lstStyle/>
                    <a:p>
                      <a:pPr marL="0" algn="l" fontAlgn="t"/>
                      <a:r>
                        <a:rPr lang="en-US" sz="900" b="0" i="0" u="none" strike="noStrike" dirty="0">
                          <a:solidFill>
                            <a:srgbClr val="000000"/>
                          </a:solidFill>
                          <a:effectLst/>
                          <a:latin typeface="+mj-lt"/>
                          <a:ea typeface="+mn-ea"/>
                          <a:cs typeface="+mn-cs"/>
                        </a:rPr>
                        <a:t>CSS Role-based access control (RBAC)</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24/07/2020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43314440"/>
                  </a:ext>
                </a:extLst>
              </a:tr>
              <a:tr h="136991">
                <a:tc>
                  <a:txBody>
                    <a:bodyPr/>
                    <a:lstStyle/>
                    <a:p>
                      <a:pPr marL="0" algn="l" fontAlgn="t"/>
                      <a:r>
                        <a:rPr lang="en-US" sz="900" b="0" i="0" u="none" strike="noStrike" dirty="0">
                          <a:solidFill>
                            <a:srgbClr val="000000"/>
                          </a:solidFill>
                          <a:effectLst/>
                          <a:latin typeface="+mj-lt"/>
                          <a:ea typeface="+mn-ea"/>
                          <a:cs typeface="+mn-cs"/>
                        </a:rPr>
                        <a:t>A Quality Analysis Activity of the Data being used for the DMT Non-Functional Test Phase​​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157581971"/>
                  </a:ext>
                </a:extLst>
              </a:tr>
              <a:tr h="136991">
                <a:tc>
                  <a:txBody>
                    <a:bodyPr/>
                    <a:lstStyle/>
                    <a:p>
                      <a:pPr marL="0" algn="l" fontAlgn="t"/>
                      <a:r>
                        <a:rPr lang="en-US" sz="900" b="0" i="0" u="none" strike="noStrike">
                          <a:solidFill>
                            <a:srgbClr val="000000"/>
                          </a:solidFill>
                          <a:effectLst/>
                          <a:latin typeface="+mj-lt"/>
                          <a:ea typeface="+mn-ea"/>
                          <a:cs typeface="+mn-cs"/>
                        </a:rPr>
                        <a:t>CSS Change from UTC to Local Time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22/09/2020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56559762"/>
                  </a:ext>
                </a:extLst>
              </a:tr>
              <a:tr h="136991">
                <a:tc>
                  <a:txBody>
                    <a:bodyPr/>
                    <a:lstStyle/>
                    <a:p>
                      <a:pPr marL="0" algn="l" fontAlgn="t"/>
                      <a:r>
                        <a:rPr lang="fr-FR" sz="900" b="0" i="0" u="none" strike="noStrike" dirty="0" err="1">
                          <a:solidFill>
                            <a:srgbClr val="000000"/>
                          </a:solidFill>
                          <a:effectLst/>
                          <a:latin typeface="+mj-lt"/>
                          <a:ea typeface="+mn-ea"/>
                          <a:cs typeface="+mn-cs"/>
                        </a:rPr>
                        <a:t>Xoserve</a:t>
                      </a:r>
                      <a:r>
                        <a:rPr lang="fr-FR" sz="900" b="0" i="0" u="none" strike="noStrike" dirty="0">
                          <a:solidFill>
                            <a:srgbClr val="000000"/>
                          </a:solidFill>
                          <a:effectLst/>
                          <a:latin typeface="+mj-lt"/>
                          <a:ea typeface="+mn-ea"/>
                          <a:cs typeface="+mn-cs"/>
                        </a:rPr>
                        <a:t> CR for DES AI Removal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24/09/2020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0309836"/>
                  </a:ext>
                </a:extLst>
              </a:tr>
              <a:tr h="136991">
                <a:tc>
                  <a:txBody>
                    <a:bodyPr/>
                    <a:lstStyle/>
                    <a:p>
                      <a:pPr marL="0" algn="l" fontAlgn="t"/>
                      <a:r>
                        <a:rPr lang="en-US" sz="900" b="0" i="0" u="none" strike="noStrike">
                          <a:solidFill>
                            <a:srgbClr val="000000"/>
                          </a:solidFill>
                          <a:effectLst/>
                          <a:latin typeface="+mj-lt"/>
                          <a:ea typeface="+mn-ea"/>
                          <a:cs typeface="+mn-cs"/>
                        </a:rPr>
                        <a:t>Provide_CSS_RegistrationID_to_LPs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06/10/2020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85427181"/>
                  </a:ext>
                </a:extLst>
              </a:tr>
              <a:tr h="136991">
                <a:tc>
                  <a:txBody>
                    <a:bodyPr/>
                    <a:lstStyle/>
                    <a:p>
                      <a:pPr marL="0" algn="l" fontAlgn="t"/>
                      <a:r>
                        <a:rPr lang="en-GB" sz="900" b="0" i="0" u="none" strike="noStrike" dirty="0">
                          <a:solidFill>
                            <a:srgbClr val="000000"/>
                          </a:solidFill>
                          <a:effectLst/>
                          <a:latin typeface="+mj-lt"/>
                          <a:ea typeface="+mn-ea"/>
                          <a:cs typeface="+mn-cs"/>
                        </a:rPr>
                        <a:t>UEPT Tranche Regulatory Change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CR-D040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N/A</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6263028"/>
                  </a:ext>
                </a:extLst>
              </a:tr>
              <a:tr h="136991">
                <a:tc>
                  <a:txBody>
                    <a:bodyPr/>
                    <a:lstStyle/>
                    <a:p>
                      <a:pPr marL="0" algn="l" fontAlgn="t"/>
                      <a:r>
                        <a:rPr lang="en-US" sz="900" b="0" i="0" u="none" strike="noStrike">
                          <a:solidFill>
                            <a:srgbClr val="000000"/>
                          </a:solidFill>
                          <a:effectLst/>
                          <a:latin typeface="+mj-lt"/>
                          <a:ea typeface="+mn-ea"/>
                          <a:cs typeface="+mn-cs"/>
                        </a:rPr>
                        <a:t>NCT-0073 Functional Script Master Changes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CR-D041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53268397"/>
                  </a:ext>
                </a:extLst>
              </a:tr>
              <a:tr h="136991">
                <a:tc>
                  <a:txBody>
                    <a:bodyPr/>
                    <a:lstStyle/>
                    <a:p>
                      <a:pPr marL="0" algn="l" fontAlgn="b"/>
                      <a:r>
                        <a:rPr lang="en-US" sz="900" b="0" i="0" u="none" strike="noStrike" dirty="0">
                          <a:solidFill>
                            <a:srgbClr val="000000"/>
                          </a:solidFill>
                          <a:effectLst/>
                          <a:latin typeface="+mj-lt"/>
                          <a:ea typeface="+mn-ea"/>
                          <a:cs typeface="+mn-cs"/>
                        </a:rPr>
                        <a:t> Update to the End to End Testing Plan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CR-D043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b"/>
                      <a:r>
                        <a:rPr lang="en-GB" sz="900" b="0" i="0" u="none" strike="noStrike" dirty="0">
                          <a:solidFill>
                            <a:srgbClr val="000000"/>
                          </a:solidFill>
                          <a:effectLst/>
                          <a:latin typeface="+mj-lt"/>
                          <a:ea typeface="+mn-ea"/>
                          <a:cs typeface="+mn-cs"/>
                        </a:rPr>
                        <a:t>05/10/2020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68158442"/>
                  </a:ext>
                </a:extLst>
              </a:tr>
              <a:tr h="136991">
                <a:tc>
                  <a:txBody>
                    <a:bodyPr/>
                    <a:lstStyle/>
                    <a:p>
                      <a:pPr algn="l" fontAlgn="b"/>
                      <a:r>
                        <a:rPr lang="en-US" sz="900" b="0" i="0" u="none" strike="noStrike" dirty="0">
                          <a:solidFill>
                            <a:srgbClr val="000000"/>
                          </a:solidFill>
                          <a:effectLst/>
                          <a:latin typeface="+mj-lt"/>
                          <a:ea typeface="+mn-ea"/>
                          <a:cs typeface="+mn-cs"/>
                        </a:rPr>
                        <a:t>Request For a New DMT Environment for DMT Live Rehearsal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23/10/2020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33753599"/>
                  </a:ext>
                </a:extLst>
              </a:tr>
              <a:tr h="136991">
                <a:tc>
                  <a:txBody>
                    <a:bodyPr/>
                    <a:lstStyle/>
                    <a:p>
                      <a:pPr algn="l" fontAlgn="b"/>
                      <a:r>
                        <a:rPr lang="en-US" sz="900" b="0" i="0" u="none" strike="noStrike" dirty="0">
                          <a:solidFill>
                            <a:srgbClr val="000000"/>
                          </a:solidFill>
                          <a:effectLst/>
                          <a:latin typeface="+mj-lt"/>
                          <a:ea typeface="+mn-ea"/>
                          <a:cs typeface="+mn-cs"/>
                        </a:rPr>
                        <a:t>NC-0079 Adding Post Load Integrity Check Document</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07446940"/>
                  </a:ext>
                </a:extLst>
              </a:tr>
              <a:tr h="136991">
                <a:tc>
                  <a:txBody>
                    <a:bodyPr/>
                    <a:lstStyle/>
                    <a:p>
                      <a:pPr algn="l" fontAlgn="b"/>
                      <a:r>
                        <a:rPr lang="en-US" sz="900" b="0" i="0" u="none" strike="noStrike" dirty="0">
                          <a:solidFill>
                            <a:srgbClr val="000000"/>
                          </a:solidFill>
                          <a:effectLst/>
                          <a:latin typeface="+mj-lt"/>
                          <a:ea typeface="+mn-ea"/>
                          <a:cs typeface="+mn-cs"/>
                        </a:rPr>
                        <a:t>Uplift to the Code of Connection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CR-0046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96158325"/>
                  </a:ext>
                </a:extLst>
              </a:tr>
              <a:tr h="136991">
                <a:tc>
                  <a:txBody>
                    <a:bodyPr/>
                    <a:lstStyle/>
                    <a:p>
                      <a:pPr algn="l" fontAlgn="b"/>
                      <a:r>
                        <a:rPr lang="en-US" sz="900" b="0" i="0" u="none" strike="noStrike" dirty="0">
                          <a:solidFill>
                            <a:srgbClr val="000000"/>
                          </a:solidFill>
                          <a:effectLst/>
                          <a:latin typeface="+mj-lt"/>
                          <a:ea typeface="+mn-ea"/>
                          <a:cs typeface="+mn-cs"/>
                        </a:rPr>
                        <a:t>Correctional Changes to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48710997"/>
                  </a:ext>
                </a:extLst>
              </a:tr>
              <a:tr h="136991">
                <a:tc>
                  <a:txBody>
                    <a:bodyPr/>
                    <a:lstStyle/>
                    <a:p>
                      <a:pPr algn="l" fontAlgn="b"/>
                      <a:r>
                        <a:rPr lang="en-US" sz="900" b="0" i="0" u="none" strike="noStrike" dirty="0">
                          <a:solidFill>
                            <a:srgbClr val="000000"/>
                          </a:solidFill>
                          <a:effectLst/>
                          <a:latin typeface="+mj-lt"/>
                          <a:ea typeface="+mn-ea"/>
                          <a:cs typeface="+mn-cs"/>
                        </a:rPr>
                        <a:t>Changes to Data Milestones in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959222981"/>
                  </a:ext>
                </a:extLst>
              </a:tr>
              <a:tr h="136991">
                <a:tc>
                  <a:txBody>
                    <a:bodyPr/>
                    <a:lstStyle/>
                    <a:p>
                      <a:pPr algn="l" fontAlgn="b"/>
                      <a:r>
                        <a:rPr lang="en-US" sz="900" b="0" i="0" u="none" strike="noStrike">
                          <a:solidFill>
                            <a:srgbClr val="000000"/>
                          </a:solidFill>
                          <a:effectLst/>
                          <a:latin typeface="+mj-lt"/>
                          <a:ea typeface="+mn-ea"/>
                          <a:cs typeface="+mn-cs"/>
                        </a:rPr>
                        <a:t>Consequential Changes to Testing Milestones in MAD Log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0372966"/>
                  </a:ext>
                </a:extLst>
              </a:tr>
              <a:tr h="136991">
                <a:tc>
                  <a:txBody>
                    <a:bodyPr/>
                    <a:lstStyle/>
                    <a:p>
                      <a:pPr algn="l" fontAlgn="b"/>
                      <a:r>
                        <a:rPr lang="en-US" sz="900" b="0" i="0" u="none" strike="noStrike">
                          <a:solidFill>
                            <a:srgbClr val="000000"/>
                          </a:solidFill>
                          <a:effectLst/>
                          <a:latin typeface="+mj-lt"/>
                          <a:ea typeface="+mn-ea"/>
                          <a:cs typeface="+mn-cs"/>
                        </a:rPr>
                        <a:t>CSS Environments for Faster Switching Enduring Service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837569194"/>
                  </a:ext>
                </a:extLst>
              </a:tr>
              <a:tr h="136991">
                <a:tc>
                  <a:txBody>
                    <a:bodyPr/>
                    <a:lstStyle/>
                    <a:p>
                      <a:pPr algn="l" fontAlgn="b"/>
                      <a:r>
                        <a:rPr lang="en-US" sz="900" b="0" i="0" u="none" strike="noStrike" dirty="0">
                          <a:solidFill>
                            <a:srgbClr val="000000"/>
                          </a:solidFill>
                          <a:effectLst/>
                          <a:latin typeface="+mj-lt"/>
                          <a:ea typeface="+mn-ea"/>
                          <a:cs typeface="+mn-cs"/>
                        </a:rPr>
                        <a:t>Changes to Data Validation Rules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l" fontAlgn="b"/>
                      <a:r>
                        <a:rPr lang="en-GB" sz="900" b="0" i="0" u="none" strike="noStrike" dirty="0">
                          <a:solidFill>
                            <a:srgbClr val="000000"/>
                          </a:solidFill>
                          <a:effectLst/>
                          <a:latin typeface="+mj-lt"/>
                          <a:ea typeface="+mn-ea"/>
                          <a:cs typeface="+mn-cs"/>
                        </a:rPr>
                        <a:t>CR-D051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30/11/2020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32388377"/>
                  </a:ext>
                </a:extLst>
              </a:tr>
            </a:tbl>
          </a:graphicData>
        </a:graphic>
      </p:graphicFrame>
    </p:spTree>
    <p:extLst>
      <p:ext uri="{BB962C8B-B14F-4D97-AF65-F5344CB8AC3E}">
        <p14:creationId xmlns:p14="http://schemas.microsoft.com/office/powerpoint/2010/main" val="36592830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600" dirty="0">
                <a:solidFill>
                  <a:schemeClr val="accent1"/>
                </a:solidFill>
                <a:latin typeface="+mn-lt"/>
                <a:cs typeface="Arial"/>
              </a:rPr>
              <a:t>Switching Programme CR Position – CRs not impacting Xoserve (Cost Implication)</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5638" y="421011"/>
          <a:ext cx="9132724" cy="4422773"/>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608848">
                  <a:extLst>
                    <a:ext uri="{9D8B030D-6E8A-4147-A177-3AD203B41FA5}">
                      <a16:colId xmlns:a16="http://schemas.microsoft.com/office/drawing/2014/main" val="2723771934"/>
                    </a:ext>
                  </a:extLst>
                </a:gridCol>
                <a:gridCol w="630088">
                  <a:extLst>
                    <a:ext uri="{9D8B030D-6E8A-4147-A177-3AD203B41FA5}">
                      <a16:colId xmlns:a16="http://schemas.microsoft.com/office/drawing/2014/main" val="194189712"/>
                    </a:ext>
                  </a:extLst>
                </a:gridCol>
                <a:gridCol w="1911500">
                  <a:extLst>
                    <a:ext uri="{9D8B030D-6E8A-4147-A177-3AD203B41FA5}">
                      <a16:colId xmlns:a16="http://schemas.microsoft.com/office/drawing/2014/main" val="3065248341"/>
                    </a:ext>
                  </a:extLst>
                </a:gridCol>
              </a:tblGrid>
              <a:tr h="111306">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152328">
                <a:tc>
                  <a:txBody>
                    <a:bodyPr/>
                    <a:lstStyle/>
                    <a:p>
                      <a:pPr algn="l" fontAlgn="b"/>
                      <a:r>
                        <a:rPr lang="en-US" sz="900" b="0" i="0" u="none" strike="noStrike" dirty="0">
                          <a:solidFill>
                            <a:srgbClr val="000000"/>
                          </a:solidFill>
                          <a:effectLst/>
                          <a:latin typeface="+mj-lt"/>
                          <a:ea typeface="+mn-ea"/>
                          <a:cs typeface="+mn-cs"/>
                        </a:rPr>
                        <a:t>Additional and Further Correctional Changes to MAD Log v2.0</a:t>
                      </a:r>
                    </a:p>
                  </a:txBody>
                  <a:tcPr marL="0" marR="0" marT="0" marB="0" anchor="b">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dirty="0">
                          <a:solidFill>
                            <a:srgbClr val="000000"/>
                          </a:solidFill>
                          <a:effectLst/>
                          <a:latin typeface="+mj-lt"/>
                          <a:ea typeface="+mn-ea"/>
                          <a:cs typeface="+mn-cs"/>
                        </a:rPr>
                        <a:t>CR-D052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dirty="0">
                          <a:solidFill>
                            <a:srgbClr val="000000"/>
                          </a:solidFill>
                          <a:effectLst/>
                          <a:latin typeface="+mj-lt"/>
                          <a:ea typeface="+mn-ea"/>
                          <a:cs typeface="+mn-cs"/>
                        </a:rPr>
                        <a:t>05/12/2020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11819855"/>
                  </a:ext>
                </a:extLst>
              </a:tr>
              <a:tr h="152328">
                <a:tc>
                  <a:txBody>
                    <a:bodyPr/>
                    <a:lstStyle/>
                    <a:p>
                      <a:pPr algn="l" fontAlgn="b"/>
                      <a:r>
                        <a:rPr lang="en-US" sz="900" b="0" i="0" u="none" strike="noStrike" dirty="0">
                          <a:solidFill>
                            <a:srgbClr val="000000"/>
                          </a:solidFill>
                          <a:effectLst/>
                          <a:latin typeface="+mj-lt"/>
                          <a:ea typeface="+mn-ea"/>
                          <a:cs typeface="+mn-cs"/>
                        </a:rPr>
                        <a:t> Additional Onward Dependencies for MAD Log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74087473"/>
                  </a:ext>
                </a:extLst>
              </a:tr>
              <a:tr h="152328">
                <a:tc>
                  <a:txBody>
                    <a:bodyPr/>
                    <a:lstStyle/>
                    <a:p>
                      <a:pPr algn="l" fontAlgn="b"/>
                      <a:r>
                        <a:rPr lang="en-US" sz="900" b="0" i="0" u="none" strike="noStrike">
                          <a:solidFill>
                            <a:srgbClr val="000000"/>
                          </a:solidFill>
                          <a:effectLst/>
                          <a:latin typeface="+mj-lt"/>
                          <a:ea typeface="+mn-ea"/>
                          <a:cs typeface="+mn-cs"/>
                        </a:rPr>
                        <a:t>Changing from GetOrganised to Landmark SFTP for SI receiving files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8032825"/>
                  </a:ext>
                </a:extLst>
              </a:tr>
              <a:tr h="152328">
                <a:tc>
                  <a:txBody>
                    <a:bodyPr/>
                    <a:lstStyle/>
                    <a:p>
                      <a:pPr algn="l" fontAlgn="b"/>
                      <a:r>
                        <a:rPr lang="en-US" sz="900" b="0" i="0" u="none" strike="noStrike">
                          <a:solidFill>
                            <a:srgbClr val="000000"/>
                          </a:solidFill>
                          <a:effectLst/>
                          <a:latin typeface="+mj-lt"/>
                          <a:ea typeface="+mn-ea"/>
                          <a:cs typeface="+mn-cs"/>
                        </a:rPr>
                        <a:t>Amendments to the Data Cleansing Catalogue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5213109"/>
                  </a:ext>
                </a:extLst>
              </a:tr>
              <a:tr h="152328">
                <a:tc>
                  <a:txBody>
                    <a:bodyPr/>
                    <a:lstStyle/>
                    <a:p>
                      <a:pPr algn="l" fontAlgn="b"/>
                      <a:r>
                        <a:rPr lang="en-GB" sz="900" b="0" i="0" u="none" strike="noStrike">
                          <a:solidFill>
                            <a:srgbClr val="000000"/>
                          </a:solidFill>
                          <a:effectLst/>
                          <a:latin typeface="+mj-lt"/>
                          <a:ea typeface="+mn-ea"/>
                          <a:cs typeface="+mn-cs"/>
                        </a:rPr>
                        <a:t>MAD Log Changes for UIT Environment Verification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0102098"/>
                  </a:ext>
                </a:extLst>
              </a:tr>
              <a:tr h="152328">
                <a:tc>
                  <a:txBody>
                    <a:bodyPr/>
                    <a:lstStyle/>
                    <a:p>
                      <a:pPr algn="l" fontAlgn="b"/>
                      <a:r>
                        <a:rPr lang="en-GB" sz="900" b="0" i="0" u="none" strike="noStrike">
                          <a:solidFill>
                            <a:srgbClr val="000000"/>
                          </a:solidFill>
                          <a:effectLst/>
                          <a:latin typeface="+mj-lt"/>
                          <a:ea typeface="+mn-ea"/>
                          <a:cs typeface="+mn-cs"/>
                        </a:rPr>
                        <a:t>Discontinuance of Xoserve Consequential Change Market Trials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632140284"/>
                  </a:ext>
                </a:extLst>
              </a:tr>
              <a:tr h="152328">
                <a:tc>
                  <a:txBody>
                    <a:bodyPr/>
                    <a:lstStyle/>
                    <a:p>
                      <a:pPr algn="l" fontAlgn="b"/>
                      <a:r>
                        <a:rPr lang="en-GB" sz="900" b="0" i="0" u="none" strike="noStrike">
                          <a:solidFill>
                            <a:srgbClr val="000000"/>
                          </a:solidFill>
                          <a:effectLst/>
                          <a:latin typeface="+mj-lt"/>
                          <a:ea typeface="+mn-ea"/>
                          <a:cs typeface="+mn-cs"/>
                        </a:rPr>
                        <a:t>Uplift to SMS CoCo</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258110140"/>
                  </a:ext>
                </a:extLst>
              </a:tr>
              <a:tr h="152328">
                <a:tc>
                  <a:txBody>
                    <a:bodyPr/>
                    <a:lstStyle/>
                    <a:p>
                      <a:pPr algn="l" fontAlgn="b"/>
                      <a:r>
                        <a:rPr lang="en-US" sz="900" b="0" i="0" u="none" strike="noStrike">
                          <a:solidFill>
                            <a:srgbClr val="000000"/>
                          </a:solidFill>
                          <a:effectLst/>
                          <a:latin typeface="+mj-lt"/>
                          <a:ea typeface="+mn-ea"/>
                          <a:cs typeface="+mn-cs"/>
                        </a:rPr>
                        <a:t>Changes to SIT Functional Test Scenarios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45035956"/>
                  </a:ext>
                </a:extLst>
              </a:tr>
              <a:tr h="152328">
                <a:tc>
                  <a:txBody>
                    <a:bodyPr/>
                    <a:lstStyle/>
                    <a:p>
                      <a:pPr algn="l" fontAlgn="b"/>
                      <a:r>
                        <a:rPr lang="en-US" sz="900" b="0" i="0" u="none" strike="noStrike" dirty="0">
                          <a:solidFill>
                            <a:srgbClr val="000000"/>
                          </a:solidFill>
                          <a:effectLst/>
                          <a:latin typeface="+mj-lt"/>
                          <a:ea typeface="+mn-ea"/>
                          <a:cs typeface="+mn-cs"/>
                        </a:rPr>
                        <a:t>Uplift to the Code of Connection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5348462"/>
                  </a:ext>
                </a:extLst>
              </a:tr>
              <a:tr h="136991">
                <a:tc>
                  <a:txBody>
                    <a:bodyPr/>
                    <a:lstStyle/>
                    <a:p>
                      <a:pPr algn="l" fontAlgn="b"/>
                      <a:r>
                        <a:rPr lang="en-GB" sz="900" b="0" i="0" u="none" strike="noStrike" dirty="0">
                          <a:solidFill>
                            <a:srgbClr val="000000"/>
                          </a:solidFill>
                          <a:effectLst/>
                          <a:latin typeface="+mj-lt"/>
                          <a:ea typeface="+mn-ea"/>
                          <a:cs typeface="+mn-cs"/>
                        </a:rPr>
                        <a:t>In-Flight Reg ID Dissemination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73975057"/>
                  </a:ext>
                </a:extLst>
              </a:tr>
              <a:tr h="152328">
                <a:tc>
                  <a:txBody>
                    <a:bodyPr/>
                    <a:lstStyle/>
                    <a:p>
                      <a:pPr algn="l" fontAlgn="b"/>
                      <a:r>
                        <a:rPr lang="en-US" sz="900" b="0" i="0" u="none" strike="noStrike">
                          <a:solidFill>
                            <a:srgbClr val="000000"/>
                          </a:solidFill>
                          <a:effectLst/>
                          <a:latin typeface="+mj-lt"/>
                          <a:ea typeface="+mn-ea"/>
                          <a:cs typeface="+mn-cs"/>
                        </a:rPr>
                        <a:t>Uplift to the CSS Business Data Validation Rules Doc</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19/03/2021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77690090"/>
                  </a:ext>
                </a:extLst>
              </a:tr>
              <a:tr h="152328">
                <a:tc>
                  <a:txBody>
                    <a:bodyPr/>
                    <a:lstStyle/>
                    <a:p>
                      <a:pPr algn="l" fontAlgn="b"/>
                      <a:r>
                        <a:rPr lang="en-US" sz="900" b="0" i="0" u="none" strike="noStrike">
                          <a:solidFill>
                            <a:srgbClr val="000000"/>
                          </a:solidFill>
                          <a:effectLst/>
                          <a:latin typeface="+mj-lt"/>
                          <a:ea typeface="+mn-ea"/>
                          <a:cs typeface="+mn-cs"/>
                        </a:rPr>
                        <a:t>Uplift to the CSS Interface Specification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946893484"/>
                  </a:ext>
                </a:extLst>
              </a:tr>
              <a:tr h="152328">
                <a:tc>
                  <a:txBody>
                    <a:bodyPr/>
                    <a:lstStyle/>
                    <a:p>
                      <a:pPr algn="l" fontAlgn="b"/>
                      <a:r>
                        <a:rPr lang="en-US" sz="900" b="0" i="0" u="none" strike="noStrike">
                          <a:solidFill>
                            <a:srgbClr val="000000"/>
                          </a:solidFill>
                          <a:effectLst/>
                          <a:latin typeface="+mj-lt"/>
                          <a:ea typeface="+mn-ea"/>
                          <a:cs typeface="+mn-cs"/>
                        </a:rPr>
                        <a:t>REL Dissemination to iDNO and DNO</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66126654"/>
                  </a:ext>
                </a:extLst>
              </a:tr>
              <a:tr h="273982">
                <a:tc>
                  <a:txBody>
                    <a:bodyPr/>
                    <a:lstStyle/>
                    <a:p>
                      <a:pPr algn="l" fontAlgn="b"/>
                      <a:r>
                        <a:rPr lang="en-US" sz="900" b="0" i="0" u="none" strike="noStrike" dirty="0">
                          <a:solidFill>
                            <a:srgbClr val="000000"/>
                          </a:solidFill>
                          <a:effectLst/>
                          <a:latin typeface="+mj-lt"/>
                          <a:ea typeface="+mn-ea"/>
                          <a:cs typeface="+mn-cs"/>
                        </a:rPr>
                        <a:t>Removal of UEPT Stage 1 Data Allocation and Verification for Tranche 3 and 4 Participants and delivery acceleration of Stage 2 Data Allocation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CR-D070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05/03/2021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509274947"/>
                  </a:ext>
                </a:extLst>
              </a:tr>
              <a:tr h="152328">
                <a:tc>
                  <a:txBody>
                    <a:bodyPr/>
                    <a:lstStyle/>
                    <a:p>
                      <a:pPr algn="l" fontAlgn="b"/>
                      <a:r>
                        <a:rPr lang="en-US" sz="900" b="0" i="0" u="none" strike="noStrike">
                          <a:solidFill>
                            <a:srgbClr val="000000"/>
                          </a:solidFill>
                          <a:effectLst/>
                          <a:latin typeface="+mj-lt"/>
                          <a:ea typeface="+mn-ea"/>
                          <a:cs typeface="+mn-cs"/>
                        </a:rPr>
                        <a:t>Re-align Switching Programme Response SLAs with Xoserve response SLAs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CR-D072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07/05/2021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67834030"/>
                  </a:ext>
                </a:extLst>
              </a:tr>
              <a:tr h="152328">
                <a:tc>
                  <a:txBody>
                    <a:bodyPr/>
                    <a:lstStyle/>
                    <a:p>
                      <a:pPr algn="l" fontAlgn="b"/>
                      <a:r>
                        <a:rPr lang="en-US" sz="900" b="0" i="0" u="none" strike="noStrike">
                          <a:solidFill>
                            <a:srgbClr val="000000"/>
                          </a:solidFill>
                          <a:effectLst/>
                          <a:latin typeface="+mj-lt"/>
                          <a:ea typeface="+mn-ea"/>
                          <a:cs typeface="+mn-cs"/>
                        </a:rPr>
                        <a:t>Changes to MAD Log v2.2 to rectify incorrect milestone descriptions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CR-D074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10396467"/>
                  </a:ext>
                </a:extLst>
              </a:tr>
              <a:tr h="152328">
                <a:tc>
                  <a:txBody>
                    <a:bodyPr/>
                    <a:lstStyle/>
                    <a:p>
                      <a:pPr algn="l" fontAlgn="t"/>
                      <a:r>
                        <a:rPr lang="en-GB" sz="900" b="0" i="0" u="none" strike="noStrike" dirty="0">
                          <a:solidFill>
                            <a:srgbClr val="000000"/>
                          </a:solidFill>
                          <a:effectLst/>
                          <a:latin typeface="+mj-lt"/>
                          <a:ea typeface="+mn-ea"/>
                          <a:cs typeface="+mn-cs"/>
                        </a:rPr>
                        <a:t>Update Service Management Baseline Requirement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900" b="0" i="0" u="none" strike="noStrike">
                          <a:solidFill>
                            <a:srgbClr val="000000"/>
                          </a:solidFill>
                          <a:effectLst/>
                          <a:latin typeface="+mj-lt"/>
                          <a:ea typeface="+mn-ea"/>
                          <a:cs typeface="+mn-cs"/>
                        </a:rPr>
                        <a:t>CR-D076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900" b="0" i="0" u="none" strike="noStrike">
                          <a:solidFill>
                            <a:srgbClr val="000000"/>
                          </a:solidFill>
                          <a:effectLst/>
                          <a:latin typeface="+mj-lt"/>
                          <a:ea typeface="+mn-ea"/>
                          <a:cs typeface="+mn-cs"/>
                        </a:rPr>
                        <a:t>20/04/2021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45421300"/>
                  </a:ext>
                </a:extLst>
              </a:tr>
              <a:tr h="152328">
                <a:tc>
                  <a:txBody>
                    <a:bodyPr/>
                    <a:lstStyle/>
                    <a:p>
                      <a:pPr algn="l" fontAlgn="b"/>
                      <a:r>
                        <a:rPr lang="en-US" sz="900" b="0" i="0" u="none" strike="noStrike">
                          <a:solidFill>
                            <a:srgbClr val="000000"/>
                          </a:solidFill>
                          <a:effectLst/>
                          <a:latin typeface="+mj-lt"/>
                          <a:ea typeface="+mn-ea"/>
                          <a:cs typeface="+mn-cs"/>
                        </a:rPr>
                        <a:t>Amend the Transition Testing Milestones TR210 &amp; TR220 for PUI Production Data Cuts v0.4</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dirty="0">
                          <a:solidFill>
                            <a:srgbClr val="000000"/>
                          </a:solidFill>
                          <a:effectLst/>
                          <a:latin typeface="+mj-lt"/>
                          <a:ea typeface="+mn-ea"/>
                          <a:cs typeface="+mn-cs"/>
                        </a:rPr>
                        <a:t>CR-D078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30068183"/>
                  </a:ext>
                </a:extLst>
              </a:tr>
              <a:tr h="152328">
                <a:tc>
                  <a:txBody>
                    <a:bodyPr/>
                    <a:lstStyle/>
                    <a:p>
                      <a:pPr marL="0" algn="l" fontAlgn="b"/>
                      <a:r>
                        <a:rPr lang="en-US" sz="900" b="0" i="0" u="none" strike="noStrike" dirty="0">
                          <a:solidFill>
                            <a:srgbClr val="000000"/>
                          </a:solidFill>
                          <a:effectLst/>
                          <a:latin typeface="+mj-lt"/>
                          <a:ea typeface="+mn-ea"/>
                          <a:cs typeface="+mn-cs"/>
                        </a:rPr>
                        <a:t>Removal of SMS005 from UEPT Test Scenarios 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14/05/2021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43314440"/>
                  </a:ext>
                </a:extLst>
              </a:tr>
              <a:tr h="136991">
                <a:tc>
                  <a:txBody>
                    <a:bodyPr/>
                    <a:lstStyle/>
                    <a:p>
                      <a:pPr marL="0" algn="l" fontAlgn="b"/>
                      <a:r>
                        <a:rPr lang="en-US" sz="900" b="0" i="0" u="none" strike="noStrike" dirty="0">
                          <a:solidFill>
                            <a:srgbClr val="000000"/>
                          </a:solidFill>
                          <a:effectLst/>
                          <a:latin typeface="+mj-lt"/>
                          <a:ea typeface="+mn-ea"/>
                          <a:cs typeface="+mn-cs"/>
                        </a:rPr>
                        <a:t> Engagement for Early E2E Testing v0.2</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14/05/2021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157581971"/>
                  </a:ext>
                </a:extLst>
              </a:tr>
              <a:tr h="152328">
                <a:tc>
                  <a:txBody>
                    <a:bodyPr/>
                    <a:lstStyle/>
                    <a:p>
                      <a:pPr marL="0" algn="l" fontAlgn="b"/>
                      <a:r>
                        <a:rPr lang="en-US" sz="900" b="0" i="0" u="none" strike="noStrike" dirty="0">
                          <a:solidFill>
                            <a:srgbClr val="000000"/>
                          </a:solidFill>
                          <a:effectLst/>
                          <a:latin typeface="+mj-lt"/>
                          <a:ea typeface="+mn-ea"/>
                          <a:cs typeface="+mn-cs"/>
                        </a:rPr>
                        <a:t>Change to Transition Stage 3 File-Based Migration Sequencing 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26/05/2021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56559762"/>
                  </a:ext>
                </a:extLst>
              </a:tr>
              <a:tr h="136991">
                <a:tc>
                  <a:txBody>
                    <a:bodyPr/>
                    <a:lstStyle/>
                    <a:p>
                      <a:pPr marL="0" algn="l" fontAlgn="b"/>
                      <a:r>
                        <a:rPr lang="en-US" sz="900" b="0" i="0" u="none" strike="noStrike" dirty="0">
                          <a:solidFill>
                            <a:srgbClr val="000000"/>
                          </a:solidFill>
                          <a:effectLst/>
                          <a:latin typeface="+mj-lt"/>
                          <a:ea typeface="+mn-ea"/>
                          <a:cs typeface="+mn-cs"/>
                        </a:rPr>
                        <a:t>Request for an additional Data Reconciliation Activity at the end of DMT Live Rehearsal Cycle 2 v0.2</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01/06/2021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0309836"/>
                  </a:ext>
                </a:extLst>
              </a:tr>
              <a:tr h="273982">
                <a:tc>
                  <a:txBody>
                    <a:bodyPr/>
                    <a:lstStyle/>
                    <a:p>
                      <a:pPr marL="0" algn="l" fontAlgn="b"/>
                      <a:r>
                        <a:rPr lang="en-US" sz="900" b="0" i="0" u="none" strike="noStrike" dirty="0">
                          <a:solidFill>
                            <a:srgbClr val="000000"/>
                          </a:solidFill>
                          <a:effectLst/>
                          <a:latin typeface="+mj-lt"/>
                          <a:ea typeface="+mn-ea"/>
                          <a:cs typeface="+mn-cs"/>
                        </a:rPr>
                        <a:t>Update to UIT E2E Plan and Artefacts to incorporate the additional scope identified on the outcome of REL Gap Analysis v0.7</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17/06/2021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85427181"/>
                  </a:ext>
                </a:extLst>
              </a:tr>
              <a:tr h="152328">
                <a:tc>
                  <a:txBody>
                    <a:bodyPr/>
                    <a:lstStyle/>
                    <a:p>
                      <a:pPr marL="0" algn="l" fontAlgn="b"/>
                      <a:r>
                        <a:rPr lang="en-US" sz="900" b="0" i="0" u="none" strike="noStrike">
                          <a:solidFill>
                            <a:srgbClr val="000000"/>
                          </a:solidFill>
                          <a:effectLst/>
                          <a:latin typeface="+mj-lt"/>
                          <a:ea typeface="+mn-ea"/>
                          <a:cs typeface="+mn-cs"/>
                        </a:rPr>
                        <a:t>Elevation of L2-TR070 (Transition Stage 1 Start) to a L1 milestone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04/06/2021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6263028"/>
                  </a:ext>
                </a:extLst>
              </a:tr>
              <a:tr h="152328">
                <a:tc>
                  <a:txBody>
                    <a:bodyPr/>
                    <a:lstStyle/>
                    <a:p>
                      <a:pPr marL="0" algn="l" fontAlgn="b"/>
                      <a:r>
                        <a:rPr lang="en-US" sz="900" b="0" i="0" u="none" strike="noStrike">
                          <a:solidFill>
                            <a:srgbClr val="000000"/>
                          </a:solidFill>
                          <a:effectLst/>
                          <a:latin typeface="+mj-lt"/>
                          <a:ea typeface="+mn-ea"/>
                          <a:cs typeface="+mn-cs"/>
                        </a:rPr>
                        <a:t>NC-0107 Master Handover Pack Purpose Change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04/06/2021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53268397"/>
                  </a:ext>
                </a:extLst>
              </a:tr>
              <a:tr h="152328">
                <a:tc>
                  <a:txBody>
                    <a:bodyPr/>
                    <a:lstStyle/>
                    <a:p>
                      <a:pPr marL="0" algn="l" fontAlgn="b"/>
                      <a:r>
                        <a:rPr lang="en-GB" sz="900" b="0" i="0" u="none" strike="noStrike">
                          <a:solidFill>
                            <a:srgbClr val="000000"/>
                          </a:solidFill>
                          <a:effectLst/>
                          <a:latin typeface="+mj-lt"/>
                          <a:ea typeface="+mn-ea"/>
                          <a:cs typeface="+mn-cs"/>
                        </a:rPr>
                        <a:t>REC Code Manager Market Intelligence Reporting</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CR-D090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11/06/2021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68158442"/>
                  </a:ext>
                </a:extLst>
              </a:tr>
              <a:tr h="152328">
                <a:tc>
                  <a:txBody>
                    <a:bodyPr/>
                    <a:lstStyle/>
                    <a:p>
                      <a:pPr marL="0" algn="l" fontAlgn="b"/>
                      <a:r>
                        <a:rPr lang="en-US" sz="900" b="0" i="0" u="none" strike="noStrike" dirty="0">
                          <a:solidFill>
                            <a:srgbClr val="000000"/>
                          </a:solidFill>
                          <a:effectLst/>
                          <a:latin typeface="+mj-lt"/>
                          <a:ea typeface="+mn-ea"/>
                          <a:cs typeface="+mn-cs"/>
                        </a:rPr>
                        <a:t>Removal of Transition Test Artefacts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CR-D091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24/06/2021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33753599"/>
                  </a:ext>
                </a:extLst>
              </a:tr>
            </a:tbl>
          </a:graphicData>
        </a:graphic>
      </p:graphicFrame>
    </p:spTree>
    <p:extLst>
      <p:ext uri="{BB962C8B-B14F-4D97-AF65-F5344CB8AC3E}">
        <p14:creationId xmlns:p14="http://schemas.microsoft.com/office/powerpoint/2010/main" val="41474203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DA7ADCF-F3B8-4033-A306-6FD935F25AC3}"/>
              </a:ext>
            </a:extLst>
          </p:cNvPr>
          <p:cNvGraphicFramePr>
            <a:graphicFrameLocks noGrp="1"/>
          </p:cNvGraphicFramePr>
          <p:nvPr>
            <p:extLst/>
          </p:nvPr>
        </p:nvGraphicFramePr>
        <p:xfrm>
          <a:off x="47625" y="471758"/>
          <a:ext cx="9048750" cy="4462185"/>
        </p:xfrm>
        <a:graphic>
          <a:graphicData uri="http://schemas.openxmlformats.org/drawingml/2006/table">
            <a:tbl>
              <a:tblPr firstRow="1" bandRow="1">
                <a:tableStyleId>{5C22544A-7EE6-4342-B048-85BDC9FD1C3A}</a:tableStyleId>
              </a:tblPr>
              <a:tblGrid>
                <a:gridCol w="5981700">
                  <a:extLst>
                    <a:ext uri="{9D8B030D-6E8A-4147-A177-3AD203B41FA5}">
                      <a16:colId xmlns:a16="http://schemas.microsoft.com/office/drawing/2014/main" val="997061046"/>
                    </a:ext>
                  </a:extLst>
                </a:gridCol>
                <a:gridCol w="641350">
                  <a:extLst>
                    <a:ext uri="{9D8B030D-6E8A-4147-A177-3AD203B41FA5}">
                      <a16:colId xmlns:a16="http://schemas.microsoft.com/office/drawing/2014/main" val="2723771934"/>
                    </a:ext>
                  </a:extLst>
                </a:gridCol>
                <a:gridCol w="692150">
                  <a:extLst>
                    <a:ext uri="{9D8B030D-6E8A-4147-A177-3AD203B41FA5}">
                      <a16:colId xmlns:a16="http://schemas.microsoft.com/office/drawing/2014/main" val="194189712"/>
                    </a:ext>
                  </a:extLst>
                </a:gridCol>
                <a:gridCol w="1733550">
                  <a:extLst>
                    <a:ext uri="{9D8B030D-6E8A-4147-A177-3AD203B41FA5}">
                      <a16:colId xmlns:a16="http://schemas.microsoft.com/office/drawing/2014/main" val="3065248341"/>
                    </a:ext>
                  </a:extLst>
                </a:gridCol>
              </a:tblGrid>
              <a:tr h="121605">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299351">
                <a:tc>
                  <a:txBody>
                    <a:bodyPr/>
                    <a:lstStyle/>
                    <a:p>
                      <a:pPr algn="l" fontAlgn="b"/>
                      <a:r>
                        <a:rPr lang="en-US" sz="900" b="0" i="0" u="none" strike="noStrike" kern="1200" dirty="0">
                          <a:solidFill>
                            <a:srgbClr val="000000"/>
                          </a:solidFill>
                          <a:effectLst/>
                          <a:latin typeface="+mj-lt"/>
                          <a:ea typeface="+mn-ea"/>
                          <a:cs typeface="+mn-cs"/>
                        </a:rPr>
                        <a:t>Feasibility study on potential to update Domestic Premises Indicator (DPI) electricity flags to reflect license status during transition stages, 1, 2 &amp; 3 </a:t>
                      </a:r>
                    </a:p>
                  </a:txBody>
                  <a:tcPr marL="0" marR="0" marT="0" marB="0" anchor="b">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CR-D093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dirty="0">
                          <a:solidFill>
                            <a:srgbClr val="000000"/>
                          </a:solidFill>
                          <a:effectLst/>
                          <a:latin typeface="+mj-lt"/>
                          <a:ea typeface="+mn-ea"/>
                          <a:cs typeface="+mn-cs"/>
                        </a:rPr>
                        <a:t>28/06/2021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679419128"/>
                  </a:ext>
                </a:extLst>
              </a:tr>
              <a:tr h="149675">
                <a:tc>
                  <a:txBody>
                    <a:bodyPr/>
                    <a:lstStyle/>
                    <a:p>
                      <a:pPr algn="l" fontAlgn="b"/>
                      <a:r>
                        <a:rPr lang="en-GB" sz="900" b="0" i="0" u="none" strike="noStrike" kern="1200" dirty="0">
                          <a:solidFill>
                            <a:srgbClr val="000000"/>
                          </a:solidFill>
                          <a:effectLst/>
                          <a:latin typeface="+mj-lt"/>
                          <a:ea typeface="+mn-ea"/>
                          <a:cs typeface="+mn-cs"/>
                        </a:rPr>
                        <a:t>Changes to Operational Testing</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dirty="0">
                          <a:solidFill>
                            <a:srgbClr val="000000"/>
                          </a:solidFill>
                          <a:effectLst/>
                          <a:latin typeface="+mj-lt"/>
                          <a:ea typeface="+mn-ea"/>
                          <a:cs typeface="+mn-cs"/>
                        </a:rPr>
                        <a:t>CR-D094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28/06/2021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82526511"/>
                  </a:ext>
                </a:extLst>
              </a:tr>
              <a:tr h="149675">
                <a:tc>
                  <a:txBody>
                    <a:bodyPr/>
                    <a:lstStyle/>
                    <a:p>
                      <a:pPr algn="l" fontAlgn="b"/>
                      <a:r>
                        <a:rPr lang="en-US" sz="900" b="0" i="0" u="none" strike="noStrike" kern="1200" dirty="0">
                          <a:solidFill>
                            <a:srgbClr val="000000"/>
                          </a:solidFill>
                          <a:effectLst/>
                          <a:latin typeface="+mj-lt"/>
                          <a:ea typeface="+mn-ea"/>
                          <a:cs typeface="+mn-cs"/>
                        </a:rPr>
                        <a:t>Changes to milestone date for L3-TE720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CR-D096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29/07/2021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62993142"/>
                  </a:ext>
                </a:extLst>
              </a:tr>
              <a:tr h="149675">
                <a:tc>
                  <a:txBody>
                    <a:bodyPr/>
                    <a:lstStyle/>
                    <a:p>
                      <a:pPr algn="l" fontAlgn="b"/>
                      <a:r>
                        <a:rPr lang="en-US" sz="900" b="0" i="0" u="none" strike="noStrike" kern="1200">
                          <a:solidFill>
                            <a:srgbClr val="000000"/>
                          </a:solidFill>
                          <a:effectLst/>
                          <a:latin typeface="+mj-lt"/>
                          <a:ea typeface="+mn-ea"/>
                          <a:cs typeface="+mn-cs"/>
                        </a:rPr>
                        <a:t>Continuation of support for UEPT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CR-D098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dirty="0">
                          <a:solidFill>
                            <a:srgbClr val="000000"/>
                          </a:solidFill>
                          <a:effectLst/>
                          <a:latin typeface="+mj-lt"/>
                          <a:ea typeface="+mn-ea"/>
                          <a:cs typeface="+mn-cs"/>
                        </a:rPr>
                        <a:t>03/08/2021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054373012"/>
                  </a:ext>
                </a:extLst>
              </a:tr>
              <a:tr h="149675">
                <a:tc>
                  <a:txBody>
                    <a:bodyPr/>
                    <a:lstStyle/>
                    <a:p>
                      <a:pPr algn="l" fontAlgn="b"/>
                      <a:r>
                        <a:rPr lang="en-US" sz="900" b="0" i="0" u="none" strike="noStrike" kern="1200" dirty="0">
                          <a:solidFill>
                            <a:srgbClr val="000000"/>
                          </a:solidFill>
                          <a:effectLst/>
                          <a:latin typeface="+mj-lt"/>
                          <a:ea typeface="+mn-ea"/>
                          <a:cs typeface="+mn-cs"/>
                        </a:rPr>
                        <a:t>Further </a:t>
                      </a:r>
                      <a:r>
                        <a:rPr lang="en-US" sz="900" b="0" i="0" u="none" strike="noStrike" kern="1200" dirty="0" err="1">
                          <a:solidFill>
                            <a:srgbClr val="000000"/>
                          </a:solidFill>
                          <a:effectLst/>
                          <a:latin typeface="+mj-lt"/>
                          <a:ea typeface="+mn-ea"/>
                          <a:cs typeface="+mn-cs"/>
                        </a:rPr>
                        <a:t>consquential</a:t>
                      </a:r>
                      <a:r>
                        <a:rPr lang="en-US" sz="900" b="0" i="0" u="none" strike="noStrike" kern="1200" dirty="0">
                          <a:solidFill>
                            <a:srgbClr val="000000"/>
                          </a:solidFill>
                          <a:effectLst/>
                          <a:latin typeface="+mj-lt"/>
                          <a:ea typeface="+mn-ea"/>
                          <a:cs typeface="+mn-cs"/>
                        </a:rPr>
                        <a:t> changes to DB4 and related artefacts following CR-D071 v0.2</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06/08/2021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81456191"/>
                  </a:ext>
                </a:extLst>
              </a:tr>
              <a:tr h="149675">
                <a:tc>
                  <a:txBody>
                    <a:bodyPr/>
                    <a:lstStyle/>
                    <a:p>
                      <a:pPr algn="l" fontAlgn="b"/>
                      <a:r>
                        <a:rPr lang="en-US" sz="900" b="0" i="0" u="none" strike="noStrike" kern="1200">
                          <a:solidFill>
                            <a:srgbClr val="000000"/>
                          </a:solidFill>
                          <a:effectLst/>
                          <a:latin typeface="+mj-lt"/>
                          <a:ea typeface="+mn-ea"/>
                          <a:cs typeface="+mn-cs"/>
                        </a:rPr>
                        <a:t>CSS Stage 1 ECOES Interface Specification Uplift to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89099527"/>
                  </a:ext>
                </a:extLst>
              </a:tr>
              <a:tr h="299351">
                <a:tc>
                  <a:txBody>
                    <a:bodyPr/>
                    <a:lstStyle/>
                    <a:p>
                      <a:pPr algn="l" fontAlgn="b"/>
                      <a:r>
                        <a:rPr lang="en-US" sz="900" b="0" i="0" u="none" strike="noStrike" kern="1200" dirty="0">
                          <a:solidFill>
                            <a:srgbClr val="000000"/>
                          </a:solidFill>
                          <a:effectLst/>
                          <a:latin typeface="+mj-lt"/>
                          <a:ea typeface="+mn-ea"/>
                          <a:cs typeface="+mn-cs"/>
                        </a:rPr>
                        <a:t>Documentation only updates to NCT-0134 DMT Live Rehearsal Test Plan and NCD-0012 Data Migration Solution Design Catalogue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742698065"/>
                  </a:ext>
                </a:extLst>
              </a:tr>
              <a:tr h="149675">
                <a:tc>
                  <a:txBody>
                    <a:bodyPr/>
                    <a:lstStyle/>
                    <a:p>
                      <a:pPr algn="l" fontAlgn="b"/>
                      <a:r>
                        <a:rPr lang="en-GB" sz="900" b="0" i="0" u="none" strike="noStrike" kern="1200">
                          <a:solidFill>
                            <a:srgbClr val="000000"/>
                          </a:solidFill>
                          <a:effectLst/>
                          <a:latin typeface="+mj-lt"/>
                          <a:ea typeface="+mn-ea"/>
                          <a:cs typeface="+mn-cs"/>
                        </a:rPr>
                        <a:t>Elaborations for Service Management Requirements DB4</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206544330"/>
                  </a:ext>
                </a:extLst>
              </a:tr>
              <a:tr h="149675">
                <a:tc>
                  <a:txBody>
                    <a:bodyPr/>
                    <a:lstStyle/>
                    <a:p>
                      <a:pPr algn="l" fontAlgn="b"/>
                      <a:r>
                        <a:rPr lang="en-US" sz="900" b="0" i="0" u="none" strike="noStrike" kern="1200" dirty="0">
                          <a:solidFill>
                            <a:srgbClr val="000000"/>
                          </a:solidFill>
                          <a:effectLst/>
                          <a:latin typeface="+mj-lt"/>
                          <a:ea typeface="+mn-ea"/>
                          <a:cs typeface="+mn-cs"/>
                        </a:rPr>
                        <a:t>Update of the Code of Connection Document to reflect the Enduring PKI Process Updates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22/09/2021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6304627"/>
                  </a:ext>
                </a:extLst>
              </a:tr>
              <a:tr h="149675">
                <a:tc>
                  <a:txBody>
                    <a:bodyPr/>
                    <a:lstStyle/>
                    <a:p>
                      <a:pPr algn="l" fontAlgn="b"/>
                      <a:r>
                        <a:rPr lang="en-US" sz="900" b="0" i="0" u="none" strike="noStrike" kern="1200" dirty="0">
                          <a:solidFill>
                            <a:srgbClr val="000000"/>
                          </a:solidFill>
                          <a:effectLst/>
                          <a:latin typeface="+mj-lt"/>
                          <a:ea typeface="+mn-ea"/>
                          <a:cs typeface="+mn-cs"/>
                        </a:rPr>
                        <a:t>Addition of assumption on MAD Log in relation to earliest possible Go-Live date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15/09/2021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355498381"/>
                  </a:ext>
                </a:extLst>
              </a:tr>
              <a:tr h="149675">
                <a:tc>
                  <a:txBody>
                    <a:bodyPr/>
                    <a:lstStyle/>
                    <a:p>
                      <a:pPr algn="l" fontAlgn="b"/>
                      <a:r>
                        <a:rPr lang="en-US" sz="900" b="0" i="0" u="none" strike="noStrike" kern="1200">
                          <a:solidFill>
                            <a:srgbClr val="000000"/>
                          </a:solidFill>
                          <a:effectLst/>
                          <a:latin typeface="+mj-lt"/>
                          <a:ea typeface="+mn-ea"/>
                          <a:cs typeface="+mn-cs"/>
                        </a:rPr>
                        <a:t>Change to Data Migration and Transition artefacts following the completion of CR-D093</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15/09/2021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364564953"/>
                  </a:ext>
                </a:extLst>
              </a:tr>
              <a:tr h="299351">
                <a:tc>
                  <a:txBody>
                    <a:bodyPr/>
                    <a:lstStyle/>
                    <a:p>
                      <a:pPr algn="l" fontAlgn="b"/>
                      <a:r>
                        <a:rPr lang="en-US" sz="900" b="0" i="0" u="none" strike="noStrike" kern="1200">
                          <a:solidFill>
                            <a:srgbClr val="000000"/>
                          </a:solidFill>
                          <a:effectLst/>
                          <a:latin typeface="+mj-lt"/>
                          <a:ea typeface="+mn-ea"/>
                          <a:cs typeface="+mn-cs"/>
                        </a:rPr>
                        <a:t>Change to EES requirements to bring REL search and retrieval into closer alignment with GES and assessment of programme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dirty="0">
                          <a:solidFill>
                            <a:srgbClr val="000000"/>
                          </a:solidFill>
                          <a:effectLst/>
                          <a:latin typeface="+mj-lt"/>
                          <a:ea typeface="+mn-ea"/>
                          <a:cs typeface="+mn-cs"/>
                        </a:rPr>
                        <a:t>15/09/2021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929301264"/>
                  </a:ext>
                </a:extLst>
              </a:tr>
              <a:tr h="149675">
                <a:tc>
                  <a:txBody>
                    <a:bodyPr/>
                    <a:lstStyle/>
                    <a:p>
                      <a:pPr algn="l" fontAlgn="b"/>
                      <a:r>
                        <a:rPr lang="en-US" sz="900" b="0" i="0" u="none" strike="noStrike" kern="1200">
                          <a:solidFill>
                            <a:srgbClr val="000000"/>
                          </a:solidFill>
                          <a:effectLst/>
                          <a:latin typeface="+mj-lt"/>
                          <a:ea typeface="+mn-ea"/>
                          <a:cs typeface="+mn-cs"/>
                        </a:rPr>
                        <a:t>Changes and additions to PIWG and CWG governed MAD Log v2.4 milestones to address timing and clarity issues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22/09/2021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091817545"/>
                  </a:ext>
                </a:extLst>
              </a:tr>
              <a:tr h="299351">
                <a:tc>
                  <a:txBody>
                    <a:bodyPr/>
                    <a:lstStyle/>
                    <a:p>
                      <a:pPr algn="l" fontAlgn="b"/>
                      <a:r>
                        <a:rPr lang="en-US" sz="900" b="0" i="0" u="none" strike="noStrike" kern="1200" dirty="0">
                          <a:solidFill>
                            <a:srgbClr val="000000"/>
                          </a:solidFill>
                          <a:effectLst/>
                          <a:latin typeface="+mj-lt"/>
                          <a:ea typeface="+mn-ea"/>
                          <a:cs typeface="+mn-cs"/>
                        </a:rPr>
                        <a:t>Transition Stage 1 – CSS ad-hoc data removal solution development based on Source Data Provider in response to DI-1655 remedial solution]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14/10/2021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96158325"/>
                  </a:ext>
                </a:extLst>
              </a:tr>
              <a:tr h="149675">
                <a:tc>
                  <a:txBody>
                    <a:bodyPr/>
                    <a:lstStyle/>
                    <a:p>
                      <a:pPr algn="l" fontAlgn="b"/>
                      <a:r>
                        <a:rPr lang="en-US" sz="900" b="0" i="0" u="none" strike="noStrike" kern="1200" dirty="0">
                          <a:solidFill>
                            <a:srgbClr val="000000"/>
                          </a:solidFill>
                          <a:effectLst/>
                          <a:latin typeface="+mj-lt"/>
                          <a:ea typeface="+mn-ea"/>
                          <a:cs typeface="+mn-cs"/>
                        </a:rPr>
                        <a:t>End to End Test Exit Criteria refinement and clarification of the decision making process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01/10/2021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48710997"/>
                  </a:ext>
                </a:extLst>
              </a:tr>
              <a:tr h="299351">
                <a:tc>
                  <a:txBody>
                    <a:bodyPr/>
                    <a:lstStyle/>
                    <a:p>
                      <a:pPr algn="l" fontAlgn="b"/>
                      <a:r>
                        <a:rPr lang="en-US" sz="900" b="0" i="0" u="none" strike="noStrike" kern="1200">
                          <a:solidFill>
                            <a:srgbClr val="000000"/>
                          </a:solidFill>
                          <a:effectLst/>
                          <a:latin typeface="+mj-lt"/>
                          <a:ea typeface="+mn-ea"/>
                          <a:cs typeface="+mn-cs"/>
                        </a:rPr>
                        <a:t>Clarification of Performance NFRs by apportioning the current target between Gas and Electricity and then further apportioning the Electricity targets by MPID</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15/11/2021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959222981"/>
                  </a:ext>
                </a:extLst>
              </a:tr>
              <a:tr h="149675">
                <a:tc>
                  <a:txBody>
                    <a:bodyPr/>
                    <a:lstStyle/>
                    <a:p>
                      <a:pPr algn="l" fontAlgn="b"/>
                      <a:r>
                        <a:rPr lang="en-US" sz="900" b="0" i="0" u="none" strike="noStrike" kern="1200">
                          <a:solidFill>
                            <a:srgbClr val="000000"/>
                          </a:solidFill>
                          <a:effectLst/>
                          <a:latin typeface="+mj-lt"/>
                          <a:ea typeface="+mn-ea"/>
                          <a:cs typeface="+mn-cs"/>
                        </a:rPr>
                        <a:t>Update to E2E Transition Inflight Switches Management Approach Document</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27/10/2021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0372966"/>
                  </a:ext>
                </a:extLst>
              </a:tr>
              <a:tr h="149675">
                <a:tc>
                  <a:txBody>
                    <a:bodyPr/>
                    <a:lstStyle/>
                    <a:p>
                      <a:pPr algn="l" fontAlgn="b"/>
                      <a:r>
                        <a:rPr lang="en-US" sz="900" b="0" i="0" u="none" strike="noStrike" kern="1200" dirty="0">
                          <a:solidFill>
                            <a:srgbClr val="000000"/>
                          </a:solidFill>
                          <a:effectLst/>
                          <a:latin typeface="+mj-lt"/>
                          <a:ea typeface="+mn-ea"/>
                          <a:cs typeface="+mn-cs"/>
                        </a:rPr>
                        <a:t>Operational Change Window and Type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25/10/2021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851594187"/>
                  </a:ext>
                </a:extLst>
              </a:tr>
              <a:tr h="149675">
                <a:tc>
                  <a:txBody>
                    <a:bodyPr/>
                    <a:lstStyle/>
                    <a:p>
                      <a:pPr algn="l" fontAlgn="b"/>
                      <a:r>
                        <a:rPr lang="en-US" sz="900" b="0" i="0" u="none" strike="noStrike" kern="1200" dirty="0">
                          <a:solidFill>
                            <a:srgbClr val="000000"/>
                          </a:solidFill>
                          <a:effectLst/>
                          <a:latin typeface="+mj-lt"/>
                          <a:ea typeface="+mn-ea"/>
                          <a:cs typeface="+mn-cs"/>
                        </a:rPr>
                        <a:t>Change to effect a Gas Supplier of Last Resort (</a:t>
                      </a:r>
                      <a:r>
                        <a:rPr lang="en-US" sz="900" b="0" i="0" u="none" strike="noStrike" kern="1200" dirty="0" err="1">
                          <a:solidFill>
                            <a:srgbClr val="000000"/>
                          </a:solidFill>
                          <a:effectLst/>
                          <a:latin typeface="+mj-lt"/>
                          <a:ea typeface="+mn-ea"/>
                          <a:cs typeface="+mn-cs"/>
                        </a:rPr>
                        <a:t>SoLR</a:t>
                      </a:r>
                      <a:r>
                        <a:rPr lang="en-US" sz="900" b="0" i="0" u="none" strike="noStrike" kern="1200" dirty="0">
                          <a:solidFill>
                            <a:srgbClr val="000000"/>
                          </a:solidFill>
                          <a:effectLst/>
                          <a:latin typeface="+mj-lt"/>
                          <a:ea typeface="+mn-ea"/>
                          <a:cs typeface="+mn-cs"/>
                        </a:rPr>
                        <a:t>)</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dirty="0">
                          <a:solidFill>
                            <a:srgbClr val="000000"/>
                          </a:solidFill>
                          <a:effectLst/>
                          <a:latin typeface="+mj-lt"/>
                          <a:ea typeface="+mn-ea"/>
                          <a:cs typeface="+mn-cs"/>
                        </a:rPr>
                        <a:t>CR-D118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03/11/2021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09111085"/>
                  </a:ext>
                </a:extLst>
              </a:tr>
              <a:tr h="149675">
                <a:tc>
                  <a:txBody>
                    <a:bodyPr/>
                    <a:lstStyle/>
                    <a:p>
                      <a:pPr algn="l" fontAlgn="b"/>
                      <a:r>
                        <a:rPr lang="en-GB" sz="900" b="0" i="0" u="none" strike="noStrike" kern="1200" dirty="0">
                          <a:solidFill>
                            <a:srgbClr val="000000"/>
                          </a:solidFill>
                          <a:effectLst/>
                          <a:latin typeface="+mj-lt"/>
                          <a:ea typeface="+mn-ea"/>
                          <a:cs typeface="+mn-cs"/>
                        </a:rPr>
                        <a:t>GES Data Refresh SLA</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10/11/2021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759879539"/>
                  </a:ext>
                </a:extLst>
              </a:tr>
              <a:tr h="149675">
                <a:tc>
                  <a:txBody>
                    <a:bodyPr/>
                    <a:lstStyle/>
                    <a:p>
                      <a:pPr algn="l" fontAlgn="b"/>
                      <a:r>
                        <a:rPr lang="en-US" sz="900" b="0" i="0" u="none" strike="noStrike" kern="1200" dirty="0">
                          <a:solidFill>
                            <a:srgbClr val="000000"/>
                          </a:solidFill>
                          <a:effectLst/>
                          <a:latin typeface="+mj-lt"/>
                          <a:ea typeface="+mn-ea"/>
                          <a:cs typeface="+mn-cs"/>
                        </a:rPr>
                        <a:t>Updates to NCT-0188 REL Testing Gap Analysis Report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10/11/2021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074628538"/>
                  </a:ext>
                </a:extLst>
              </a:tr>
              <a:tr h="149675">
                <a:tc>
                  <a:txBody>
                    <a:bodyPr/>
                    <a:lstStyle/>
                    <a:p>
                      <a:pPr algn="l" fontAlgn="b"/>
                      <a:r>
                        <a:rPr lang="en-GB" sz="900" b="0" i="0" u="none" strike="noStrike" kern="1200">
                          <a:solidFill>
                            <a:srgbClr val="000000"/>
                          </a:solidFill>
                          <a:effectLst/>
                          <a:latin typeface="+mj-lt"/>
                          <a:ea typeface="+mn-ea"/>
                          <a:cs typeface="+mn-cs"/>
                        </a:rPr>
                        <a:t>Additional CSS Non-functional Requirements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11/01/2022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175519646"/>
                  </a:ext>
                </a:extLst>
              </a:tr>
              <a:tr h="149675">
                <a:tc>
                  <a:txBody>
                    <a:bodyPr/>
                    <a:lstStyle/>
                    <a:p>
                      <a:pPr algn="l" fontAlgn="b"/>
                      <a:r>
                        <a:rPr lang="en-US" sz="900" b="0" i="0" u="none" strike="noStrike" kern="1200" dirty="0">
                          <a:solidFill>
                            <a:srgbClr val="000000"/>
                          </a:solidFill>
                          <a:effectLst/>
                          <a:latin typeface="+mj-lt"/>
                          <a:ea typeface="+mn-ea"/>
                          <a:cs typeface="+mn-cs"/>
                        </a:rPr>
                        <a:t>ServiceNow Data Model Development - DNO/</a:t>
                      </a:r>
                      <a:r>
                        <a:rPr lang="en-US" sz="900" b="0" i="0" u="none" strike="noStrike" kern="1200" dirty="0" err="1">
                          <a:solidFill>
                            <a:srgbClr val="000000"/>
                          </a:solidFill>
                          <a:effectLst/>
                          <a:latin typeface="+mj-lt"/>
                          <a:ea typeface="+mn-ea"/>
                          <a:cs typeface="+mn-cs"/>
                        </a:rPr>
                        <a:t>iDNO</a:t>
                      </a:r>
                      <a:r>
                        <a:rPr lang="en-US" sz="900" b="0" i="0" u="none" strike="noStrike" kern="1200" dirty="0">
                          <a:solidFill>
                            <a:srgbClr val="000000"/>
                          </a:solidFill>
                          <a:effectLst/>
                          <a:latin typeface="+mj-lt"/>
                          <a:ea typeface="+mn-ea"/>
                          <a:cs typeface="+mn-cs"/>
                        </a:rPr>
                        <a:t> Adaptors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CR-D122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11/01/2022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14859115"/>
                  </a:ext>
                </a:extLst>
              </a:tr>
              <a:tr h="149675">
                <a:tc>
                  <a:txBody>
                    <a:bodyPr/>
                    <a:lstStyle/>
                    <a:p>
                      <a:pPr algn="l" fontAlgn="b"/>
                      <a:r>
                        <a:rPr lang="en-US" sz="900" b="0" i="0" u="none" strike="noStrike" kern="1200">
                          <a:solidFill>
                            <a:srgbClr val="000000"/>
                          </a:solidFill>
                          <a:effectLst/>
                          <a:latin typeface="+mj-lt"/>
                          <a:ea typeface="+mn-ea"/>
                          <a:cs typeface="+mn-cs"/>
                        </a:rPr>
                        <a:t>Addition of Network Operator Market Share to CSS Billing Report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CR-D123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26/11/2021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14442281"/>
                  </a:ext>
                </a:extLst>
              </a:tr>
            </a:tbl>
          </a:graphicData>
        </a:graphic>
      </p:graphicFrame>
      <p:sp>
        <p:nvSpPr>
          <p:cNvPr id="5" name="Title 1">
            <a:extLst>
              <a:ext uri="{FF2B5EF4-FFF2-40B4-BE49-F238E27FC236}">
                <a16:creationId xmlns:a16="http://schemas.microsoft.com/office/drawing/2014/main" id="{B5F4CFBB-6E36-4A6F-9055-5E323705E668}"/>
              </a:ext>
            </a:extLst>
          </p:cNvPr>
          <p:cNvSpPr txBox="1">
            <a:spLocks/>
          </p:cNvSpPr>
          <p:nvPr/>
        </p:nvSpPr>
        <p:spPr>
          <a:xfrm>
            <a:off x="187853" y="-109081"/>
            <a:ext cx="8641293" cy="802206"/>
          </a:xfrm>
          <a:prstGeom prst="rect">
            <a:avLst/>
          </a:prstGeom>
        </p:spPr>
        <p:txBody>
          <a:bodyPr vert="horz" lIns="91325" tIns="45663" rIns="91325" bIns="45663"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defTabSz="913281" fontAlgn="auto">
              <a:spcAft>
                <a:spcPts val="0"/>
              </a:spcAft>
            </a:pPr>
            <a:r>
              <a:rPr lang="en-GB" sz="1600" dirty="0">
                <a:solidFill>
                  <a:schemeClr val="accent1"/>
                </a:solidFill>
                <a:latin typeface="+mn-lt"/>
                <a:cs typeface="Arial"/>
              </a:rPr>
              <a:t>Switching Programme CR Position – CRs not impacting Xoserve (Cost Implication)</a:t>
            </a:r>
          </a:p>
        </p:txBody>
      </p:sp>
    </p:spTree>
    <p:extLst>
      <p:ext uri="{BB962C8B-B14F-4D97-AF65-F5344CB8AC3E}">
        <p14:creationId xmlns:p14="http://schemas.microsoft.com/office/powerpoint/2010/main" val="7625316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DA7ADCF-F3B8-4033-A306-6FD935F25AC3}"/>
              </a:ext>
            </a:extLst>
          </p:cNvPr>
          <p:cNvGraphicFramePr>
            <a:graphicFrameLocks noGrp="1"/>
          </p:cNvGraphicFramePr>
          <p:nvPr>
            <p:extLst/>
          </p:nvPr>
        </p:nvGraphicFramePr>
        <p:xfrm>
          <a:off x="47625" y="471758"/>
          <a:ext cx="9048750" cy="934397"/>
        </p:xfrm>
        <a:graphic>
          <a:graphicData uri="http://schemas.openxmlformats.org/drawingml/2006/table">
            <a:tbl>
              <a:tblPr firstRow="1" bandRow="1">
                <a:tableStyleId>{5C22544A-7EE6-4342-B048-85BDC9FD1C3A}</a:tableStyleId>
              </a:tblPr>
              <a:tblGrid>
                <a:gridCol w="5981700">
                  <a:extLst>
                    <a:ext uri="{9D8B030D-6E8A-4147-A177-3AD203B41FA5}">
                      <a16:colId xmlns:a16="http://schemas.microsoft.com/office/drawing/2014/main" val="997061046"/>
                    </a:ext>
                  </a:extLst>
                </a:gridCol>
                <a:gridCol w="641350">
                  <a:extLst>
                    <a:ext uri="{9D8B030D-6E8A-4147-A177-3AD203B41FA5}">
                      <a16:colId xmlns:a16="http://schemas.microsoft.com/office/drawing/2014/main" val="2723771934"/>
                    </a:ext>
                  </a:extLst>
                </a:gridCol>
                <a:gridCol w="692150">
                  <a:extLst>
                    <a:ext uri="{9D8B030D-6E8A-4147-A177-3AD203B41FA5}">
                      <a16:colId xmlns:a16="http://schemas.microsoft.com/office/drawing/2014/main" val="194189712"/>
                    </a:ext>
                  </a:extLst>
                </a:gridCol>
                <a:gridCol w="1733550">
                  <a:extLst>
                    <a:ext uri="{9D8B030D-6E8A-4147-A177-3AD203B41FA5}">
                      <a16:colId xmlns:a16="http://schemas.microsoft.com/office/drawing/2014/main" val="3065248341"/>
                    </a:ext>
                  </a:extLst>
                </a:gridCol>
              </a:tblGrid>
              <a:tr h="98661">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113272">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Uplifting the CSS Interface Specification document to v8.7</a:t>
                      </a:r>
                    </a:p>
                  </a:txBody>
                  <a:tcPr marL="0" marR="0" marT="0" marB="0" anchor="b">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CR-D125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26/11/2021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968237227"/>
                  </a:ext>
                </a:extLst>
              </a:tr>
              <a:tr h="113272">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Updates to the MAD Log v2.5 following RA110 Proposal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CR-D126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07/12/2021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44627666"/>
                  </a:ext>
                </a:extLst>
              </a:tr>
              <a:tr h="113272">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E2E Remove invalid test scenarios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CR-D127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03/12/2021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444377199"/>
                  </a:ext>
                </a:extLst>
              </a:tr>
              <a:tr h="113272">
                <a:tc>
                  <a:txBody>
                    <a:bodyPr/>
                    <a:lstStyle/>
                    <a:p>
                      <a:pPr marL="0" algn="l" defTabSz="914400" rtl="0" eaLnBrk="1" fontAlgn="b" latinLnBrk="0" hangingPunct="1"/>
                      <a:r>
                        <a:rPr lang="en-US" sz="900" b="0" i="0" u="none" strike="noStrike" kern="1200">
                          <a:solidFill>
                            <a:srgbClr val="000000"/>
                          </a:solidFill>
                          <a:effectLst/>
                          <a:latin typeface="+mj-lt"/>
                          <a:ea typeface="+mn-ea"/>
                          <a:cs typeface="+mn-cs"/>
                        </a:rPr>
                        <a:t>Proposal for the implementation of Failed Supplier Portfolio report within CSS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CR-D128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07/12/2021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04005493"/>
                  </a:ext>
                </a:extLst>
              </a:tr>
              <a:tr h="113272">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Clarification of Performance NFRs for Operational Readiness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CR-D130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17/12/2021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12383628"/>
                  </a:ext>
                </a:extLst>
              </a:tr>
              <a:tr h="113272">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Updates to the MAD Log V2.5 for Data and Regulatory Milestones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CR-D132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23/12/2021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467756566"/>
                  </a:ext>
                </a:extLst>
              </a:tr>
            </a:tbl>
          </a:graphicData>
        </a:graphic>
      </p:graphicFrame>
      <p:sp>
        <p:nvSpPr>
          <p:cNvPr id="5" name="Title 1">
            <a:extLst>
              <a:ext uri="{FF2B5EF4-FFF2-40B4-BE49-F238E27FC236}">
                <a16:creationId xmlns:a16="http://schemas.microsoft.com/office/drawing/2014/main" id="{B5F4CFBB-6E36-4A6F-9055-5E323705E668}"/>
              </a:ext>
            </a:extLst>
          </p:cNvPr>
          <p:cNvSpPr txBox="1">
            <a:spLocks/>
          </p:cNvSpPr>
          <p:nvPr/>
        </p:nvSpPr>
        <p:spPr>
          <a:xfrm>
            <a:off x="187853" y="-109081"/>
            <a:ext cx="8641293" cy="802206"/>
          </a:xfrm>
          <a:prstGeom prst="rect">
            <a:avLst/>
          </a:prstGeom>
        </p:spPr>
        <p:txBody>
          <a:bodyPr vert="horz" lIns="91325" tIns="45663" rIns="91325" bIns="45663"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defTabSz="913281" fontAlgn="auto">
              <a:spcAft>
                <a:spcPts val="0"/>
              </a:spcAft>
            </a:pPr>
            <a:r>
              <a:rPr lang="en-GB" sz="1600" dirty="0">
                <a:solidFill>
                  <a:schemeClr val="accent1"/>
                </a:solidFill>
                <a:latin typeface="+mn-lt"/>
                <a:cs typeface="Arial"/>
              </a:rPr>
              <a:t>Switching Programme CR Position – CRs not impacting Xoserve (Cost Implication)</a:t>
            </a:r>
          </a:p>
        </p:txBody>
      </p:sp>
    </p:spTree>
    <p:extLst>
      <p:ext uri="{BB962C8B-B14F-4D97-AF65-F5344CB8AC3E}">
        <p14:creationId xmlns:p14="http://schemas.microsoft.com/office/powerpoint/2010/main" val="2399182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039978-F70A-4C74-8B7C-9E5DA1519EF0}"/>
              </a:ext>
            </a:extLst>
          </p:cNvPr>
          <p:cNvSpPr>
            <a:spLocks noGrp="1"/>
          </p:cNvSpPr>
          <p:nvPr>
            <p:ph type="body" sz="quarter" idx="17"/>
          </p:nvPr>
        </p:nvSpPr>
        <p:spPr>
          <a:xfrm>
            <a:off x="217714" y="153240"/>
            <a:ext cx="8708571" cy="400110"/>
          </a:xfrm>
        </p:spPr>
        <p:txBody>
          <a:bodyPr/>
          <a:lstStyle/>
          <a:p>
            <a:pPr marL="0" indent="0">
              <a:buNone/>
            </a:pPr>
            <a:r>
              <a:rPr lang="en-GB" sz="2000" b="1" dirty="0">
                <a:solidFill>
                  <a:schemeClr val="accent1"/>
                </a:solidFill>
              </a:rPr>
              <a:t>2021-2022 DSC Change / </a:t>
            </a:r>
            <a:r>
              <a:rPr lang="en-GB" sz="2000" b="1" dirty="0" err="1">
                <a:solidFill>
                  <a:schemeClr val="accent1"/>
                </a:solidFill>
              </a:rPr>
              <a:t>MiR</a:t>
            </a:r>
            <a:r>
              <a:rPr lang="en-GB" sz="2000" b="1" dirty="0">
                <a:solidFill>
                  <a:schemeClr val="accent1"/>
                </a:solidFill>
              </a:rPr>
              <a:t> Pipeline</a:t>
            </a:r>
          </a:p>
        </p:txBody>
      </p:sp>
      <p:sp>
        <p:nvSpPr>
          <p:cNvPr id="32" name="Rectangle 31">
            <a:extLst>
              <a:ext uri="{FF2B5EF4-FFF2-40B4-BE49-F238E27FC236}">
                <a16:creationId xmlns:a16="http://schemas.microsoft.com/office/drawing/2014/main" id="{14E15DDA-19B8-4236-8ACC-6AAADE9DCEC5}"/>
              </a:ext>
            </a:extLst>
          </p:cNvPr>
          <p:cNvSpPr/>
          <p:nvPr/>
        </p:nvSpPr>
        <p:spPr>
          <a:xfrm>
            <a:off x="7848081" y="2844947"/>
            <a:ext cx="1151030" cy="1400355"/>
          </a:xfrm>
          <a:prstGeom prst="rect">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913280" rtl="0" eaLnBrk="1" fontAlgn="auto" latinLnBrk="0" hangingPunct="1">
              <a:lnSpc>
                <a:spcPct val="100000"/>
              </a:lnSpc>
              <a:spcBef>
                <a:spcPts val="0"/>
              </a:spcBef>
              <a:spcAft>
                <a:spcPts val="0"/>
              </a:spcAft>
              <a:buClrTx/>
              <a:buSzTx/>
              <a:buFontTx/>
              <a:buNone/>
              <a:tabLst/>
              <a:defRPr/>
            </a:pPr>
            <a:r>
              <a:rPr kumimoji="0" lang="en-GB" sz="799" b="1" i="0" u="none" strike="noStrike" kern="1200" cap="none" spc="0" normalizeH="0" baseline="0" noProof="0" dirty="0">
                <a:ln>
                  <a:noFill/>
                </a:ln>
                <a:solidFill>
                  <a:prstClr val="white"/>
                </a:solidFill>
                <a:effectLst/>
                <a:uLnTx/>
                <a:uFillTx/>
                <a:latin typeface="Poppins Medium"/>
                <a:ea typeface="+mn-ea"/>
                <a:cs typeface="+mn-cs"/>
              </a:rPr>
              <a:t>Key</a:t>
            </a:r>
            <a:r>
              <a:rPr kumimoji="0" lang="en-GB" sz="799" b="0" i="0" u="none" strike="noStrike" kern="1200" cap="none" spc="0" normalizeH="0" baseline="0" noProof="0" dirty="0">
                <a:ln>
                  <a:noFill/>
                </a:ln>
                <a:solidFill>
                  <a:prstClr val="white"/>
                </a:solidFill>
                <a:effectLst/>
                <a:uLnTx/>
                <a:uFillTx/>
                <a:latin typeface="Poppins Medium"/>
                <a:ea typeface="+mn-ea"/>
                <a:cs typeface="+mn-cs"/>
              </a:rPr>
              <a:t>:</a:t>
            </a:r>
          </a:p>
        </p:txBody>
      </p:sp>
      <p:sp>
        <p:nvSpPr>
          <p:cNvPr id="38" name="TextBox 37">
            <a:extLst>
              <a:ext uri="{FF2B5EF4-FFF2-40B4-BE49-F238E27FC236}">
                <a16:creationId xmlns:a16="http://schemas.microsoft.com/office/drawing/2014/main" id="{A543BBB4-E85C-4BDC-862E-856A4CD8D481}"/>
              </a:ext>
            </a:extLst>
          </p:cNvPr>
          <p:cNvSpPr txBox="1"/>
          <p:nvPr/>
        </p:nvSpPr>
        <p:spPr>
          <a:xfrm>
            <a:off x="7891733" y="3039117"/>
            <a:ext cx="1045588" cy="199927"/>
          </a:xfrm>
          <a:prstGeom prst="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sz="800"/>
            </a:lvl1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1E1246"/>
                </a:solidFill>
                <a:effectLst/>
                <a:uLnTx/>
                <a:uFillTx/>
                <a:latin typeface="Arial"/>
                <a:ea typeface="+mn-ea"/>
                <a:cs typeface="+mn-cs"/>
              </a:rPr>
              <a:t>On Track</a:t>
            </a:r>
          </a:p>
        </p:txBody>
      </p:sp>
      <p:sp>
        <p:nvSpPr>
          <p:cNvPr id="39" name="TextBox 38">
            <a:extLst>
              <a:ext uri="{FF2B5EF4-FFF2-40B4-BE49-F238E27FC236}">
                <a16:creationId xmlns:a16="http://schemas.microsoft.com/office/drawing/2014/main" id="{AC37DC85-0266-4B68-8BEE-A637CF73A9C6}"/>
              </a:ext>
            </a:extLst>
          </p:cNvPr>
          <p:cNvSpPr txBox="1"/>
          <p:nvPr/>
        </p:nvSpPr>
        <p:spPr>
          <a:xfrm>
            <a:off x="7891733" y="3282126"/>
            <a:ext cx="1045588"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1E1246"/>
                </a:solidFill>
                <a:effectLst/>
                <a:uLnTx/>
                <a:uFillTx/>
                <a:latin typeface="Arial"/>
                <a:ea typeface="+mn-ea"/>
                <a:cs typeface="+mn-cs"/>
              </a:rPr>
              <a:t>Potential Activity</a:t>
            </a:r>
          </a:p>
        </p:txBody>
      </p:sp>
      <p:sp>
        <p:nvSpPr>
          <p:cNvPr id="80" name="Rectangle 79">
            <a:extLst>
              <a:ext uri="{FF2B5EF4-FFF2-40B4-BE49-F238E27FC236}">
                <a16:creationId xmlns:a16="http://schemas.microsoft.com/office/drawing/2014/main" id="{59233769-C974-44D3-9168-2B866113F4F3}"/>
              </a:ext>
            </a:extLst>
          </p:cNvPr>
          <p:cNvSpPr/>
          <p:nvPr/>
        </p:nvSpPr>
        <p:spPr>
          <a:xfrm>
            <a:off x="7891732" y="3540190"/>
            <a:ext cx="1045589" cy="199927"/>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white"/>
                </a:solidFill>
                <a:effectLst/>
                <a:uLnTx/>
                <a:uFillTx/>
                <a:latin typeface="Arial"/>
                <a:ea typeface="+mn-ea"/>
                <a:cs typeface="+mn-cs"/>
              </a:rPr>
              <a:t>      </a:t>
            </a:r>
            <a:r>
              <a:rPr kumimoji="0" lang="en-GB" sz="700" b="0" i="0" u="none" strike="noStrike" kern="1200" cap="none" spc="0" normalizeH="0" baseline="0" noProof="0" dirty="0">
                <a:ln>
                  <a:noFill/>
                </a:ln>
                <a:solidFill>
                  <a:prstClr val="white"/>
                </a:solidFill>
                <a:effectLst/>
                <a:uLnTx/>
                <a:uFillTx/>
                <a:latin typeface="Arial"/>
                <a:ea typeface="+mn-ea"/>
                <a:cs typeface="+mn-cs"/>
              </a:rPr>
              <a:t>Complete</a:t>
            </a:r>
          </a:p>
        </p:txBody>
      </p:sp>
      <p:sp>
        <p:nvSpPr>
          <p:cNvPr id="81" name="Rectangle 80">
            <a:extLst>
              <a:ext uri="{FF2B5EF4-FFF2-40B4-BE49-F238E27FC236}">
                <a16:creationId xmlns:a16="http://schemas.microsoft.com/office/drawing/2014/main" id="{77C23BF2-E296-477C-BF67-AB2348F6F77A}"/>
              </a:ext>
            </a:extLst>
          </p:cNvPr>
          <p:cNvSpPr/>
          <p:nvPr/>
        </p:nvSpPr>
        <p:spPr>
          <a:xfrm>
            <a:off x="7891732" y="3781655"/>
            <a:ext cx="1045589" cy="199927"/>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    Potential risk to plan</a:t>
            </a:r>
          </a:p>
        </p:txBody>
      </p:sp>
      <p:sp>
        <p:nvSpPr>
          <p:cNvPr id="82" name="Rectangle 81">
            <a:extLst>
              <a:ext uri="{FF2B5EF4-FFF2-40B4-BE49-F238E27FC236}">
                <a16:creationId xmlns:a16="http://schemas.microsoft.com/office/drawing/2014/main" id="{DA6A0777-15AF-491D-8996-C3FB4C43E1C7}"/>
              </a:ext>
            </a:extLst>
          </p:cNvPr>
          <p:cNvSpPr/>
          <p:nvPr/>
        </p:nvSpPr>
        <p:spPr>
          <a:xfrm>
            <a:off x="7900801" y="4024877"/>
            <a:ext cx="1045589" cy="196682"/>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white"/>
                </a:solidFill>
                <a:effectLst/>
                <a:uLnTx/>
                <a:uFillTx/>
                <a:latin typeface="Arial"/>
                <a:ea typeface="+mn-ea"/>
                <a:cs typeface="+mn-cs"/>
              </a:rPr>
              <a:t>Plan At Risk </a:t>
            </a:r>
          </a:p>
        </p:txBody>
      </p:sp>
      <p:sp>
        <p:nvSpPr>
          <p:cNvPr id="83" name="Rectangle 82">
            <a:extLst>
              <a:ext uri="{FF2B5EF4-FFF2-40B4-BE49-F238E27FC236}">
                <a16:creationId xmlns:a16="http://schemas.microsoft.com/office/drawing/2014/main" id="{1F8CB9DE-FF6F-41F1-8EA0-AFE5E8964C22}"/>
              </a:ext>
            </a:extLst>
          </p:cNvPr>
          <p:cNvSpPr/>
          <p:nvPr/>
        </p:nvSpPr>
        <p:spPr>
          <a:xfrm>
            <a:off x="7945540" y="1121695"/>
            <a:ext cx="1053571" cy="1197925"/>
          </a:xfrm>
          <a:prstGeom prst="rect">
            <a:avLst/>
          </a:prstGeom>
          <a:noFill/>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913280" rtl="0" eaLnBrk="1" fontAlgn="auto" latinLnBrk="0" hangingPunct="1">
              <a:lnSpc>
                <a:spcPct val="100000"/>
              </a:lnSpc>
              <a:spcBef>
                <a:spcPts val="0"/>
              </a:spcBef>
              <a:spcAft>
                <a:spcPts val="0"/>
              </a:spcAft>
              <a:buClrTx/>
              <a:buSzTx/>
              <a:buFontTx/>
              <a:buNone/>
              <a:tabLst/>
              <a:defRPr/>
            </a:pPr>
            <a:r>
              <a:rPr kumimoji="0" lang="en-GB" sz="799" b="1" i="0" u="none" strike="noStrike" kern="1200" cap="none" spc="0" normalizeH="0" baseline="0" noProof="0" dirty="0">
                <a:ln>
                  <a:noFill/>
                </a:ln>
                <a:solidFill>
                  <a:prstClr val="black"/>
                </a:solidFill>
                <a:effectLst/>
                <a:uLnTx/>
                <a:uFillTx/>
                <a:latin typeface="Poppins Medium"/>
                <a:ea typeface="+mn-ea"/>
                <a:cs typeface="+mn-cs"/>
              </a:rPr>
              <a:t>Key</a:t>
            </a:r>
            <a:r>
              <a:rPr kumimoji="0" lang="en-GB" sz="799" b="0" i="0" u="none" strike="noStrike" kern="1200" cap="none" spc="0" normalizeH="0" baseline="0" noProof="0" dirty="0">
                <a:ln>
                  <a:noFill/>
                </a:ln>
                <a:solidFill>
                  <a:prstClr val="black"/>
                </a:solidFill>
                <a:effectLst/>
                <a:uLnTx/>
                <a:uFillTx/>
                <a:latin typeface="Poppins Medium"/>
                <a:ea typeface="+mn-ea"/>
                <a:cs typeface="+mn-cs"/>
              </a:rPr>
              <a:t>:</a:t>
            </a:r>
          </a:p>
        </p:txBody>
      </p:sp>
      <p:sp>
        <p:nvSpPr>
          <p:cNvPr id="84" name="5-Point Star 120">
            <a:extLst>
              <a:ext uri="{FF2B5EF4-FFF2-40B4-BE49-F238E27FC236}">
                <a16:creationId xmlns:a16="http://schemas.microsoft.com/office/drawing/2014/main" id="{FEF40D73-8ADF-4458-A02C-46B354E37D0C}"/>
              </a:ext>
            </a:extLst>
          </p:cNvPr>
          <p:cNvSpPr/>
          <p:nvPr/>
        </p:nvSpPr>
        <p:spPr>
          <a:xfrm>
            <a:off x="8053343" y="1353394"/>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5" name="5-Point Star 121">
            <a:extLst>
              <a:ext uri="{FF2B5EF4-FFF2-40B4-BE49-F238E27FC236}">
                <a16:creationId xmlns:a16="http://schemas.microsoft.com/office/drawing/2014/main" id="{304E6ED8-5930-45BB-BA2D-AF78F73C5A46}"/>
              </a:ext>
            </a:extLst>
          </p:cNvPr>
          <p:cNvSpPr/>
          <p:nvPr/>
        </p:nvSpPr>
        <p:spPr>
          <a:xfrm>
            <a:off x="8089663" y="2049388"/>
            <a:ext cx="256500" cy="1620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C000"/>
              </a:solidFill>
              <a:effectLst/>
              <a:uLnTx/>
              <a:uFillTx/>
              <a:latin typeface="Arial"/>
              <a:ea typeface="+mn-ea"/>
              <a:cs typeface="+mn-cs"/>
            </a:endParaRPr>
          </a:p>
        </p:txBody>
      </p:sp>
      <p:sp>
        <p:nvSpPr>
          <p:cNvPr id="86" name="TextBox 85">
            <a:extLst>
              <a:ext uri="{FF2B5EF4-FFF2-40B4-BE49-F238E27FC236}">
                <a16:creationId xmlns:a16="http://schemas.microsoft.com/office/drawing/2014/main" id="{1B5456E8-DEAB-4200-8762-0389297765DE}"/>
              </a:ext>
            </a:extLst>
          </p:cNvPr>
          <p:cNvSpPr txBox="1"/>
          <p:nvPr/>
        </p:nvSpPr>
        <p:spPr>
          <a:xfrm>
            <a:off x="8472740" y="1194116"/>
            <a:ext cx="648072" cy="307777"/>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Approval on track</a:t>
            </a:r>
          </a:p>
        </p:txBody>
      </p:sp>
      <p:sp>
        <p:nvSpPr>
          <p:cNvPr id="87" name="TextBox 86">
            <a:extLst>
              <a:ext uri="{FF2B5EF4-FFF2-40B4-BE49-F238E27FC236}">
                <a16:creationId xmlns:a16="http://schemas.microsoft.com/office/drawing/2014/main" id="{6D0078A2-7678-401C-990D-67D8409A9CDF}"/>
              </a:ext>
            </a:extLst>
          </p:cNvPr>
          <p:cNvSpPr txBox="1"/>
          <p:nvPr/>
        </p:nvSpPr>
        <p:spPr>
          <a:xfrm>
            <a:off x="8504928" y="1966441"/>
            <a:ext cx="598206" cy="307777"/>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Approval at risk</a:t>
            </a:r>
          </a:p>
        </p:txBody>
      </p:sp>
      <p:sp>
        <p:nvSpPr>
          <p:cNvPr id="88" name="TextBox 87">
            <a:extLst>
              <a:ext uri="{FF2B5EF4-FFF2-40B4-BE49-F238E27FC236}">
                <a16:creationId xmlns:a16="http://schemas.microsoft.com/office/drawing/2014/main" id="{258EB99B-EADE-491F-9A27-7EDD2D173D3B}"/>
              </a:ext>
            </a:extLst>
          </p:cNvPr>
          <p:cNvSpPr txBox="1"/>
          <p:nvPr/>
        </p:nvSpPr>
        <p:spPr>
          <a:xfrm>
            <a:off x="8460268" y="1625789"/>
            <a:ext cx="660513" cy="200055"/>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Approved</a:t>
            </a:r>
          </a:p>
        </p:txBody>
      </p:sp>
      <p:sp>
        <p:nvSpPr>
          <p:cNvPr id="89" name="5-Point Star 122">
            <a:extLst>
              <a:ext uri="{FF2B5EF4-FFF2-40B4-BE49-F238E27FC236}">
                <a16:creationId xmlns:a16="http://schemas.microsoft.com/office/drawing/2014/main" id="{5B468B40-1C2F-4701-91F8-F50B6B27DE42}"/>
              </a:ext>
            </a:extLst>
          </p:cNvPr>
          <p:cNvSpPr/>
          <p:nvPr/>
        </p:nvSpPr>
        <p:spPr>
          <a:xfrm>
            <a:off x="8053343" y="1674507"/>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3" name="Picture 2">
            <a:extLst>
              <a:ext uri="{FF2B5EF4-FFF2-40B4-BE49-F238E27FC236}">
                <a16:creationId xmlns:a16="http://schemas.microsoft.com/office/drawing/2014/main" id="{ACAE8989-06A2-4EC2-B69F-051F4D4371C2}"/>
              </a:ext>
            </a:extLst>
          </p:cNvPr>
          <p:cNvPicPr>
            <a:picLocks noChangeAspect="1"/>
          </p:cNvPicPr>
          <p:nvPr/>
        </p:nvPicPr>
        <p:blipFill rotWithShape="1">
          <a:blip r:embed="rId2"/>
          <a:srcRect r="1086"/>
          <a:stretch/>
        </p:blipFill>
        <p:spPr>
          <a:xfrm>
            <a:off x="144888" y="553350"/>
            <a:ext cx="7423809" cy="4290254"/>
          </a:xfrm>
          <a:prstGeom prst="rect">
            <a:avLst/>
          </a:prstGeom>
        </p:spPr>
      </p:pic>
    </p:spTree>
    <p:extLst>
      <p:ext uri="{BB962C8B-B14F-4D97-AF65-F5344CB8AC3E}">
        <p14:creationId xmlns:p14="http://schemas.microsoft.com/office/powerpoint/2010/main" val="3792620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Section 3: Capture</a:t>
            </a:r>
            <a:endParaRPr lang="en-GB" sz="2400" b="0" dirty="0">
              <a:solidFill>
                <a:schemeClr val="tx1"/>
              </a:solidFill>
            </a:endParaRPr>
          </a:p>
        </p:txBody>
      </p:sp>
    </p:spTree>
    <p:extLst>
      <p:ext uri="{BB962C8B-B14F-4D97-AF65-F5344CB8AC3E}">
        <p14:creationId xmlns:p14="http://schemas.microsoft.com/office/powerpoint/2010/main" val="434622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 New Change Proposals – Initial Review</a:t>
            </a:r>
          </a:p>
        </p:txBody>
      </p:sp>
      <p:sp>
        <p:nvSpPr>
          <p:cNvPr id="4" name="Content Placeholder 3">
            <a:extLst>
              <a:ext uri="{FF2B5EF4-FFF2-40B4-BE49-F238E27FC236}">
                <a16:creationId xmlns:a16="http://schemas.microsoft.com/office/drawing/2014/main" id="{8500F29B-5015-45A5-8D0F-E6E180061A08}"/>
              </a:ext>
            </a:extLst>
          </p:cNvPr>
          <p:cNvSpPr>
            <a:spLocks noGrp="1"/>
          </p:cNvSpPr>
          <p:nvPr>
            <p:ph idx="1"/>
          </p:nvPr>
        </p:nvSpPr>
        <p:spPr>
          <a:xfrm>
            <a:off x="457200" y="771561"/>
            <a:ext cx="8229600" cy="4126504"/>
          </a:xfrm>
        </p:spPr>
        <p:txBody>
          <a:bodyPr>
            <a:normAutofit/>
          </a:bodyPr>
          <a:lstStyle/>
          <a:p>
            <a:pPr marL="0" lvl="0" indent="0">
              <a:buNone/>
            </a:pPr>
            <a:r>
              <a:rPr lang="en-GB" dirty="0"/>
              <a:t>For Approval</a:t>
            </a:r>
          </a:p>
          <a:p>
            <a:pPr lvl="0"/>
            <a:r>
              <a:rPr lang="en-GB" sz="2200" dirty="0"/>
              <a:t>XRN</a:t>
            </a:r>
            <a:r>
              <a:rPr lang="en-US" sz="2200" dirty="0"/>
              <a:t>5471 Services to release data to UNC parties</a:t>
            </a:r>
            <a:endParaRPr lang="en-GB" sz="2200" dirty="0"/>
          </a:p>
          <a:p>
            <a:pPr marL="0" lvl="0" indent="0">
              <a:buNone/>
            </a:pPr>
            <a:endParaRPr lang="en-GB" sz="2200" dirty="0"/>
          </a:p>
          <a:p>
            <a:pPr lvl="0"/>
            <a:r>
              <a:rPr lang="en-GB" sz="2200" dirty="0"/>
              <a:t>XRN54</a:t>
            </a:r>
            <a:r>
              <a:rPr lang="en-US" sz="2200" dirty="0"/>
              <a:t>72 Creation of a UK Link API to consume daily weather data for Demand Estimation processes</a:t>
            </a:r>
          </a:p>
          <a:p>
            <a:pPr lvl="0"/>
            <a:r>
              <a:rPr lang="en-GB" sz="2200" dirty="0"/>
              <a:t>XRN54xx - Meter Asset Detail Proactive Monitoring Service </a:t>
            </a:r>
          </a:p>
          <a:p>
            <a:pPr marL="0" indent="0">
              <a:buNone/>
            </a:pPr>
            <a:r>
              <a:rPr lang="en-GB" dirty="0"/>
              <a:t>For Information</a:t>
            </a:r>
          </a:p>
          <a:p>
            <a:r>
              <a:rPr lang="en-GB" sz="2200" dirty="0"/>
              <a:t>XRN5470 </a:t>
            </a:r>
            <a:r>
              <a:rPr lang="en-US" sz="2200" dirty="0"/>
              <a:t>New Service Line for SDT v21</a:t>
            </a:r>
            <a:endParaRPr lang="en-GB" sz="2200" dirty="0"/>
          </a:p>
          <a:p>
            <a:pPr marL="0" lvl="0" indent="0">
              <a:buNone/>
            </a:pPr>
            <a:endParaRPr lang="en-GB" dirty="0"/>
          </a:p>
        </p:txBody>
      </p:sp>
    </p:spTree>
    <p:extLst>
      <p:ext uri="{BB962C8B-B14F-4D97-AF65-F5344CB8AC3E}">
        <p14:creationId xmlns:p14="http://schemas.microsoft.com/office/powerpoint/2010/main" val="33860849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orrela">
      <a:dk1>
        <a:srgbClr val="F5F5F5"/>
      </a:dk1>
      <a:lt1>
        <a:srgbClr val="1E1246"/>
      </a:lt1>
      <a:dk2>
        <a:srgbClr val="FFFFFF"/>
      </a:dk2>
      <a:lt2>
        <a:srgbClr val="000000"/>
      </a:lt2>
      <a:accent1>
        <a:srgbClr val="1E1246"/>
      </a:accent1>
      <a:accent2>
        <a:srgbClr val="218CCC"/>
      </a:accent2>
      <a:accent3>
        <a:srgbClr val="2BB573"/>
      </a:accent3>
      <a:accent4>
        <a:srgbClr val="FFBB1A"/>
      </a:accent4>
      <a:accent5>
        <a:srgbClr val="F5F5F5"/>
      </a:accent5>
      <a:accent6>
        <a:srgbClr val="FFFFFF"/>
      </a:accent6>
      <a:hlink>
        <a:srgbClr val="218CCC"/>
      </a:hlink>
      <a:folHlink>
        <a:srgbClr val="FFBB1A"/>
      </a:folHlink>
    </a:clrScheme>
    <a:fontScheme name="Correla">
      <a:majorFont>
        <a:latin typeface="Poppins Light"/>
        <a:ea typeface=""/>
        <a:cs typeface=""/>
      </a:majorFont>
      <a:minorFont>
        <a:latin typeface="Poppins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08BCC"/>
        </a:solidFill>
      </a:spPr>
      <a:bodyPr wrap="square" lIns="0" tIns="0" rIns="0" bIns="0" rtlCol="0"/>
      <a:lstStyle>
        <a:defPPr algn="l">
          <a:defRPr dirty="0"/>
        </a:defPPr>
      </a:lstStyle>
    </a:spDef>
    <a:txDef>
      <a:spPr/>
      <a:bodyPr vert="horz" wrap="square" lIns="0" tIns="12700" rIns="0" bIns="0" rtlCol="0">
        <a:spAutoFit/>
      </a:bodyPr>
      <a:lstStyle>
        <a:defPPr marL="161925" indent="-149860" algn="l">
          <a:lnSpc>
            <a:spcPct val="100000"/>
          </a:lnSpc>
          <a:spcBef>
            <a:spcPts val="100"/>
          </a:spcBef>
          <a:buChar char="•"/>
          <a:tabLst>
            <a:tab pos="162560" algn="l"/>
          </a:tabLst>
          <a:defRPr sz="1200" dirty="0">
            <a:solidFill>
              <a:srgbClr val="F5F5F5"/>
            </a:solidFill>
            <a:latin typeface="Poppins-Medium"/>
            <a:cs typeface="Poppins-Medium"/>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SharedWithUsers xmlns="3ee84ff3-1fa2-4b0e-bbc1-9d3729ac2ba9">
      <UserInfo>
        <DisplayName>Tony Klein</DisplayName>
        <AccountId>189</AccountId>
        <AccountType/>
      </UserInfo>
      <UserInfo>
        <DisplayName>Charan Singh</DisplayName>
        <AccountId>59</AccountId>
        <AccountType/>
      </UserInfo>
      <UserInfo>
        <DisplayName>James Rigby</DisplayName>
        <AccountId>80</AccountId>
        <AccountType/>
      </UserInfo>
    </SharedWithUsers>
    <_Flow_SignoffStatus xmlns="efb0c983-77a3-4edc-9303-e1cb655c76c7" xsi:nil="true"/>
    <Sign_x002d_offBy xmlns="efb0c983-77a3-4edc-9303-e1cb655c76c7">
      <UserInfo>
        <DisplayName/>
        <AccountId xsi:nil="true"/>
        <AccountType/>
      </UserInfo>
    </Sign_x002d_offB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FB9CDCC5328344A3162B2D7C8A4CE2" ma:contentTypeVersion="13" ma:contentTypeDescription="Create a new document." ma:contentTypeScope="" ma:versionID="9bb224142be6fbbc8b98e1f99454ecd1">
  <xsd:schema xmlns:xsd="http://www.w3.org/2001/XMLSchema" xmlns:xs="http://www.w3.org/2001/XMLSchema" xmlns:p="http://schemas.microsoft.com/office/2006/metadata/properties" xmlns:ns2="efb0c983-77a3-4edc-9303-e1cb655c76c7" xmlns:ns3="3ee84ff3-1fa2-4b0e-bbc1-9d3729ac2ba9" targetNamespace="http://schemas.microsoft.com/office/2006/metadata/properties" ma:root="true" ma:fieldsID="a8c54f627d5b449adedc3be3afe57feb" ns2:_="" ns3:_="">
    <xsd:import namespace="efb0c983-77a3-4edc-9303-e1cb655c76c7"/>
    <xsd:import namespace="3ee84ff3-1fa2-4b0e-bbc1-9d3729ac2ba9"/>
    <xsd:element name="properties">
      <xsd:complexType>
        <xsd:sequence>
          <xsd:element name="documentManagement">
            <xsd:complexType>
              <xsd:all>
                <xsd:element ref="ns2:_Flow_SignoffStatus" minOccurs="0"/>
                <xsd:element ref="ns2:Sign_x002d_offB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c983-77a3-4edc-9303-e1cb655c76c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Sign_x002d_offBy" ma:index="9" nillable="true" ma:displayName="Sign-off By" ma:format="Dropdown" ma:list="UserInfo" ma:SharePointGroup="0" ma:internalName="Sign_x002d_off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513DF9-3E74-488E-B239-1C5C999E5CA9}">
  <ds:schemaRefs>
    <ds:schemaRef ds:uri="http://schemas.microsoft.com/sharepoint/v3/contenttype/forms"/>
  </ds:schemaRefs>
</ds:datastoreItem>
</file>

<file path=customXml/itemProps2.xml><?xml version="1.0" encoding="utf-8"?>
<ds:datastoreItem xmlns:ds="http://schemas.openxmlformats.org/officeDocument/2006/customXml" ds:itemID="{EE966AA5-3D01-4B81-BAE0-8020A2E16EFF}">
  <ds:schemaRefs>
    <ds:schemaRef ds:uri="http://schemas.microsoft.com/office/2006/metadata/properties"/>
    <ds:schemaRef ds:uri="http://schemas.microsoft.com/office/2006/documentManagement/types"/>
    <ds:schemaRef ds:uri="5844fa40-a696-4ac9-bd38-c0330d295109"/>
    <ds:schemaRef ds:uri="http://www.w3.org/XML/1998/namespace"/>
    <ds:schemaRef ds:uri="http://schemas.microsoft.com/office/infopath/2007/PartnerControls"/>
    <ds:schemaRef ds:uri="http://schemas.openxmlformats.org/package/2006/metadata/core-properties"/>
    <ds:schemaRef ds:uri="c78a4dae-5fc0-4ed3-ad80-da51122ab114"/>
    <ds:schemaRef ds:uri="http://purl.org/dc/dcmitype/"/>
    <ds:schemaRef ds:uri="http://purl.org/dc/terms/"/>
    <ds:schemaRef ds:uri="http://purl.org/dc/elements/1.1/"/>
  </ds:schemaRefs>
</ds:datastoreItem>
</file>

<file path=customXml/itemProps3.xml><?xml version="1.0" encoding="utf-8"?>
<ds:datastoreItem xmlns:ds="http://schemas.openxmlformats.org/officeDocument/2006/customXml" ds:itemID="{B3BE8DF5-147D-42A5-B8BD-A7FE0FC8D58F}"/>
</file>

<file path=docProps/app.xml><?xml version="1.0" encoding="utf-8"?>
<Properties xmlns="http://schemas.openxmlformats.org/officeDocument/2006/extended-properties" xmlns:vt="http://schemas.openxmlformats.org/officeDocument/2006/docPropsVTypes">
  <TotalTime>98678</TotalTime>
  <Words>9132</Words>
  <Application>Microsoft Office PowerPoint</Application>
  <PresentationFormat>On-screen Show (16:9)</PresentationFormat>
  <Paragraphs>1788</Paragraphs>
  <Slides>66</Slides>
  <Notes>30</Notes>
  <HiddenSlides>0</HiddenSlides>
  <MMClips>0</MMClips>
  <ScaleCrop>false</ScaleCrop>
  <HeadingPairs>
    <vt:vector size="8" baseType="variant">
      <vt:variant>
        <vt:lpstr>Fonts Used</vt:lpstr>
      </vt:variant>
      <vt:variant>
        <vt:i4>14</vt:i4>
      </vt:variant>
      <vt:variant>
        <vt:lpstr>Theme</vt:lpstr>
      </vt:variant>
      <vt:variant>
        <vt:i4>3</vt:i4>
      </vt:variant>
      <vt:variant>
        <vt:lpstr>Embedded OLE Servers</vt:lpstr>
      </vt:variant>
      <vt:variant>
        <vt:i4>3</vt:i4>
      </vt:variant>
      <vt:variant>
        <vt:lpstr>Slide Titles</vt:lpstr>
      </vt:variant>
      <vt:variant>
        <vt:i4>66</vt:i4>
      </vt:variant>
    </vt:vector>
  </HeadingPairs>
  <TitlesOfParts>
    <vt:vector size="86" baseType="lpstr">
      <vt:lpstr>MS PGothic</vt:lpstr>
      <vt:lpstr>Arial</vt:lpstr>
      <vt:lpstr>Arial,Sans-Serif</vt:lpstr>
      <vt:lpstr>Calibri</vt:lpstr>
      <vt:lpstr>Poppins</vt:lpstr>
      <vt:lpstr>Poppins Black</vt:lpstr>
      <vt:lpstr>Poppins Light</vt:lpstr>
      <vt:lpstr>Poppins Medium</vt:lpstr>
      <vt:lpstr>Poppins-Light</vt:lpstr>
      <vt:lpstr>Poppins-Medium</vt:lpstr>
      <vt:lpstr>Poppins-SemiBold</vt:lpstr>
      <vt:lpstr>Times New Roman</vt:lpstr>
      <vt:lpstr>Verdana</vt:lpstr>
      <vt:lpstr>Wingdings</vt:lpstr>
      <vt:lpstr>Office Theme</vt:lpstr>
      <vt:lpstr>1_Office Theme</vt:lpstr>
      <vt:lpstr>2_Office Theme</vt:lpstr>
      <vt:lpstr>Worksheet</vt:lpstr>
      <vt:lpstr>Document</vt:lpstr>
      <vt:lpstr>Acrobat Document</vt:lpstr>
      <vt:lpstr>Change Management Committee</vt:lpstr>
      <vt:lpstr>Section 2: DSC Change Budget &amp; Horizon Planning</vt:lpstr>
      <vt:lpstr>DSC Change Budget 21/22 YTD</vt:lpstr>
      <vt:lpstr>Budget v Committed Spend BP21/22</vt:lpstr>
      <vt:lpstr>Change Pipeline</vt:lpstr>
      <vt:lpstr>Change Development &amp; Delivery Pipeline (DSC Change / Minor Release Budget) </vt:lpstr>
      <vt:lpstr>PowerPoint Presentation</vt:lpstr>
      <vt:lpstr>Section 3: Capture</vt:lpstr>
      <vt:lpstr> New Change Proposals – Initial Review</vt:lpstr>
      <vt:lpstr>XRN5471 Services to release data to UNC parties </vt:lpstr>
      <vt:lpstr>XRN5472 Creation of a UK Link API to consume daily weather data for Demand Estimation processes </vt:lpstr>
      <vt:lpstr>XRN5473 Meter Asset Detail Proactive Monitoring Service </vt:lpstr>
      <vt:lpstr>XRN5470 New Service Line for SDT v21 </vt:lpstr>
      <vt:lpstr>Change Proposals – Post Solution Review for Approval </vt:lpstr>
      <vt:lpstr>XRN4990 - Transfer of Sites with Low Read Submission Performance from Class 2 and 3 into Class 4 (MOD0664) </vt:lpstr>
      <vt:lpstr> section 4. Design &amp; Delivery  </vt:lpstr>
      <vt:lpstr>Detailed Design Change Packs</vt:lpstr>
      <vt:lpstr>XRN4992a - Clarification of Supplier of Last Resort (SoLR) Cost Recovery Process (Interim Solution) </vt:lpstr>
      <vt:lpstr>XRN5393 - Gemini Spring 22 Release (UNC MODS 0752S, 0755S &amp; 0759S)</vt:lpstr>
      <vt:lpstr>XRN5463 - Technical Debt reduction - Prime and Sub process enhancement</vt:lpstr>
      <vt:lpstr>XRN5464 - Technical Debt Reduction - Class 1 and 2</vt:lpstr>
      <vt:lpstr>UK Link Cloud Programme Change Pack </vt:lpstr>
      <vt:lpstr>Standalone Change Documents for Approval (BER, CCR, EQR)</vt:lpstr>
      <vt:lpstr>XRN5253 June 21 Major Release - Status Update</vt:lpstr>
      <vt:lpstr>XRN5289 – November 21 Major Release - Status Update</vt:lpstr>
      <vt:lpstr>Revised BER for XRN5289 – November 21 - Voting  Shipper, DNO, IGT</vt:lpstr>
      <vt:lpstr>Dec 21 - April 22 Changes in Design – Shipper Status Update</vt:lpstr>
      <vt:lpstr>Dec 21 - April 22 Changes in Design – DN Status Update</vt:lpstr>
      <vt:lpstr>XRN5231 Flow Weighted Average CV</vt:lpstr>
      <vt:lpstr>Decarbonisation</vt:lpstr>
      <vt:lpstr>PowerPoint Presentation</vt:lpstr>
      <vt:lpstr>PowerPoint Presentation</vt:lpstr>
      <vt:lpstr>PowerPoint Presentation</vt:lpstr>
      <vt:lpstr>NG TRANSMISSION CHANGE HORIZON PLAN  0 - 2 YEARS JAN 2022 - JAN 2024</vt:lpstr>
      <vt:lpstr>PowerPoint Presentation</vt:lpstr>
      <vt:lpstr>Non-DSC Change Budget Impacting Programmes </vt:lpstr>
      <vt:lpstr>CSSC Programme Dashboard</vt:lpstr>
      <vt:lpstr>PowerPoint Presentation</vt:lpstr>
      <vt:lpstr>Move To Cloud Programme:  Change Management Update</vt:lpstr>
      <vt:lpstr>Move to Cloud Overview</vt:lpstr>
      <vt:lpstr>Summary</vt:lpstr>
      <vt:lpstr>Next Steps</vt:lpstr>
      <vt:lpstr>Appendices - Process/File Impact Summary</vt:lpstr>
      <vt:lpstr>Move to Cloud Implementation Activities</vt:lpstr>
      <vt:lpstr>PowerPoint Presentation</vt:lpstr>
      <vt:lpstr>Impacts contd..</vt:lpstr>
      <vt:lpstr>Portal Go Live - impacts</vt:lpstr>
      <vt:lpstr>CMS Rebuild </vt:lpstr>
      <vt:lpstr>Progress to Date</vt:lpstr>
      <vt:lpstr>Section 6: Any Other Business</vt:lpstr>
      <vt:lpstr>KVI Customer Change Survey</vt:lpstr>
      <vt:lpstr>APPENDIX   </vt:lpstr>
      <vt:lpstr>Outages</vt:lpstr>
      <vt:lpstr>Portfolio POAP</vt:lpstr>
      <vt:lpstr>CSSC Programme Dashboard</vt:lpstr>
      <vt:lpstr>PowerPoint Presentation</vt:lpstr>
      <vt:lpstr>Green Workstream Updates</vt:lpstr>
      <vt:lpstr>Green Workstream Updates</vt:lpstr>
      <vt:lpstr>Key Programme Risks (1/2)</vt:lpstr>
      <vt:lpstr>Key Programme Risks (2/2)</vt:lpstr>
      <vt:lpstr>PowerPoint Presentation</vt:lpstr>
      <vt:lpstr>Switching Programme CR Position – CRs impacting Xoserve</vt:lpstr>
      <vt:lpstr>Switching Programme CR Position – CRs not impacting Xoserve (Cost Implication) </vt:lpstr>
      <vt:lpstr>Switching Programme CR Position – CRs not impacting Xoserve (Cost Implication)</vt:lpstr>
      <vt:lpstr>PowerPoint Presentation</vt:lpstr>
      <vt:lpstr>PowerPoint Presentation</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Rachel Taggart</cp:lastModifiedBy>
  <cp:revision>50</cp:revision>
  <dcterms:created xsi:type="dcterms:W3CDTF">2018-09-02T17:12:15Z</dcterms:created>
  <dcterms:modified xsi:type="dcterms:W3CDTF">2022-02-01T13:25:07Z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0x01010050FB9CDCC5328344A3162B2D7C8A4CE2</vt:lpwstr>
  </property>
</Properties>
</file>