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C7D2C8-3049-4173-957F-D97F879A58B8}" v="20" dt="2022-01-31T10:14:08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19" d="100"/>
          <a:sy n="119" d="100"/>
        </p:scale>
        <p:origin x="22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Rigby" userId="7ade5d71-70eb-452f-8090-262cd4d9bd62" providerId="ADAL" clId="{5E3F5722-7E64-47A8-BFED-D6F4B3BB0CE7}"/>
    <pc:docChg chg="custSel modSld">
      <pc:chgData name="James Rigby" userId="7ade5d71-70eb-452f-8090-262cd4d9bd62" providerId="ADAL" clId="{5E3F5722-7E64-47A8-BFED-D6F4B3BB0CE7}" dt="2022-01-28T08:48:39.672" v="2" actId="1076"/>
      <pc:docMkLst>
        <pc:docMk/>
      </pc:docMkLst>
      <pc:sldChg chg="addSp delSp modSp">
        <pc:chgData name="James Rigby" userId="7ade5d71-70eb-452f-8090-262cd4d9bd62" providerId="ADAL" clId="{5E3F5722-7E64-47A8-BFED-D6F4B3BB0CE7}" dt="2022-01-28T08:48:39.672" v="2" actId="1076"/>
        <pc:sldMkLst>
          <pc:docMk/>
          <pc:sldMk cId="4252492987" sldId="309"/>
        </pc:sldMkLst>
        <pc:graphicFrameChg chg="add mod">
          <ac:chgData name="James Rigby" userId="7ade5d71-70eb-452f-8090-262cd4d9bd62" providerId="ADAL" clId="{5E3F5722-7E64-47A8-BFED-D6F4B3BB0CE7}" dt="2022-01-28T08:48:39.672" v="2" actId="1076"/>
          <ac:graphicFrameMkLst>
            <pc:docMk/>
            <pc:sldMk cId="4252492987" sldId="309"/>
            <ac:graphicFrameMk id="4" creationId="{781BDE15-7647-4A48-BA27-05641A4CCEE9}"/>
          </ac:graphicFrameMkLst>
        </pc:graphicFrameChg>
        <pc:graphicFrameChg chg="del">
          <ac:chgData name="James Rigby" userId="7ade5d71-70eb-452f-8090-262cd4d9bd62" providerId="ADAL" clId="{5E3F5722-7E64-47A8-BFED-D6F4B3BB0CE7}" dt="2022-01-28T08:47:22.598" v="0" actId="478"/>
          <ac:graphicFrameMkLst>
            <pc:docMk/>
            <pc:sldMk cId="4252492987" sldId="309"/>
            <ac:graphicFrameMk id="5" creationId="{58C326A2-8651-4546-9FFD-F3557A68D43F}"/>
          </ac:graphicFrameMkLst>
        </pc:graphicFrameChg>
      </pc:sldChg>
    </pc:docChg>
  </pc:docChgLst>
  <pc:docChgLst>
    <pc:chgData name="Rachel Taggart" userId="4f8aad94-55b7-4ba6-8498-7cad127c11eb" providerId="ADAL" clId="{B9C7D2C8-3049-4173-957F-D97F879A58B8}"/>
    <pc:docChg chg="custSel modSld">
      <pc:chgData name="Rachel Taggart" userId="4f8aad94-55b7-4ba6-8498-7cad127c11eb" providerId="ADAL" clId="{B9C7D2C8-3049-4173-957F-D97F879A58B8}" dt="2022-01-31T10:13:57.953" v="18" actId="20577"/>
      <pc:docMkLst>
        <pc:docMk/>
      </pc:docMkLst>
      <pc:sldChg chg="delSp modSp">
        <pc:chgData name="Rachel Taggart" userId="4f8aad94-55b7-4ba6-8498-7cad127c11eb" providerId="ADAL" clId="{B9C7D2C8-3049-4173-957F-D97F879A58B8}" dt="2022-01-31T10:13:57.953" v="18" actId="20577"/>
        <pc:sldMkLst>
          <pc:docMk/>
          <pc:sldMk cId="4252492987" sldId="309"/>
        </pc:sldMkLst>
        <pc:spChg chg="mod">
          <ac:chgData name="Rachel Taggart" userId="4f8aad94-55b7-4ba6-8498-7cad127c11eb" providerId="ADAL" clId="{B9C7D2C8-3049-4173-957F-D97F879A58B8}" dt="2022-01-31T10:13:57.953" v="18" actId="20577"/>
          <ac:spMkLst>
            <pc:docMk/>
            <pc:sldMk cId="4252492987" sldId="309"/>
            <ac:spMk id="3" creationId="{609AC967-D295-4EB5-8156-5F6765360120}"/>
          </ac:spMkLst>
        </pc:spChg>
        <pc:graphicFrameChg chg="del mod">
          <ac:chgData name="Rachel Taggart" userId="4f8aad94-55b7-4ba6-8498-7cad127c11eb" providerId="ADAL" clId="{B9C7D2C8-3049-4173-957F-D97F879A58B8}" dt="2022-01-31T10:13:37.999" v="1" actId="478"/>
          <ac:graphicFrameMkLst>
            <pc:docMk/>
            <pc:sldMk cId="4252492987" sldId="309"/>
            <ac:graphicFrameMk id="4" creationId="{781BDE15-7647-4A48-BA27-05641A4CCEE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Total</a:t>
            </a:r>
            <a:r>
              <a:rPr lang="en-GB" dirty="0"/>
              <a:t> Committed Spend v Approved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4B-4792-A40F-564D02500C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'[chmc-change-budget Jan-22 v1.xlsx]New Format BP21_22'!$J$2:$K$2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BP21_22'!$J$8:$K$8</c:f>
              <c:numCache>
                <c:formatCode>"£"#,##0</c:formatCode>
                <c:ptCount val="2"/>
                <c:pt idx="0">
                  <c:v>3589600</c:v>
                </c:pt>
                <c:pt idx="1">
                  <c:v>2616839.11663706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4B-4792-A40F-564D02500C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1740751"/>
        <c:axId val="1836261055"/>
      </c:barChart>
      <c:catAx>
        <c:axId val="2091740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261055"/>
        <c:crosses val="autoZero"/>
        <c:auto val="1"/>
        <c:lblAlgn val="ctr"/>
        <c:lblOffset val="100"/>
        <c:noMultiLvlLbl val="0"/>
      </c:catAx>
      <c:valAx>
        <c:axId val="1836261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40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Shipper</a:t>
            </a:r>
            <a:r>
              <a:rPr lang="en-GB" sz="800" dirty="0"/>
              <a:t> Budget v Spend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85-49A9-8367-4E518ED540DE}"/>
              </c:ext>
            </c:extLst>
          </c:dPt>
          <c:cat>
            <c:strRef>
              <c:f>'[chmc-change-budget Jan-22 v1.xlsx]New Format BP21_22'!$B$2:$C$2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BP21_22'!$B$8:$C$8</c:f>
              <c:numCache>
                <c:formatCode>"£"#,##0</c:formatCode>
                <c:ptCount val="2"/>
                <c:pt idx="0">
                  <c:v>2073012.3132530118</c:v>
                </c:pt>
                <c:pt idx="1">
                  <c:v>1329719.0123307791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85-49A9-8367-4E518ED54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5238959"/>
        <c:axId val="1836254815"/>
      </c:barChart>
      <c:catAx>
        <c:axId val="204523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254815"/>
        <c:crosses val="autoZero"/>
        <c:auto val="1"/>
        <c:lblAlgn val="ctr"/>
        <c:lblOffset val="100"/>
        <c:noMultiLvlLbl val="0"/>
      </c:catAx>
      <c:valAx>
        <c:axId val="1836254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5238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DN</a:t>
            </a:r>
            <a:r>
              <a:rPr lang="en-US" sz="800" dirty="0"/>
              <a:t> Budget</a:t>
            </a:r>
            <a:r>
              <a:rPr lang="en-US" sz="800" baseline="0" dirty="0"/>
              <a:t> v Spend</a:t>
            </a:r>
            <a:r>
              <a:rPr lang="en-US" sz="8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39-43D2-925B-118565BA4BA5}"/>
              </c:ext>
            </c:extLst>
          </c:dPt>
          <c:cat>
            <c:strRef>
              <c:f>'[chmc-change-budget Jan-22 v1.xlsx]New Format BP21_22'!$D$2:$E$2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BP21_22'!$D$8:$E$8</c:f>
              <c:numCache>
                <c:formatCode>"£"#,##0</c:formatCode>
                <c:ptCount val="2"/>
                <c:pt idx="0">
                  <c:v>1248246.6200185358</c:v>
                </c:pt>
                <c:pt idx="1">
                  <c:v>1253245.8414882817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39-43D2-925B-118565BA4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2034607"/>
        <c:axId val="2043254719"/>
      </c:barChart>
      <c:catAx>
        <c:axId val="1972034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4719"/>
        <c:crosses val="autoZero"/>
        <c:auto val="1"/>
        <c:lblAlgn val="ctr"/>
        <c:lblOffset val="100"/>
        <c:noMultiLvlLbl val="0"/>
      </c:catAx>
      <c:valAx>
        <c:axId val="204325471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4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IGT</a:t>
            </a:r>
            <a:r>
              <a:rPr lang="en-GB" sz="800" dirty="0"/>
              <a:t> Budget v</a:t>
            </a:r>
            <a:r>
              <a:rPr lang="en-GB" sz="800" baseline="0" dirty="0"/>
              <a:t> Spend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EB-43C7-B920-A84106DEAF7A}"/>
              </c:ext>
            </c:extLst>
          </c:dPt>
          <c:cat>
            <c:strRef>
              <c:f>'[chmc-change-budget Jan-22 v1.xlsx]New Format BP21_22'!$F$2:$G$2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BP21_22'!$F$8:$G$8</c:f>
              <c:numCache>
                <c:formatCode>"£"#,##0</c:formatCode>
                <c:ptCount val="2"/>
                <c:pt idx="0">
                  <c:v>194765.16311399444</c:v>
                </c:pt>
                <c:pt idx="1">
                  <c:v>33874.262817999384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B-43C7-B920-A84106DEA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2037807"/>
        <c:axId val="2043258879"/>
      </c:barChart>
      <c:catAx>
        <c:axId val="1972037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8879"/>
        <c:crosses val="autoZero"/>
        <c:auto val="1"/>
        <c:lblAlgn val="ctr"/>
        <c:lblOffset val="100"/>
        <c:noMultiLvlLbl val="0"/>
      </c:catAx>
      <c:valAx>
        <c:axId val="204325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7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/>
              <a:t>NT Budget v Spend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'[chmc-change-budget Jan-22 v1.xlsx]New Format BP21_22'!$H$2:$I$2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BP21_22'!$H$8:$I$8</c:f>
              <c:numCache>
                <c:formatCode>"£"#,##0</c:formatCode>
                <c:ptCount val="2"/>
                <c:pt idx="0">
                  <c:v>73575.903614457842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F4-4C23-B16B-ACF7C7B1A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5024031"/>
        <c:axId val="2043257215"/>
      </c:barChart>
      <c:catAx>
        <c:axId val="2135024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7215"/>
        <c:crosses val="autoZero"/>
        <c:auto val="1"/>
        <c:lblAlgn val="ctr"/>
        <c:lblOffset val="100"/>
        <c:noMultiLvlLbl val="0"/>
      </c:catAx>
      <c:valAx>
        <c:axId val="2043257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024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31/01/2022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mbraco.xoserve.com/media/42178/chmc-change-budget.xlsx" TargetMode="External"/><Relationship Id="rId7" Type="http://schemas.openxmlformats.org/officeDocument/2006/relationships/chart" Target="../charts/chart5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DSC Change Budget 21/22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635" y="11405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Committed Spend BP21/22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5BE5B15-0C7E-48D6-A56C-6A746E46C6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7076346"/>
              </p:ext>
            </p:extLst>
          </p:nvPr>
        </p:nvGraphicFramePr>
        <p:xfrm>
          <a:off x="267848" y="2282570"/>
          <a:ext cx="7304619" cy="2679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09AC967-D295-4EB5-8156-5F6765360120}"/>
              </a:ext>
            </a:extLst>
          </p:cNvPr>
          <p:cNvSpPr txBox="1"/>
          <p:nvPr/>
        </p:nvSpPr>
        <p:spPr>
          <a:xfrm>
            <a:off x="7572468" y="2456524"/>
            <a:ext cx="1403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No movement since January-22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Full view of budget  - </a:t>
            </a:r>
            <a:r>
              <a:rPr lang="en-GB" sz="1000" dirty="0">
                <a:hlinkClick r:id="rId3"/>
              </a:rPr>
              <a:t>Link</a:t>
            </a:r>
            <a:endParaRPr lang="en-GB" sz="1000" dirty="0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29864BA-670A-4A40-A473-66D6D57502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174888"/>
              </p:ext>
            </p:extLst>
          </p:nvPr>
        </p:nvGraphicFramePr>
        <p:xfrm>
          <a:off x="164040" y="699542"/>
          <a:ext cx="1643119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D1F122F2-340C-47D6-AD91-04EFE52402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264342"/>
              </p:ext>
            </p:extLst>
          </p:nvPr>
        </p:nvGraphicFramePr>
        <p:xfrm>
          <a:off x="2150939" y="699542"/>
          <a:ext cx="1643119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62E272D9-3FAE-41BC-A64E-4B603F103D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941729"/>
              </p:ext>
            </p:extLst>
          </p:nvPr>
        </p:nvGraphicFramePr>
        <p:xfrm>
          <a:off x="4104674" y="719727"/>
          <a:ext cx="1643119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1B794E5D-1D49-45F7-86D6-58797F52E6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645030"/>
              </p:ext>
            </p:extLst>
          </p:nvPr>
        </p:nvGraphicFramePr>
        <p:xfrm>
          <a:off x="6025225" y="704125"/>
          <a:ext cx="1643119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C7B00BC-D987-4E76-9438-36E751DDC91D}"/>
              </a:ext>
            </a:extLst>
          </p:cNvPr>
          <p:cNvSpPr txBox="1"/>
          <p:nvPr/>
        </p:nvSpPr>
        <p:spPr>
          <a:xfrm>
            <a:off x="7585937" y="699542"/>
            <a:ext cx="14036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At this stage, Shippers have committed 64% of approved BP21 Budget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DNs have committed 100%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IGTs have committed 17% and NTS 0%</a:t>
            </a:r>
          </a:p>
        </p:txBody>
      </p:sp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11f1cc19-a6a2-4477-822b-8358f9edc374"/>
    <ds:schemaRef ds:uri="http://schemas.openxmlformats.org/package/2006/metadata/core-properties"/>
    <ds:schemaRef ds:uri="103fba77-31dd-4780-83f9-c54f26c3a26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F506D9-439B-414E-B733-3876469AA3CE}"/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18862</TotalTime>
  <Words>69</Words>
  <Application>Microsoft Office PowerPoint</Application>
  <PresentationFormat>On-screen Show (16:9)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DSC Change Budget 21/22 YTD</vt:lpstr>
      <vt:lpstr>Budget v Committed Spend BP21/22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113</cp:revision>
  <cp:lastPrinted>2020-09-03T10:38:05Z</cp:lastPrinted>
  <dcterms:created xsi:type="dcterms:W3CDTF">2018-10-22T13:17:46Z</dcterms:created>
  <dcterms:modified xsi:type="dcterms:W3CDTF">2022-01-31T10:14:17Z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