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17"/>
  </p:notesMasterIdLst>
  <p:handoutMasterIdLst>
    <p:handoutMasterId r:id="rId18"/>
  </p:handoutMasterIdLst>
  <p:sldIdLst>
    <p:sldId id="3616" r:id="rId8"/>
    <p:sldId id="3623" r:id="rId9"/>
    <p:sldId id="3624" r:id="rId10"/>
    <p:sldId id="3625" r:id="rId11"/>
    <p:sldId id="3626" r:id="rId12"/>
    <p:sldId id="3617" r:id="rId13"/>
    <p:sldId id="3622" r:id="rId14"/>
    <p:sldId id="3620" r:id="rId15"/>
    <p:sldId id="3621" r:id="rId16"/>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E8EAF1"/>
    <a:srgbClr val="F09F0E"/>
    <a:srgbClr val="CED1E1"/>
    <a:srgbClr val="CED1E2"/>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EF254A-4F00-49DD-9E1F-7A083EF67CCC}" v="94" dt="2022-02-01T13:17:41.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81" autoAdjust="0"/>
    <p:restoredTop sz="93438" autoAdjust="0"/>
  </p:normalViewPr>
  <p:slideViewPr>
    <p:cSldViewPr snapToGrid="0">
      <p:cViewPr>
        <p:scale>
          <a:sx n="100" d="100"/>
          <a:sy n="100" d="100"/>
        </p:scale>
        <p:origin x="692" y="-284"/>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dmini Duvvuri" userId="e074bdc3-c38c-464a-ae8a-c96df4691bd9" providerId="ADAL" clId="{49EF254A-4F00-49DD-9E1F-7A083EF67CCC}"/>
    <pc:docChg chg="undo custSel addSld delSld modSld sldOrd">
      <pc:chgData name="Padmini Duvvuri" userId="e074bdc3-c38c-464a-ae8a-c96df4691bd9" providerId="ADAL" clId="{49EF254A-4F00-49DD-9E1F-7A083EF67CCC}" dt="2022-02-01T13:19:41.120" v="5223" actId="20577"/>
      <pc:docMkLst>
        <pc:docMk/>
      </pc:docMkLst>
      <pc:sldChg chg="del">
        <pc:chgData name="Padmini Duvvuri" userId="e074bdc3-c38c-464a-ae8a-c96df4691bd9" providerId="ADAL" clId="{49EF254A-4F00-49DD-9E1F-7A083EF67CCC}" dt="2022-02-01T10:54:04.919" v="1421" actId="2696"/>
        <pc:sldMkLst>
          <pc:docMk/>
          <pc:sldMk cId="1369483457" sldId="3615"/>
        </pc:sldMkLst>
      </pc:sldChg>
      <pc:sldChg chg="modSp">
        <pc:chgData name="Padmini Duvvuri" userId="e074bdc3-c38c-464a-ae8a-c96df4691bd9" providerId="ADAL" clId="{49EF254A-4F00-49DD-9E1F-7A083EF67CCC}" dt="2022-02-01T12:03:15.546" v="4382" actId="20577"/>
        <pc:sldMkLst>
          <pc:docMk/>
          <pc:sldMk cId="1777802811" sldId="3616"/>
        </pc:sldMkLst>
        <pc:spChg chg="mod">
          <ac:chgData name="Padmini Duvvuri" userId="e074bdc3-c38c-464a-ae8a-c96df4691bd9" providerId="ADAL" clId="{49EF254A-4F00-49DD-9E1F-7A083EF67CCC}" dt="2022-02-01T12:03:15.546" v="4382" actId="20577"/>
          <ac:spMkLst>
            <pc:docMk/>
            <pc:sldMk cId="1777802811" sldId="3616"/>
            <ac:spMk id="4" creationId="{00000000-0000-0000-0000-000000000000}"/>
          </ac:spMkLst>
        </pc:spChg>
      </pc:sldChg>
      <pc:sldChg chg="modSp ord">
        <pc:chgData name="Padmini Duvvuri" userId="e074bdc3-c38c-464a-ae8a-c96df4691bd9" providerId="ADAL" clId="{49EF254A-4F00-49DD-9E1F-7A083EF67CCC}" dt="2022-02-01T13:08:02.705" v="5047" actId="20577"/>
        <pc:sldMkLst>
          <pc:docMk/>
          <pc:sldMk cId="3190319077" sldId="3617"/>
        </pc:sldMkLst>
        <pc:spChg chg="mod">
          <ac:chgData name="Padmini Duvvuri" userId="e074bdc3-c38c-464a-ae8a-c96df4691bd9" providerId="ADAL" clId="{49EF254A-4F00-49DD-9E1F-7A083EF67CCC}" dt="2022-02-01T11:37:44.713" v="3311" actId="20577"/>
          <ac:spMkLst>
            <pc:docMk/>
            <pc:sldMk cId="3190319077" sldId="3617"/>
            <ac:spMk id="2" creationId="{054A3239-51BA-4586-AC67-DF8B81B67AB5}"/>
          </ac:spMkLst>
        </pc:spChg>
        <pc:spChg chg="mod">
          <ac:chgData name="Padmini Duvvuri" userId="e074bdc3-c38c-464a-ae8a-c96df4691bd9" providerId="ADAL" clId="{49EF254A-4F00-49DD-9E1F-7A083EF67CCC}" dt="2022-02-01T13:08:02.705" v="5047" actId="20577"/>
          <ac:spMkLst>
            <pc:docMk/>
            <pc:sldMk cId="3190319077" sldId="3617"/>
            <ac:spMk id="3" creationId="{372C0FA1-3B39-4253-9A6B-E2B63266A24F}"/>
          </ac:spMkLst>
        </pc:spChg>
      </pc:sldChg>
      <pc:sldChg chg="modSp del ord">
        <pc:chgData name="Padmini Duvvuri" userId="e074bdc3-c38c-464a-ae8a-c96df4691bd9" providerId="ADAL" clId="{49EF254A-4F00-49DD-9E1F-7A083EF67CCC}" dt="2022-02-01T11:14:39.537" v="2253" actId="2696"/>
        <pc:sldMkLst>
          <pc:docMk/>
          <pc:sldMk cId="2520630774" sldId="3618"/>
        </pc:sldMkLst>
        <pc:graphicFrameChg chg="mod modGraphic">
          <ac:chgData name="Padmini Duvvuri" userId="e074bdc3-c38c-464a-ae8a-c96df4691bd9" providerId="ADAL" clId="{49EF254A-4F00-49DD-9E1F-7A083EF67CCC}" dt="2022-02-01T09:38:58.863" v="690" actId="14100"/>
          <ac:graphicFrameMkLst>
            <pc:docMk/>
            <pc:sldMk cId="2520630774" sldId="3618"/>
            <ac:graphicFrameMk id="2" creationId="{EB13CA91-B0FD-4399-912B-978DB5C5AC1F}"/>
          </ac:graphicFrameMkLst>
        </pc:graphicFrameChg>
      </pc:sldChg>
      <pc:sldChg chg="modSp">
        <pc:chgData name="Padmini Duvvuri" userId="e074bdc3-c38c-464a-ae8a-c96df4691bd9" providerId="ADAL" clId="{49EF254A-4F00-49DD-9E1F-7A083EF67CCC}" dt="2022-02-01T11:36:45.921" v="3298" actId="20577"/>
        <pc:sldMkLst>
          <pc:docMk/>
          <pc:sldMk cId="3223830794" sldId="3620"/>
        </pc:sldMkLst>
        <pc:spChg chg="mod">
          <ac:chgData name="Padmini Duvvuri" userId="e074bdc3-c38c-464a-ae8a-c96df4691bd9" providerId="ADAL" clId="{49EF254A-4F00-49DD-9E1F-7A083EF67CCC}" dt="2022-02-01T11:36:45.921" v="3298" actId="20577"/>
          <ac:spMkLst>
            <pc:docMk/>
            <pc:sldMk cId="3223830794" sldId="3620"/>
            <ac:spMk id="2" creationId="{2B374D4C-E385-49D0-9452-EDB0BFC10147}"/>
          </ac:spMkLst>
        </pc:spChg>
      </pc:sldChg>
      <pc:sldChg chg="modSp">
        <pc:chgData name="Padmini Duvvuri" userId="e074bdc3-c38c-464a-ae8a-c96df4691bd9" providerId="ADAL" clId="{49EF254A-4F00-49DD-9E1F-7A083EF67CCC}" dt="2022-02-01T11:47:17.094" v="3787" actId="20577"/>
        <pc:sldMkLst>
          <pc:docMk/>
          <pc:sldMk cId="1811782090" sldId="3621"/>
        </pc:sldMkLst>
        <pc:spChg chg="mod">
          <ac:chgData name="Padmini Duvvuri" userId="e074bdc3-c38c-464a-ae8a-c96df4691bd9" providerId="ADAL" clId="{49EF254A-4F00-49DD-9E1F-7A083EF67CCC}" dt="2022-02-01T11:37:29.500" v="3310" actId="20577"/>
          <ac:spMkLst>
            <pc:docMk/>
            <pc:sldMk cId="1811782090" sldId="3621"/>
            <ac:spMk id="2" creationId="{2B374D4C-E385-49D0-9452-EDB0BFC10147}"/>
          </ac:spMkLst>
        </pc:spChg>
        <pc:spChg chg="mod">
          <ac:chgData name="Padmini Duvvuri" userId="e074bdc3-c38c-464a-ae8a-c96df4691bd9" providerId="ADAL" clId="{49EF254A-4F00-49DD-9E1F-7A083EF67CCC}" dt="2022-02-01T11:47:17.094" v="3787" actId="20577"/>
          <ac:spMkLst>
            <pc:docMk/>
            <pc:sldMk cId="1811782090" sldId="3621"/>
            <ac:spMk id="3" creationId="{1C4392E5-C85D-4933-871A-C55A10C1C1DF}"/>
          </ac:spMkLst>
        </pc:spChg>
      </pc:sldChg>
      <pc:sldChg chg="modSp add modNotesTx">
        <pc:chgData name="Padmini Duvvuri" userId="e074bdc3-c38c-464a-ae8a-c96df4691bd9" providerId="ADAL" clId="{49EF254A-4F00-49DD-9E1F-7A083EF67CCC}" dt="2022-02-01T12:19:44.474" v="4720" actId="1076"/>
        <pc:sldMkLst>
          <pc:docMk/>
          <pc:sldMk cId="3243174907" sldId="3622"/>
        </pc:sldMkLst>
        <pc:spChg chg="mod">
          <ac:chgData name="Padmini Duvvuri" userId="e074bdc3-c38c-464a-ae8a-c96df4691bd9" providerId="ADAL" clId="{49EF254A-4F00-49DD-9E1F-7A083EF67CCC}" dt="2022-02-01T09:23:38.095" v="352" actId="27636"/>
          <ac:spMkLst>
            <pc:docMk/>
            <pc:sldMk cId="3243174907" sldId="3622"/>
            <ac:spMk id="3" creationId="{89337AFA-69F4-486D-88B7-A267C33A7024}"/>
          </ac:spMkLst>
        </pc:spChg>
        <pc:spChg chg="mod">
          <ac:chgData name="Padmini Duvvuri" userId="e074bdc3-c38c-464a-ae8a-c96df4691bd9" providerId="ADAL" clId="{49EF254A-4F00-49DD-9E1F-7A083EF67CCC}" dt="2022-02-01T12:19:44.474" v="4720" actId="1076"/>
          <ac:spMkLst>
            <pc:docMk/>
            <pc:sldMk cId="3243174907" sldId="3622"/>
            <ac:spMk id="4" creationId="{DD445A21-C3D5-4056-B0B4-8984549A6BB8}"/>
          </ac:spMkLst>
        </pc:spChg>
        <pc:graphicFrameChg chg="mod modGraphic">
          <ac:chgData name="Padmini Duvvuri" userId="e074bdc3-c38c-464a-ae8a-c96df4691bd9" providerId="ADAL" clId="{49EF254A-4F00-49DD-9E1F-7A083EF67CCC}" dt="2022-02-01T09:52:12.491" v="741" actId="20577"/>
          <ac:graphicFrameMkLst>
            <pc:docMk/>
            <pc:sldMk cId="3243174907" sldId="3622"/>
            <ac:graphicFrameMk id="2" creationId="{EB13CA91-B0FD-4399-912B-978DB5C5AC1F}"/>
          </ac:graphicFrameMkLst>
        </pc:graphicFrameChg>
      </pc:sldChg>
      <pc:sldChg chg="modSp add">
        <pc:chgData name="Padmini Duvvuri" userId="e074bdc3-c38c-464a-ae8a-c96df4691bd9" providerId="ADAL" clId="{49EF254A-4F00-49DD-9E1F-7A083EF67CCC}" dt="2022-02-01T12:05:15.827" v="4388" actId="27636"/>
        <pc:sldMkLst>
          <pc:docMk/>
          <pc:sldMk cId="1795435481" sldId="3623"/>
        </pc:sldMkLst>
        <pc:spChg chg="mod">
          <ac:chgData name="Padmini Duvvuri" userId="e074bdc3-c38c-464a-ae8a-c96df4691bd9" providerId="ADAL" clId="{49EF254A-4F00-49DD-9E1F-7A083EF67CCC}" dt="2022-02-01T12:05:15.827" v="4388" actId="27636"/>
          <ac:spMkLst>
            <pc:docMk/>
            <pc:sldMk cId="1795435481" sldId="3623"/>
            <ac:spMk id="3" creationId="{3A793BE7-00D6-4817-8139-7B61C69FF5D5}"/>
          </ac:spMkLst>
        </pc:spChg>
      </pc:sldChg>
      <pc:sldChg chg="add del">
        <pc:chgData name="Padmini Duvvuri" userId="e074bdc3-c38c-464a-ae8a-c96df4691bd9" providerId="ADAL" clId="{49EF254A-4F00-49DD-9E1F-7A083EF67CCC}" dt="2022-02-01T09:22:15.593" v="244"/>
        <pc:sldMkLst>
          <pc:docMk/>
          <pc:sldMk cId="3945131524" sldId="3623"/>
        </pc:sldMkLst>
      </pc:sldChg>
      <pc:sldChg chg="addSp modSp add">
        <pc:chgData name="Padmini Duvvuri" userId="e074bdc3-c38c-464a-ae8a-c96df4691bd9" providerId="ADAL" clId="{49EF254A-4F00-49DD-9E1F-7A083EF67CCC}" dt="2022-02-01T13:19:41.120" v="5223" actId="20577"/>
        <pc:sldMkLst>
          <pc:docMk/>
          <pc:sldMk cId="1236280854" sldId="3624"/>
        </pc:sldMkLst>
        <pc:spChg chg="mod">
          <ac:chgData name="Padmini Duvvuri" userId="e074bdc3-c38c-464a-ae8a-c96df4691bd9" providerId="ADAL" clId="{49EF254A-4F00-49DD-9E1F-7A083EF67CCC}" dt="2022-02-01T10:57:22.092" v="1464" actId="20577"/>
          <ac:spMkLst>
            <pc:docMk/>
            <pc:sldMk cId="1236280854" sldId="3624"/>
            <ac:spMk id="2" creationId="{9E5D78DD-DE0D-4118-A10E-1CF301DE525D}"/>
          </ac:spMkLst>
        </pc:spChg>
        <pc:spChg chg="mod">
          <ac:chgData name="Padmini Duvvuri" userId="e074bdc3-c38c-464a-ae8a-c96df4691bd9" providerId="ADAL" clId="{49EF254A-4F00-49DD-9E1F-7A083EF67CCC}" dt="2022-02-01T13:19:41.120" v="5223" actId="20577"/>
          <ac:spMkLst>
            <pc:docMk/>
            <pc:sldMk cId="1236280854" sldId="3624"/>
            <ac:spMk id="3" creationId="{3A793BE7-00D6-4817-8139-7B61C69FF5D5}"/>
          </ac:spMkLst>
        </pc:spChg>
        <pc:spChg chg="add mod">
          <ac:chgData name="Padmini Duvvuri" userId="e074bdc3-c38c-464a-ae8a-c96df4691bd9" providerId="ADAL" clId="{49EF254A-4F00-49DD-9E1F-7A083EF67CCC}" dt="2022-02-01T12:13:03.347" v="4613" actId="5793"/>
          <ac:spMkLst>
            <pc:docMk/>
            <pc:sldMk cId="1236280854" sldId="3624"/>
            <ac:spMk id="4" creationId="{E364EB04-6A78-49DF-BA7C-83C77BD0B163}"/>
          </ac:spMkLst>
        </pc:spChg>
      </pc:sldChg>
      <pc:sldChg chg="modSp add">
        <pc:chgData name="Padmini Duvvuri" userId="e074bdc3-c38c-464a-ae8a-c96df4691bd9" providerId="ADAL" clId="{49EF254A-4F00-49DD-9E1F-7A083EF67CCC}" dt="2022-02-01T13:10:09.623" v="5069" actId="20577"/>
        <pc:sldMkLst>
          <pc:docMk/>
          <pc:sldMk cId="1104910066" sldId="3625"/>
        </pc:sldMkLst>
        <pc:spChg chg="mod">
          <ac:chgData name="Padmini Duvvuri" userId="e074bdc3-c38c-464a-ae8a-c96df4691bd9" providerId="ADAL" clId="{49EF254A-4F00-49DD-9E1F-7A083EF67CCC}" dt="2022-02-01T11:21:11.526" v="2582" actId="20577"/>
          <ac:spMkLst>
            <pc:docMk/>
            <pc:sldMk cId="1104910066" sldId="3625"/>
            <ac:spMk id="2" creationId="{64CA8F40-AB80-4475-85DC-57E10B53ED01}"/>
          </ac:spMkLst>
        </pc:spChg>
        <pc:spChg chg="mod">
          <ac:chgData name="Padmini Duvvuri" userId="e074bdc3-c38c-464a-ae8a-c96df4691bd9" providerId="ADAL" clId="{49EF254A-4F00-49DD-9E1F-7A083EF67CCC}" dt="2022-02-01T13:10:09.623" v="5069" actId="20577"/>
          <ac:spMkLst>
            <pc:docMk/>
            <pc:sldMk cId="1104910066" sldId="3625"/>
            <ac:spMk id="3" creationId="{BC43FDDA-E211-406B-84BE-48F65CCE266F}"/>
          </ac:spMkLst>
        </pc:spChg>
      </pc:sldChg>
      <pc:sldChg chg="delSp modSp add">
        <pc:chgData name="Padmini Duvvuri" userId="e074bdc3-c38c-464a-ae8a-c96df4691bd9" providerId="ADAL" clId="{49EF254A-4F00-49DD-9E1F-7A083EF67CCC}" dt="2022-02-01T11:36:09.313" v="3281" actId="20577"/>
        <pc:sldMkLst>
          <pc:docMk/>
          <pc:sldMk cId="2184409975" sldId="3626"/>
        </pc:sldMkLst>
        <pc:spChg chg="mod">
          <ac:chgData name="Padmini Duvvuri" userId="e074bdc3-c38c-464a-ae8a-c96df4691bd9" providerId="ADAL" clId="{49EF254A-4F00-49DD-9E1F-7A083EF67CCC}" dt="2022-02-01T11:36:09.313" v="3281" actId="20577"/>
          <ac:spMkLst>
            <pc:docMk/>
            <pc:sldMk cId="2184409975" sldId="3626"/>
            <ac:spMk id="2" creationId="{F163C4DA-F411-4A15-81F1-52FA11D1A5A8}"/>
          </ac:spMkLst>
        </pc:spChg>
        <pc:spChg chg="del">
          <ac:chgData name="Padmini Duvvuri" userId="e074bdc3-c38c-464a-ae8a-c96df4691bd9" providerId="ADAL" clId="{49EF254A-4F00-49DD-9E1F-7A083EF67CCC}" dt="2022-02-01T11:35:13.594" v="3194" actId="478"/>
          <ac:spMkLst>
            <pc:docMk/>
            <pc:sldMk cId="2184409975" sldId="3626"/>
            <ac:spMk id="3" creationId="{0E48DAEC-8BF6-4ECA-9E51-14794BFF0257}"/>
          </ac:spMkLst>
        </pc:spChg>
      </pc:sldChg>
      <pc:sldChg chg="del">
        <pc:chgData name="Padmini Duvvuri" userId="e074bdc3-c38c-464a-ae8a-c96df4691bd9" providerId="ADAL" clId="{49EF254A-4F00-49DD-9E1F-7A083EF67CCC}" dt="2022-02-01T11:35:03.554" v="3192" actId="2696"/>
        <pc:sldMkLst>
          <pc:docMk/>
          <pc:sldMk cId="2824467625" sldId="362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01/02/2022</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01/02/2022</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305169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7</a:t>
            </a:fld>
            <a:endParaRPr lang="en-GB"/>
          </a:p>
        </p:txBody>
      </p:sp>
    </p:spTree>
    <p:extLst>
      <p:ext uri="{BB962C8B-B14F-4D97-AF65-F5344CB8AC3E}">
        <p14:creationId xmlns:p14="http://schemas.microsoft.com/office/powerpoint/2010/main" val="3861802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xoserve.sharepoint.com/:w:/r/sites/UKLinkCloudProgramme/Portals/0.%20Governance/11.%20Comms/XRN5040%20-%20UK%20Link%20Cloud%20Programme%20Information%20Pack%20v%200.4.docx?d=we93fe4fc4cd14ad280020389c4e0ee40&amp;csf=1&amp;web=1&amp;e=578nBz&amp;isSPOFile=1"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hyperlink" Target="mailto:.box.xoserve.uklinkroadmapprogramme@xoserve.com" TargetMode="Externa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hyperlink" Target="mailto:.box.xoserve.uklinkroadmapprogramme@xoserve.com"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US" dirty="0"/>
              <a:t>Move To Cloud Programme:  Change Management Update</a:t>
            </a:r>
          </a:p>
        </p:txBody>
      </p:sp>
      <p:sp>
        <p:nvSpPr>
          <p:cNvPr id="5" name="Subtitle 4"/>
          <p:cNvSpPr>
            <a:spLocks noGrp="1"/>
          </p:cNvSpPr>
          <p:nvPr>
            <p:ph type="subTitle" idx="1"/>
          </p:nvPr>
        </p:nvSpPr>
        <p:spPr>
          <a:xfrm>
            <a:off x="1371600" y="3266016"/>
            <a:ext cx="6400800" cy="640966"/>
          </a:xfrm>
        </p:spPr>
        <p:txBody>
          <a:bodyPr vert="horz" lIns="91438" tIns="45719" rIns="91438" bIns="45719" rtlCol="0" anchor="t">
            <a:normAutofit/>
          </a:bodyPr>
          <a:lstStyle/>
          <a:p>
            <a:r>
              <a:rPr lang="en-GB" dirty="0">
                <a:latin typeface="Arial"/>
                <a:cs typeface="Arial"/>
              </a:rPr>
              <a:t>February 2022</a:t>
            </a:r>
          </a:p>
        </p:txBody>
      </p:sp>
    </p:spTree>
    <p:extLst>
      <p:ext uri="{BB962C8B-B14F-4D97-AF65-F5344CB8AC3E}">
        <p14:creationId xmlns:p14="http://schemas.microsoft.com/office/powerpoint/2010/main" val="177780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D78DD-DE0D-4118-A10E-1CF301DE525D}"/>
              </a:ext>
            </a:extLst>
          </p:cNvPr>
          <p:cNvSpPr>
            <a:spLocks noGrp="1"/>
          </p:cNvSpPr>
          <p:nvPr>
            <p:ph type="title"/>
          </p:nvPr>
        </p:nvSpPr>
        <p:spPr/>
        <p:txBody>
          <a:bodyPr>
            <a:normAutofit/>
          </a:bodyPr>
          <a:lstStyle/>
          <a:p>
            <a:r>
              <a:rPr lang="en-GB" dirty="0"/>
              <a:t>Move to Cloud Overview</a:t>
            </a:r>
          </a:p>
        </p:txBody>
      </p:sp>
      <p:sp>
        <p:nvSpPr>
          <p:cNvPr id="3" name="Content Placeholder 2">
            <a:extLst>
              <a:ext uri="{FF2B5EF4-FFF2-40B4-BE49-F238E27FC236}">
                <a16:creationId xmlns:a16="http://schemas.microsoft.com/office/drawing/2014/main" id="{3A793BE7-00D6-4817-8139-7B61C69FF5D5}"/>
              </a:ext>
            </a:extLst>
          </p:cNvPr>
          <p:cNvSpPr>
            <a:spLocks noGrp="1"/>
          </p:cNvSpPr>
          <p:nvPr>
            <p:ph idx="1"/>
          </p:nvPr>
        </p:nvSpPr>
        <p:spPr>
          <a:xfrm>
            <a:off x="457200" y="951517"/>
            <a:ext cx="8229600" cy="3672408"/>
          </a:xfrm>
        </p:spPr>
        <p:txBody>
          <a:bodyPr>
            <a:normAutofit/>
          </a:bodyPr>
          <a:lstStyle/>
          <a:p>
            <a:pPr marL="0" indent="0">
              <a:buNone/>
            </a:pPr>
            <a:r>
              <a:rPr lang="en-GB" sz="1100" dirty="0"/>
              <a:t>First step of UK Link Road Map (XRN5245) was to re-platform the systems within current On Premise Data Centres to Cloud in order to achieve the following key objectives</a:t>
            </a:r>
            <a:r>
              <a:rPr lang="en-US" sz="1100" dirty="0"/>
              <a:t>: </a:t>
            </a:r>
          </a:p>
          <a:p>
            <a:pPr marL="171450" indent="-171450"/>
            <a:endParaRPr lang="en-US" sz="1100" dirty="0"/>
          </a:p>
          <a:p>
            <a:pPr marL="742950" lvl="1" indent="-285750">
              <a:buFont typeface="Arial" panose="020B0604020202020204" pitchFamily="34" charset="0"/>
              <a:buChar char="•"/>
            </a:pPr>
            <a:r>
              <a:rPr lang="en-GB" sz="1100" dirty="0"/>
              <a:t>Migrate our operating systems from Linux to Windows and UK Link system databases from Oracle to SQL Server</a:t>
            </a:r>
          </a:p>
          <a:p>
            <a:pPr marL="742950" lvl="1" indent="-285750">
              <a:buFont typeface="Arial" panose="020B0604020202020204" pitchFamily="34" charset="0"/>
              <a:buChar char="•"/>
            </a:pPr>
            <a:r>
              <a:rPr lang="en-GB" sz="1100" dirty="0"/>
              <a:t>Upgrade out of support technologies e.g. UKL Portal</a:t>
            </a:r>
          </a:p>
          <a:p>
            <a:pPr marL="742950" lvl="1" indent="-285750">
              <a:buFont typeface="Arial" panose="020B0604020202020204" pitchFamily="34" charset="0"/>
              <a:buChar char="•"/>
            </a:pPr>
            <a:r>
              <a:rPr lang="en-GB" sz="1100" dirty="0"/>
              <a:t>Decommission On Premise Data Centres for UK Link Systems </a:t>
            </a:r>
          </a:p>
          <a:p>
            <a:pPr marL="742950" lvl="1" indent="-285750">
              <a:buFont typeface="Arial" panose="020B0604020202020204" pitchFamily="34" charset="0"/>
              <a:buChar char="•"/>
            </a:pPr>
            <a:endParaRPr lang="en-GB" sz="1100" dirty="0"/>
          </a:p>
          <a:p>
            <a:pPr marL="0" indent="0">
              <a:buNone/>
            </a:pPr>
            <a:r>
              <a:rPr lang="en-GB" sz="1100" dirty="0"/>
              <a:t>Key benefits identified as a result of completion of this change are: </a:t>
            </a:r>
          </a:p>
          <a:p>
            <a:endParaRPr lang="en-GB" sz="1100" dirty="0"/>
          </a:p>
          <a:p>
            <a:pPr marL="628650" lvl="1" indent="-171450">
              <a:buFont typeface="Arial" panose="020B0604020202020204" pitchFamily="34" charset="0"/>
              <a:buChar char="•"/>
            </a:pPr>
            <a:r>
              <a:rPr lang="en-GB" sz="1100" dirty="0"/>
              <a:t>Keeping the infrastructure and Application in line with industry best practices and maintain the supportability </a:t>
            </a:r>
          </a:p>
          <a:p>
            <a:pPr marL="628650" lvl="1" indent="-171450">
              <a:buFont typeface="Arial" panose="020B0604020202020204" pitchFamily="34" charset="0"/>
              <a:buChar char="•"/>
            </a:pPr>
            <a:r>
              <a:rPr lang="en-GB" sz="1100" dirty="0"/>
              <a:t>Better ability to accommodate for change development and implementations</a:t>
            </a:r>
          </a:p>
          <a:p>
            <a:pPr marL="457200" lvl="1" indent="0">
              <a:buNone/>
            </a:pPr>
            <a:endParaRPr lang="en-GB" sz="1100" dirty="0"/>
          </a:p>
          <a:p>
            <a:pPr marL="57161" indent="0">
              <a:buNone/>
            </a:pPr>
            <a:r>
              <a:rPr lang="en-GB" sz="1300" b="1" dirty="0"/>
              <a:t>Progress and Timeline:</a:t>
            </a:r>
          </a:p>
          <a:p>
            <a:pPr marL="628650" lvl="1" indent="-171450">
              <a:buFont typeface="Arial" panose="020B0604020202020204" pitchFamily="34" charset="0"/>
              <a:buChar char="•"/>
            </a:pPr>
            <a:r>
              <a:rPr lang="en-GB" sz="1100" dirty="0"/>
              <a:t>Testing and Implementation Dress Rehearsals (IDRs) phases are currently planned to complete by 11</a:t>
            </a:r>
            <a:r>
              <a:rPr lang="en-GB" sz="1100" baseline="30000" dirty="0"/>
              <a:t>th</a:t>
            </a:r>
            <a:r>
              <a:rPr lang="en-GB" sz="1100" dirty="0"/>
              <a:t> March 2022</a:t>
            </a:r>
          </a:p>
          <a:p>
            <a:pPr marL="628650" lvl="1" indent="-171450">
              <a:buFont typeface="Arial" panose="020B0604020202020204" pitchFamily="34" charset="0"/>
              <a:buChar char="•"/>
            </a:pPr>
            <a:r>
              <a:rPr lang="en-GB" sz="1100" dirty="0"/>
              <a:t>Testing is on track to complete as planned. IDR1 is currently in progress</a:t>
            </a:r>
          </a:p>
          <a:p>
            <a:pPr marL="628650" lvl="1" indent="-171450">
              <a:buFont typeface="Arial" panose="020B0604020202020204" pitchFamily="34" charset="0"/>
              <a:buChar char="•"/>
            </a:pPr>
            <a:r>
              <a:rPr lang="en-GB" sz="1100" dirty="0"/>
              <a:t>Implementation and Cutover is currently planned from 15</a:t>
            </a:r>
            <a:r>
              <a:rPr lang="en-GB" sz="1100" baseline="30000" dirty="0"/>
              <a:t>th</a:t>
            </a:r>
            <a:r>
              <a:rPr lang="en-GB" sz="1100" dirty="0"/>
              <a:t> April to 19</a:t>
            </a:r>
            <a:r>
              <a:rPr lang="en-GB" sz="1100" baseline="30000" dirty="0"/>
              <a:t>th</a:t>
            </a:r>
            <a:r>
              <a:rPr lang="en-GB" sz="1100" dirty="0"/>
              <a:t> April 2022 (Easter Weekend)</a:t>
            </a:r>
          </a:p>
          <a:p>
            <a:pPr marL="628650" lvl="1" indent="-171450">
              <a:buFont typeface="Arial" panose="020B0604020202020204" pitchFamily="34" charset="0"/>
              <a:buChar char="•"/>
            </a:pPr>
            <a:r>
              <a:rPr lang="en-GB" sz="1100" dirty="0"/>
              <a:t>Post Implementation Support is planned to commence from 19</a:t>
            </a:r>
            <a:r>
              <a:rPr lang="en-GB" sz="1100" baseline="30000" dirty="0"/>
              <a:t>th</a:t>
            </a:r>
            <a:r>
              <a:rPr lang="en-GB" sz="1100" dirty="0"/>
              <a:t> April 2022 7:00 AM BST</a:t>
            </a:r>
          </a:p>
          <a:p>
            <a:pPr marL="628650" lvl="1" indent="-171450">
              <a:buFont typeface="Arial" panose="020B0604020202020204" pitchFamily="34" charset="0"/>
              <a:buChar char="•"/>
            </a:pPr>
            <a:endParaRPr lang="en-GB" sz="1100" dirty="0"/>
          </a:p>
          <a:p>
            <a:pPr lvl="1"/>
            <a:endParaRPr lang="en-GB" sz="1100" dirty="0">
              <a:solidFill>
                <a:srgbClr val="FF0000"/>
              </a:solidFill>
            </a:endParaRPr>
          </a:p>
          <a:p>
            <a:pPr marL="0" indent="0">
              <a:buNone/>
            </a:pPr>
            <a:endParaRPr lang="en-GB" dirty="0"/>
          </a:p>
        </p:txBody>
      </p:sp>
    </p:spTree>
    <p:extLst>
      <p:ext uri="{BB962C8B-B14F-4D97-AF65-F5344CB8AC3E}">
        <p14:creationId xmlns:p14="http://schemas.microsoft.com/office/powerpoint/2010/main" val="1795435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D78DD-DE0D-4118-A10E-1CF301DE525D}"/>
              </a:ext>
            </a:extLst>
          </p:cNvPr>
          <p:cNvSpPr>
            <a:spLocks noGrp="1"/>
          </p:cNvSpPr>
          <p:nvPr>
            <p:ph type="title"/>
          </p:nvPr>
        </p:nvSpPr>
        <p:spPr/>
        <p:txBody>
          <a:bodyPr>
            <a:normAutofit/>
          </a:bodyPr>
          <a:lstStyle/>
          <a:p>
            <a:r>
              <a:rPr lang="en-GB" dirty="0"/>
              <a:t>Summary</a:t>
            </a:r>
          </a:p>
        </p:txBody>
      </p:sp>
      <p:sp>
        <p:nvSpPr>
          <p:cNvPr id="3" name="Content Placeholder 2">
            <a:extLst>
              <a:ext uri="{FF2B5EF4-FFF2-40B4-BE49-F238E27FC236}">
                <a16:creationId xmlns:a16="http://schemas.microsoft.com/office/drawing/2014/main" id="{3A793BE7-00D6-4817-8139-7B61C69FF5D5}"/>
              </a:ext>
            </a:extLst>
          </p:cNvPr>
          <p:cNvSpPr>
            <a:spLocks noGrp="1"/>
          </p:cNvSpPr>
          <p:nvPr>
            <p:ph idx="1"/>
          </p:nvPr>
        </p:nvSpPr>
        <p:spPr>
          <a:xfrm>
            <a:off x="457200" y="761058"/>
            <a:ext cx="8229600" cy="3672408"/>
          </a:xfrm>
        </p:spPr>
        <p:txBody>
          <a:bodyPr>
            <a:normAutofit fontScale="77500" lnSpcReduction="20000"/>
          </a:bodyPr>
          <a:lstStyle/>
          <a:p>
            <a:pPr marL="0" indent="0">
              <a:buNone/>
            </a:pPr>
            <a:endParaRPr lang="en-GB" sz="1050" dirty="0"/>
          </a:p>
          <a:p>
            <a:pPr marL="57161" indent="0">
              <a:lnSpc>
                <a:spcPct val="150000"/>
              </a:lnSpc>
              <a:buNone/>
            </a:pPr>
            <a:r>
              <a:rPr lang="en-GB" sz="1100" dirty="0"/>
              <a:t>Move to Cloud has </a:t>
            </a:r>
            <a:r>
              <a:rPr lang="en-GB" sz="1100" b="1" dirty="0"/>
              <a:t>completed multiple rounds of testing and practice runs</a:t>
            </a:r>
            <a:r>
              <a:rPr lang="en-GB" sz="1100" dirty="0"/>
              <a:t> in the last 3 months culminating in the first  Implementation Dress Rehearsal (IDR1)</a:t>
            </a:r>
          </a:p>
          <a:p>
            <a:pPr marL="57161" indent="0">
              <a:lnSpc>
                <a:spcPct val="150000"/>
              </a:lnSpc>
              <a:buNone/>
            </a:pPr>
            <a:r>
              <a:rPr lang="en-GB" sz="1100" dirty="0"/>
              <a:t>The </a:t>
            </a:r>
            <a:r>
              <a:rPr lang="en-GB" sz="1100" b="1" dirty="0"/>
              <a:t>migration timelines, outages, process/file impacts to customers have now been understood  </a:t>
            </a:r>
            <a:r>
              <a:rPr lang="en-GB" sz="1100" dirty="0"/>
              <a:t>as a result of this activity. The proposed Migration timelines over 2 weekends have been determined to </a:t>
            </a:r>
            <a:r>
              <a:rPr lang="en-GB" sz="1100" b="1" dirty="0"/>
              <a:t>minimise customer impacts </a:t>
            </a:r>
            <a:r>
              <a:rPr lang="en-GB" sz="1100" dirty="0"/>
              <a:t>for least disruption.</a:t>
            </a:r>
          </a:p>
          <a:p>
            <a:pPr marL="228611" indent="-171450">
              <a:lnSpc>
                <a:spcPct val="150000"/>
              </a:lnSpc>
            </a:pPr>
            <a:endParaRPr lang="en-GB" sz="1100" dirty="0"/>
          </a:p>
          <a:p>
            <a:pPr marL="57161" indent="0">
              <a:lnSpc>
                <a:spcPct val="150000"/>
              </a:lnSpc>
              <a:buNone/>
            </a:pPr>
            <a:r>
              <a:rPr lang="en-GB" sz="1100" b="1" dirty="0">
                <a:solidFill>
                  <a:srgbClr val="0070C0"/>
                </a:solidFill>
              </a:rPr>
              <a:t>1</a:t>
            </a:r>
            <a:r>
              <a:rPr lang="en-GB" sz="1100" b="1" baseline="30000" dirty="0">
                <a:solidFill>
                  <a:srgbClr val="0070C0"/>
                </a:solidFill>
              </a:rPr>
              <a:t>st</a:t>
            </a:r>
            <a:r>
              <a:rPr lang="en-GB" sz="1100" b="1" dirty="0">
                <a:solidFill>
                  <a:srgbClr val="0070C0"/>
                </a:solidFill>
              </a:rPr>
              <a:t> Implementation (Full UKLink)</a:t>
            </a:r>
          </a:p>
          <a:p>
            <a:pPr marL="228611" indent="-171450">
              <a:lnSpc>
                <a:spcPct val="150000"/>
              </a:lnSpc>
            </a:pPr>
            <a:r>
              <a:rPr lang="en-GB" sz="1100" b="1" dirty="0"/>
              <a:t>Easter weekend (15</a:t>
            </a:r>
            <a:r>
              <a:rPr lang="en-GB" sz="1100" b="1" baseline="30000" dirty="0"/>
              <a:t>th</a:t>
            </a:r>
            <a:r>
              <a:rPr lang="en-GB" sz="1100" b="1" dirty="0"/>
              <a:t> to 19</a:t>
            </a:r>
            <a:r>
              <a:rPr lang="en-GB" sz="1100" b="1" baseline="30000" dirty="0"/>
              <a:t>th</a:t>
            </a:r>
            <a:r>
              <a:rPr lang="en-GB" sz="1100" b="1" dirty="0"/>
              <a:t> April 2022) </a:t>
            </a:r>
            <a:r>
              <a:rPr lang="en-GB" sz="1100" dirty="0"/>
              <a:t>is proposed for the majority of the cutover activities to </a:t>
            </a:r>
            <a:r>
              <a:rPr lang="en-GB" sz="1100" b="1" dirty="0"/>
              <a:t>prevent impact to normal business day processes </a:t>
            </a:r>
            <a:r>
              <a:rPr lang="en-GB" sz="1100" dirty="0"/>
              <a:t>for customers as the vast majority of files/processes run on supply point business days.</a:t>
            </a:r>
          </a:p>
          <a:p>
            <a:pPr marL="228611" indent="-171450">
              <a:lnSpc>
                <a:spcPct val="150000"/>
              </a:lnSpc>
            </a:pPr>
            <a:r>
              <a:rPr lang="en-GB" sz="1100" dirty="0"/>
              <a:t>Fewer processes run on these (non business) days however, </a:t>
            </a:r>
            <a:r>
              <a:rPr lang="en-GB" sz="1100" b="1" dirty="0"/>
              <a:t>a small number </a:t>
            </a:r>
            <a:r>
              <a:rPr lang="en-GB" sz="1100" b="1"/>
              <a:t>of impacts</a:t>
            </a:r>
            <a:r>
              <a:rPr lang="en-GB" sz="1100"/>
              <a:t> </a:t>
            </a:r>
            <a:r>
              <a:rPr lang="en-GB" sz="1100" dirty="0"/>
              <a:t>have been highlighted in </a:t>
            </a:r>
            <a:r>
              <a:rPr lang="en-GB" sz="1100"/>
              <a:t>Slides 6-8* </a:t>
            </a:r>
            <a:r>
              <a:rPr lang="en-GB" sz="1100" dirty="0"/>
              <a:t>as they may have customer considerations or impacts. (for details, please refer to the detailed change pack being published).</a:t>
            </a:r>
          </a:p>
          <a:p>
            <a:pPr marL="228611" indent="-171450">
              <a:lnSpc>
                <a:spcPct val="150000"/>
              </a:lnSpc>
            </a:pPr>
            <a:r>
              <a:rPr lang="en-GB" sz="1100" dirty="0"/>
              <a:t>Impacts to DES and Portal availability and use of Twilio services envisaged during Easter weekend </a:t>
            </a:r>
          </a:p>
          <a:p>
            <a:pPr marL="228611" indent="-171450">
              <a:lnSpc>
                <a:spcPct val="150000"/>
              </a:lnSpc>
            </a:pPr>
            <a:endParaRPr lang="en-GB" sz="1100" dirty="0"/>
          </a:p>
          <a:p>
            <a:pPr marL="57161" indent="0">
              <a:lnSpc>
                <a:spcPct val="150000"/>
              </a:lnSpc>
              <a:buNone/>
            </a:pPr>
            <a:r>
              <a:rPr lang="en-GB" sz="1100" b="1" dirty="0">
                <a:solidFill>
                  <a:srgbClr val="0070C0"/>
                </a:solidFill>
              </a:rPr>
              <a:t>2</a:t>
            </a:r>
            <a:r>
              <a:rPr lang="en-GB" sz="1100" b="1" baseline="30000" dirty="0">
                <a:solidFill>
                  <a:srgbClr val="0070C0"/>
                </a:solidFill>
              </a:rPr>
              <a:t>nd</a:t>
            </a:r>
            <a:r>
              <a:rPr lang="en-GB" sz="1100" b="1" dirty="0">
                <a:solidFill>
                  <a:srgbClr val="0070C0"/>
                </a:solidFill>
              </a:rPr>
              <a:t> Implementation (Part UKLink)</a:t>
            </a:r>
          </a:p>
          <a:p>
            <a:pPr marL="228611" indent="-171450">
              <a:lnSpc>
                <a:spcPct val="150000"/>
              </a:lnSpc>
            </a:pPr>
            <a:r>
              <a:rPr lang="en-GB" sz="1100" b="1" dirty="0"/>
              <a:t>New UKLink Portal and DES screens</a:t>
            </a:r>
            <a:r>
              <a:rPr lang="en-GB" sz="1100" dirty="0"/>
              <a:t> proposed to cutover during </a:t>
            </a:r>
            <a:r>
              <a:rPr lang="en-GB" sz="1100" b="1" dirty="0"/>
              <a:t>7</a:t>
            </a:r>
            <a:r>
              <a:rPr lang="en-GB" sz="1100" b="1" baseline="30000" dirty="0"/>
              <a:t>th</a:t>
            </a:r>
            <a:r>
              <a:rPr lang="en-GB" sz="1100" b="1" dirty="0"/>
              <a:t> to 9</a:t>
            </a:r>
            <a:r>
              <a:rPr lang="en-GB" sz="1100" b="1" baseline="30000" dirty="0"/>
              <a:t>th</a:t>
            </a:r>
            <a:r>
              <a:rPr lang="en-GB" sz="1100" b="1" dirty="0"/>
              <a:t> May 2022 </a:t>
            </a:r>
            <a:r>
              <a:rPr lang="en-GB" sz="1100" dirty="0"/>
              <a:t>(please refer to the previously issued </a:t>
            </a:r>
            <a:r>
              <a:rPr lang="en-GB" sz="1100" dirty="0">
                <a:hlinkClick r:id="rId2"/>
              </a:rPr>
              <a:t>Change Pack</a:t>
            </a:r>
            <a:r>
              <a:rPr lang="en-GB" sz="1100" dirty="0"/>
              <a:t>)</a:t>
            </a:r>
          </a:p>
          <a:p>
            <a:pPr marL="228611" indent="-171450">
              <a:lnSpc>
                <a:spcPct val="150000"/>
              </a:lnSpc>
            </a:pPr>
            <a:r>
              <a:rPr lang="en-GB" sz="1100" dirty="0"/>
              <a:t>Impacts to DES and Portal availability and use of Twilio services over the cutover is envisaged during this period.</a:t>
            </a:r>
          </a:p>
          <a:p>
            <a:pPr marL="57161" indent="0">
              <a:lnSpc>
                <a:spcPct val="150000"/>
              </a:lnSpc>
              <a:buNone/>
            </a:pPr>
            <a:endParaRPr lang="en-GB" sz="1100" b="1" dirty="0"/>
          </a:p>
          <a:p>
            <a:pPr marL="57161" indent="0">
              <a:lnSpc>
                <a:spcPct val="150000"/>
              </a:lnSpc>
              <a:buNone/>
            </a:pPr>
            <a:r>
              <a:rPr lang="en-GB" sz="1200" b="1" dirty="0">
                <a:solidFill>
                  <a:srgbClr val="0070C0"/>
                </a:solidFill>
              </a:rPr>
              <a:t>Full details of the impacts to different parties are to be included within a change pack for this committee’s consideration and approval.</a:t>
            </a:r>
          </a:p>
          <a:p>
            <a:pPr marL="457200" lvl="1" indent="0">
              <a:buNone/>
            </a:pPr>
            <a:endParaRPr lang="en-GB" sz="1100" dirty="0">
              <a:solidFill>
                <a:srgbClr val="00B0F0"/>
              </a:solidFill>
            </a:endParaRPr>
          </a:p>
          <a:p>
            <a:pPr marL="0" indent="0">
              <a:buNone/>
            </a:pPr>
            <a:endParaRPr lang="en-GB" dirty="0"/>
          </a:p>
        </p:txBody>
      </p:sp>
      <p:sp>
        <p:nvSpPr>
          <p:cNvPr id="4" name="TextBox 3">
            <a:extLst>
              <a:ext uri="{FF2B5EF4-FFF2-40B4-BE49-F238E27FC236}">
                <a16:creationId xmlns:a16="http://schemas.microsoft.com/office/drawing/2014/main" id="{E364EB04-6A78-49DF-BA7C-83C77BD0B163}"/>
              </a:ext>
            </a:extLst>
          </p:cNvPr>
          <p:cNvSpPr txBox="1"/>
          <p:nvPr/>
        </p:nvSpPr>
        <p:spPr>
          <a:xfrm>
            <a:off x="533400" y="4781495"/>
            <a:ext cx="8229600" cy="553998"/>
          </a:xfrm>
          <a:prstGeom prst="rect">
            <a:avLst/>
          </a:prstGeom>
          <a:noFill/>
        </p:spPr>
        <p:txBody>
          <a:bodyPr wrap="square" rtlCol="0">
            <a:spAutoFit/>
          </a:bodyPr>
          <a:lstStyle/>
          <a:p>
            <a:r>
              <a:rPr lang="en-GB" sz="600" dirty="0">
                <a:solidFill>
                  <a:schemeClr val="tx1">
                    <a:lumMod val="65000"/>
                    <a:lumOff val="35000"/>
                  </a:schemeClr>
                </a:solidFill>
                <a:latin typeface="+mn-lt"/>
                <a:cs typeface="Poppins-Medium"/>
              </a:rPr>
              <a:t>* At the time of writing this pack, we are simulating IDR1 , more detail will be available post IDR1 and will be included in the Change Pack. </a:t>
            </a:r>
          </a:p>
          <a:p>
            <a:r>
              <a:rPr lang="en-GB" sz="600" dirty="0">
                <a:solidFill>
                  <a:schemeClr val="tx1">
                    <a:lumMod val="65000"/>
                    <a:lumOff val="35000"/>
                  </a:schemeClr>
                </a:solidFill>
                <a:latin typeface="+mn-lt"/>
                <a:cs typeface="Poppins-Medium"/>
              </a:rPr>
              <a:t>This communication is to the best of our knowledge pre IDR results and subject to change; this communication will be revised appropriately for the March 2022 Change Management Committee update.</a:t>
            </a:r>
          </a:p>
          <a:p>
            <a:endParaRPr lang="en-GB" dirty="0"/>
          </a:p>
        </p:txBody>
      </p:sp>
    </p:spTree>
    <p:extLst>
      <p:ext uri="{BB962C8B-B14F-4D97-AF65-F5344CB8AC3E}">
        <p14:creationId xmlns:p14="http://schemas.microsoft.com/office/powerpoint/2010/main" val="123628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A8F40-AB80-4475-85DC-57E10B53ED01}"/>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BC43FDDA-E211-406B-84BE-48F65CCE266F}"/>
              </a:ext>
            </a:extLst>
          </p:cNvPr>
          <p:cNvSpPr>
            <a:spLocks noGrp="1"/>
          </p:cNvSpPr>
          <p:nvPr>
            <p:ph idx="1"/>
          </p:nvPr>
        </p:nvSpPr>
        <p:spPr/>
        <p:txBody>
          <a:bodyPr>
            <a:normAutofit/>
          </a:bodyPr>
          <a:lstStyle/>
          <a:p>
            <a:r>
              <a:rPr lang="en-GB" sz="1100" dirty="0"/>
              <a:t>Send change pack outlining details of impacted files, processes and systems </a:t>
            </a:r>
          </a:p>
          <a:p>
            <a:r>
              <a:rPr lang="en-GB" sz="1100" dirty="0"/>
              <a:t>March Change Management committee for approval.</a:t>
            </a:r>
          </a:p>
        </p:txBody>
      </p:sp>
    </p:spTree>
    <p:extLst>
      <p:ext uri="{BB962C8B-B14F-4D97-AF65-F5344CB8AC3E}">
        <p14:creationId xmlns:p14="http://schemas.microsoft.com/office/powerpoint/2010/main" val="110491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3C4DA-F411-4A15-81F1-52FA11D1A5A8}"/>
              </a:ext>
            </a:extLst>
          </p:cNvPr>
          <p:cNvSpPr>
            <a:spLocks noGrp="1"/>
          </p:cNvSpPr>
          <p:nvPr>
            <p:ph type="title"/>
          </p:nvPr>
        </p:nvSpPr>
        <p:spPr>
          <a:xfrm>
            <a:off x="285750" y="1813485"/>
            <a:ext cx="8229600" cy="637580"/>
          </a:xfrm>
        </p:spPr>
        <p:txBody>
          <a:bodyPr>
            <a:normAutofit/>
          </a:bodyPr>
          <a:lstStyle/>
          <a:p>
            <a:r>
              <a:rPr lang="en-GB" dirty="0"/>
              <a:t>Appendices - Process/File Impact Summary</a:t>
            </a:r>
          </a:p>
        </p:txBody>
      </p:sp>
    </p:spTree>
    <p:extLst>
      <p:ext uri="{BB962C8B-B14F-4D97-AF65-F5344CB8AC3E}">
        <p14:creationId xmlns:p14="http://schemas.microsoft.com/office/powerpoint/2010/main" val="2184409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A3239-51BA-4586-AC67-DF8B81B67AB5}"/>
              </a:ext>
            </a:extLst>
          </p:cNvPr>
          <p:cNvSpPr>
            <a:spLocks noGrp="1"/>
          </p:cNvSpPr>
          <p:nvPr>
            <p:ph type="title"/>
          </p:nvPr>
        </p:nvSpPr>
        <p:spPr/>
        <p:txBody>
          <a:bodyPr>
            <a:normAutofit/>
          </a:bodyPr>
          <a:lstStyle/>
          <a:p>
            <a:r>
              <a:rPr lang="en-GB" sz="2200" dirty="0"/>
              <a:t>Move to Cloud Implementation Activities</a:t>
            </a:r>
          </a:p>
        </p:txBody>
      </p:sp>
      <p:sp>
        <p:nvSpPr>
          <p:cNvPr id="3" name="Content Placeholder 2">
            <a:extLst>
              <a:ext uri="{FF2B5EF4-FFF2-40B4-BE49-F238E27FC236}">
                <a16:creationId xmlns:a16="http://schemas.microsoft.com/office/drawing/2014/main" id="{372C0FA1-3B39-4253-9A6B-E2B63266A24F}"/>
              </a:ext>
            </a:extLst>
          </p:cNvPr>
          <p:cNvSpPr>
            <a:spLocks noGrp="1"/>
          </p:cNvSpPr>
          <p:nvPr>
            <p:ph idx="1"/>
          </p:nvPr>
        </p:nvSpPr>
        <p:spPr>
          <a:xfrm>
            <a:off x="457200" y="1059582"/>
            <a:ext cx="8229600" cy="3387727"/>
          </a:xfrm>
        </p:spPr>
        <p:txBody>
          <a:bodyPr>
            <a:normAutofit fontScale="92500"/>
          </a:bodyPr>
          <a:lstStyle/>
          <a:p>
            <a:pPr marL="0" indent="0">
              <a:buNone/>
            </a:pPr>
            <a:r>
              <a:rPr lang="en-GB" sz="1100" b="1" u="sng" dirty="0"/>
              <a:t>What are we doing?</a:t>
            </a:r>
          </a:p>
          <a:p>
            <a:pPr marL="628650" lvl="1" indent="-171450">
              <a:buFont typeface="Arial" panose="020B0604020202020204" pitchFamily="34" charset="0"/>
              <a:buChar char="•"/>
            </a:pPr>
            <a:endParaRPr lang="en-GB" sz="1100" dirty="0"/>
          </a:p>
          <a:p>
            <a:pPr marL="628650" lvl="1" indent="-171450">
              <a:buFont typeface="Arial" panose="020B0604020202020204" pitchFamily="34" charset="0"/>
              <a:buChar char="•"/>
            </a:pPr>
            <a:r>
              <a:rPr lang="en-GB" sz="1100" dirty="0"/>
              <a:t>In order to progress Implementation and Cutover activities from On Prem Data Centre to the Cloud Data Centre, a planned extended outage from 15</a:t>
            </a:r>
            <a:r>
              <a:rPr lang="en-GB" sz="1100" baseline="30000" dirty="0"/>
              <a:t>th</a:t>
            </a:r>
            <a:r>
              <a:rPr lang="en-GB" sz="1100" dirty="0"/>
              <a:t> April 9.00 to 19</a:t>
            </a:r>
            <a:r>
              <a:rPr lang="en-GB" sz="1100" baseline="30000" dirty="0"/>
              <a:t>th</a:t>
            </a:r>
            <a:r>
              <a:rPr lang="en-GB" sz="1100" dirty="0"/>
              <a:t> April 2022 7:00 BST will be required. </a:t>
            </a:r>
          </a:p>
          <a:p>
            <a:pPr marL="628650" lvl="1" indent="-171450">
              <a:buFont typeface="Arial" panose="020B0604020202020204" pitchFamily="34" charset="0"/>
              <a:buChar char="•"/>
            </a:pPr>
            <a:r>
              <a:rPr lang="en-GB" sz="1100" dirty="0"/>
              <a:t>It is anticipated that minimal disruption will be caused as a result of this change, therefore Easter weekend has been chosen for the Cutover activities due to additional non business days. </a:t>
            </a:r>
          </a:p>
          <a:p>
            <a:pPr marL="628650" lvl="1" indent="-171450">
              <a:buFont typeface="Arial" panose="020B0604020202020204" pitchFamily="34" charset="0"/>
              <a:buChar char="•"/>
            </a:pPr>
            <a:r>
              <a:rPr lang="en-GB" sz="1100" dirty="0"/>
              <a:t>Services will resume as normal  business day on 19</a:t>
            </a:r>
            <a:r>
              <a:rPr lang="en-GB" sz="1100" baseline="30000" dirty="0"/>
              <a:t>th</a:t>
            </a:r>
            <a:r>
              <a:rPr lang="en-GB" sz="1100" dirty="0"/>
              <a:t> April (Tuesday) post maintenance at 7:00 BST</a:t>
            </a:r>
          </a:p>
          <a:p>
            <a:pPr marL="628650" lvl="1" indent="-171450">
              <a:buFont typeface="Arial" panose="020B0604020202020204" pitchFamily="34" charset="0"/>
              <a:buChar char="•"/>
            </a:pPr>
            <a:r>
              <a:rPr lang="en-GB" sz="1100" dirty="0"/>
              <a:t>We will continue to communicate via various forums.</a:t>
            </a:r>
          </a:p>
          <a:p>
            <a:pPr marL="628650" lvl="1" indent="-171450">
              <a:buFont typeface="Arial" panose="020B0604020202020204" pitchFamily="34" charset="0"/>
              <a:buChar char="•"/>
            </a:pPr>
            <a:endParaRPr lang="en-GB" sz="1100" b="1" u="sng" dirty="0"/>
          </a:p>
          <a:p>
            <a:pPr marL="0" indent="0">
              <a:buNone/>
            </a:pPr>
            <a:r>
              <a:rPr lang="en-GB" sz="1100" b="1" u="sng" dirty="0"/>
              <a:t>How will this impact you?</a:t>
            </a:r>
          </a:p>
          <a:p>
            <a:pPr marL="628650" lvl="1" indent="-171450">
              <a:buFont typeface="Arial" panose="020B0604020202020204" pitchFamily="34" charset="0"/>
              <a:buChar char="•"/>
            </a:pPr>
            <a:endParaRPr lang="en-GB" sz="1100" dirty="0"/>
          </a:p>
          <a:p>
            <a:pPr marL="628650" lvl="1" indent="-171450">
              <a:buFont typeface="Arial" panose="020B0604020202020204" pitchFamily="34" charset="0"/>
              <a:buChar char="•"/>
            </a:pPr>
            <a:r>
              <a:rPr lang="en-GB" sz="1100" dirty="0"/>
              <a:t>All external access to the online screens (via DES / Portal existing platform) will be unavailable during the window mentioned above.</a:t>
            </a:r>
          </a:p>
          <a:p>
            <a:pPr marL="628650" lvl="1" indent="-171450">
              <a:buFont typeface="Arial" panose="020B0604020202020204" pitchFamily="34" charset="0"/>
              <a:buChar char="•"/>
            </a:pPr>
            <a:r>
              <a:rPr lang="en-GB" sz="1100" dirty="0"/>
              <a:t>Some file flow impacts anticipated. Please refer to next slide for further information. </a:t>
            </a:r>
          </a:p>
          <a:p>
            <a:pPr marL="628650" lvl="1" indent="-171450">
              <a:buFont typeface="Arial" panose="020B0604020202020204" pitchFamily="34" charset="0"/>
              <a:buChar char="•"/>
            </a:pPr>
            <a:r>
              <a:rPr lang="en-US" sz="1100" dirty="0"/>
              <a:t>Broadcast services via Twilio will be impacted during the migration period (more detail in the change pack)</a:t>
            </a:r>
          </a:p>
          <a:p>
            <a:pPr marL="628650" lvl="1" indent="-171450">
              <a:buFont typeface="Arial" panose="020B0604020202020204" pitchFamily="34" charset="0"/>
              <a:buChar char="•"/>
            </a:pPr>
            <a:r>
              <a:rPr lang="en-GB" sz="1100" dirty="0"/>
              <a:t>All inbound files will be held in a queue at our Enhanced File Transfer (EFT) interface to be processed as soon as migration activities are complete at various points during the Cutover period. </a:t>
            </a:r>
          </a:p>
          <a:p>
            <a:pPr marL="628650" lvl="1" indent="-171450">
              <a:buFont typeface="Arial" panose="020B0604020202020204" pitchFamily="34" charset="0"/>
              <a:buChar char="•"/>
            </a:pPr>
            <a:r>
              <a:rPr lang="en-GB" sz="1100" dirty="0"/>
              <a:t>Any impacts to files and reports being generated will be fully defined and confirmed post completion of IDRs as an update to this Change Management committee. Please refer to next slide for those that are known at this stage from various internal assessments. </a:t>
            </a:r>
          </a:p>
        </p:txBody>
      </p:sp>
      <p:sp>
        <p:nvSpPr>
          <p:cNvPr id="4" name="TextBox 3">
            <a:extLst>
              <a:ext uri="{FF2B5EF4-FFF2-40B4-BE49-F238E27FC236}">
                <a16:creationId xmlns:a16="http://schemas.microsoft.com/office/drawing/2014/main" id="{CF14153C-2294-4A6C-A1A7-C0F17F5CC443}"/>
              </a:ext>
            </a:extLst>
          </p:cNvPr>
          <p:cNvSpPr txBox="1"/>
          <p:nvPr/>
        </p:nvSpPr>
        <p:spPr>
          <a:xfrm>
            <a:off x="457200" y="4580313"/>
            <a:ext cx="8229600" cy="615553"/>
          </a:xfrm>
          <a:prstGeom prst="rect">
            <a:avLst/>
          </a:prstGeom>
          <a:noFill/>
        </p:spPr>
        <p:txBody>
          <a:bodyPr wrap="square" rtlCol="0">
            <a:spAutoFit/>
          </a:bodyPr>
          <a:lstStyle/>
          <a:p>
            <a:r>
              <a:rPr lang="en-GB" sz="800" dirty="0">
                <a:solidFill>
                  <a:schemeClr val="tx1">
                    <a:lumMod val="65000"/>
                    <a:lumOff val="35000"/>
                  </a:schemeClr>
                </a:solidFill>
                <a:latin typeface="+mn-lt"/>
                <a:cs typeface="Poppins-Medium"/>
              </a:rPr>
              <a:t>* This communication is to the best of our knowledge pre IDR results and subject to change; this communication will be revised appropriately for the March 2022 Change Management Committee update.</a:t>
            </a:r>
          </a:p>
          <a:p>
            <a:endParaRPr lang="en-GB" dirty="0"/>
          </a:p>
        </p:txBody>
      </p:sp>
    </p:spTree>
    <p:extLst>
      <p:ext uri="{BB962C8B-B14F-4D97-AF65-F5344CB8AC3E}">
        <p14:creationId xmlns:p14="http://schemas.microsoft.com/office/powerpoint/2010/main" val="319031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B13CA91-B0FD-4399-912B-978DB5C5AC1F}"/>
              </a:ext>
            </a:extLst>
          </p:cNvPr>
          <p:cNvGraphicFramePr>
            <a:graphicFrameLocks noGrp="1"/>
          </p:cNvGraphicFramePr>
          <p:nvPr>
            <p:extLst>
              <p:ext uri="{D42A27DB-BD31-4B8C-83A1-F6EECF244321}">
                <p14:modId xmlns:p14="http://schemas.microsoft.com/office/powerpoint/2010/main" val="733305301"/>
              </p:ext>
            </p:extLst>
          </p:nvPr>
        </p:nvGraphicFramePr>
        <p:xfrm>
          <a:off x="243840" y="876704"/>
          <a:ext cx="8656320" cy="3651822"/>
        </p:xfrm>
        <a:graphic>
          <a:graphicData uri="http://schemas.openxmlformats.org/drawingml/2006/table">
            <a:tbl>
              <a:tblPr firstRow="1" bandRow="1">
                <a:tableStyleId>{5C22544A-7EE6-4342-B048-85BDC9FD1C3A}</a:tableStyleId>
              </a:tblPr>
              <a:tblGrid>
                <a:gridCol w="1442720">
                  <a:extLst>
                    <a:ext uri="{9D8B030D-6E8A-4147-A177-3AD203B41FA5}">
                      <a16:colId xmlns:a16="http://schemas.microsoft.com/office/drawing/2014/main" val="908030670"/>
                    </a:ext>
                  </a:extLst>
                </a:gridCol>
                <a:gridCol w="1442720">
                  <a:extLst>
                    <a:ext uri="{9D8B030D-6E8A-4147-A177-3AD203B41FA5}">
                      <a16:colId xmlns:a16="http://schemas.microsoft.com/office/drawing/2014/main" val="2771730884"/>
                    </a:ext>
                  </a:extLst>
                </a:gridCol>
                <a:gridCol w="2263140">
                  <a:extLst>
                    <a:ext uri="{9D8B030D-6E8A-4147-A177-3AD203B41FA5}">
                      <a16:colId xmlns:a16="http://schemas.microsoft.com/office/drawing/2014/main" val="2019676000"/>
                    </a:ext>
                  </a:extLst>
                </a:gridCol>
                <a:gridCol w="1310640">
                  <a:extLst>
                    <a:ext uri="{9D8B030D-6E8A-4147-A177-3AD203B41FA5}">
                      <a16:colId xmlns:a16="http://schemas.microsoft.com/office/drawing/2014/main" val="4066437789"/>
                    </a:ext>
                  </a:extLst>
                </a:gridCol>
                <a:gridCol w="1249680">
                  <a:extLst>
                    <a:ext uri="{9D8B030D-6E8A-4147-A177-3AD203B41FA5}">
                      <a16:colId xmlns:a16="http://schemas.microsoft.com/office/drawing/2014/main" val="209984228"/>
                    </a:ext>
                  </a:extLst>
                </a:gridCol>
                <a:gridCol w="947420">
                  <a:extLst>
                    <a:ext uri="{9D8B030D-6E8A-4147-A177-3AD203B41FA5}">
                      <a16:colId xmlns:a16="http://schemas.microsoft.com/office/drawing/2014/main" val="2381862976"/>
                    </a:ext>
                  </a:extLst>
                </a:gridCol>
              </a:tblGrid>
              <a:tr h="437451">
                <a:tc>
                  <a:txBody>
                    <a:bodyPr/>
                    <a:lstStyle/>
                    <a:p>
                      <a:pPr algn="ctr"/>
                      <a:r>
                        <a:rPr lang="en-GB" sz="900" dirty="0"/>
                        <a:t>Market Participant(s)</a:t>
                      </a:r>
                    </a:p>
                  </a:txBody>
                  <a:tcPr marL="73453" marR="73453" marT="36727" marB="36727" anchor="ctr"/>
                </a:tc>
                <a:tc>
                  <a:txBody>
                    <a:bodyPr/>
                    <a:lstStyle/>
                    <a:p>
                      <a:pPr algn="ctr"/>
                      <a:r>
                        <a:rPr lang="en-GB" sz="900" dirty="0"/>
                        <a:t>Send/Receive files early</a:t>
                      </a:r>
                    </a:p>
                  </a:txBody>
                  <a:tcPr marL="73453" marR="73453" marT="36727" marB="36727" anchor="ctr"/>
                </a:tc>
                <a:tc>
                  <a:txBody>
                    <a:bodyPr/>
                    <a:lstStyle/>
                    <a:p>
                      <a:pPr algn="ctr"/>
                      <a:r>
                        <a:rPr lang="en-GB" sz="900" dirty="0"/>
                        <a:t>Delay in receiving outbound files/reports</a:t>
                      </a:r>
                    </a:p>
                  </a:txBody>
                  <a:tcPr marL="73453" marR="73453" marT="36727" marB="36727" anchor="ctr"/>
                </a:tc>
                <a:tc>
                  <a:txBody>
                    <a:bodyPr/>
                    <a:lstStyle/>
                    <a:p>
                      <a:pPr algn="ctr"/>
                      <a:r>
                        <a:rPr lang="en-GB" sz="900" dirty="0"/>
                        <a:t>Files not sent during migration period </a:t>
                      </a:r>
                    </a:p>
                  </a:txBody>
                  <a:tcPr marL="73453" marR="73453" marT="36727" marB="36727" anchor="ctr"/>
                </a:tc>
                <a:tc>
                  <a:txBody>
                    <a:bodyPr/>
                    <a:lstStyle/>
                    <a:p>
                      <a:pPr algn="ctr"/>
                      <a:r>
                        <a:rPr lang="en-GB" sz="900"/>
                        <a:t>Files to be sent On Time</a:t>
                      </a:r>
                      <a:endParaRPr lang="en-GB" sz="900" dirty="0"/>
                    </a:p>
                  </a:txBody>
                  <a:tcPr marL="73453" marR="73453" marT="36727" marB="36727" anchor="ctr"/>
                </a:tc>
                <a:tc>
                  <a:txBody>
                    <a:bodyPr/>
                    <a:lstStyle/>
                    <a:p>
                      <a:pPr algn="ctr"/>
                      <a:r>
                        <a:rPr lang="en-GB" sz="900" dirty="0"/>
                        <a:t>Potential Rejections*</a:t>
                      </a:r>
                    </a:p>
                  </a:txBody>
                  <a:tcPr marL="73453" marR="73453" marT="36727" marB="36727" anchor="ctr"/>
                </a:tc>
                <a:extLst>
                  <a:ext uri="{0D108BD9-81ED-4DB2-BD59-A6C34878D82A}">
                    <a16:rowId xmlns:a16="http://schemas.microsoft.com/office/drawing/2014/main" val="147774126"/>
                  </a:ext>
                </a:extLst>
              </a:tr>
              <a:tr h="820354">
                <a:tc>
                  <a:txBody>
                    <a:bodyPr/>
                    <a:lstStyle/>
                    <a:p>
                      <a:pPr algn="ctr"/>
                      <a:r>
                        <a:rPr lang="en-GB" sz="600" b="1" dirty="0">
                          <a:solidFill>
                            <a:schemeClr val="tx1">
                              <a:lumMod val="65000"/>
                              <a:lumOff val="35000"/>
                            </a:schemeClr>
                          </a:solidFill>
                        </a:rPr>
                        <a:t>Shippers</a:t>
                      </a:r>
                    </a:p>
                  </a:txBody>
                  <a:tcPr marL="73453" marR="73453" marT="36727" marB="36727"/>
                </a:tc>
                <a:tc>
                  <a:txBody>
                    <a:bodyPr/>
                    <a:lstStyle/>
                    <a:p>
                      <a:pPr algn="ctr"/>
                      <a:r>
                        <a:rPr lang="en-GB" sz="600" dirty="0">
                          <a:solidFill>
                            <a:schemeClr val="tx1">
                              <a:lumMod val="65000"/>
                              <a:lumOff val="35000"/>
                            </a:schemeClr>
                          </a:solidFill>
                        </a:rPr>
                        <a:t>MDR files will be sent out early</a:t>
                      </a:r>
                    </a:p>
                    <a:p>
                      <a:pPr algn="ctr"/>
                      <a:r>
                        <a:rPr lang="en-GB" sz="600" dirty="0">
                          <a:solidFill>
                            <a:schemeClr val="tx1">
                              <a:lumMod val="65000"/>
                              <a:lumOff val="3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(~1 hour earlier than scheduled on 15th April)</a:t>
                      </a:r>
                    </a:p>
                  </a:txBody>
                  <a:tcPr marL="73453" marR="73453" marT="36727" marB="36727"/>
                </a:tc>
                <a:tc>
                  <a:txBody>
                    <a:bodyPr/>
                    <a:lstStyle/>
                    <a:p>
                      <a:pPr algn="ctr"/>
                      <a:r>
                        <a:rPr lang="en-GB" sz="600" dirty="0">
                          <a:solidFill>
                            <a:schemeClr val="tx1">
                              <a:lumMod val="65000"/>
                              <a:lumOff val="35000"/>
                            </a:schemeClr>
                          </a:solidFill>
                        </a:rPr>
                        <a:t>RAT; PRN;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dirty="0">
                          <a:solidFill>
                            <a:schemeClr val="tx1">
                              <a:lumMod val="65000"/>
                              <a:lumOff val="35000"/>
                            </a:schemeClr>
                          </a:solidFill>
                        </a:rPr>
                        <a:t>(Normal Schedule – sent out at~17:00 hours)</a:t>
                      </a:r>
                      <a:endParaRPr lang="en-GB" sz="600" dirty="0">
                        <a:solidFill>
                          <a:schemeClr val="tx1">
                            <a:lumMod val="65000"/>
                            <a:lumOff val="35000"/>
                          </a:schemeClr>
                        </a:solidFill>
                      </a:endParaRPr>
                    </a:p>
                    <a:p>
                      <a:pPr algn="ctr"/>
                      <a:endParaRPr lang="en-GB" sz="600" dirty="0">
                        <a:solidFill>
                          <a:schemeClr val="tx1">
                            <a:lumMod val="65000"/>
                            <a:lumOff val="35000"/>
                          </a:schemeClr>
                        </a:solidFill>
                      </a:endParaRPr>
                    </a:p>
                    <a:p>
                      <a:pPr algn="ctr"/>
                      <a:r>
                        <a:rPr lang="en-GB" sz="600" dirty="0">
                          <a:solidFill>
                            <a:schemeClr val="tx1">
                              <a:lumMod val="65000"/>
                              <a:lumOff val="35000"/>
                            </a:schemeClr>
                          </a:solidFill>
                        </a:rPr>
                        <a:t>LPA </a:t>
                      </a:r>
                    </a:p>
                    <a:p>
                      <a:pPr marL="0" marR="0" lvl="0" indent="0" algn="ctr" defTabSz="914400" eaLnBrk="1" fontAlgn="auto" latinLnBrk="0" hangingPunct="1">
                        <a:lnSpc>
                          <a:spcPct val="100000"/>
                        </a:lnSpc>
                        <a:spcBef>
                          <a:spcPts val="0"/>
                        </a:spcBef>
                        <a:spcAft>
                          <a:spcPts val="0"/>
                        </a:spcAft>
                        <a:buClrTx/>
                        <a:buSzTx/>
                        <a:buFontTx/>
                        <a:buNone/>
                        <a:tabLst/>
                        <a:defRPr/>
                      </a:pPr>
                      <a:r>
                        <a:rPr lang="en-GB" sz="600" dirty="0">
                          <a:solidFill>
                            <a:schemeClr val="tx1">
                              <a:lumMod val="65000"/>
                              <a:lumOff val="35000"/>
                            </a:schemeClr>
                          </a:solidFill>
                        </a:rPr>
                        <a:t>(to be issued from 23:00 hours on 15</a:t>
                      </a:r>
                      <a:r>
                        <a:rPr lang="en-GB" sz="600" baseline="30000" dirty="0">
                          <a:solidFill>
                            <a:schemeClr val="tx1">
                              <a:lumMod val="65000"/>
                              <a:lumOff val="35000"/>
                            </a:schemeClr>
                          </a:solidFill>
                        </a:rPr>
                        <a:t>th</a:t>
                      </a:r>
                      <a:r>
                        <a:rPr lang="en-GB" sz="600" dirty="0">
                          <a:solidFill>
                            <a:schemeClr val="tx1">
                              <a:lumMod val="65000"/>
                              <a:lumOff val="35000"/>
                            </a:schemeClr>
                          </a:solidFill>
                        </a:rPr>
                        <a:t> April)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dirty="0">
                          <a:solidFill>
                            <a:schemeClr val="tx1">
                              <a:lumMod val="50000"/>
                              <a:lumOff val="50000"/>
                            </a:schemeClr>
                          </a:solidFill>
                        </a:rPr>
                        <a:t>(Normal schedule: sent out at ~16:30 from our systems)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600" i="1" dirty="0">
                        <a:solidFill>
                          <a:schemeClr val="tx1">
                            <a:lumMod val="50000"/>
                            <a:lumOff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u="none" dirty="0">
                          <a:solidFill>
                            <a:schemeClr val="tx1">
                              <a:lumMod val="50000"/>
                              <a:lumOff val="50000"/>
                            </a:schemeClr>
                          </a:solidFill>
                        </a:rPr>
                        <a:t>Modified Schedule: to be issued from 23:00 hours on 15</a:t>
                      </a:r>
                      <a:r>
                        <a:rPr lang="en-GB" sz="600" i="1" u="none" baseline="30000" dirty="0">
                          <a:solidFill>
                            <a:schemeClr val="tx1">
                              <a:lumMod val="50000"/>
                              <a:lumOff val="50000"/>
                            </a:schemeClr>
                          </a:solidFill>
                        </a:rPr>
                        <a:t>th</a:t>
                      </a:r>
                      <a:r>
                        <a:rPr lang="en-GB" sz="600" i="1" u="none" dirty="0">
                          <a:solidFill>
                            <a:schemeClr val="tx1">
                              <a:lumMod val="50000"/>
                              <a:lumOff val="50000"/>
                            </a:schemeClr>
                          </a:solidFill>
                        </a:rPr>
                        <a:t> April</a:t>
                      </a: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algn="ctr"/>
                      <a:endParaRPr lang="en-GB" sz="600" dirty="0">
                        <a:solidFill>
                          <a:schemeClr val="tx1">
                            <a:lumMod val="65000"/>
                            <a:lumOff val="35000"/>
                          </a:schemeClr>
                        </a:solidFill>
                      </a:endParaRP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algn="ctr"/>
                      <a:endParaRPr lang="en-GB" sz="600" dirty="0">
                        <a:solidFill>
                          <a:schemeClr val="tx1">
                            <a:lumMod val="65000"/>
                            <a:lumOff val="35000"/>
                          </a:schemeClr>
                        </a:solidFill>
                      </a:endParaRPr>
                    </a:p>
                  </a:txBody>
                  <a:tcPr marL="73453" marR="73453" marT="36727" marB="36727"/>
                </a:tc>
                <a:tc>
                  <a:txBody>
                    <a:bodyPr/>
                    <a:lstStyle/>
                    <a:p>
                      <a:pPr algn="ctr"/>
                      <a:r>
                        <a:rPr lang="en-GB" sz="600" dirty="0">
                          <a:solidFill>
                            <a:schemeClr val="tx1">
                              <a:lumMod val="65000"/>
                              <a:lumOff val="35000"/>
                            </a:schemeClr>
                          </a:solidFill>
                        </a:rPr>
                        <a:t>CNC*</a:t>
                      </a:r>
                    </a:p>
                  </a:txBody>
                  <a:tcPr marL="73453" marR="73453" marT="36727" marB="36727"/>
                </a:tc>
                <a:extLst>
                  <a:ext uri="{0D108BD9-81ED-4DB2-BD59-A6C34878D82A}">
                    <a16:rowId xmlns:a16="http://schemas.microsoft.com/office/drawing/2014/main" val="1350624231"/>
                  </a:ext>
                </a:extLst>
              </a:tr>
              <a:tr h="734837">
                <a:tc>
                  <a:txBody>
                    <a:bodyPr/>
                    <a:lstStyle/>
                    <a:p>
                      <a:pPr algn="ctr"/>
                      <a:r>
                        <a:rPr lang="en-GB" sz="600" b="1" dirty="0">
                          <a:solidFill>
                            <a:schemeClr val="tx1">
                              <a:lumMod val="65000"/>
                              <a:lumOff val="35000"/>
                            </a:schemeClr>
                          </a:solidFill>
                        </a:rPr>
                        <a:t>GT/IGT or agents</a:t>
                      </a: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txBody>
                  <a:tcPr marL="73453" marR="73453" marT="36727" marB="36727"/>
                </a:tc>
                <a:tc>
                  <a:txBody>
                    <a:bodyPr/>
                    <a:lstStyle/>
                    <a:p>
                      <a:pPr algn="ctr"/>
                      <a:r>
                        <a:rPr lang="en-GB" sz="600" dirty="0">
                          <a:solidFill>
                            <a:schemeClr val="tx1">
                              <a:lumMod val="65000"/>
                              <a:lumOff val="35000"/>
                            </a:schemeClr>
                          </a:solidFill>
                        </a:rPr>
                        <a:t>PMN;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dirty="0">
                          <a:solidFill>
                            <a:schemeClr val="tx1">
                              <a:lumMod val="50000"/>
                              <a:lumOff val="50000"/>
                            </a:schemeClr>
                          </a:solidFill>
                        </a:rPr>
                        <a:t>(Normal schedule: sent out at ~17:00 from our systems)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600" dirty="0">
                        <a:solidFill>
                          <a:schemeClr val="tx1">
                            <a:lumMod val="65000"/>
                            <a:lumOff val="35000"/>
                          </a:schemeClr>
                        </a:solidFill>
                      </a:endParaRPr>
                    </a:p>
                    <a:p>
                      <a:pPr algn="ctr"/>
                      <a:r>
                        <a:rPr lang="en-GB" sz="600" dirty="0">
                          <a:solidFill>
                            <a:schemeClr val="tx1">
                              <a:lumMod val="65000"/>
                              <a:lumOff val="35000"/>
                            </a:schemeClr>
                          </a:solidFill>
                        </a:rPr>
                        <a:t>DNE;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dirty="0">
                          <a:solidFill>
                            <a:schemeClr val="tx1">
                              <a:lumMod val="50000"/>
                              <a:lumOff val="50000"/>
                            </a:schemeClr>
                          </a:solidFill>
                        </a:rPr>
                        <a:t>(Normal schedule: sent out at ~17:10 from our systems)</a:t>
                      </a:r>
                      <a:endParaRPr lang="en-GB" sz="600" dirty="0">
                        <a:solidFill>
                          <a:schemeClr val="tx1">
                            <a:lumMod val="65000"/>
                            <a:lumOff val="35000"/>
                          </a:schemeClr>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GB" sz="600"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u="none" dirty="0">
                          <a:solidFill>
                            <a:schemeClr val="tx1">
                              <a:lumMod val="50000"/>
                              <a:lumOff val="50000"/>
                            </a:schemeClr>
                          </a:solidFill>
                        </a:rPr>
                        <a:t>Modified Schedule: to be issued from 23:00 hours on 15</a:t>
                      </a:r>
                      <a:r>
                        <a:rPr lang="en-GB" sz="600" i="1" u="none" baseline="30000" dirty="0">
                          <a:solidFill>
                            <a:schemeClr val="tx1">
                              <a:lumMod val="50000"/>
                              <a:lumOff val="50000"/>
                            </a:schemeClr>
                          </a:solidFill>
                        </a:rPr>
                        <a:t>th</a:t>
                      </a:r>
                      <a:r>
                        <a:rPr lang="en-GB" sz="600" i="1" u="none" dirty="0">
                          <a:solidFill>
                            <a:schemeClr val="tx1">
                              <a:lumMod val="50000"/>
                              <a:lumOff val="50000"/>
                            </a:schemeClr>
                          </a:solidFill>
                        </a:rPr>
                        <a:t> April</a:t>
                      </a: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marL="0" marR="0" lvl="0" indent="0" algn="ctr" defTabSz="914400" eaLnBrk="1" fontAlgn="auto" latinLnBrk="0" hangingPunct="1">
                        <a:lnSpc>
                          <a:spcPct val="100000"/>
                        </a:lnSpc>
                        <a:spcBef>
                          <a:spcPts val="0"/>
                        </a:spcBef>
                        <a:spcAft>
                          <a:spcPts val="0"/>
                        </a:spcAft>
                        <a:buClrTx/>
                        <a:buSzTx/>
                        <a:buFontTx/>
                        <a:buNone/>
                        <a:tabLst/>
                        <a:defRPr/>
                      </a:pPr>
                      <a:endParaRPr lang="en-US" sz="600" dirty="0">
                        <a:solidFill>
                          <a:schemeClr val="tx1">
                            <a:lumMod val="65000"/>
                            <a:lumOff val="35000"/>
                          </a:schemeClr>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600" dirty="0">
                        <a:solidFill>
                          <a:schemeClr val="tx1">
                            <a:lumMod val="65000"/>
                            <a:lumOff val="35000"/>
                          </a:schemeClr>
                        </a:solidFill>
                      </a:endParaRP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algn="ctr"/>
                      <a:endParaRPr lang="en-US" sz="600" dirty="0">
                        <a:solidFill>
                          <a:schemeClr val="tx1">
                            <a:lumMod val="65000"/>
                            <a:lumOff val="35000"/>
                          </a:schemeClr>
                        </a:solidFill>
                      </a:endParaRP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algn="ctr"/>
                      <a:endParaRPr lang="en-US" sz="600" dirty="0">
                        <a:solidFill>
                          <a:schemeClr val="tx1">
                            <a:lumMod val="65000"/>
                            <a:lumOff val="35000"/>
                          </a:schemeClr>
                        </a:solidFill>
                      </a:endParaRPr>
                    </a:p>
                  </a:txBody>
                  <a:tcPr marL="73453" marR="73453" marT="36727" marB="36727"/>
                </a:tc>
                <a:extLst>
                  <a:ext uri="{0D108BD9-81ED-4DB2-BD59-A6C34878D82A}">
                    <a16:rowId xmlns:a16="http://schemas.microsoft.com/office/drawing/2014/main" val="2051729500"/>
                  </a:ext>
                </a:extLst>
              </a:tr>
              <a:tr h="392923">
                <a:tc>
                  <a:txBody>
                    <a:bodyPr/>
                    <a:lstStyle/>
                    <a:p>
                      <a:pPr algn="ctr"/>
                      <a:r>
                        <a:rPr lang="en-GB" sz="600" b="1" dirty="0">
                          <a:solidFill>
                            <a:schemeClr val="tx1">
                              <a:lumMod val="65000"/>
                              <a:lumOff val="35000"/>
                            </a:schemeClr>
                          </a:solidFill>
                        </a:rPr>
                        <a:t>DMSP</a:t>
                      </a:r>
                    </a:p>
                  </a:txBody>
                  <a:tcPr marL="73453" marR="73453" marT="36727" marB="36727"/>
                </a:tc>
                <a:tc>
                  <a:txBody>
                    <a:bodyPr/>
                    <a:lstStyle/>
                    <a:p>
                      <a:pPr algn="ctr"/>
                      <a:r>
                        <a:rPr lang="en-GB" sz="600" dirty="0">
                          <a:solidFill>
                            <a:schemeClr val="tx1">
                              <a:lumMod val="65000"/>
                              <a:lumOff val="35000"/>
                            </a:schemeClr>
                          </a:solidFill>
                        </a:rPr>
                        <a:t>DLC morning files requested on time </a:t>
                      </a:r>
                    </a:p>
                    <a:p>
                      <a:pPr algn="ctr"/>
                      <a:endParaRPr lang="en-GB" sz="600" i="1" dirty="0">
                        <a:solidFill>
                          <a:schemeClr val="tx1">
                            <a:lumMod val="65000"/>
                            <a:lumOff val="35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(files requested at usual time – a request to send no later than 08:30 a.m. schedule on 15th April)</a:t>
                      </a: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algn="ctr"/>
                      <a:endParaRPr lang="en-GB" sz="600" dirty="0">
                        <a:solidFill>
                          <a:schemeClr val="tx1">
                            <a:lumMod val="65000"/>
                            <a:lumOff val="35000"/>
                          </a:schemeClr>
                        </a:solidFill>
                      </a:endParaRPr>
                    </a:p>
                  </a:txBody>
                  <a:tcPr marL="73453" marR="73453" marT="36727" marB="36727"/>
                </a:tc>
                <a:tc>
                  <a:txBody>
                    <a:bodyPr/>
                    <a:lstStyle/>
                    <a:p>
                      <a:pPr algn="ctr"/>
                      <a:r>
                        <a:rPr lang="en-GB" sz="600" dirty="0">
                          <a:solidFill>
                            <a:schemeClr val="tx1">
                              <a:lumMod val="65000"/>
                              <a:lumOff val="35000"/>
                            </a:schemeClr>
                          </a:solidFill>
                        </a:rPr>
                        <a:t>Evening DLC </a:t>
                      </a:r>
                    </a:p>
                    <a:p>
                      <a:pPr algn="ctr"/>
                      <a:endParaRPr lang="en-GB" sz="600" dirty="0">
                        <a:solidFill>
                          <a:schemeClr val="tx1">
                            <a:lumMod val="65000"/>
                            <a:lumOff val="35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delivery receipts not sent on 15th April </a:t>
                      </a: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algn="ctr"/>
                      <a:endParaRPr lang="en-GB" sz="600" dirty="0">
                        <a:solidFill>
                          <a:schemeClr val="tx1">
                            <a:lumMod val="65000"/>
                            <a:lumOff val="35000"/>
                          </a:schemeClr>
                        </a:solidFill>
                      </a:endParaRP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algn="ctr"/>
                      <a:endParaRPr lang="en-GB" sz="600" dirty="0">
                        <a:solidFill>
                          <a:schemeClr val="tx1">
                            <a:lumMod val="65000"/>
                            <a:lumOff val="35000"/>
                          </a:schemeClr>
                        </a:solidFill>
                      </a:endParaRPr>
                    </a:p>
                  </a:txBody>
                  <a:tcPr marL="73453" marR="73453" marT="36727" marB="36727"/>
                </a:tc>
                <a:extLst>
                  <a:ext uri="{0D108BD9-81ED-4DB2-BD59-A6C34878D82A}">
                    <a16:rowId xmlns:a16="http://schemas.microsoft.com/office/drawing/2014/main" val="2485841649"/>
                  </a:ext>
                </a:extLst>
              </a:tr>
              <a:tr h="282499">
                <a:tc>
                  <a:txBody>
                    <a:bodyPr/>
                    <a:lstStyle/>
                    <a:p>
                      <a:pPr algn="ctr"/>
                      <a:r>
                        <a:rPr lang="en-GB" sz="600" b="1" dirty="0">
                          <a:solidFill>
                            <a:schemeClr val="tx1">
                              <a:lumMod val="65000"/>
                              <a:lumOff val="35000"/>
                            </a:schemeClr>
                          </a:solidFill>
                        </a:rPr>
                        <a:t>National Grid</a:t>
                      </a: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algn="ctr"/>
                      <a:endParaRPr lang="en-GB" sz="600" dirty="0">
                        <a:solidFill>
                          <a:schemeClr val="tx1">
                            <a:lumMod val="65000"/>
                            <a:lumOff val="35000"/>
                          </a:schemeClr>
                        </a:solidFill>
                      </a:endParaRPr>
                    </a:p>
                  </a:txBody>
                  <a:tcPr marL="73453" marR="73453" marT="36727" marB="36727"/>
                </a:tc>
                <a:tc>
                  <a:txBody>
                    <a:bodyPr/>
                    <a:lstStyle/>
                    <a:p>
                      <a:pPr algn="ctr"/>
                      <a:r>
                        <a:rPr lang="en-GB" sz="600" dirty="0">
                          <a:solidFill>
                            <a:schemeClr val="tx1">
                              <a:lumMod val="65000"/>
                              <a:lumOff val="35000"/>
                            </a:schemeClr>
                          </a:solidFill>
                        </a:rPr>
                        <a:t>CMA; COT;</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dirty="0">
                          <a:solidFill>
                            <a:schemeClr val="tx1">
                              <a:lumMod val="50000"/>
                              <a:lumOff val="50000"/>
                            </a:schemeClr>
                          </a:solidFill>
                        </a:rPr>
                        <a:t>(Normal schedule: sent out at ~12:00 &amp;  17:00 from our systems)</a:t>
                      </a:r>
                      <a:endParaRPr lang="en-GB" sz="600" dirty="0">
                        <a:solidFill>
                          <a:schemeClr val="tx1">
                            <a:lumMod val="65000"/>
                            <a:lumOff val="35000"/>
                          </a:schemeClr>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GB" sz="600"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u="none" dirty="0">
                          <a:solidFill>
                            <a:schemeClr val="tx1">
                              <a:lumMod val="50000"/>
                              <a:lumOff val="50000"/>
                            </a:schemeClr>
                          </a:solidFill>
                        </a:rPr>
                        <a:t>Modified Schedule: to be issued from 23:00 hours on 15</a:t>
                      </a:r>
                      <a:r>
                        <a:rPr lang="en-GB" sz="600" i="1" u="none" baseline="30000" dirty="0">
                          <a:solidFill>
                            <a:schemeClr val="tx1">
                              <a:lumMod val="50000"/>
                              <a:lumOff val="50000"/>
                            </a:schemeClr>
                          </a:solidFill>
                        </a:rPr>
                        <a:t>th</a:t>
                      </a:r>
                      <a:r>
                        <a:rPr lang="en-GB" sz="600" i="1" u="none" dirty="0">
                          <a:solidFill>
                            <a:schemeClr val="tx1">
                              <a:lumMod val="50000"/>
                              <a:lumOff val="50000"/>
                            </a:schemeClr>
                          </a:solidFill>
                        </a:rPr>
                        <a:t> April</a:t>
                      </a:r>
                    </a:p>
                  </a:txBody>
                  <a:tcPr marL="73453" marR="73453" marT="36727" marB="36727"/>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600" dirty="0">
                          <a:solidFill>
                            <a:schemeClr val="tx1">
                              <a:lumMod val="65000"/>
                              <a:lumOff val="35000"/>
                            </a:schemeClr>
                          </a:solidFill>
                        </a:rPr>
                        <a:t>CWF </a:t>
                      </a:r>
                    </a:p>
                    <a:p>
                      <a:pPr marL="0" marR="0" lvl="0" indent="0" algn="ctr" defTabSz="914400" eaLnBrk="1" fontAlgn="auto" latinLnBrk="0" hangingPunct="1">
                        <a:lnSpc>
                          <a:spcPct val="100000"/>
                        </a:lnSpc>
                        <a:spcBef>
                          <a:spcPts val="0"/>
                        </a:spcBef>
                        <a:spcAft>
                          <a:spcPts val="0"/>
                        </a:spcAft>
                        <a:buClrTx/>
                        <a:buSzTx/>
                        <a:buFontTx/>
                        <a:buNone/>
                        <a:tabLst/>
                        <a:defRPr/>
                      </a:pPr>
                      <a:endParaRPr lang="en-GB" sz="600" dirty="0">
                        <a:solidFill>
                          <a:schemeClr val="tx1">
                            <a:lumMod val="65000"/>
                            <a:lumOff val="35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File due at 12:00 and 15:00 on 15th April will not be sent</a:t>
                      </a:r>
                    </a:p>
                  </a:txBody>
                  <a:tcPr marL="73453" marR="73453" marT="36727" marB="36727"/>
                </a:tc>
                <a:tc>
                  <a:txBody>
                    <a:bodyPr/>
                    <a:lstStyle/>
                    <a:p>
                      <a:pPr algn="ctr"/>
                      <a:r>
                        <a:rPr lang="en-GB" sz="600" dirty="0">
                          <a:solidFill>
                            <a:schemeClr val="tx1">
                              <a:lumMod val="65000"/>
                              <a:lumOff val="35000"/>
                            </a:schemeClr>
                          </a:solidFill>
                        </a:rPr>
                        <a:t>CWF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Files at 08:00 and 23:00 to be sent on time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600" dirty="0">
                        <a:solidFill>
                          <a:schemeClr val="tx1">
                            <a:lumMod val="65000"/>
                            <a:lumOff val="35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dirty="0">
                          <a:solidFill>
                            <a:schemeClr val="tx1">
                              <a:lumMod val="65000"/>
                              <a:lumOff val="35000"/>
                            </a:schemeClr>
                          </a:solidFill>
                        </a:rPr>
                        <a:t>AIA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On time</a:t>
                      </a:r>
                    </a:p>
                  </a:txBody>
                  <a:tcPr marL="73453" marR="73453" marT="36727" marB="367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i="1" kern="1200" dirty="0">
                          <a:solidFill>
                            <a:schemeClr val="tx1">
                              <a:lumMod val="50000"/>
                              <a:lumOff val="50000"/>
                            </a:schemeClr>
                          </a:solidFill>
                          <a:latin typeface="+mn-lt"/>
                          <a:ea typeface="+mn-ea"/>
                          <a:cs typeface="+mn-cs"/>
                        </a:rPr>
                        <a:t>N/A</a:t>
                      </a:r>
                    </a:p>
                    <a:p>
                      <a:pPr algn="ctr"/>
                      <a:endParaRPr lang="en-GB" sz="600" dirty="0">
                        <a:solidFill>
                          <a:schemeClr val="tx1">
                            <a:lumMod val="65000"/>
                            <a:lumOff val="35000"/>
                          </a:schemeClr>
                        </a:solidFill>
                      </a:endParaRPr>
                    </a:p>
                  </a:txBody>
                  <a:tcPr marL="73453" marR="73453" marT="36727" marB="36727"/>
                </a:tc>
                <a:extLst>
                  <a:ext uri="{0D108BD9-81ED-4DB2-BD59-A6C34878D82A}">
                    <a16:rowId xmlns:a16="http://schemas.microsoft.com/office/drawing/2014/main" val="1594032513"/>
                  </a:ext>
                </a:extLst>
              </a:tr>
              <a:tr h="253216">
                <a:tc>
                  <a:txBody>
                    <a:bodyPr/>
                    <a:lstStyle/>
                    <a:p>
                      <a:pPr algn="ctr"/>
                      <a:r>
                        <a:rPr lang="en-GB" sz="600" b="1" dirty="0">
                          <a:solidFill>
                            <a:schemeClr val="tx1">
                              <a:lumMod val="65000"/>
                              <a:lumOff val="35000"/>
                            </a:schemeClr>
                          </a:solidFill>
                        </a:rPr>
                        <a:t>MAM</a:t>
                      </a:r>
                    </a:p>
                  </a:txBody>
                  <a:tcPr marL="73453" marR="73453" marT="36727" marB="36727"/>
                </a:tc>
                <a:tc gridSpan="5">
                  <a:txBody>
                    <a:bodyPr/>
                    <a:lstStyle/>
                    <a:p>
                      <a:pPr algn="ctr"/>
                      <a:r>
                        <a:rPr lang="en-GB" sz="600">
                          <a:solidFill>
                            <a:schemeClr val="tx1">
                              <a:lumMod val="65000"/>
                              <a:lumOff val="35000"/>
                            </a:schemeClr>
                          </a:solidFill>
                        </a:rPr>
                        <a:t>Low impact - TBC (in scope post November 2021 release implementation)</a:t>
                      </a:r>
                      <a:endParaRPr lang="en-GB" sz="600" dirty="0">
                        <a:solidFill>
                          <a:schemeClr val="tx1">
                            <a:lumMod val="65000"/>
                            <a:lumOff val="35000"/>
                          </a:schemeClr>
                        </a:solidFill>
                      </a:endParaRPr>
                    </a:p>
                  </a:txBody>
                  <a:tcPr marL="73453" marR="73453" marT="36727" marB="36727"/>
                </a:tc>
                <a:tc hMerge="1">
                  <a:txBody>
                    <a:bodyPr/>
                    <a:lstStyle/>
                    <a:p>
                      <a:endParaRPr lang="en-GB" sz="800" dirty="0">
                        <a:solidFill>
                          <a:schemeClr val="bg2"/>
                        </a:solidFill>
                      </a:endParaRPr>
                    </a:p>
                  </a:txBody>
                  <a:tcPr/>
                </a:tc>
                <a:tc hMerge="1">
                  <a:txBody>
                    <a:bodyPr/>
                    <a:lstStyle/>
                    <a:p>
                      <a:endParaRPr lang="en-GB" sz="800" dirty="0">
                        <a:solidFill>
                          <a:schemeClr val="bg2"/>
                        </a:solidFill>
                      </a:endParaRPr>
                    </a:p>
                  </a:txBody>
                  <a:tcPr/>
                </a:tc>
                <a:tc hMerge="1">
                  <a:txBody>
                    <a:bodyPr/>
                    <a:lstStyle/>
                    <a:p>
                      <a:endParaRPr lang="en-GB" sz="800" dirty="0">
                        <a:solidFill>
                          <a:schemeClr val="bg2"/>
                        </a:solidFill>
                      </a:endParaRPr>
                    </a:p>
                  </a:txBody>
                  <a:tcPr/>
                </a:tc>
                <a:tc hMerge="1">
                  <a:txBody>
                    <a:bodyPr/>
                    <a:lstStyle/>
                    <a:p>
                      <a:endParaRPr lang="en-GB" sz="800" dirty="0">
                        <a:solidFill>
                          <a:schemeClr val="bg2"/>
                        </a:solidFill>
                      </a:endParaRPr>
                    </a:p>
                  </a:txBody>
                  <a:tcPr/>
                </a:tc>
                <a:extLst>
                  <a:ext uri="{0D108BD9-81ED-4DB2-BD59-A6C34878D82A}">
                    <a16:rowId xmlns:a16="http://schemas.microsoft.com/office/drawing/2014/main" val="171386421"/>
                  </a:ext>
                </a:extLst>
              </a:tr>
              <a:tr h="253216">
                <a:tc>
                  <a:txBody>
                    <a:bodyPr/>
                    <a:lstStyle/>
                    <a:p>
                      <a:pPr algn="ctr"/>
                      <a:r>
                        <a:rPr lang="en-GB" sz="600" b="1" dirty="0">
                          <a:solidFill>
                            <a:schemeClr val="tx1">
                              <a:lumMod val="65000"/>
                              <a:lumOff val="35000"/>
                            </a:schemeClr>
                          </a:solidFill>
                        </a:rPr>
                        <a:t>MAP</a:t>
                      </a:r>
                    </a:p>
                  </a:txBody>
                  <a:tcPr marL="73453" marR="73453" marT="36727" marB="36727"/>
                </a:tc>
                <a:tc gridSpan="5">
                  <a:txBody>
                    <a:bodyPr/>
                    <a:lstStyle/>
                    <a:p>
                      <a:pPr algn="ctr"/>
                      <a:r>
                        <a:rPr lang="en-GB" sz="600" dirty="0">
                          <a:solidFill>
                            <a:schemeClr val="tx1">
                              <a:lumMod val="65000"/>
                              <a:lumOff val="35000"/>
                            </a:schemeClr>
                          </a:solidFill>
                        </a:rPr>
                        <a:t>Low impact - TBC (in scope post November 2021 release implementation)</a:t>
                      </a:r>
                    </a:p>
                  </a:txBody>
                  <a:tcPr marL="73453" marR="73453" marT="36727" marB="36727"/>
                </a:tc>
                <a:tc hMerge="1">
                  <a:txBody>
                    <a:bodyPr/>
                    <a:lstStyle/>
                    <a:p>
                      <a:endParaRPr lang="en-GB" sz="800" dirty="0">
                        <a:solidFill>
                          <a:schemeClr val="bg2"/>
                        </a:solidFill>
                      </a:endParaRPr>
                    </a:p>
                  </a:txBody>
                  <a:tcPr/>
                </a:tc>
                <a:tc hMerge="1">
                  <a:txBody>
                    <a:bodyPr/>
                    <a:lstStyle/>
                    <a:p>
                      <a:endParaRPr lang="en-GB" sz="800" dirty="0">
                        <a:solidFill>
                          <a:schemeClr val="bg2"/>
                        </a:solidFill>
                      </a:endParaRPr>
                    </a:p>
                  </a:txBody>
                  <a:tcPr/>
                </a:tc>
                <a:tc hMerge="1">
                  <a:txBody>
                    <a:bodyPr/>
                    <a:lstStyle/>
                    <a:p>
                      <a:endParaRPr lang="en-GB" sz="800" dirty="0">
                        <a:solidFill>
                          <a:schemeClr val="bg2"/>
                        </a:solidFill>
                      </a:endParaRPr>
                    </a:p>
                  </a:txBody>
                  <a:tcPr/>
                </a:tc>
                <a:tc hMerge="1">
                  <a:txBody>
                    <a:bodyPr/>
                    <a:lstStyle/>
                    <a:p>
                      <a:endParaRPr lang="en-GB" sz="800" dirty="0">
                        <a:solidFill>
                          <a:schemeClr val="bg2"/>
                        </a:solidFill>
                      </a:endParaRPr>
                    </a:p>
                  </a:txBody>
                  <a:tcPr/>
                </a:tc>
                <a:extLst>
                  <a:ext uri="{0D108BD9-81ED-4DB2-BD59-A6C34878D82A}">
                    <a16:rowId xmlns:a16="http://schemas.microsoft.com/office/drawing/2014/main" val="3778663642"/>
                  </a:ext>
                </a:extLst>
              </a:tr>
            </a:tbl>
          </a:graphicData>
        </a:graphic>
      </p:graphicFrame>
      <p:sp>
        <p:nvSpPr>
          <p:cNvPr id="3" name="Title 1">
            <a:extLst>
              <a:ext uri="{FF2B5EF4-FFF2-40B4-BE49-F238E27FC236}">
                <a16:creationId xmlns:a16="http://schemas.microsoft.com/office/drawing/2014/main" id="{89337AFA-69F4-486D-88B7-A267C33A7024}"/>
              </a:ext>
            </a:extLst>
          </p:cNvPr>
          <p:cNvSpPr txBox="1">
            <a:spLocks/>
          </p:cNvSpPr>
          <p:nvPr/>
        </p:nvSpPr>
        <p:spPr>
          <a:xfrm>
            <a:off x="457200" y="326851"/>
            <a:ext cx="8229600" cy="54985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2400" dirty="0"/>
              <a:t>Key impacts to files during Move to Cloud Cutover</a:t>
            </a:r>
          </a:p>
        </p:txBody>
      </p:sp>
      <p:sp>
        <p:nvSpPr>
          <p:cNvPr id="4" name="TextBox 3">
            <a:extLst>
              <a:ext uri="{FF2B5EF4-FFF2-40B4-BE49-F238E27FC236}">
                <a16:creationId xmlns:a16="http://schemas.microsoft.com/office/drawing/2014/main" id="{DD445A21-C3D5-4056-B0B4-8984549A6BB8}"/>
              </a:ext>
            </a:extLst>
          </p:cNvPr>
          <p:cNvSpPr txBox="1"/>
          <p:nvPr/>
        </p:nvSpPr>
        <p:spPr>
          <a:xfrm>
            <a:off x="243840" y="4528526"/>
            <a:ext cx="8013948" cy="497572"/>
          </a:xfrm>
          <a:prstGeom prst="rect">
            <a:avLst/>
          </a:prstGeom>
        </p:spPr>
        <p:txBody>
          <a:bodyPr vert="horz" wrap="square" lIns="0" tIns="12700" rIns="0" bIns="0" rtlCol="0">
            <a:spAutoFit/>
          </a:bodyPr>
          <a:lstStyle/>
          <a:p>
            <a:pPr marL="12065" algn="l">
              <a:lnSpc>
                <a:spcPct val="100000"/>
              </a:lnSpc>
              <a:spcBef>
                <a:spcPts val="100"/>
              </a:spcBef>
              <a:tabLst>
                <a:tab pos="162560" algn="l"/>
              </a:tabLst>
            </a:pPr>
            <a:r>
              <a:rPr lang="en-GB" sz="800" u="sng" dirty="0">
                <a:solidFill>
                  <a:schemeClr val="tx1">
                    <a:lumMod val="65000"/>
                    <a:lumOff val="35000"/>
                  </a:schemeClr>
                </a:solidFill>
                <a:latin typeface="+mn-lt"/>
                <a:cs typeface="Poppins-Medium"/>
              </a:rPr>
              <a:t>Notes: </a:t>
            </a:r>
          </a:p>
          <a:p>
            <a:pPr marL="12065" algn="l">
              <a:lnSpc>
                <a:spcPct val="100000"/>
              </a:lnSpc>
              <a:spcBef>
                <a:spcPts val="100"/>
              </a:spcBef>
              <a:tabLst>
                <a:tab pos="162560" algn="l"/>
              </a:tabLst>
            </a:pPr>
            <a:r>
              <a:rPr lang="en-GB" sz="700" dirty="0">
                <a:solidFill>
                  <a:schemeClr val="tx1">
                    <a:lumMod val="65000"/>
                    <a:lumOff val="35000"/>
                  </a:schemeClr>
                </a:solidFill>
                <a:latin typeface="+mn-lt"/>
                <a:cs typeface="Poppins-Medium"/>
              </a:rPr>
              <a:t>*Please see slide 6 for mitigation actions</a:t>
            </a:r>
          </a:p>
          <a:p>
            <a:pPr marL="12065" algn="l">
              <a:lnSpc>
                <a:spcPct val="100000"/>
              </a:lnSpc>
              <a:spcBef>
                <a:spcPts val="100"/>
              </a:spcBef>
              <a:tabLst>
                <a:tab pos="162560" algn="l"/>
              </a:tabLst>
            </a:pPr>
            <a:r>
              <a:rPr lang="en-GB" sz="700" dirty="0">
                <a:solidFill>
                  <a:schemeClr val="tx1">
                    <a:lumMod val="65000"/>
                    <a:lumOff val="35000"/>
                  </a:schemeClr>
                </a:solidFill>
                <a:latin typeface="+mn-lt"/>
                <a:cs typeface="Poppins-Medium"/>
              </a:rPr>
              <a:t>Xoserve communicating with DMSPs on DLC files</a:t>
            </a:r>
          </a:p>
          <a:p>
            <a:pPr marL="12065" algn="l">
              <a:lnSpc>
                <a:spcPct val="100000"/>
              </a:lnSpc>
              <a:spcBef>
                <a:spcPts val="100"/>
              </a:spcBef>
              <a:tabLst>
                <a:tab pos="162560" algn="l"/>
              </a:tabLst>
            </a:pPr>
            <a:r>
              <a:rPr lang="en-GB" sz="700" dirty="0">
                <a:solidFill>
                  <a:schemeClr val="tx1">
                    <a:lumMod val="65000"/>
                    <a:lumOff val="35000"/>
                  </a:schemeClr>
                </a:solidFill>
                <a:latin typeface="+mn-lt"/>
                <a:cs typeface="Poppins-Medium"/>
              </a:rPr>
              <a:t>Any files and reports not referenced here will be delivered post cutover completion (estimated to be from 23:00 hours Saturday 15</a:t>
            </a:r>
            <a:r>
              <a:rPr lang="en-GB" sz="700" baseline="30000" dirty="0">
                <a:solidFill>
                  <a:schemeClr val="tx1">
                    <a:lumMod val="65000"/>
                    <a:lumOff val="35000"/>
                  </a:schemeClr>
                </a:solidFill>
                <a:latin typeface="+mn-lt"/>
                <a:cs typeface="Poppins-Medium"/>
              </a:rPr>
              <a:t>th</a:t>
            </a:r>
            <a:r>
              <a:rPr lang="en-GB" sz="700" dirty="0">
                <a:solidFill>
                  <a:schemeClr val="tx1">
                    <a:lumMod val="65000"/>
                    <a:lumOff val="35000"/>
                  </a:schemeClr>
                </a:solidFill>
                <a:latin typeface="+mn-lt"/>
                <a:cs typeface="Poppins-Medium"/>
              </a:rPr>
              <a:t> of April 2022)</a:t>
            </a:r>
          </a:p>
        </p:txBody>
      </p:sp>
    </p:spTree>
    <p:extLst>
      <p:ext uri="{BB962C8B-B14F-4D97-AF65-F5344CB8AC3E}">
        <p14:creationId xmlns:p14="http://schemas.microsoft.com/office/powerpoint/2010/main" val="324317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4D4C-E385-49D0-9452-EDB0BFC10147}"/>
              </a:ext>
            </a:extLst>
          </p:cNvPr>
          <p:cNvSpPr>
            <a:spLocks noGrp="1"/>
          </p:cNvSpPr>
          <p:nvPr>
            <p:ph type="title"/>
          </p:nvPr>
        </p:nvSpPr>
        <p:spPr>
          <a:xfrm>
            <a:off x="457200" y="273108"/>
            <a:ext cx="8229600" cy="637580"/>
          </a:xfrm>
        </p:spPr>
        <p:txBody>
          <a:bodyPr>
            <a:normAutofit/>
          </a:bodyPr>
          <a:lstStyle/>
          <a:p>
            <a:r>
              <a:rPr lang="en-GB" dirty="0"/>
              <a:t>Impacts contd..</a:t>
            </a:r>
          </a:p>
        </p:txBody>
      </p:sp>
      <p:sp>
        <p:nvSpPr>
          <p:cNvPr id="3" name="Content Placeholder 2">
            <a:extLst>
              <a:ext uri="{FF2B5EF4-FFF2-40B4-BE49-F238E27FC236}">
                <a16:creationId xmlns:a16="http://schemas.microsoft.com/office/drawing/2014/main" id="{1C4392E5-C85D-4933-871A-C55A10C1C1DF}"/>
              </a:ext>
            </a:extLst>
          </p:cNvPr>
          <p:cNvSpPr>
            <a:spLocks noGrp="1"/>
          </p:cNvSpPr>
          <p:nvPr>
            <p:ph idx="1"/>
          </p:nvPr>
        </p:nvSpPr>
        <p:spPr/>
        <p:txBody>
          <a:bodyPr>
            <a:normAutofit lnSpcReduction="10000"/>
          </a:bodyPr>
          <a:lstStyle/>
          <a:p>
            <a:pPr marL="0" indent="0">
              <a:buNone/>
            </a:pPr>
            <a:r>
              <a:rPr lang="en-GB" sz="1100" b="1" u="sng" dirty="0"/>
              <a:t>What will you need to do ?</a:t>
            </a:r>
          </a:p>
          <a:p>
            <a:endParaRPr lang="en-GB" sz="1100" b="1" u="sng" dirty="0"/>
          </a:p>
          <a:p>
            <a:pPr marL="628650" lvl="1" indent="-171450">
              <a:buFont typeface="Arial" panose="020B0604020202020204" pitchFamily="34" charset="0"/>
              <a:buChar char="•"/>
            </a:pPr>
            <a:r>
              <a:rPr lang="en-GB" sz="1100" dirty="0"/>
              <a:t>Recognise the </a:t>
            </a:r>
            <a:r>
              <a:rPr lang="en-US" sz="1100" dirty="0"/>
              <a:t>unavailability of the UK Link systems as per the previous slides.</a:t>
            </a:r>
          </a:p>
          <a:p>
            <a:pPr marL="628650" lvl="1" indent="-171450">
              <a:buFont typeface="Arial" panose="020B0604020202020204" pitchFamily="34" charset="0"/>
              <a:buChar char="•"/>
            </a:pPr>
            <a:r>
              <a:rPr lang="en-GB" sz="1100" dirty="0"/>
              <a:t>Please advise your teams of the outage as appropriate to avoid raising tickets during the migration period</a:t>
            </a:r>
            <a:endParaRPr lang="en-US" sz="1100" dirty="0"/>
          </a:p>
          <a:p>
            <a:pPr marL="628650" lvl="1" indent="-171450">
              <a:buFont typeface="Arial" panose="020B0604020202020204" pitchFamily="34" charset="0"/>
              <a:buChar char="•"/>
            </a:pPr>
            <a:r>
              <a:rPr lang="en-US" sz="1100" dirty="0"/>
              <a:t>Ensure inbound files contain standard BAU volumes during Easter weekend, 14th and 19th April 2022 (Please refer to the next slide for known file flow impacts over the period)</a:t>
            </a:r>
          </a:p>
          <a:p>
            <a:pPr marL="628650" lvl="1" indent="-171450">
              <a:buFont typeface="Arial" panose="020B0604020202020204" pitchFamily="34" charset="0"/>
              <a:buChar char="•"/>
            </a:pPr>
            <a:r>
              <a:rPr lang="en-US" sz="1100" dirty="0"/>
              <a:t>Where an action for industry has been identified and you have queries, please contact the project team for further help.</a:t>
            </a:r>
          </a:p>
          <a:p>
            <a:pPr marL="628650" lvl="1" indent="-171450">
              <a:buFont typeface="Arial" panose="020B0604020202020204" pitchFamily="34" charset="0"/>
              <a:buChar char="•"/>
            </a:pPr>
            <a:r>
              <a:rPr lang="en-US" sz="1100" dirty="0"/>
              <a:t>Note the request for sending a limited set of files earlier than usual on 15</a:t>
            </a:r>
            <a:r>
              <a:rPr lang="en-US" sz="1100" baseline="30000" dirty="0"/>
              <a:t>th</a:t>
            </a:r>
            <a:r>
              <a:rPr lang="en-US" sz="1100" dirty="0"/>
              <a:t> of April (Shippers and DMSPs only)</a:t>
            </a:r>
          </a:p>
          <a:p>
            <a:pPr marL="628650" lvl="1" indent="-171450">
              <a:buFont typeface="Arial" panose="020B0604020202020204" pitchFamily="34" charset="0"/>
              <a:buChar char="•"/>
            </a:pPr>
            <a:r>
              <a:rPr lang="en-US" sz="1100" dirty="0"/>
              <a:t>Potential mitigation against CNC file rejections (Shippers only) – Shippers are requested to mitigate against rejections for any CNC files sent on 15th April by issuing the file with an effective date greater or equal to 16th April in order to avoid system rejections (files will be processed late)</a:t>
            </a:r>
          </a:p>
          <a:p>
            <a:pPr marL="628650" lvl="1" indent="-171450">
              <a:buFont typeface="Arial" panose="020B0604020202020204" pitchFamily="34" charset="0"/>
              <a:buChar char="•"/>
            </a:pPr>
            <a:r>
              <a:rPr lang="en-US" sz="1100" dirty="0"/>
              <a:t>Recognise that any reports due over the Easter weekend (including bank holidays) will be processed later than normal and are expected to be sent out to relevant parties post 7 a.m. Monday 18th of April 2022</a:t>
            </a:r>
            <a:endParaRPr lang="en-US" sz="1100" b="1" u="sng" dirty="0"/>
          </a:p>
          <a:p>
            <a:pPr lvl="1"/>
            <a:endParaRPr lang="en-GB" sz="1100" dirty="0"/>
          </a:p>
          <a:p>
            <a:pPr marL="0" lvl="1" indent="0">
              <a:buNone/>
            </a:pPr>
            <a:r>
              <a:rPr lang="en-GB" sz="1100" b="1" u="sng" dirty="0"/>
              <a:t>Next Steps</a:t>
            </a:r>
          </a:p>
          <a:p>
            <a:pPr marL="628650" lvl="1" indent="-171450">
              <a:buFont typeface="Arial" panose="020B0604020202020204" pitchFamily="34" charset="0"/>
              <a:buChar char="•"/>
            </a:pPr>
            <a:endParaRPr lang="en-GB" sz="1100" dirty="0">
              <a:cs typeface="Poppins Medium"/>
            </a:endParaRPr>
          </a:p>
          <a:p>
            <a:pPr marL="628650" lvl="1" indent="-171450">
              <a:buFont typeface="Arial" panose="020B0604020202020204" pitchFamily="34" charset="0"/>
              <a:buChar char="•"/>
            </a:pPr>
            <a:r>
              <a:rPr lang="en-GB" sz="1100" dirty="0"/>
              <a:t>We will continue to notify any changes via various forums </a:t>
            </a:r>
          </a:p>
          <a:p>
            <a:pPr marL="628650" lvl="1" indent="-171450">
              <a:buFont typeface="Arial" panose="020B0604020202020204" pitchFamily="34" charset="0"/>
              <a:buChar char="•"/>
            </a:pPr>
            <a:r>
              <a:rPr lang="en-GB" sz="1100" dirty="0"/>
              <a:t>Contact for any queries. </a:t>
            </a:r>
            <a:r>
              <a:rPr lang="en-GB" u="sng" dirty="0">
                <a:hlinkClick r:id="rId2"/>
              </a:rPr>
              <a:t> </a:t>
            </a:r>
            <a:r>
              <a:rPr lang="en-GB" sz="1100" u="sng" dirty="0">
                <a:hlinkClick r:id="rId2"/>
              </a:rPr>
              <a:t>.box.xoserve.uklinkroadmapprogramme@xoserve.com</a:t>
            </a:r>
            <a:r>
              <a:rPr lang="en-GB" sz="1100" dirty="0"/>
              <a:t> </a:t>
            </a:r>
          </a:p>
          <a:p>
            <a:pPr marL="0" indent="0">
              <a:buNone/>
            </a:pPr>
            <a:endParaRPr lang="en-GB" dirty="0"/>
          </a:p>
        </p:txBody>
      </p:sp>
    </p:spTree>
    <p:extLst>
      <p:ext uri="{BB962C8B-B14F-4D97-AF65-F5344CB8AC3E}">
        <p14:creationId xmlns:p14="http://schemas.microsoft.com/office/powerpoint/2010/main" val="3223830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4D4C-E385-49D0-9452-EDB0BFC10147}"/>
              </a:ext>
            </a:extLst>
          </p:cNvPr>
          <p:cNvSpPr>
            <a:spLocks noGrp="1"/>
          </p:cNvSpPr>
          <p:nvPr>
            <p:ph type="title"/>
          </p:nvPr>
        </p:nvSpPr>
        <p:spPr>
          <a:xfrm>
            <a:off x="457200" y="273108"/>
            <a:ext cx="8229600" cy="637580"/>
          </a:xfrm>
        </p:spPr>
        <p:txBody>
          <a:bodyPr>
            <a:normAutofit/>
          </a:bodyPr>
          <a:lstStyle/>
          <a:p>
            <a:r>
              <a:rPr lang="en-GB" dirty="0"/>
              <a:t>Portal Go Live - impacts</a:t>
            </a:r>
          </a:p>
        </p:txBody>
      </p:sp>
      <p:sp>
        <p:nvSpPr>
          <p:cNvPr id="3" name="Content Placeholder 2">
            <a:extLst>
              <a:ext uri="{FF2B5EF4-FFF2-40B4-BE49-F238E27FC236}">
                <a16:creationId xmlns:a16="http://schemas.microsoft.com/office/drawing/2014/main" id="{1C4392E5-C85D-4933-871A-C55A10C1C1DF}"/>
              </a:ext>
            </a:extLst>
          </p:cNvPr>
          <p:cNvSpPr>
            <a:spLocks noGrp="1"/>
          </p:cNvSpPr>
          <p:nvPr>
            <p:ph idx="1"/>
          </p:nvPr>
        </p:nvSpPr>
        <p:spPr/>
        <p:txBody>
          <a:bodyPr>
            <a:normAutofit fontScale="92500" lnSpcReduction="10000"/>
          </a:bodyPr>
          <a:lstStyle/>
          <a:p>
            <a:pPr marL="0" indent="0">
              <a:buNone/>
            </a:pPr>
            <a:r>
              <a:rPr lang="en-GB" sz="1100" b="1" u="sng" dirty="0"/>
              <a:t>What are we doing?</a:t>
            </a:r>
          </a:p>
          <a:p>
            <a:endParaRPr lang="en-GB" sz="1100" b="1" u="sng" dirty="0"/>
          </a:p>
          <a:p>
            <a:pPr marL="628650" lvl="1" indent="-171450">
              <a:buFont typeface="Arial" panose="020B0604020202020204" pitchFamily="34" charset="0"/>
              <a:buChar char="•"/>
            </a:pPr>
            <a:r>
              <a:rPr lang="en-GB" sz="1100" dirty="0"/>
              <a:t>To complete implementation and cutover activities for the new DES &amp; Portal screens, these systems will be unavailable for use from 09:00 on the 7</a:t>
            </a:r>
            <a:r>
              <a:rPr lang="en-GB" sz="1100" baseline="30000" dirty="0"/>
              <a:t>th</a:t>
            </a:r>
            <a:r>
              <a:rPr lang="en-GB" sz="1100" dirty="0"/>
              <a:t> May 2022 until 07:00 on the 9</a:t>
            </a:r>
            <a:r>
              <a:rPr lang="en-GB" sz="1100" baseline="30000" dirty="0"/>
              <a:t>th</a:t>
            </a:r>
            <a:r>
              <a:rPr lang="en-GB" sz="1100" dirty="0"/>
              <a:t> May 2022.</a:t>
            </a:r>
          </a:p>
          <a:p>
            <a:endParaRPr lang="en-GB" sz="1100" dirty="0"/>
          </a:p>
          <a:p>
            <a:pPr marL="0" indent="0">
              <a:buNone/>
            </a:pPr>
            <a:r>
              <a:rPr lang="en-GB" sz="1100" b="1" u="sng" dirty="0"/>
              <a:t>How will this impact you?</a:t>
            </a:r>
          </a:p>
          <a:p>
            <a:endParaRPr lang="en-GB" sz="1100" b="1" u="sng" dirty="0"/>
          </a:p>
          <a:p>
            <a:pPr marL="628650" lvl="1" indent="-171450">
              <a:buFont typeface="Arial" panose="020B0604020202020204" pitchFamily="34" charset="0"/>
              <a:buChar char="•"/>
            </a:pPr>
            <a:r>
              <a:rPr lang="en-GB" sz="1100" dirty="0"/>
              <a:t>All DES &amp; portal screen will be unavailable during the window above. This will not impact other activities such as inbound file processing.</a:t>
            </a:r>
          </a:p>
          <a:p>
            <a:pPr marL="628650" lvl="1" indent="-171450">
              <a:buFont typeface="Arial" panose="020B0604020202020204" pitchFamily="34" charset="0"/>
              <a:buChar char="•"/>
            </a:pPr>
            <a:r>
              <a:rPr lang="en-GB" sz="1100" dirty="0"/>
              <a:t>All users will be migrated to the new portal and will receive an email approximately 1 week prior to this with their temporary password - this is only required for the initial logon.</a:t>
            </a:r>
          </a:p>
          <a:p>
            <a:endParaRPr lang="en-GB" sz="1100" dirty="0"/>
          </a:p>
          <a:p>
            <a:pPr marL="0" indent="0">
              <a:buNone/>
            </a:pPr>
            <a:r>
              <a:rPr lang="en-GB" sz="1100" b="1" u="sng" dirty="0"/>
              <a:t>What will you need to do?</a:t>
            </a:r>
          </a:p>
          <a:p>
            <a:pPr marL="628650" lvl="1" indent="-171450">
              <a:buFont typeface="Arial" panose="020B0604020202020204" pitchFamily="34" charset="0"/>
              <a:buChar char="•"/>
            </a:pPr>
            <a:endParaRPr lang="en-GB" sz="1100" dirty="0"/>
          </a:p>
          <a:p>
            <a:pPr marL="628650" lvl="1" indent="-171450">
              <a:buFont typeface="Arial" panose="020B0604020202020204" pitchFamily="34" charset="0"/>
              <a:buChar char="•"/>
            </a:pPr>
            <a:r>
              <a:rPr lang="en-GB" sz="1100" dirty="0"/>
              <a:t>Recognise unavailability of the UK Link systems as per above update.</a:t>
            </a:r>
          </a:p>
          <a:p>
            <a:pPr marL="628650" lvl="1" indent="-171450">
              <a:buFont typeface="Arial" panose="020B0604020202020204" pitchFamily="34" charset="0"/>
              <a:buChar char="•"/>
            </a:pPr>
            <a:r>
              <a:rPr lang="en-GB" sz="1100" dirty="0"/>
              <a:t>Please advise your teams of the outage as well to avoid raising tickets.</a:t>
            </a:r>
          </a:p>
          <a:p>
            <a:pPr marL="628650" lvl="1" indent="-171450">
              <a:buFont typeface="Arial" panose="020B0604020202020204" pitchFamily="34" charset="0"/>
              <a:buChar char="•"/>
            </a:pPr>
            <a:r>
              <a:rPr lang="en-GB" sz="1100" dirty="0"/>
              <a:t>Users to login through the newly generated temporary password (emailed beforehand)</a:t>
            </a:r>
          </a:p>
          <a:p>
            <a:pPr marL="628650" lvl="1" indent="-171450">
              <a:buFont typeface="Arial" panose="020B0604020202020204" pitchFamily="34" charset="0"/>
              <a:buChar char="•"/>
            </a:pPr>
            <a:endParaRPr lang="en-GB" sz="1100" dirty="0">
              <a:cs typeface="Poppins Medium"/>
            </a:endParaRPr>
          </a:p>
          <a:p>
            <a:pPr marL="0" lvl="1" indent="0">
              <a:buNone/>
            </a:pPr>
            <a:r>
              <a:rPr lang="en-GB" sz="1100" b="1" u="sng" dirty="0"/>
              <a:t>Next Steps</a:t>
            </a:r>
          </a:p>
          <a:p>
            <a:pPr marL="628650" lvl="1" indent="-171450">
              <a:buFont typeface="Arial" panose="020B0604020202020204" pitchFamily="34" charset="0"/>
              <a:buChar char="•"/>
            </a:pPr>
            <a:endParaRPr lang="en-GB" sz="1100" dirty="0">
              <a:cs typeface="Poppins Medium"/>
            </a:endParaRPr>
          </a:p>
          <a:p>
            <a:pPr marL="628650" lvl="1" indent="-171450">
              <a:buFont typeface="Arial" panose="020B0604020202020204" pitchFamily="34" charset="0"/>
              <a:buChar char="•"/>
            </a:pPr>
            <a:r>
              <a:rPr lang="en-GB" sz="1100" dirty="0"/>
              <a:t>We will continue to notify any changes via various forums </a:t>
            </a:r>
          </a:p>
          <a:p>
            <a:pPr marL="628650" lvl="1" indent="-171450">
              <a:buFont typeface="Arial" panose="020B0604020202020204" pitchFamily="34" charset="0"/>
              <a:buChar char="•"/>
            </a:pPr>
            <a:r>
              <a:rPr lang="en-GB" sz="1100" dirty="0"/>
              <a:t>Contact for any queries. </a:t>
            </a:r>
            <a:r>
              <a:rPr lang="en-GB" sz="1100" u="sng" dirty="0">
                <a:hlinkClick r:id="rId2"/>
              </a:rPr>
              <a:t> .box.xoserve.uklinkroadmapprogramme@xoserve.com</a:t>
            </a:r>
            <a:r>
              <a:rPr lang="en-GB" sz="1100" dirty="0"/>
              <a:t> </a:t>
            </a:r>
            <a:endParaRPr lang="en-GB" sz="850" dirty="0"/>
          </a:p>
          <a:p>
            <a:pPr marL="0" indent="0">
              <a:buNone/>
            </a:pPr>
            <a:endParaRPr lang="en-GB" dirty="0"/>
          </a:p>
        </p:txBody>
      </p:sp>
    </p:spTree>
    <p:extLst>
      <p:ext uri="{BB962C8B-B14F-4D97-AF65-F5344CB8AC3E}">
        <p14:creationId xmlns:p14="http://schemas.microsoft.com/office/powerpoint/2010/main" val="1811782090"/>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00005B-E0A6-4A21-825C-BEEBE0619D8B}"/>
</file>

<file path=customXml/itemProps2.xml><?xml version="1.0" encoding="utf-8"?>
<ds:datastoreItem xmlns:ds="http://schemas.openxmlformats.org/officeDocument/2006/customXml" ds:itemID="{F8545E1A-EA83-463B-B744-ADE3D05E8049}">
  <ds:schemaRefs>
    <ds:schemaRef ds:uri="acdd1cf2-29be-497d-9993-6974bb4f4d21"/>
    <ds:schemaRef ds:uri="http://purl.org/dc/elements/1.1/"/>
    <ds:schemaRef ds:uri="http://purl.org/dc/terms/"/>
    <ds:schemaRef ds:uri="http://purl.org/dc/dcmitype/"/>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13fd8c26-c373-4654-9f1c-735c3316ced4"/>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7600</TotalTime>
  <Words>1373</Words>
  <Application>Microsoft Office PowerPoint</Application>
  <PresentationFormat>On-screen Show (16:9)</PresentationFormat>
  <Paragraphs>161</Paragraphs>
  <Slides>9</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9</vt:i4>
      </vt:variant>
    </vt:vector>
  </HeadingPairs>
  <TitlesOfParts>
    <vt:vector size="16" baseType="lpstr">
      <vt:lpstr>Arial</vt:lpstr>
      <vt:lpstr>Calibri</vt:lpstr>
      <vt:lpstr>Wingdings</vt:lpstr>
      <vt:lpstr>xoserve templates</vt:lpstr>
      <vt:lpstr>Office Theme</vt:lpstr>
      <vt:lpstr>1_xoserve templates</vt:lpstr>
      <vt:lpstr>Xoserve PowerPoint Template Clean</vt:lpstr>
      <vt:lpstr>Move To Cloud Programme:  Change Management Update</vt:lpstr>
      <vt:lpstr>Move to Cloud Overview</vt:lpstr>
      <vt:lpstr>Summary</vt:lpstr>
      <vt:lpstr>Next Steps</vt:lpstr>
      <vt:lpstr>Appendices - Process/File Impact Summary</vt:lpstr>
      <vt:lpstr>Move to Cloud Implementation Activities</vt:lpstr>
      <vt:lpstr>PowerPoint Presentation</vt:lpstr>
      <vt:lpstr>Impacts contd..</vt:lpstr>
      <vt:lpstr>Portal Go Live - impacts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Padmini Duvvuri</cp:lastModifiedBy>
  <cp:revision>52</cp:revision>
  <cp:lastPrinted>2019-12-17T14:02:10Z</cp:lastPrinted>
  <dcterms:created xsi:type="dcterms:W3CDTF">2011-09-20T14:58:41Z</dcterms:created>
  <dcterms:modified xsi:type="dcterms:W3CDTF">2022-02-01T13:19:46Z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