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823" r:id="rId5"/>
  </p:sldMasterIdLst>
  <p:notesMasterIdLst>
    <p:notesMasterId r:id="rId9"/>
  </p:notesMasterIdLst>
  <p:handoutMasterIdLst>
    <p:handoutMasterId r:id="rId10"/>
  </p:handoutMasterIdLst>
  <p:sldIdLst>
    <p:sldId id="549" r:id="rId6"/>
    <p:sldId id="797" r:id="rId7"/>
    <p:sldId id="798" r:id="rId8"/>
  </p:sldIdLst>
  <p:sldSz cx="9144000" cy="5143500" type="screen16x9"/>
  <p:notesSz cx="6797675" cy="9928225"/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>
        <a:solidFill>
          <a:schemeClr val="tx1"/>
        </a:solidFill>
        <a:latin typeface="+mn-lt"/>
        <a:ea typeface="+mn-ea"/>
      </a:defRPr>
    </a:lvl2pPr>
    <a:lvl3pPr marL="27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•"/>
      <a:defRPr sz="1800">
        <a:solidFill>
          <a:schemeClr val="tx1"/>
        </a:solidFill>
        <a:latin typeface="+mn-lt"/>
        <a:ea typeface="+mn-ea"/>
      </a:defRPr>
    </a:lvl3pPr>
    <a:lvl4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-"/>
      <a:defRPr sz="1800">
        <a:solidFill>
          <a:schemeClr val="tx1"/>
        </a:solidFill>
        <a:latin typeface="+mn-lt"/>
        <a:ea typeface="+mn-ea"/>
      </a:defRPr>
    </a:lvl4pPr>
    <a:lvl5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◦"/>
      <a:defRPr sz="1800">
        <a:solidFill>
          <a:schemeClr val="tx1"/>
        </a:solidFill>
        <a:latin typeface="+mn-lt"/>
        <a:ea typeface="+mn-ea"/>
      </a:defRPr>
    </a:lvl5pPr>
    <a:lvl6pPr marL="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rabicPeriod"/>
      <a:defRPr sz="1800">
        <a:solidFill>
          <a:schemeClr val="tx1"/>
        </a:solidFill>
        <a:latin typeface="+mn-lt"/>
        <a:ea typeface="+mn-ea"/>
      </a:defRPr>
    </a:lvl6pPr>
    <a:lvl7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lphaLcPeriod"/>
      <a:defRPr sz="1800">
        <a:solidFill>
          <a:schemeClr val="tx1"/>
        </a:solidFill>
        <a:latin typeface="+mn-lt"/>
        <a:ea typeface="+mn-ea"/>
      </a:defRPr>
    </a:lvl7pPr>
    <a:lvl8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romanLcPeriod"/>
      <a:defRPr sz="18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2400">
        <a:solidFill>
          <a:schemeClr val="accent2"/>
        </a:solidFill>
        <a:latin typeface="+mn-lt"/>
        <a:ea typeface="+mn-ea"/>
      </a:defRPr>
    </a:lvl9pPr>
  </p:defaultTextStyle>
  <p:extLst>
    <p:ext uri="{521415D9-36F7-43E2-AB2F-B90AF26B5E84}">
      <p14:sectionLst xmlns:p14="http://schemas.microsoft.com/office/powerpoint/2010/main">
        <p14:section name="Default Section" id="{0A5C6B75-2F79-4307-BBC8-F092DE74AD3E}">
          <p14:sldIdLst>
            <p14:sldId id="549"/>
            <p14:sldId id="797"/>
            <p14:sldId id="798"/>
          </p14:sldIdLst>
        </p14:section>
        <p14:section name="Appendix" id="{1E212669-645F-4D59-B104-519252AD1BC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62" userDrawn="1">
          <p15:clr>
            <a:srgbClr val="A4A3A4"/>
          </p15:clr>
        </p15:guide>
        <p15:guide id="2" pos="748" userDrawn="1">
          <p15:clr>
            <a:srgbClr val="A4A3A4"/>
          </p15:clr>
        </p15:guide>
        <p15:guide id="3" orient="horz" pos="22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ah McGugan" initials="ZM" lastIdx="2" clrIdx="0"/>
  <p:cmAuthor id="2" name="Goldberg, Matthew" initials="GM" lastIdx="36" clrIdx="1"/>
  <p:cmAuthor id="3" name="Fulford, Alison" initials="FA" lastIdx="8" clrIdx="2"/>
  <p:cmAuthor id="4" name="Bailey2, Michael" initials="BM" lastIdx="17" clrIdx="3"/>
  <p:cmAuthor id="5" name="Pemberton, Jennifer" initials="PJ" lastIdx="1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33E235-C3C6-4BC6-A2A2-CBA501BDA7BE}" v="6" dt="2022-03-29T13:11:26.1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2" autoAdjust="0"/>
  </p:normalViewPr>
  <p:slideViewPr>
    <p:cSldViewPr snapToGrid="0">
      <p:cViewPr varScale="1">
        <p:scale>
          <a:sx n="88" d="100"/>
          <a:sy n="88" d="100"/>
        </p:scale>
        <p:origin x="120" y="64"/>
      </p:cViewPr>
      <p:guideLst>
        <p:guide orient="horz" pos="962"/>
        <p:guide pos="748"/>
        <p:guide orient="horz" pos="22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bbins, Phil" userId="b3d12ff8-466c-4703-a3c5-a2ea9fa13e92" providerId="ADAL" clId="{E133E235-C3C6-4BC6-A2A2-CBA501BDA7BE}"/>
    <pc:docChg chg="custSel addSld delSld modSld modSection">
      <pc:chgData name="Hobbins, Phil" userId="b3d12ff8-466c-4703-a3c5-a2ea9fa13e92" providerId="ADAL" clId="{E133E235-C3C6-4BC6-A2A2-CBA501BDA7BE}" dt="2022-03-29T13:22:59.437" v="3114" actId="6549"/>
      <pc:docMkLst>
        <pc:docMk/>
      </pc:docMkLst>
      <pc:sldChg chg="modSp mod">
        <pc:chgData name="Hobbins, Phil" userId="b3d12ff8-466c-4703-a3c5-a2ea9fa13e92" providerId="ADAL" clId="{E133E235-C3C6-4BC6-A2A2-CBA501BDA7BE}" dt="2022-03-29T13:07:30.168" v="2739" actId="20577"/>
        <pc:sldMkLst>
          <pc:docMk/>
          <pc:sldMk cId="2212281193" sldId="549"/>
        </pc:sldMkLst>
        <pc:spChg chg="mod">
          <ac:chgData name="Hobbins, Phil" userId="b3d12ff8-466c-4703-a3c5-a2ea9fa13e92" providerId="ADAL" clId="{E133E235-C3C6-4BC6-A2A2-CBA501BDA7BE}" dt="2022-03-29T13:07:30.168" v="2739" actId="20577"/>
          <ac:spMkLst>
            <pc:docMk/>
            <pc:sldMk cId="2212281193" sldId="549"/>
            <ac:spMk id="18" creationId="{220D7A5C-41FB-4A52-9B12-B489A9754A5D}"/>
          </ac:spMkLst>
        </pc:spChg>
      </pc:sldChg>
      <pc:sldChg chg="modSp mod modNotesTx">
        <pc:chgData name="Hobbins, Phil" userId="b3d12ff8-466c-4703-a3c5-a2ea9fa13e92" providerId="ADAL" clId="{E133E235-C3C6-4BC6-A2A2-CBA501BDA7BE}" dt="2022-03-29T13:13:23.807" v="3084" actId="20577"/>
        <pc:sldMkLst>
          <pc:docMk/>
          <pc:sldMk cId="2043920478" sldId="797"/>
        </pc:sldMkLst>
        <pc:spChg chg="mod">
          <ac:chgData name="Hobbins, Phil" userId="b3d12ff8-466c-4703-a3c5-a2ea9fa13e92" providerId="ADAL" clId="{E133E235-C3C6-4BC6-A2A2-CBA501BDA7BE}" dt="2022-03-29T13:11:55.190" v="2903" actId="20577"/>
          <ac:spMkLst>
            <pc:docMk/>
            <pc:sldMk cId="2043920478" sldId="797"/>
            <ac:spMk id="3" creationId="{A3986A8A-974A-47A4-A2C4-224E6173BED7}"/>
          </ac:spMkLst>
        </pc:spChg>
        <pc:spChg chg="mod">
          <ac:chgData name="Hobbins, Phil" userId="b3d12ff8-466c-4703-a3c5-a2ea9fa13e92" providerId="ADAL" clId="{E133E235-C3C6-4BC6-A2A2-CBA501BDA7BE}" dt="2022-03-29T10:32:52.824" v="43" actId="20577"/>
          <ac:spMkLst>
            <pc:docMk/>
            <pc:sldMk cId="2043920478" sldId="797"/>
            <ac:spMk id="4" creationId="{FE647B6D-4EE2-488F-B20D-38A8F4E47B69}"/>
          </ac:spMkLst>
        </pc:spChg>
      </pc:sldChg>
      <pc:sldChg chg="delSp modSp new mod">
        <pc:chgData name="Hobbins, Phil" userId="b3d12ff8-466c-4703-a3c5-a2ea9fa13e92" providerId="ADAL" clId="{E133E235-C3C6-4BC6-A2A2-CBA501BDA7BE}" dt="2022-03-29T13:22:59.437" v="3114" actId="6549"/>
        <pc:sldMkLst>
          <pc:docMk/>
          <pc:sldMk cId="910643129" sldId="798"/>
        </pc:sldMkLst>
        <pc:spChg chg="del">
          <ac:chgData name="Hobbins, Phil" userId="b3d12ff8-466c-4703-a3c5-a2ea9fa13e92" providerId="ADAL" clId="{E133E235-C3C6-4BC6-A2A2-CBA501BDA7BE}" dt="2022-03-29T12:23:00.535" v="1292" actId="478"/>
          <ac:spMkLst>
            <pc:docMk/>
            <pc:sldMk cId="910643129" sldId="798"/>
            <ac:spMk id="2" creationId="{BA249EE9-E4AB-4312-84A9-9C6505184611}"/>
          </ac:spMkLst>
        </pc:spChg>
        <pc:spChg chg="mod">
          <ac:chgData name="Hobbins, Phil" userId="b3d12ff8-466c-4703-a3c5-a2ea9fa13e92" providerId="ADAL" clId="{E133E235-C3C6-4BC6-A2A2-CBA501BDA7BE}" dt="2022-03-29T13:22:59.437" v="3114" actId="6549"/>
          <ac:spMkLst>
            <pc:docMk/>
            <pc:sldMk cId="910643129" sldId="798"/>
            <ac:spMk id="3" creationId="{062CF949-3D73-467B-8D20-E78DEB5E68BD}"/>
          </ac:spMkLst>
        </pc:spChg>
        <pc:spChg chg="mod">
          <ac:chgData name="Hobbins, Phil" userId="b3d12ff8-466c-4703-a3c5-a2ea9fa13e92" providerId="ADAL" clId="{E133E235-C3C6-4BC6-A2A2-CBA501BDA7BE}" dt="2022-03-29T11:00:07.927" v="1135" actId="20577"/>
          <ac:spMkLst>
            <pc:docMk/>
            <pc:sldMk cId="910643129" sldId="798"/>
            <ac:spMk id="4" creationId="{9186C3BB-E3FB-49C4-B476-D44C72603849}"/>
          </ac:spMkLst>
        </pc:spChg>
      </pc:sldChg>
      <pc:sldChg chg="del">
        <pc:chgData name="Hobbins, Phil" userId="b3d12ff8-466c-4703-a3c5-a2ea9fa13e92" providerId="ADAL" clId="{E133E235-C3C6-4BC6-A2A2-CBA501BDA7BE}" dt="2022-03-29T10:58:26.583" v="1103" actId="47"/>
        <pc:sldMkLst>
          <pc:docMk/>
          <pc:sldMk cId="4242927557" sldId="798"/>
        </pc:sldMkLst>
      </pc:sldChg>
      <pc:sldChg chg="del">
        <pc:chgData name="Hobbins, Phil" userId="b3d12ff8-466c-4703-a3c5-a2ea9fa13e92" providerId="ADAL" clId="{E133E235-C3C6-4BC6-A2A2-CBA501BDA7BE}" dt="2022-03-29T10:58:28.043" v="1104" actId="47"/>
        <pc:sldMkLst>
          <pc:docMk/>
          <pc:sldMk cId="3554417979" sldId="7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9"/>
            <a:ext cx="4148323" cy="619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92" tIns="137296" rIns="274592" bIns="137296" numCol="1" anchor="t" anchorCtr="0" compatLnSpc="1">
            <a:prstTxWarp prst="textNoShape">
              <a:avLst/>
            </a:prstTxWarp>
          </a:bodyPr>
          <a:lstStyle>
            <a:lvl1pPr>
              <a:defRPr sz="35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23772" y="9"/>
            <a:ext cx="4148321" cy="619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92" tIns="137296" rIns="274592" bIns="137296" numCol="1" anchor="t" anchorCtr="0" compatLnSpc="1">
            <a:prstTxWarp prst="textNoShape">
              <a:avLst/>
            </a:prstTxWarp>
          </a:bodyPr>
          <a:lstStyle>
            <a:lvl1pPr algn="r">
              <a:defRPr sz="35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D8211FFE-B3EB-1B4F-A849-3CF65CAE83E6}" type="datetime1">
              <a:rPr lang="en-GB" smtClean="0"/>
              <a:t>29/03/2022</a:t>
            </a:fld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117850893"/>
            <a:ext cx="4148323" cy="619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92" tIns="137296" rIns="274592" bIns="137296" numCol="1" anchor="b" anchorCtr="0" compatLnSpc="1">
            <a:prstTxWarp prst="textNoShape">
              <a:avLst/>
            </a:prstTxWarp>
          </a:bodyPr>
          <a:lstStyle>
            <a:lvl1pPr>
              <a:defRPr sz="35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23772" y="117850893"/>
            <a:ext cx="4148321" cy="619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92" tIns="137296" rIns="274592" bIns="137296" numCol="1" anchor="b" anchorCtr="0" compatLnSpc="1">
            <a:prstTxWarp prst="textNoShape">
              <a:avLst/>
            </a:prstTxWarp>
          </a:bodyPr>
          <a:lstStyle>
            <a:lvl1pPr algn="r">
              <a:defRPr sz="35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350ECF5C-888C-41F6-A366-B80CE9FF0D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7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9"/>
            <a:ext cx="4148323" cy="619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92" tIns="137296" rIns="274592" bIns="137296" numCol="1" anchor="t" anchorCtr="0" compatLnSpc="1">
            <a:prstTxWarp prst="textNoShape">
              <a:avLst/>
            </a:prstTxWarp>
          </a:bodyPr>
          <a:lstStyle>
            <a:lvl1pPr>
              <a:defRPr sz="3500"/>
            </a:lvl1pPr>
          </a:lstStyle>
          <a:p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21694" y="9"/>
            <a:ext cx="4148323" cy="619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92" tIns="137296" rIns="274592" bIns="137296" numCol="1" anchor="t" anchorCtr="0" compatLnSpc="1">
            <a:prstTxWarp prst="textNoShape">
              <a:avLst/>
            </a:prstTxWarp>
          </a:bodyPr>
          <a:lstStyle>
            <a:lvl1pPr algn="r">
              <a:defRPr sz="3500"/>
            </a:lvl1pPr>
          </a:lstStyle>
          <a:p>
            <a:fld id="{C31C4EFE-BC34-5643-BA96-233A28E9007A}" type="datetime1">
              <a:rPr lang="en-GB" smtClean="0"/>
              <a:t>29/03/2022</a:t>
            </a:fld>
            <a:endParaRPr lang="en-GB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6545838" y="9310688"/>
            <a:ext cx="82664301" cy="46499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7628" y="58925467"/>
            <a:ext cx="7656841" cy="5580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92" tIns="137296" rIns="274592" bIns="137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117830395"/>
            <a:ext cx="4148323" cy="619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92" tIns="137296" rIns="274592" bIns="137296" numCol="1" anchor="b" anchorCtr="0" compatLnSpc="1">
            <a:prstTxWarp prst="textNoShape">
              <a:avLst/>
            </a:prstTxWarp>
          </a:bodyPr>
          <a:lstStyle>
            <a:lvl1pPr>
              <a:defRPr sz="3500"/>
            </a:lvl1pPr>
          </a:lstStyle>
          <a:p>
            <a:endParaRPr lang="en-GB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21694" y="117830395"/>
            <a:ext cx="4148323" cy="619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92" tIns="137296" rIns="274592" bIns="137296" numCol="1" anchor="b" anchorCtr="0" compatLnSpc="1">
            <a:prstTxWarp prst="textNoShape">
              <a:avLst/>
            </a:prstTxWarp>
          </a:bodyPr>
          <a:lstStyle>
            <a:lvl1pPr algn="r">
              <a:defRPr sz="3500"/>
            </a:lvl1pPr>
          </a:lstStyle>
          <a:p>
            <a:fld id="{DD779895-3E67-4CB8-BE0C-23F3FD5FF7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1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0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61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15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DD779895-3E67-4CB8-BE0C-23F3FD5FF7F3}" type="slidenum">
              <a:rPr lang="en-GB" smtClean="0">
                <a:solidFill>
                  <a:srgbClr val="BBE0E3"/>
                </a:solidFill>
              </a:rPr>
              <a:pPr>
                <a:buClr>
                  <a:srgbClr val="000000"/>
                </a:buClr>
              </a:pPr>
              <a:t>1</a:t>
            </a:fld>
            <a:endParaRPr lang="en-GB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0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Consistency point = biomethane with other connecting pipelines, also an opportunity to clarify the status of interconnectors – on or off the network.  Questioned the merit of including biomethane connecting pipelines specifically; what benefits would it bring and is it consistent with other connecting pipelines?</a:t>
            </a:r>
          </a:p>
          <a:p>
            <a:endParaRPr lang="en-GB" dirty="0"/>
          </a:p>
          <a:p>
            <a:r>
              <a:rPr lang="en-GB" dirty="0"/>
              <a:t>But agree to extend duties of cooperation with the NEC to biomethane producers and LNG terminals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2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2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20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925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7401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6138437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109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086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697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4896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2649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478941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3" y="1062038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156966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0"/>
            <a:ext cx="2592000" cy="156966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274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081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90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77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3177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5" y="4778375"/>
            <a:ext cx="638355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/>
              <a:pPr/>
              <a:t>‹#›</a:t>
            </a:fld>
            <a:endParaRPr lang="en-GB" sz="6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25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501122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854" y="-80327"/>
            <a:ext cx="9352372" cy="5304155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44500" y="1131889"/>
            <a:ext cx="8239126" cy="295203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2"/>
              </a:buClr>
              <a:buFont typeface="Wingdings" charset="2"/>
              <a:buChar char="§"/>
              <a:defRPr sz="1800"/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/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441364" y="464358"/>
            <a:ext cx="6506900" cy="523216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3987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6412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3" y="1062038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156966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0"/>
            <a:ext cx="2592000" cy="156966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72785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0" y="1068388"/>
            <a:ext cx="5544621" cy="329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96197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0" y="1068388"/>
            <a:ext cx="5544621" cy="329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9206425" y="0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8888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9852396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Electricity Trans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4358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Gas Trans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6868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Gas System O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0210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apital Deliv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6984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+ Electricity Trans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1787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+ Gas Trans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734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+ Gas System O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7245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5" y="4778375"/>
            <a:ext cx="638355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/>
              <a:pPr/>
              <a:t>‹#›</a:t>
            </a:fld>
            <a:endParaRPr lang="en-GB" sz="6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25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702459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9206425" y="0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Mast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 marL="875908" indent="-203507"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8325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 -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National_Grid_logo_blu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75" y="177801"/>
            <a:ext cx="13922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0539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854" y="-80327"/>
            <a:ext cx="9352372" cy="5304155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44500" y="1131889"/>
            <a:ext cx="8239126" cy="295203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2"/>
              </a:buClr>
              <a:buFont typeface="Wingdings" charset="2"/>
              <a:buChar char="§"/>
              <a:defRPr sz="1800"/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/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441364" y="464358"/>
            <a:ext cx="6506900" cy="523216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75954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1761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0"/>
            <a:ext cx="55434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0" y="267573"/>
            <a:ext cx="554462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07570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209178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57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89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98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294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3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0" y="1058864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7" y="4740424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38" y="4740424"/>
            <a:ext cx="719541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322780" y="4740424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fr-FR" b="1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13" r:id="rId2"/>
    <p:sldLayoutId id="2147483786" r:id="rId3"/>
    <p:sldLayoutId id="214748381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22" r:id="rId13"/>
    <p:sldLayoutId id="2147483843" r:id="rId14"/>
    <p:sldLayoutId id="2147483845" r:id="rId15"/>
    <p:sldLayoutId id="2147483846" r:id="rId16"/>
    <p:sldLayoutId id="2147483847" r:id="rId17"/>
    <p:sldLayoutId id="2147483849" r:id="rId18"/>
    <p:sldLayoutId id="2147483817" r:id="rId19"/>
    <p:sldLayoutId id="2147483795" r:id="rId20"/>
    <p:sldLayoutId id="2147483815" r:id="rId21"/>
    <p:sldLayoutId id="2147483794" r:id="rId22"/>
    <p:sldLayoutId id="2147483797" r:id="rId23"/>
    <p:sldLayoutId id="2147483816" r:id="rId24"/>
    <p:sldLayoutId id="2147483784" r:id="rId25"/>
    <p:sldLayoutId id="2147483821" r:id="rId26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6" orient="horz" pos="2845" userDrawn="1">
          <p15:clr>
            <a:srgbClr val="F26B43"/>
          </p15:clr>
        </p15:guide>
        <p15:guide id="8" pos="204" userDrawn="1">
          <p15:clr>
            <a:srgbClr val="F26B43"/>
          </p15:clr>
        </p15:guide>
        <p15:guide id="13" pos="2993" userDrawn="1">
          <p15:clr>
            <a:srgbClr val="F26B43"/>
          </p15:clr>
        </p15:guide>
        <p15:guide id="14" orient="horz" pos="350" userDrawn="1">
          <p15:clr>
            <a:srgbClr val="F26B43"/>
          </p15:clr>
        </p15:guide>
        <p15:guide id="15" orient="horz" pos="667" userDrawn="1">
          <p15:clr>
            <a:srgbClr val="F26B43"/>
          </p15:clr>
        </p15:guide>
        <p15:guide id="16" pos="2064" userDrawn="1">
          <p15:clr>
            <a:srgbClr val="F26B43"/>
          </p15:clr>
        </p15:guide>
        <p15:guide id="17" pos="3923" userDrawn="1">
          <p15:clr>
            <a:srgbClr val="F26B43"/>
          </p15:clr>
        </p15:guide>
        <p15:guide id="18" pos="3696" userDrawn="1">
          <p15:clr>
            <a:srgbClr val="F26B43"/>
          </p15:clr>
        </p15:guide>
        <p15:guide id="19" pos="18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3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0" y="1058864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7" y="4740424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38" y="4740424"/>
            <a:ext cx="719541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322780" y="4740424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fr-FR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166290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2" r:id="rId18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20D7A5C-41FB-4A52-9B12-B489A975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5" y="1417603"/>
            <a:ext cx="4763999" cy="868039"/>
          </a:xfrm>
        </p:spPr>
        <p:txBody>
          <a:bodyPr/>
          <a:lstStyle/>
          <a:p>
            <a:r>
              <a:rPr lang="en-US" dirty="0"/>
              <a:t>GS(M)R Review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Transmission Workgroup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7</a:t>
            </a:r>
            <a:r>
              <a:rPr lang="en-US" sz="2000" baseline="30000" dirty="0"/>
              <a:t>th</a:t>
            </a:r>
            <a:r>
              <a:rPr lang="en-US" sz="2000" dirty="0"/>
              <a:t> April 2022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AADC93F4-E146-4883-9E0C-0D655FBAF8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" b="16"/>
          <a:stretch/>
        </p:blipFill>
        <p:spPr bwMode="gray"/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17C80F3B-2751-4F7E-8E96-61213AFB6A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/>
      </p:pic>
      <p:pic>
        <p:nvPicPr>
          <p:cNvPr id="8" name="Picture Placeholder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2811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86A8A-974A-47A4-A2C4-224E6173B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500" y="769995"/>
            <a:ext cx="8405930" cy="4373505"/>
          </a:xfrm>
        </p:spPr>
        <p:txBody>
          <a:bodyPr/>
          <a:lstStyle/>
          <a:p>
            <a:r>
              <a:rPr lang="en-GB" sz="1600" dirty="0"/>
              <a:t>We supported the proposed changes to the gas quality specification, subject to HSE’s final impact assessment demonstrating a net benefit </a:t>
            </a:r>
          </a:p>
          <a:p>
            <a:r>
              <a:rPr lang="en-GB" sz="1600" dirty="0"/>
              <a:t>We expect a reduction in the lower limit for </a:t>
            </a:r>
            <a:r>
              <a:rPr lang="en-GB" sz="1600" dirty="0" err="1"/>
              <a:t>Wobbe</a:t>
            </a:r>
            <a:r>
              <a:rPr lang="en-GB" sz="1600" dirty="0"/>
              <a:t> Index to reduce the costs of bringing gas to market for some players and to encourage diversity and resilience of UK gas supplies </a:t>
            </a:r>
          </a:p>
          <a:p>
            <a:r>
              <a:rPr lang="en-GB" sz="1600" dirty="0"/>
              <a:t>We do not expect material NGG implementation costs, although some compressor works may be needed depending on actual gas quality variability</a:t>
            </a:r>
          </a:p>
          <a:p>
            <a:r>
              <a:rPr lang="en-GB" sz="1600" dirty="0"/>
              <a:t>We see merit in retaining Regulation 2(4) which underpins our gas quality management arrangements at NTS entry points</a:t>
            </a:r>
          </a:p>
          <a:p>
            <a:r>
              <a:rPr lang="en-GB" sz="1600" dirty="0"/>
              <a:t>We support consistency in the treatment of pipelines connecting facilities to the NTS/GDN networks under GS(M)R </a:t>
            </a:r>
          </a:p>
          <a:p>
            <a:r>
              <a:rPr lang="en-GB" sz="1600" dirty="0"/>
              <a:t>We think it best not to link network operation to operation of the emergency call handling service 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647B6D-4EE2-488F-B20D-38A8F4E4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NGG Response to HSE Consultation </a:t>
            </a:r>
          </a:p>
        </p:txBody>
      </p:sp>
    </p:spTree>
    <p:extLst>
      <p:ext uri="{BB962C8B-B14F-4D97-AF65-F5344CB8AC3E}">
        <p14:creationId xmlns:p14="http://schemas.microsoft.com/office/powerpoint/2010/main" val="20439204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CF949-3D73-467B-8D20-E78DEB5E68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0" y="1068388"/>
            <a:ext cx="8601764" cy="3231654"/>
          </a:xfrm>
        </p:spPr>
        <p:txBody>
          <a:bodyPr/>
          <a:lstStyle/>
          <a:p>
            <a:r>
              <a:rPr lang="en-GB" dirty="0"/>
              <a:t>We are currently seeking views from NTS entry terminal operators about whether a reduction to their lower </a:t>
            </a:r>
            <a:r>
              <a:rPr lang="en-GB" dirty="0" err="1"/>
              <a:t>Wobbe</a:t>
            </a:r>
            <a:r>
              <a:rPr lang="en-GB" dirty="0"/>
              <a:t> Index limit would be of interest</a:t>
            </a:r>
          </a:p>
          <a:p>
            <a:r>
              <a:rPr lang="en-GB" dirty="0"/>
              <a:t>Where terminal operators indicate this change would be beneficial, further information on volumes and timescales will be sought, as suggested by the Workgroup</a:t>
            </a:r>
          </a:p>
          <a:p>
            <a:r>
              <a:rPr lang="en-GB" dirty="0"/>
              <a:t>Amendments to the </a:t>
            </a:r>
            <a:r>
              <a:rPr lang="en-GB" dirty="0" err="1"/>
              <a:t>Wobbe</a:t>
            </a:r>
            <a:r>
              <a:rPr lang="en-GB" dirty="0"/>
              <a:t> Index </a:t>
            </a:r>
            <a:r>
              <a:rPr lang="en-GB"/>
              <a:t>lower limits between </a:t>
            </a:r>
            <a:r>
              <a:rPr lang="en-GB" dirty="0"/>
              <a:t>NGG and the Bacton interconnector operators may be a pre-requisite for reductions at other NTS terminals </a:t>
            </a:r>
          </a:p>
          <a:p>
            <a:r>
              <a:rPr lang="en-GB" dirty="0"/>
              <a:t>Engagement with Interconnector, BBL and NW EU TSOs has begun to explore the continental change requirements that will be needed to facilitate this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86C3BB-E3FB-49C4-B476-D44C7260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Planning Update</a:t>
            </a:r>
          </a:p>
        </p:txBody>
      </p:sp>
    </p:spTree>
    <p:extLst>
      <p:ext uri="{BB962C8B-B14F-4D97-AF65-F5344CB8AC3E}">
        <p14:creationId xmlns:p14="http://schemas.microsoft.com/office/powerpoint/2010/main" val="9106431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G_PPT_16x9_Generic_template-blue">
  <a:themeElements>
    <a:clrScheme name="Custom 10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owerPoint Template 16x9 ALL UK" id="{514BA6E2-9AEB-4E01-B812-177654621C0B}" vid="{021A0A0C-4CDF-4D10-8657-875E87B0DAF7}"/>
    </a:ext>
  </a:extLst>
</a:theme>
</file>

<file path=ppt/theme/theme2.xml><?xml version="1.0" encoding="utf-8"?>
<a:theme xmlns:a="http://schemas.openxmlformats.org/drawingml/2006/main" name="1_NG_PPT_16x9_Generic_template-blue">
  <a:themeElements>
    <a:clrScheme name="Custom 10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owerPoint Template 16x9 ALL UK" id="{514BA6E2-9AEB-4E01-B812-177654621C0B}" vid="{021A0A0C-4CDF-4D10-8657-875E87B0DAF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28dae23-1077-43f0-af6a-f64793792108" xsi:nil="true"/>
    <Sign_x002d_off_x0020_status xmlns="028dae23-1077-43f0-af6a-f64793792108">
      <UserInfo>
        <DisplayName/>
        <AccountId xsi:nil="true"/>
        <AccountType/>
      </UserInfo>
    </Sign_x002d_off_x0020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F1071FEC59E41A820E9294AE07AB1" ma:contentTypeVersion="13" ma:contentTypeDescription="Create a new document." ma:contentTypeScope="" ma:versionID="afa430f74a32e3efa4060f383787e031">
  <xsd:schema xmlns:xsd="http://www.w3.org/2001/XMLSchema" xmlns:xs="http://www.w3.org/2001/XMLSchema" xmlns:p="http://schemas.microsoft.com/office/2006/metadata/properties" xmlns:ns2="028dae23-1077-43f0-af6a-f64793792108" xmlns:ns3="3ee84ff3-1fa2-4b0e-bbc1-9d3729ac2ba9" targetNamespace="http://schemas.microsoft.com/office/2006/metadata/properties" ma:root="true" ma:fieldsID="8dabbb055c5f64ea5c64131a36c7f1a8" ns2:_="" ns3:_="">
    <xsd:import namespace="028dae23-1077-43f0-af6a-f64793792108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Sign_x002d_off_x0020_statu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dae23-1077-43f0-af6a-f64793792108" elementFormDefault="qualified">
    <xsd:import namespace="http://schemas.microsoft.com/office/2006/documentManagement/types"/>
    <xsd:import namespace="http://schemas.microsoft.com/office/infopath/2007/PartnerControls"/>
    <xsd:element name="Sign_x002d_off_x0020_status" ma:index="8" nillable="true" ma:displayName="Sign-off status" ma:list="UserInfo" ma:SharePointGroup="0" ma:internalName="Sign_x002d_off_x0020_status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format="Dropdown" ma:internalName="Sign_x002d_off_x0020_status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E200E9-6963-4BA6-96F3-FE89FCB50F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055A0E-0F79-404B-BF0B-BD0514AA41CC}"/>
</file>

<file path=customXml/itemProps3.xml><?xml version="1.0" encoding="utf-8"?>
<ds:datastoreItem xmlns:ds="http://schemas.openxmlformats.org/officeDocument/2006/customXml" ds:itemID="{71FA932B-4BDC-4F12-9A35-34063368F0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 PPT 16x9 ALL UK</Template>
  <TotalTime>2178</TotalTime>
  <Words>326</Words>
  <Application>Microsoft Office PowerPoint</Application>
  <PresentationFormat>On-screen Show (16:9)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NG_PPT_16x9_Generic_template-blue</vt:lpstr>
      <vt:lpstr>1_NG_PPT_16x9_Generic_template-blue</vt:lpstr>
      <vt:lpstr>GS(M)R Review  Transmission Workgroup  7th April 2022  </vt:lpstr>
      <vt:lpstr>Summary of NGG Response to HSE Consultation </vt:lpstr>
      <vt:lpstr>Implementation Planning Update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(on two lines)</dc:title>
  <dc:creator>Pemberton, Jennifer</dc:creator>
  <cp:lastModifiedBy>Hobbins, Phil</cp:lastModifiedBy>
  <cp:revision>21</cp:revision>
  <cp:lastPrinted>2019-02-06T11:37:12Z</cp:lastPrinted>
  <dcterms:created xsi:type="dcterms:W3CDTF">2018-09-26T10:59:11Z</dcterms:created>
  <dcterms:modified xsi:type="dcterms:W3CDTF">2022-03-29T13:25:40Z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0x010100895F1071FEC59E41A820E9294AE07AB1</vt:lpwstr>
  </property>
</Properties>
</file>