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1997" r:id="rId5"/>
    <p:sldId id="3426" r:id="rId6"/>
    <p:sldId id="3722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igby, James" initials="RJ [2]" lastIdx="2" clrIdx="6">
    <p:extLst>
      <p:ext uri="{19B8F6BF-5375-455C-9EA6-DF929625EA0E}">
        <p15:presenceInfo xmlns:p15="http://schemas.microsoft.com/office/powerpoint/2012/main" userId="S::james.rigby@xoserve.com::7ade5d71-70eb-452f-8090-262cd4d9bd62" providerId="AD"/>
      </p:ext>
    </p:extLst>
  </p:cmAuthor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Chris Silk" initials="CS" lastIdx="5" clrIdx="1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3" name="Tambe, Surfaraz" initials="TS" lastIdx="10" clrIdx="2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4" name="Tracy OConnor" initials="TO" lastIdx="6" clrIdx="3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5" name="Rigby, James" initials="RJ" lastIdx="5" clrIdx="4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6" name="Orsler, Paul" initials="OP" lastIdx="7" clrIdx="5">
    <p:extLst>
      <p:ext uri="{19B8F6BF-5375-455C-9EA6-DF929625EA0E}">
        <p15:presenceInfo xmlns:p15="http://schemas.microsoft.com/office/powerpoint/2012/main" userId="S::paul.orsler@xoserve.com::0fe27abf-47b1-4035-89e4-039935425a3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5835D"/>
    <a:srgbClr val="FFFFFF"/>
    <a:srgbClr val="B1D6E8"/>
    <a:srgbClr val="CCFF99"/>
    <a:srgbClr val="9CCB3B"/>
    <a:srgbClr val="40D1F5"/>
    <a:srgbClr val="84B8DA"/>
    <a:srgbClr val="9C4877"/>
    <a:srgbClr val="2B80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889E22-873B-43B9-820A-205447868769}" v="46" dt="2022-04-04T14:06:50.6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0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2" y="37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Taggart" userId="4f8aad94-55b7-4ba6-8498-7cad127c11eb" providerId="ADAL" clId="{2F509F94-AD39-4AE1-ADE0-887F539EF185}"/>
    <pc:docChg chg="custSel modSld">
      <pc:chgData name="Rachel Taggart" userId="4f8aad94-55b7-4ba6-8498-7cad127c11eb" providerId="ADAL" clId="{2F509F94-AD39-4AE1-ADE0-887F539EF185}" dt="2022-04-04T14:06:50.656" v="44" actId="1076"/>
      <pc:docMkLst>
        <pc:docMk/>
      </pc:docMkLst>
      <pc:sldChg chg="addSp delSp modSp mod">
        <pc:chgData name="Rachel Taggart" userId="4f8aad94-55b7-4ba6-8498-7cad127c11eb" providerId="ADAL" clId="{2F509F94-AD39-4AE1-ADE0-887F539EF185}" dt="2022-04-04T14:06:50.656" v="44" actId="1076"/>
        <pc:sldMkLst>
          <pc:docMk/>
          <pc:sldMk cId="1581998138" sldId="3426"/>
        </pc:sldMkLst>
        <pc:graphicFrameChg chg="add mod">
          <ac:chgData name="Rachel Taggart" userId="4f8aad94-55b7-4ba6-8498-7cad127c11eb" providerId="ADAL" clId="{2F509F94-AD39-4AE1-ADE0-887F539EF185}" dt="2022-04-04T14:06:50.656" v="44" actId="1076"/>
          <ac:graphicFrameMkLst>
            <pc:docMk/>
            <pc:sldMk cId="1581998138" sldId="3426"/>
            <ac:graphicFrameMk id="4" creationId="{71D17394-C56E-44DE-ACDC-8C20681F8E63}"/>
          </ac:graphicFrameMkLst>
        </pc:graphicFrameChg>
        <pc:graphicFrameChg chg="del">
          <ac:chgData name="Rachel Taggart" userId="4f8aad94-55b7-4ba6-8498-7cad127c11eb" providerId="ADAL" clId="{2F509F94-AD39-4AE1-ADE0-887F539EF185}" dt="2022-04-04T09:26:59.590" v="21" actId="478"/>
          <ac:graphicFrameMkLst>
            <pc:docMk/>
            <pc:sldMk cId="1581998138" sldId="3426"/>
            <ac:graphicFrameMk id="5" creationId="{3108C104-80CD-4C60-9215-952BF3867C42}"/>
          </ac:graphicFrameMkLst>
        </pc:graphicFrameChg>
        <pc:graphicFrameChg chg="add mod">
          <ac:chgData name="Rachel Taggart" userId="4f8aad94-55b7-4ba6-8498-7cad127c11eb" providerId="ADAL" clId="{2F509F94-AD39-4AE1-ADE0-887F539EF185}" dt="2022-04-04T09:26:09.925" v="12" actId="14100"/>
          <ac:graphicFrameMkLst>
            <pc:docMk/>
            <pc:sldMk cId="1581998138" sldId="3426"/>
            <ac:graphicFrameMk id="8" creationId="{EBB33185-1A26-4927-9BE7-51CC2DD6B684}"/>
          </ac:graphicFrameMkLst>
        </pc:graphicFrameChg>
        <pc:graphicFrameChg chg="add mod">
          <ac:chgData name="Rachel Taggart" userId="4f8aad94-55b7-4ba6-8498-7cad127c11eb" providerId="ADAL" clId="{2F509F94-AD39-4AE1-ADE0-887F539EF185}" dt="2022-04-04T09:26:52.561" v="18" actId="14100"/>
          <ac:graphicFrameMkLst>
            <pc:docMk/>
            <pc:sldMk cId="1581998138" sldId="3426"/>
            <ac:graphicFrameMk id="9" creationId="{5F8B6B86-99A7-4021-B7D2-D91686F0B9B7}"/>
          </ac:graphicFrameMkLst>
        </pc:graphicFrameChg>
        <pc:graphicFrameChg chg="del">
          <ac:chgData name="Rachel Taggart" userId="4f8aad94-55b7-4ba6-8498-7cad127c11eb" providerId="ADAL" clId="{2F509F94-AD39-4AE1-ADE0-887F539EF185}" dt="2022-04-04T09:26:13.941" v="13" actId="478"/>
          <ac:graphicFrameMkLst>
            <pc:docMk/>
            <pc:sldMk cId="1581998138" sldId="3426"/>
            <ac:graphicFrameMk id="10" creationId="{5F8B6B86-99A7-4021-B7D2-D91686F0B9B7}"/>
          </ac:graphicFrameMkLst>
        </pc:graphicFrameChg>
        <pc:graphicFrameChg chg="add del mod">
          <ac:chgData name="Rachel Taggart" userId="4f8aad94-55b7-4ba6-8498-7cad127c11eb" providerId="ADAL" clId="{2F509F94-AD39-4AE1-ADE0-887F539EF185}" dt="2022-04-04T09:28:10.947" v="27" actId="478"/>
          <ac:graphicFrameMkLst>
            <pc:docMk/>
            <pc:sldMk cId="1581998138" sldId="3426"/>
            <ac:graphicFrameMk id="11" creationId="{F6AA795A-C587-4022-A089-5AAC31FD3C60}"/>
          </ac:graphicFrameMkLst>
        </pc:graphicFrameChg>
        <pc:graphicFrameChg chg="add mod">
          <ac:chgData name="Rachel Taggart" userId="4f8aad94-55b7-4ba6-8498-7cad127c11eb" providerId="ADAL" clId="{2F509F94-AD39-4AE1-ADE0-887F539EF185}" dt="2022-04-04T09:28:58.211" v="37" actId="14100"/>
          <ac:graphicFrameMkLst>
            <pc:docMk/>
            <pc:sldMk cId="1581998138" sldId="3426"/>
            <ac:graphicFrameMk id="12" creationId="{F6AA795A-C587-4022-A089-5AAC31FD3C60}"/>
          </ac:graphicFrameMkLst>
        </pc:graphicFrameChg>
        <pc:graphicFrameChg chg="del mod">
          <ac:chgData name="Rachel Taggart" userId="4f8aad94-55b7-4ba6-8498-7cad127c11eb" providerId="ADAL" clId="{2F509F94-AD39-4AE1-ADE0-887F539EF185}" dt="2022-04-04T09:25:47.706" v="8" actId="478"/>
          <ac:graphicFrameMkLst>
            <pc:docMk/>
            <pc:sldMk cId="1581998138" sldId="3426"/>
            <ac:graphicFrameMk id="13" creationId="{EBB33185-1A26-4927-9BE7-51CC2DD6B684}"/>
          </ac:graphicFrameMkLst>
        </pc:graphicFrameChg>
        <pc:graphicFrameChg chg="del mod">
          <ac:chgData name="Rachel Taggart" userId="4f8aad94-55b7-4ba6-8498-7cad127c11eb" providerId="ADAL" clId="{2F509F94-AD39-4AE1-ADE0-887F539EF185}" dt="2022-04-04T09:26:57.630" v="20" actId="478"/>
          <ac:graphicFrameMkLst>
            <pc:docMk/>
            <pc:sldMk cId="1581998138" sldId="3426"/>
            <ac:graphicFrameMk id="14" creationId="{F6AA795A-C587-4022-A089-5AAC31FD3C60}"/>
          </ac:graphicFrameMkLst>
        </pc:graphicFrameChg>
      </pc:sldChg>
      <pc:sldChg chg="addSp delSp modSp">
        <pc:chgData name="Rachel Taggart" userId="4f8aad94-55b7-4ba6-8498-7cad127c11eb" providerId="ADAL" clId="{2F509F94-AD39-4AE1-ADE0-887F539EF185}" dt="2022-04-04T13:56:20.601" v="41" actId="1076"/>
        <pc:sldMkLst>
          <pc:docMk/>
          <pc:sldMk cId="3166589951" sldId="3722"/>
        </pc:sldMkLst>
        <pc:picChg chg="add del mod">
          <ac:chgData name="Rachel Taggart" userId="4f8aad94-55b7-4ba6-8498-7cad127c11eb" providerId="ADAL" clId="{2F509F94-AD39-4AE1-ADE0-887F539EF185}" dt="2022-04-04T08:53:18.365" v="3" actId="478"/>
          <ac:picMkLst>
            <pc:docMk/>
            <pc:sldMk cId="3166589951" sldId="3722"/>
            <ac:picMk id="4" creationId="{8461FC9B-4580-4665-8864-E5A0C7417898}"/>
          </ac:picMkLst>
        </pc:picChg>
        <pc:picChg chg="add del mod">
          <ac:chgData name="Rachel Taggart" userId="4f8aad94-55b7-4ba6-8498-7cad127c11eb" providerId="ADAL" clId="{2F509F94-AD39-4AE1-ADE0-887F539EF185}" dt="2022-04-04T13:55:20.792" v="38" actId="478"/>
          <ac:picMkLst>
            <pc:docMk/>
            <pc:sldMk cId="3166589951" sldId="3722"/>
            <ac:picMk id="5" creationId="{066A84E5-3DF5-4E5A-95E9-2AA20553B25E}"/>
          </ac:picMkLst>
        </pc:picChg>
        <pc:picChg chg="del">
          <ac:chgData name="Rachel Taggart" userId="4f8aad94-55b7-4ba6-8498-7cad127c11eb" providerId="ADAL" clId="{2F509F94-AD39-4AE1-ADE0-887F539EF185}" dt="2022-04-04T08:52:46.924" v="0" actId="478"/>
          <ac:picMkLst>
            <pc:docMk/>
            <pc:sldMk cId="3166589951" sldId="3722"/>
            <ac:picMk id="6" creationId="{EDD9DE32-F37C-49F7-9E5D-118B5F8E3B6D}"/>
          </ac:picMkLst>
        </pc:picChg>
        <pc:picChg chg="add mod">
          <ac:chgData name="Rachel Taggart" userId="4f8aad94-55b7-4ba6-8498-7cad127c11eb" providerId="ADAL" clId="{2F509F94-AD39-4AE1-ADE0-887F539EF185}" dt="2022-04-04T13:56:20.601" v="41" actId="1076"/>
          <ac:picMkLst>
            <pc:docMk/>
            <pc:sldMk cId="3166589951" sldId="3722"/>
            <ac:picMk id="7" creationId="{1953FF9F-7C97-46E8-8E8D-C80E24B8BEAB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[Change Pipeline - April 2022.xlsx]Current Period Change!PivotTable3</c:name>
    <c:fmtId val="48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Change</a:t>
            </a:r>
            <a:r>
              <a:rPr lang="en-US" baseline="0"/>
              <a:t> Development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'Current Period Change'!$H$3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'Current Period Change'!$G$4:$G$8</c:f>
              <c:strCache>
                <c:ptCount val="4"/>
                <c:pt idx="0">
                  <c:v>Capture</c:v>
                </c:pt>
                <c:pt idx="1">
                  <c:v>Initial Review</c:v>
                </c:pt>
                <c:pt idx="2">
                  <c:v>Pre-capture</c:v>
                </c:pt>
                <c:pt idx="3">
                  <c:v>Solution Review</c:v>
                </c:pt>
              </c:strCache>
            </c:strRef>
          </c:cat>
          <c:val>
            <c:numRef>
              <c:f>'Current Period Change'!$H$4:$H$8</c:f>
              <c:numCache>
                <c:formatCode>General</c:formatCode>
                <c:ptCount val="4"/>
                <c:pt idx="0">
                  <c:v>18</c:v>
                </c:pt>
                <c:pt idx="1">
                  <c:v>1</c:v>
                </c:pt>
                <c:pt idx="2">
                  <c:v>22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FA-45F1-B508-B9D3685F8B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56181135"/>
        <c:axId val="1851834319"/>
      </c:barChart>
      <c:catAx>
        <c:axId val="17561811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1834319"/>
        <c:crosses val="autoZero"/>
        <c:auto val="1"/>
        <c:lblAlgn val="ctr"/>
        <c:lblOffset val="100"/>
        <c:noMultiLvlLbl val="0"/>
      </c:catAx>
      <c:valAx>
        <c:axId val="1851834319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61811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[Change Pipeline - April 2022.xlsx]In Delivery!PivotTable4</c:name>
    <c:fmtId val="42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/>
              <a:t>Delivery Pipeline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</c:pivotFmt>
      <c:pivotFmt>
        <c:idx val="2"/>
        <c:spPr>
          <a:solidFill>
            <a:schemeClr val="accent2"/>
          </a:solidFill>
          <a:ln>
            <a:noFill/>
          </a:ln>
          <a:effectLst/>
        </c:spPr>
      </c:pivotFmt>
      <c:pivotFmt>
        <c:idx val="3"/>
        <c:spPr>
          <a:solidFill>
            <a:schemeClr val="accent2"/>
          </a:solidFill>
          <a:ln>
            <a:noFill/>
          </a:ln>
          <a:effectLst/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'In Delivery'!$J$6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316-4F87-91D8-9C04060F5D6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316-4F87-91D8-9C04060F5D62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316-4F87-91D8-9C04060F5D6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Delivery'!$I$7:$I$11</c:f>
              <c:strCache>
                <c:ptCount val="4"/>
                <c:pt idx="0">
                  <c:v>CSSC</c:v>
                </c:pt>
                <c:pt idx="1">
                  <c:v>Standalone</c:v>
                </c:pt>
                <c:pt idx="2">
                  <c:v>Unallocated</c:v>
                </c:pt>
                <c:pt idx="3">
                  <c:v>Proposed Nov 22</c:v>
                </c:pt>
              </c:strCache>
            </c:strRef>
          </c:cat>
          <c:val>
            <c:numRef>
              <c:f>'In Delivery'!$J$7:$J$11</c:f>
              <c:numCache>
                <c:formatCode>General</c:formatCode>
                <c:ptCount val="4"/>
                <c:pt idx="0">
                  <c:v>4</c:v>
                </c:pt>
                <c:pt idx="1">
                  <c:v>11</c:v>
                </c:pt>
                <c:pt idx="2">
                  <c:v>8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316-4F87-91D8-9C04060F5D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21478751"/>
        <c:axId val="1862684431"/>
      </c:barChart>
      <c:catAx>
        <c:axId val="17214787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2684431"/>
        <c:crosses val="autoZero"/>
        <c:auto val="1"/>
        <c:lblAlgn val="ctr"/>
        <c:lblOffset val="100"/>
        <c:noMultiLvlLbl val="0"/>
      </c:catAx>
      <c:valAx>
        <c:axId val="1862684431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14787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[Change Pipeline - April 2022.xlsx]Period updates!PivotTable5</c:name>
    <c:fmtId val="49"/>
  </c:pivotSource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Changes From Last Period</a:t>
            </a:r>
            <a:endParaRPr lang="en-GB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rgbClr val="00B050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2">
              <a:lumMod val="60000"/>
              <a:lumOff val="40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12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rgbClr val="FFCCFF"/>
          </a:solidFill>
          <a:ln w="19050">
            <a:solidFill>
              <a:schemeClr val="lt1"/>
            </a:solidFill>
          </a:ln>
          <a:effectLst/>
        </c:spPr>
      </c:pivotFmt>
      <c:pivotFmt>
        <c:idx val="14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15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bg1">
              <a:lumMod val="65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17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18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19"/>
        <c:spPr>
          <a:solidFill>
            <a:schemeClr val="accent2">
              <a:lumMod val="75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20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2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23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24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25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26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27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28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2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0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31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32"/>
        <c:spPr>
          <a:solidFill>
            <a:schemeClr val="bg1">
              <a:lumMod val="65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3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4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35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6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37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3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0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4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42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43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44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'Period updates'!$B$18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9999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A31-45D2-90C2-F584A99FC71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A31-45D2-90C2-F584A99FC716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A31-45D2-90C2-F584A99FC716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A31-45D2-90C2-F584A99FC716}"/>
              </c:ext>
            </c:extLst>
          </c:dPt>
          <c:dPt>
            <c:idx val="4"/>
            <c:bubble3D val="0"/>
            <c:spPr>
              <a:solidFill>
                <a:sysClr val="window" lastClr="FFFFFF">
                  <a:lumMod val="75000"/>
                </a:sys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A31-45D2-90C2-F584A99FC71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'Period updates'!$A$19:$A$24</c:f>
              <c:strCache>
                <c:ptCount val="5"/>
                <c:pt idx="0">
                  <c:v>New Mod</c:v>
                </c:pt>
                <c:pt idx="1">
                  <c:v>In Delivery</c:v>
                </c:pt>
                <c:pt idx="2">
                  <c:v>CP Implemented</c:v>
                </c:pt>
                <c:pt idx="3">
                  <c:v>MOD to be implemented</c:v>
                </c:pt>
                <c:pt idx="4">
                  <c:v>Non Implementation </c:v>
                </c:pt>
              </c:strCache>
            </c:strRef>
          </c:cat>
          <c:val>
            <c:numRef>
              <c:f>'Period updates'!$B$19:$B$24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A31-45D2-90C2-F584A99FC7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2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2876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- copy heavy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4">
            <a:extLst>
              <a:ext uri="{FF2B5EF4-FFF2-40B4-BE49-F238E27FC236}">
                <a16:creationId xmlns:a16="http://schemas.microsoft.com/office/drawing/2014/main" id="{BFE89D31-1694-4358-8650-1FB611FAD68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395537" y="260493"/>
            <a:ext cx="4691063" cy="47646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>
              <a:defRPr kumimoji="0" lang="en-GB" sz="2597" b="0" i="0" u="none" strike="noStrike" kern="0" cap="none" spc="0" normalizeH="0" baseline="0" noProof="0" dirty="0" smtClean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-Light"/>
                <a:ea typeface="+mj-ea"/>
                <a:cs typeface="Poppins-Light"/>
              </a:defRPr>
            </a:lvl1pPr>
          </a:lstStyle>
          <a:p>
            <a:pPr marL="12685" marR="5074" lvl="0" indent="0" algn="l" defTabSz="913303" rtl="0" eaLnBrk="1" fontAlgn="auto" latinLnBrk="0" hangingPunct="1">
              <a:lnSpc>
                <a:spcPts val="2996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97" b="0" i="0" u="none" strike="noStrike" kern="0" cap="none" spc="0" normalizeH="0" baseline="0" noProof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-Light"/>
                <a:ea typeface="+mn-ea"/>
                <a:cs typeface="+mn-cs"/>
              </a:rPr>
              <a:t>Simple content heavy slide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072CB-C7B4-4E15-BFA3-70CB1D0970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57200" y="897417"/>
            <a:ext cx="8305800" cy="3881408"/>
          </a:xfrm>
          <a:prstGeom prst="rect">
            <a:avLst/>
          </a:prstGeom>
        </p:spPr>
        <p:txBody>
          <a:bodyPr/>
          <a:lstStyle>
            <a:lvl1pPr>
              <a:defRPr sz="899">
                <a:solidFill>
                  <a:schemeClr val="accent1"/>
                </a:solidFill>
              </a:defRPr>
            </a:lvl1pPr>
            <a:lvl2pPr>
              <a:defRPr sz="899">
                <a:solidFill>
                  <a:schemeClr val="accent1"/>
                </a:solidFill>
              </a:defRPr>
            </a:lvl2pPr>
            <a:lvl3pPr>
              <a:defRPr sz="899">
                <a:solidFill>
                  <a:schemeClr val="accent1"/>
                </a:solidFill>
              </a:defRPr>
            </a:lvl3pPr>
            <a:lvl4pPr>
              <a:defRPr sz="899">
                <a:solidFill>
                  <a:schemeClr val="accent1"/>
                </a:solidFill>
              </a:defRPr>
            </a:lvl4pPr>
            <a:lvl5pPr>
              <a:defRPr sz="899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32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1.xml"/><Relationship Id="rId7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Arial"/>
                <a:cs typeface="Arial"/>
              </a:rPr>
              <a:t>Change Pipeline</a:t>
            </a:r>
          </a:p>
        </p:txBody>
      </p:sp>
    </p:spTree>
    <p:extLst>
      <p:ext uri="{BB962C8B-B14F-4D97-AF65-F5344CB8AC3E}">
        <p14:creationId xmlns:p14="http://schemas.microsoft.com/office/powerpoint/2010/main" val="3657548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95" y="122081"/>
            <a:ext cx="9030585" cy="637580"/>
          </a:xfrm>
        </p:spPr>
        <p:txBody>
          <a:bodyPr>
            <a:noAutofit/>
          </a:bodyPr>
          <a:lstStyle/>
          <a:p>
            <a:r>
              <a:rPr lang="en-GB" sz="1800" dirty="0"/>
              <a:t>Change Development &amp; Delivery Pipeline (DSC Change / Minor Release Budget)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D3E0BB-32E6-45F2-B87D-9FD7A1946B9A}"/>
              </a:ext>
            </a:extLst>
          </p:cNvPr>
          <p:cNvSpPr txBox="1"/>
          <p:nvPr/>
        </p:nvSpPr>
        <p:spPr>
          <a:xfrm>
            <a:off x="7176868" y="4304644"/>
            <a:ext cx="200697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* Pre-capture may contain changes that won’t require delivery / funding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BB33185-1A26-4927-9BE7-51CC2DD6B6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7013477"/>
              </p:ext>
            </p:extLst>
          </p:nvPr>
        </p:nvGraphicFramePr>
        <p:xfrm>
          <a:off x="490570" y="759661"/>
          <a:ext cx="4562693" cy="1948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F8B6B86-99A7-4021-B7D2-D91686F0B9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0314640"/>
              </p:ext>
            </p:extLst>
          </p:nvPr>
        </p:nvGraphicFramePr>
        <p:xfrm>
          <a:off x="351774" y="2707757"/>
          <a:ext cx="4701489" cy="2173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F6AA795A-C587-4022-A089-5AAC31FD3C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1366148"/>
              </p:ext>
            </p:extLst>
          </p:nvPr>
        </p:nvGraphicFramePr>
        <p:xfrm>
          <a:off x="5266944" y="1038606"/>
          <a:ext cx="3232862" cy="3094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1D17394-C56E-44DE-ACDC-8C20681F8E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0829708"/>
              </p:ext>
            </p:extLst>
          </p:nvPr>
        </p:nvGraphicFramePr>
        <p:xfrm>
          <a:off x="5893200" y="4351337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showAsIcon="1" r:id="rId7" imgW="914400" imgH="792360" progId="Excel.Sheet.12">
                  <p:embed/>
                </p:oleObj>
              </mc:Choice>
              <mc:Fallback>
                <p:oleObj name="Worksheet" showAsIcon="1" r:id="rId7" imgW="914400" imgH="792360" progId="Excel.Shee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71D17394-C56E-44DE-ACDC-8C20681F8E6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93200" y="4351337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1998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039978-F70A-4C74-8B7C-9E5DA1519EF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17714" y="153240"/>
            <a:ext cx="8708571" cy="400110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>
                <a:solidFill>
                  <a:schemeClr val="accent1"/>
                </a:solidFill>
              </a:rPr>
              <a:t>2021-2022 DSC Change / </a:t>
            </a:r>
            <a:r>
              <a:rPr lang="en-GB" sz="2000" b="1" dirty="0" err="1">
                <a:solidFill>
                  <a:schemeClr val="accent1"/>
                </a:solidFill>
              </a:rPr>
              <a:t>MiR</a:t>
            </a:r>
            <a:r>
              <a:rPr lang="en-GB" sz="2000" b="1" dirty="0">
                <a:solidFill>
                  <a:schemeClr val="accent1"/>
                </a:solidFill>
              </a:rPr>
              <a:t> Pipeline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4E15DDA-19B8-4236-8ACC-6AAADE9DCEC5}"/>
              </a:ext>
            </a:extLst>
          </p:cNvPr>
          <p:cNvSpPr/>
          <p:nvPr/>
        </p:nvSpPr>
        <p:spPr>
          <a:xfrm>
            <a:off x="7848081" y="2844947"/>
            <a:ext cx="1151030" cy="173657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l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99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Key</a:t>
            </a:r>
            <a:r>
              <a:rPr kumimoji="0" lang="en-GB" sz="7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: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543BBB4-E85C-4BDC-862E-856A4CD8D481}"/>
              </a:ext>
            </a:extLst>
          </p:cNvPr>
          <p:cNvSpPr txBox="1"/>
          <p:nvPr/>
        </p:nvSpPr>
        <p:spPr>
          <a:xfrm>
            <a:off x="7891733" y="3039117"/>
            <a:ext cx="1045588" cy="19992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</a:lstStyle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 Track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C37DC85-0266-4B68-8BEE-A637CF73A9C6}"/>
              </a:ext>
            </a:extLst>
          </p:cNvPr>
          <p:cNvSpPr txBox="1"/>
          <p:nvPr/>
        </p:nvSpPr>
        <p:spPr>
          <a:xfrm>
            <a:off x="7891733" y="3282126"/>
            <a:ext cx="1045588" cy="199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Potential Activity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9233769-C974-44D3-9168-2B866113F4F3}"/>
              </a:ext>
            </a:extLst>
          </p:cNvPr>
          <p:cNvSpPr/>
          <p:nvPr/>
        </p:nvSpPr>
        <p:spPr>
          <a:xfrm>
            <a:off x="7891732" y="3540190"/>
            <a:ext cx="1045589" cy="199927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</a:t>
            </a: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Complete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7C23BF2-E296-477C-BF67-AB2348F6F77A}"/>
              </a:ext>
            </a:extLst>
          </p:cNvPr>
          <p:cNvSpPr/>
          <p:nvPr/>
        </p:nvSpPr>
        <p:spPr>
          <a:xfrm>
            <a:off x="7891732" y="3781655"/>
            <a:ext cx="1045589" cy="19992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Potential risk to plan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DA6A0777-15AF-491D-8996-C3FB4C43E1C7}"/>
              </a:ext>
            </a:extLst>
          </p:cNvPr>
          <p:cNvSpPr/>
          <p:nvPr/>
        </p:nvSpPr>
        <p:spPr>
          <a:xfrm>
            <a:off x="7900801" y="4024877"/>
            <a:ext cx="1045589" cy="196682"/>
          </a:xfrm>
          <a:prstGeom prst="rect">
            <a:avLst/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Plan At Risk 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F8CB9DE-FF6F-41F1-8EA0-AFE5E8964C22}"/>
              </a:ext>
            </a:extLst>
          </p:cNvPr>
          <p:cNvSpPr/>
          <p:nvPr/>
        </p:nvSpPr>
        <p:spPr>
          <a:xfrm>
            <a:off x="7945540" y="1121695"/>
            <a:ext cx="1053571" cy="1197925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l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99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Key</a:t>
            </a:r>
            <a:r>
              <a:rPr kumimoji="0" lang="en-GB" sz="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:</a:t>
            </a:r>
          </a:p>
        </p:txBody>
      </p:sp>
      <p:sp>
        <p:nvSpPr>
          <p:cNvPr id="84" name="5-Point Star 120">
            <a:extLst>
              <a:ext uri="{FF2B5EF4-FFF2-40B4-BE49-F238E27FC236}">
                <a16:creationId xmlns:a16="http://schemas.microsoft.com/office/drawing/2014/main" id="{FEF40D73-8ADF-4458-A02C-46B354E37D0C}"/>
              </a:ext>
            </a:extLst>
          </p:cNvPr>
          <p:cNvSpPr/>
          <p:nvPr/>
        </p:nvSpPr>
        <p:spPr>
          <a:xfrm>
            <a:off x="8053343" y="1353394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5-Point Star 121">
            <a:extLst>
              <a:ext uri="{FF2B5EF4-FFF2-40B4-BE49-F238E27FC236}">
                <a16:creationId xmlns:a16="http://schemas.microsoft.com/office/drawing/2014/main" id="{304E6ED8-5930-45BB-BA2D-AF78F73C5A46}"/>
              </a:ext>
            </a:extLst>
          </p:cNvPr>
          <p:cNvSpPr/>
          <p:nvPr/>
        </p:nvSpPr>
        <p:spPr>
          <a:xfrm>
            <a:off x="8089663" y="2049388"/>
            <a:ext cx="256500" cy="16200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B5456E8-DEAB-4200-8762-0389297765DE}"/>
              </a:ext>
            </a:extLst>
          </p:cNvPr>
          <p:cNvSpPr txBox="1"/>
          <p:nvPr/>
        </p:nvSpPr>
        <p:spPr>
          <a:xfrm>
            <a:off x="8472740" y="119411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Approval on track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D0078A2-7678-401C-990D-67D8409A9CDF}"/>
              </a:ext>
            </a:extLst>
          </p:cNvPr>
          <p:cNvSpPr txBox="1"/>
          <p:nvPr/>
        </p:nvSpPr>
        <p:spPr>
          <a:xfrm>
            <a:off x="8504928" y="1966441"/>
            <a:ext cx="5982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Approval at risk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58EB99B-EADE-491F-9A27-7EDD2D173D3B}"/>
              </a:ext>
            </a:extLst>
          </p:cNvPr>
          <p:cNvSpPr txBox="1"/>
          <p:nvPr/>
        </p:nvSpPr>
        <p:spPr>
          <a:xfrm>
            <a:off x="8460268" y="1625789"/>
            <a:ext cx="66051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Approved</a:t>
            </a:r>
          </a:p>
        </p:txBody>
      </p:sp>
      <p:sp>
        <p:nvSpPr>
          <p:cNvPr id="89" name="5-Point Star 122">
            <a:extLst>
              <a:ext uri="{FF2B5EF4-FFF2-40B4-BE49-F238E27FC236}">
                <a16:creationId xmlns:a16="http://schemas.microsoft.com/office/drawing/2014/main" id="{5B468B40-1C2F-4701-91F8-F50B6B27DE42}"/>
              </a:ext>
            </a:extLst>
          </p:cNvPr>
          <p:cNvSpPr/>
          <p:nvPr/>
        </p:nvSpPr>
        <p:spPr>
          <a:xfrm>
            <a:off x="8053343" y="1674507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6BBD56-F765-46A7-BEFF-3B96144B5BB6}"/>
              </a:ext>
            </a:extLst>
          </p:cNvPr>
          <p:cNvSpPr txBox="1"/>
          <p:nvPr/>
        </p:nvSpPr>
        <p:spPr>
          <a:xfrm>
            <a:off x="7891732" y="4293820"/>
            <a:ext cx="1034553" cy="215444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bg1"/>
                </a:solidFill>
              </a:rPr>
              <a:t>Planning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53FF9F-7C97-46E8-8E8D-C80E24B8B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574" y="553350"/>
            <a:ext cx="7408272" cy="443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589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SharedWithUsers xmlns="3ee84ff3-1fa2-4b0e-bbc1-9d3729ac2ba9">
      <UserInfo>
        <DisplayName>Tony Klein</DisplayName>
        <AccountId>189</AccountId>
        <AccountType/>
      </UserInfo>
      <UserInfo>
        <DisplayName>Charan Singh</DisplayName>
        <AccountId>59</AccountId>
        <AccountType/>
      </UserInfo>
    </SharedWithUsers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Props1.xml><?xml version="1.0" encoding="utf-8"?>
<ds:datastoreItem xmlns:ds="http://schemas.openxmlformats.org/officeDocument/2006/customXml" ds:itemID="{490D5CBA-4895-4C52-B188-16DFA8639832}"/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966AA5-3D01-4B81-BAE0-8020A2E16EFF}">
  <ds:schemaRefs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103fba77-31dd-4780-83f9-c54f26c3a260"/>
    <ds:schemaRef ds:uri="http://schemas.microsoft.com/office/2006/metadata/properties"/>
    <ds:schemaRef ds:uri="http://schemas.microsoft.com/office/2006/documentManagement/types"/>
    <ds:schemaRef ds:uri="11f1cc19-a6a2-4477-822b-8358f9edc374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13229</TotalTime>
  <Words>67</Words>
  <Application>Microsoft Office PowerPoint</Application>
  <PresentationFormat>On-screen Show (16:9)</PresentationFormat>
  <Paragraphs>19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Poppins Medium</vt:lpstr>
      <vt:lpstr>Poppins-Light</vt:lpstr>
      <vt:lpstr>Office Theme</vt:lpstr>
      <vt:lpstr>Microsoft Excel Worksheet</vt:lpstr>
      <vt:lpstr>Change Pipeline</vt:lpstr>
      <vt:lpstr>Change Development &amp; Delivery Pipeline (DSC Change / Minor Release Budget) 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Rachel Taggart</cp:lastModifiedBy>
  <cp:revision>24</cp:revision>
  <dcterms:created xsi:type="dcterms:W3CDTF">2018-09-02T17:12:15Z</dcterms:created>
  <dcterms:modified xsi:type="dcterms:W3CDTF">2022-04-04T14:06:59Z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0x01010050FB9CDCC5328344A3162B2D7C8A4CE2</vt:lpwstr>
  </property>
</Properties>
</file>