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886" r:id="rId5"/>
    <p:sldId id="889" r:id="rId6"/>
    <p:sldId id="891" r:id="rId7"/>
    <p:sldId id="890" r:id="rId8"/>
    <p:sldId id="892" r:id="rId9"/>
    <p:sldId id="893" r:id="rId10"/>
    <p:sldId id="282" r:id="rId11"/>
    <p:sldId id="285" r:id="rId12"/>
    <p:sldId id="289" r:id="rId13"/>
    <p:sldId id="286"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n Follows1" initials="JF" lastIdx="1" clrIdx="6">
    <p:extLst>
      <p:ext uri="{19B8F6BF-5375-455C-9EA6-DF929625EA0E}">
        <p15:presenceInfo xmlns:p15="http://schemas.microsoft.com/office/powerpoint/2012/main" userId="S::jon.follows1@xoserve.com::03766345-d5c6-469f-bc0c-a01247b0b53a"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32716-AF76-47C9-92F6-2D70DDD01475}" v="7" dt="2022-04-07T13:57:15.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880"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Orsler" userId="0fe27abf-47b1-4035-89e4-039935425a3c" providerId="ADAL" clId="{33032716-AF76-47C9-92F6-2D70DDD01475}"/>
    <pc:docChg chg="custSel modSld">
      <pc:chgData name="Paul Orsler" userId="0fe27abf-47b1-4035-89e4-039935425a3c" providerId="ADAL" clId="{33032716-AF76-47C9-92F6-2D70DDD01475}" dt="2022-04-07T13:57:15.460" v="6" actId="6549"/>
      <pc:docMkLst>
        <pc:docMk/>
      </pc:docMkLst>
      <pc:sldChg chg="modSp">
        <pc:chgData name="Paul Orsler" userId="0fe27abf-47b1-4035-89e4-039935425a3c" providerId="ADAL" clId="{33032716-AF76-47C9-92F6-2D70DDD01475}" dt="2022-04-07T13:57:15.460" v="6" actId="6549"/>
        <pc:sldMkLst>
          <pc:docMk/>
          <pc:sldMk cId="2535799994" sldId="891"/>
        </pc:sldMkLst>
        <pc:spChg chg="mod">
          <ac:chgData name="Paul Orsler" userId="0fe27abf-47b1-4035-89e4-039935425a3c" providerId="ADAL" clId="{33032716-AF76-47C9-92F6-2D70DDD01475}" dt="2022-04-07T13:57:15.460" v="6" actId="6549"/>
          <ac:spMkLst>
            <pc:docMk/>
            <pc:sldMk cId="2535799994" sldId="891"/>
            <ac:spMk id="2" creationId="{1F6F0ABA-0709-4BA4-83D5-0CA40ABAEB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07/04/2022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4122135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144204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4</a:t>
            </a:fld>
            <a:endParaRPr lang="en-GB"/>
          </a:p>
        </p:txBody>
      </p:sp>
    </p:spTree>
    <p:extLst>
      <p:ext uri="{BB962C8B-B14F-4D97-AF65-F5344CB8AC3E}">
        <p14:creationId xmlns:p14="http://schemas.microsoft.com/office/powerpoint/2010/main" val="215258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39442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7</a:t>
            </a:fld>
            <a:endParaRPr lang="en-GB"/>
          </a:p>
        </p:txBody>
      </p:sp>
    </p:spTree>
    <p:extLst>
      <p:ext uri="{BB962C8B-B14F-4D97-AF65-F5344CB8AC3E}">
        <p14:creationId xmlns:p14="http://schemas.microsoft.com/office/powerpoint/2010/main" val="607907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8</a:t>
            </a:fld>
            <a:endParaRPr lang="en-GB"/>
          </a:p>
        </p:txBody>
      </p:sp>
    </p:spTree>
    <p:extLst>
      <p:ext uri="{BB962C8B-B14F-4D97-AF65-F5344CB8AC3E}">
        <p14:creationId xmlns:p14="http://schemas.microsoft.com/office/powerpoint/2010/main" val="3432813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515736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3389506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 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6924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102519"/>
          </a:xfrm>
        </p:spPr>
        <p:txBody>
          <a:bodyPr>
            <a:normAutofit fontScale="90000"/>
          </a:bodyPr>
          <a:lstStyle/>
          <a:p>
            <a:br>
              <a:rPr lang="en-GB" dirty="0">
                <a:latin typeface="Poppins Light"/>
                <a:cs typeface="Poppins Light"/>
              </a:rPr>
            </a:br>
            <a:br>
              <a:rPr lang="en-GB" dirty="0">
                <a:latin typeface="Poppins Light"/>
                <a:cs typeface="Poppins Light"/>
              </a:rPr>
            </a:br>
            <a:br>
              <a:rPr lang="en-GB" dirty="0">
                <a:latin typeface="+mn-lt"/>
                <a:cs typeface="Poppins Light"/>
              </a:rPr>
            </a:br>
            <a:r>
              <a:rPr lang="en-GB" dirty="0">
                <a:latin typeface="+mn-lt"/>
                <a:cs typeface="Poppins Light"/>
              </a:rPr>
              <a:t>Dec 21 – Apr 22 Design Bundle </a:t>
            </a:r>
            <a:br>
              <a:rPr lang="en-GB" dirty="0">
                <a:latin typeface="+mn-lt"/>
                <a:cs typeface="Poppins Light"/>
              </a:rPr>
            </a:br>
            <a:br>
              <a:rPr lang="en-GB" dirty="0">
                <a:latin typeface="+mn-lt"/>
                <a:cs typeface="Poppins Light"/>
              </a:rPr>
            </a:br>
            <a:r>
              <a:rPr lang="en-GB" dirty="0">
                <a:latin typeface="+mn-lt"/>
                <a:cs typeface="Poppins Light"/>
              </a:rPr>
              <a:t>Change Pack Plan and </a:t>
            </a:r>
            <a:br>
              <a:rPr lang="en-GB" dirty="0">
                <a:latin typeface="+mn-lt"/>
                <a:cs typeface="Poppins Light"/>
              </a:rPr>
            </a:br>
            <a:r>
              <a:rPr lang="en-GB" dirty="0">
                <a:latin typeface="+mn-lt"/>
                <a:cs typeface="Poppins Light"/>
              </a:rPr>
              <a:t>Delivery Release Options</a:t>
            </a:r>
            <a:br>
              <a:rPr lang="en-GB" dirty="0">
                <a:latin typeface="+mn-lt"/>
              </a:rPr>
            </a:br>
            <a:endParaRPr lang="en-GB" dirty="0">
              <a:latin typeface="+mn-lt"/>
            </a:endParaRPr>
          </a:p>
        </p:txBody>
      </p:sp>
    </p:spTree>
    <p:extLst>
      <p:ext uri="{BB962C8B-B14F-4D97-AF65-F5344CB8AC3E}">
        <p14:creationId xmlns:p14="http://schemas.microsoft.com/office/powerpoint/2010/main" val="422998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51F5CD-F618-406D-A2C7-1F8371826652}"/>
              </a:ext>
            </a:extLst>
          </p:cNvPr>
          <p:cNvGraphicFramePr>
            <a:graphicFrameLocks noGrp="1"/>
          </p:cNvGraphicFramePr>
          <p:nvPr>
            <p:extLst>
              <p:ext uri="{D42A27DB-BD31-4B8C-83A1-F6EECF244321}">
                <p14:modId xmlns:p14="http://schemas.microsoft.com/office/powerpoint/2010/main" val="3345349963"/>
              </p:ext>
            </p:extLst>
          </p:nvPr>
        </p:nvGraphicFramePr>
        <p:xfrm>
          <a:off x="70870" y="1151945"/>
          <a:ext cx="9067492" cy="3242682"/>
        </p:xfrm>
        <a:graphic>
          <a:graphicData uri="http://schemas.openxmlformats.org/drawingml/2006/table">
            <a:tbl>
              <a:tblPr firstRow="1" bandRow="1">
                <a:tableStyleId>{5C22544A-7EE6-4342-B048-85BDC9FD1C3A}</a:tableStyleId>
              </a:tblPr>
              <a:tblGrid>
                <a:gridCol w="864347">
                  <a:extLst>
                    <a:ext uri="{9D8B030D-6E8A-4147-A177-3AD203B41FA5}">
                      <a16:colId xmlns:a16="http://schemas.microsoft.com/office/drawing/2014/main" val="1593565384"/>
                    </a:ext>
                  </a:extLst>
                </a:gridCol>
                <a:gridCol w="521871">
                  <a:extLst>
                    <a:ext uri="{9D8B030D-6E8A-4147-A177-3AD203B41FA5}">
                      <a16:colId xmlns:a16="http://schemas.microsoft.com/office/drawing/2014/main" val="1812440525"/>
                    </a:ext>
                  </a:extLst>
                </a:gridCol>
                <a:gridCol w="587103">
                  <a:extLst>
                    <a:ext uri="{9D8B030D-6E8A-4147-A177-3AD203B41FA5}">
                      <a16:colId xmlns:a16="http://schemas.microsoft.com/office/drawing/2014/main" val="299986921"/>
                    </a:ext>
                  </a:extLst>
                </a:gridCol>
                <a:gridCol w="1051894">
                  <a:extLst>
                    <a:ext uri="{9D8B030D-6E8A-4147-A177-3AD203B41FA5}">
                      <a16:colId xmlns:a16="http://schemas.microsoft.com/office/drawing/2014/main" val="1067720000"/>
                    </a:ext>
                  </a:extLst>
                </a:gridCol>
                <a:gridCol w="799113">
                  <a:extLst>
                    <a:ext uri="{9D8B030D-6E8A-4147-A177-3AD203B41FA5}">
                      <a16:colId xmlns:a16="http://schemas.microsoft.com/office/drawing/2014/main" val="1730927898"/>
                    </a:ext>
                  </a:extLst>
                </a:gridCol>
                <a:gridCol w="611566">
                  <a:extLst>
                    <a:ext uri="{9D8B030D-6E8A-4147-A177-3AD203B41FA5}">
                      <a16:colId xmlns:a16="http://schemas.microsoft.com/office/drawing/2014/main" val="2990456771"/>
                    </a:ext>
                  </a:extLst>
                </a:gridCol>
                <a:gridCol w="1198670">
                  <a:extLst>
                    <a:ext uri="{9D8B030D-6E8A-4147-A177-3AD203B41FA5}">
                      <a16:colId xmlns:a16="http://schemas.microsoft.com/office/drawing/2014/main" val="1093493087"/>
                    </a:ext>
                  </a:extLst>
                </a:gridCol>
                <a:gridCol w="766497">
                  <a:extLst>
                    <a:ext uri="{9D8B030D-6E8A-4147-A177-3AD203B41FA5}">
                      <a16:colId xmlns:a16="http://schemas.microsoft.com/office/drawing/2014/main" val="912341622"/>
                    </a:ext>
                  </a:extLst>
                </a:gridCol>
                <a:gridCol w="652338">
                  <a:extLst>
                    <a:ext uri="{9D8B030D-6E8A-4147-A177-3AD203B41FA5}">
                      <a16:colId xmlns:a16="http://schemas.microsoft.com/office/drawing/2014/main" val="2140567650"/>
                    </a:ext>
                  </a:extLst>
                </a:gridCol>
                <a:gridCol w="2014093">
                  <a:extLst>
                    <a:ext uri="{9D8B030D-6E8A-4147-A177-3AD203B41FA5}">
                      <a16:colId xmlns:a16="http://schemas.microsoft.com/office/drawing/2014/main" val="4146425378"/>
                    </a:ext>
                  </a:extLst>
                </a:gridCol>
              </a:tblGrid>
              <a:tr h="547964">
                <a:tc>
                  <a:txBody>
                    <a:bodyPr/>
                    <a:lstStyle/>
                    <a:p>
                      <a:pPr algn="ctr"/>
                      <a:r>
                        <a:rPr lang="en-GB" sz="1000">
                          <a:solidFill>
                            <a:schemeClr val="bg1"/>
                          </a:solidFill>
                        </a:rPr>
                        <a:t>Change </a:t>
                      </a:r>
                    </a:p>
                  </a:txBody>
                  <a:tcPr marL="91327" marR="91327" marT="45664" marB="45664"/>
                </a:tc>
                <a:tc>
                  <a:txBody>
                    <a:bodyPr/>
                    <a:lstStyle/>
                    <a:p>
                      <a:pPr algn="ctr"/>
                      <a:r>
                        <a:rPr lang="en-GB" sz="1000">
                          <a:solidFill>
                            <a:schemeClr val="bg1"/>
                          </a:solidFill>
                        </a:rPr>
                        <a:t>Nov 2022</a:t>
                      </a:r>
                    </a:p>
                  </a:txBody>
                  <a:tcPr marL="91327" marR="91327" marT="45664" marB="45664"/>
                </a:tc>
                <a:tc>
                  <a:txBody>
                    <a:bodyPr/>
                    <a:lstStyle/>
                    <a:p>
                      <a:pPr algn="ctr"/>
                      <a:r>
                        <a:rPr lang="en-GB" sz="1000">
                          <a:solidFill>
                            <a:schemeClr val="bg1"/>
                          </a:solidFill>
                        </a:rPr>
                        <a:t>Feb 2023 </a:t>
                      </a:r>
                    </a:p>
                  </a:txBody>
                  <a:tcPr marL="91327" marR="91327" marT="45664" marB="45664"/>
                </a:tc>
                <a:tc>
                  <a:txBody>
                    <a:bodyPr/>
                    <a:lstStyle/>
                    <a:p>
                      <a:pPr algn="ctr"/>
                      <a:r>
                        <a:rPr lang="en-GB" sz="1000">
                          <a:solidFill>
                            <a:schemeClr val="bg1"/>
                          </a:solidFill>
                        </a:rPr>
                        <a:t>Functionality change</a:t>
                      </a:r>
                    </a:p>
                  </a:txBody>
                  <a:tcPr marL="91327" marR="91327" marT="45664" marB="45664"/>
                </a:tc>
                <a:tc>
                  <a:txBody>
                    <a:bodyPr/>
                    <a:lstStyle/>
                    <a:p>
                      <a:pPr algn="ctr"/>
                      <a:r>
                        <a:rPr lang="en-GB" sz="1000">
                          <a:solidFill>
                            <a:schemeClr val="bg1"/>
                          </a:solidFill>
                        </a:rPr>
                        <a:t>CSSC</a:t>
                      </a:r>
                    </a:p>
                  </a:txBody>
                  <a:tcPr marL="91327" marR="91327" marT="45664" marB="45664"/>
                </a:tc>
                <a:tc>
                  <a:txBody>
                    <a:bodyPr/>
                    <a:lstStyle/>
                    <a:p>
                      <a:pPr algn="ctr"/>
                      <a:r>
                        <a:rPr lang="en-GB" sz="1000">
                          <a:solidFill>
                            <a:schemeClr val="bg1"/>
                          </a:solidFill>
                        </a:rPr>
                        <a:t>Code Complexity</a:t>
                      </a:r>
                    </a:p>
                  </a:txBody>
                  <a:tcPr marL="91327" marR="91327" marT="45664" marB="45664"/>
                </a:tc>
                <a:tc>
                  <a:txBody>
                    <a:bodyPr/>
                    <a:lstStyle/>
                    <a:p>
                      <a:pPr algn="ctr"/>
                      <a:r>
                        <a:rPr lang="en-GB" sz="1000">
                          <a:solidFill>
                            <a:schemeClr val="bg1"/>
                          </a:solidFill>
                        </a:rPr>
                        <a:t>Build</a:t>
                      </a:r>
                    </a:p>
                  </a:txBody>
                  <a:tcPr marL="91327" marR="91327" marT="45664" marB="45664"/>
                </a:tc>
                <a:tc>
                  <a:txBody>
                    <a:bodyPr/>
                    <a:lstStyle/>
                    <a:p>
                      <a:pPr algn="ctr"/>
                      <a:r>
                        <a:rPr lang="en-GB" sz="1000">
                          <a:solidFill>
                            <a:schemeClr val="bg1"/>
                          </a:solidFill>
                        </a:rPr>
                        <a:t>Testing </a:t>
                      </a:r>
                    </a:p>
                  </a:txBody>
                  <a:tcPr marL="91327" marR="91327" marT="45664" marB="45664"/>
                </a:tc>
                <a:tc>
                  <a:txBody>
                    <a:bodyPr/>
                    <a:lstStyle/>
                    <a:p>
                      <a:pPr algn="ctr"/>
                      <a:r>
                        <a:rPr lang="en-GB" sz="1000">
                          <a:solidFill>
                            <a:schemeClr val="bg1"/>
                          </a:solidFill>
                        </a:rPr>
                        <a:t>PT</a:t>
                      </a:r>
                    </a:p>
                  </a:txBody>
                  <a:tcPr marL="91327" marR="91327" marT="45664" marB="45664"/>
                </a:tc>
                <a:tc>
                  <a:txBody>
                    <a:bodyPr/>
                    <a:lstStyle/>
                    <a:p>
                      <a:pPr algn="ctr"/>
                      <a:r>
                        <a:rPr lang="en-GB" sz="1000">
                          <a:solidFill>
                            <a:schemeClr val="bg1"/>
                          </a:solidFill>
                        </a:rPr>
                        <a:t>Rework</a:t>
                      </a:r>
                    </a:p>
                  </a:txBody>
                  <a:tcPr marL="91327" marR="91327" marT="45664" marB="45664"/>
                </a:tc>
                <a:extLst>
                  <a:ext uri="{0D108BD9-81ED-4DB2-BD59-A6C34878D82A}">
                    <a16:rowId xmlns:a16="http://schemas.microsoft.com/office/drawing/2014/main" val="55735839"/>
                  </a:ext>
                </a:extLst>
              </a:tr>
              <a:tr h="269415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a:solidFill>
                            <a:schemeClr val="tx1"/>
                          </a:solidFill>
                          <a:latin typeface="+mn-lt"/>
                          <a:ea typeface="+mn-ea"/>
                          <a:cs typeface="+mn-cs"/>
                        </a:rPr>
                        <a:t>XRN5186 MOD0701 - Aligning Capacity booking under the UNC and arrangements set out in relevant NEXAs Detailed Design</a:t>
                      </a:r>
                    </a:p>
                  </a:txBody>
                  <a:tcPr marL="91327" marR="91327" marT="45664" marB="45664"/>
                </a:tc>
                <a:tc>
                  <a:txBody>
                    <a:bodyPr/>
                    <a:lstStyle/>
                    <a:p>
                      <a:r>
                        <a:rPr lang="en-GB" sz="900">
                          <a:solidFill>
                            <a:srgbClr val="FF0000"/>
                          </a:solidFill>
                        </a:rPr>
                        <a:t>Red </a:t>
                      </a:r>
                    </a:p>
                  </a:txBody>
                  <a:tcPr marL="91327" marR="91327" marT="45664" marB="45664"/>
                </a:tc>
                <a:tc>
                  <a:txBody>
                    <a:bodyPr/>
                    <a:lstStyle/>
                    <a:p>
                      <a:r>
                        <a:rPr lang="en-GB" sz="900">
                          <a:solidFill>
                            <a:srgbClr val="FF0000"/>
                          </a:solidFill>
                        </a:rPr>
                        <a:t>Red</a:t>
                      </a:r>
                    </a:p>
                  </a:txBody>
                  <a:tcPr marL="91327" marR="91327" marT="45664" marB="45664"/>
                </a:tc>
                <a:tc>
                  <a:txBody>
                    <a:bodyPr/>
                    <a:lstStyle/>
                    <a:p>
                      <a:r>
                        <a:rPr lang="en-GB" sz="900" dirty="0">
                          <a:solidFill>
                            <a:schemeClr val="tx1"/>
                          </a:solidFill>
                        </a:rPr>
                        <a:t>A number of key processes are undergoing change : Registration( Nom, Change of Supplier, Shipper change, Ratchets) </a:t>
                      </a:r>
                    </a:p>
                    <a:p>
                      <a:endParaRPr lang="en-GB" sz="900" dirty="0">
                        <a:solidFill>
                          <a:schemeClr val="tx1"/>
                        </a:solidFill>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chemeClr val="tx1"/>
                          </a:solidFill>
                        </a:rPr>
                        <a:t>Touches large part of CSSC code</a:t>
                      </a:r>
                    </a:p>
                    <a:p>
                      <a:endParaRPr lang="en-GB" sz="900">
                        <a:solidFill>
                          <a:schemeClr val="tx1"/>
                        </a:solidFill>
                      </a:endParaRPr>
                    </a:p>
                    <a:p>
                      <a:r>
                        <a:rPr lang="en-GB" sz="900">
                          <a:solidFill>
                            <a:schemeClr val="tx1"/>
                          </a:solidFill>
                        </a:rPr>
                        <a:t>Change touches Nomination/BRN </a:t>
                      </a:r>
                    </a:p>
                    <a:p>
                      <a:endParaRPr lang="en-GB" sz="900">
                        <a:solidFill>
                          <a:schemeClr val="tx1"/>
                        </a:solidFill>
                      </a:endParaRPr>
                    </a:p>
                  </a:txBody>
                  <a:tcPr marL="91327" marR="91327" marT="45664" marB="45664"/>
                </a:tc>
                <a:tc>
                  <a:txBody>
                    <a:bodyPr/>
                    <a:lstStyle/>
                    <a:p>
                      <a:r>
                        <a:rPr lang="en-GB" sz="900">
                          <a:solidFill>
                            <a:schemeClr val="tx1"/>
                          </a:solidFill>
                        </a:rPr>
                        <a:t>High</a:t>
                      </a:r>
                    </a:p>
                    <a:p>
                      <a:endParaRPr lang="en-GB" sz="900">
                        <a:solidFill>
                          <a:schemeClr val="tx1"/>
                        </a:solidFill>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chemeClr val="tx1"/>
                          </a:solidFill>
                        </a:rPr>
                        <a:t>Potential of rework is high</a:t>
                      </a:r>
                    </a:p>
                    <a:p>
                      <a:endParaRPr lang="en-GB" sz="900">
                        <a:solidFill>
                          <a:schemeClr val="tx1"/>
                        </a:solidFill>
                      </a:endParaRPr>
                    </a:p>
                    <a:p>
                      <a:r>
                        <a:rPr lang="en-GB" sz="900">
                          <a:solidFill>
                            <a:schemeClr val="tx1"/>
                          </a:solidFill>
                        </a:rPr>
                        <a:t>For Nov22 release  – Build completes before CSSC Go Live</a:t>
                      </a:r>
                    </a:p>
                    <a:p>
                      <a:endParaRPr lang="en-GB" sz="900">
                        <a:solidFill>
                          <a:schemeClr val="tx1"/>
                        </a:solidFill>
                      </a:endParaRPr>
                    </a:p>
                    <a:p>
                      <a:r>
                        <a:rPr lang="en-GB" sz="900">
                          <a:solidFill>
                            <a:schemeClr val="tx1"/>
                          </a:solidFill>
                        </a:rPr>
                        <a:t>For Feb23 release – Build completes early PIS period. </a:t>
                      </a:r>
                    </a:p>
                    <a:p>
                      <a:endParaRPr lang="en-GB" sz="9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chemeClr val="tx1"/>
                        </a:solidFill>
                      </a:endParaRPr>
                    </a:p>
                  </a:txBody>
                  <a:tcPr marL="91327" marR="91327" marT="45664" marB="45664"/>
                </a:tc>
                <a:tc>
                  <a:txBody>
                    <a:bodyPr/>
                    <a:lstStyle/>
                    <a:p>
                      <a:r>
                        <a:rPr lang="en-GB" sz="900">
                          <a:solidFill>
                            <a:schemeClr val="tx1"/>
                          </a:solidFill>
                        </a:rPr>
                        <a:t>For Nov22 release  – UT, ST/SIT &amp; UAT  complete before CSSC go Live</a:t>
                      </a:r>
                    </a:p>
                    <a:p>
                      <a:endParaRPr lang="en-GB" sz="900">
                        <a:solidFill>
                          <a:schemeClr val="tx1"/>
                        </a:solidFill>
                      </a:endParaRPr>
                    </a:p>
                    <a:p>
                      <a:r>
                        <a:rPr lang="en-GB" sz="900">
                          <a:solidFill>
                            <a:schemeClr val="tx1"/>
                          </a:solidFill>
                        </a:rPr>
                        <a:t>For Feb23 release – UT/ST/SIT Testing  in CSSC PIS </a:t>
                      </a:r>
                    </a:p>
                  </a:txBody>
                  <a:tcPr marL="91327" marR="91327" marT="45664" marB="45664"/>
                </a:tc>
                <a:tc>
                  <a:txBody>
                    <a:bodyPr/>
                    <a:lstStyle/>
                    <a:p>
                      <a:r>
                        <a:rPr lang="en-GB" sz="900">
                          <a:solidFill>
                            <a:schemeClr val="tx1"/>
                          </a:solidFill>
                        </a:rPr>
                        <a:t>PT required and will clash with CSSC PIS</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dirty="0">
                          <a:solidFill>
                            <a:schemeClr val="tx1"/>
                          </a:solidFill>
                        </a:rPr>
                        <a:t>Yes – High potential for rebuild and retesting as a result of Defect Detection and Change Requests. This poses a risk by requiring multiple rounds of retesting (UAT/Regression) and possible slippage of plans</a:t>
                      </a:r>
                    </a:p>
                    <a:p>
                      <a:endParaRPr lang="en-GB" sz="900" dirty="0">
                        <a:solidFill>
                          <a:schemeClr val="tx1"/>
                        </a:solidFill>
                      </a:endParaRPr>
                    </a:p>
                    <a:p>
                      <a:r>
                        <a:rPr lang="en-GB" sz="900" dirty="0">
                          <a:solidFill>
                            <a:schemeClr val="tx1"/>
                          </a:solidFill>
                        </a:rPr>
                        <a:t>Workflow defects in CSSC may need some code changes for 5186</a:t>
                      </a:r>
                    </a:p>
                  </a:txBody>
                  <a:tcPr marL="91327" marR="91327" marT="45664" marB="45664"/>
                </a:tc>
                <a:extLst>
                  <a:ext uri="{0D108BD9-81ED-4DB2-BD59-A6C34878D82A}">
                    <a16:rowId xmlns:a16="http://schemas.microsoft.com/office/drawing/2014/main" val="2987426435"/>
                  </a:ext>
                </a:extLst>
              </a:tr>
            </a:tbl>
          </a:graphicData>
        </a:graphic>
      </p:graphicFrame>
      <p:sp>
        <p:nvSpPr>
          <p:cNvPr id="6" name="Title 1">
            <a:extLst>
              <a:ext uri="{FF2B5EF4-FFF2-40B4-BE49-F238E27FC236}">
                <a16:creationId xmlns:a16="http://schemas.microsoft.com/office/drawing/2014/main" id="{A500C502-1CF9-412C-84CE-140D69FBBF1E}"/>
              </a:ext>
            </a:extLst>
          </p:cNvPr>
          <p:cNvSpPr txBox="1">
            <a:spLocks/>
          </p:cNvSpPr>
          <p:nvPr/>
        </p:nvSpPr>
        <p:spPr>
          <a:xfrm>
            <a:off x="457200" y="287114"/>
            <a:ext cx="8229600" cy="637580"/>
          </a:xfrm>
          <a:prstGeom prst="rect">
            <a:avLst/>
          </a:prstGeom>
        </p:spPr>
        <p:txBody>
          <a:bodyPr>
            <a:normAutofit fontScale="77500" lnSpcReduction="2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Impact and risk of inclusion of XRN5186 in Nov22 and Feb23 Release</a:t>
            </a:r>
          </a:p>
        </p:txBody>
      </p:sp>
    </p:spTree>
    <p:extLst>
      <p:ext uri="{BB962C8B-B14F-4D97-AF65-F5344CB8AC3E}">
        <p14:creationId xmlns:p14="http://schemas.microsoft.com/office/powerpoint/2010/main" val="220792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p:txBody>
          <a:bodyPr>
            <a:normAutofit/>
          </a:bodyPr>
          <a:lstStyle/>
          <a:p>
            <a:r>
              <a:rPr lang="en-GB" dirty="0">
                <a:latin typeface="Arial"/>
                <a:cs typeface="Arial"/>
              </a:rPr>
              <a:t>Purpose of </a:t>
            </a:r>
            <a:r>
              <a:rPr lang="en-GB" dirty="0" err="1">
                <a:latin typeface="Arial"/>
                <a:cs typeface="Arial"/>
              </a:rPr>
              <a:t>ChMC</a:t>
            </a:r>
            <a:r>
              <a:rPr lang="en-GB" dirty="0">
                <a:latin typeface="Arial"/>
                <a:cs typeface="Arial"/>
              </a:rPr>
              <a:t> Update</a:t>
            </a:r>
            <a:endParaRPr lang="en-GB" dirty="0"/>
          </a:p>
        </p:txBody>
      </p:sp>
      <p:sp>
        <p:nvSpPr>
          <p:cNvPr id="3" name="Content Placeholder 2">
            <a:extLst>
              <a:ext uri="{FF2B5EF4-FFF2-40B4-BE49-F238E27FC236}">
                <a16:creationId xmlns:a16="http://schemas.microsoft.com/office/drawing/2014/main" id="{2F0289D2-D04C-4F0F-9BBD-22F701DD362D}"/>
              </a:ext>
            </a:extLst>
          </p:cNvPr>
          <p:cNvSpPr>
            <a:spLocks noGrp="1"/>
          </p:cNvSpPr>
          <p:nvPr>
            <p:ph idx="1"/>
          </p:nvPr>
        </p:nvSpPr>
        <p:spPr/>
        <p:txBody>
          <a:bodyPr vert="horz" lIns="91440" tIns="45720" rIns="91440" bIns="45720" rtlCol="0" anchor="t">
            <a:normAutofit/>
          </a:bodyPr>
          <a:lstStyle/>
          <a:p>
            <a:pPr marL="161925" indent="-149860">
              <a:spcBef>
                <a:spcPts val="100"/>
              </a:spcBef>
              <a:buFontTx/>
              <a:buChar char="•"/>
              <a:tabLst>
                <a:tab pos="162560" algn="l"/>
              </a:tabLst>
            </a:pPr>
            <a:r>
              <a:rPr lang="en-GB" sz="1200" dirty="0">
                <a:latin typeface="+mn-lt"/>
                <a:cs typeface="Poppins Medium"/>
              </a:rPr>
              <a:t>Confirm the changes that we are proposing to issue in April and May Change Pack for consultation</a:t>
            </a:r>
          </a:p>
          <a:p>
            <a:pPr marL="161925" indent="-149860">
              <a:spcBef>
                <a:spcPts val="100"/>
              </a:spcBef>
              <a:buFontTx/>
              <a:buChar char="•"/>
              <a:tabLst>
                <a:tab pos="162560" algn="l"/>
              </a:tabLst>
            </a:pPr>
            <a:endParaRPr lang="en-GB" sz="1200" dirty="0">
              <a:latin typeface="+mn-lt"/>
              <a:cs typeface="Poppins Medium"/>
            </a:endParaRPr>
          </a:p>
          <a:p>
            <a:pPr marL="161925" indent="-149860">
              <a:spcBef>
                <a:spcPts val="100"/>
              </a:spcBef>
              <a:buFontTx/>
              <a:buChar char="•"/>
              <a:tabLst>
                <a:tab pos="162560" algn="l"/>
              </a:tabLst>
            </a:pPr>
            <a:r>
              <a:rPr lang="en-GB" sz="1200" dirty="0">
                <a:latin typeface="+mn-lt"/>
                <a:cs typeface="Poppins Medium"/>
              </a:rPr>
              <a:t>Share assessment of Release options for delivery of the changes in the Dec 21 – Apr 22 Design Bundle</a:t>
            </a:r>
          </a:p>
          <a:p>
            <a:pPr marL="12065" indent="0">
              <a:spcBef>
                <a:spcPts val="100"/>
              </a:spcBef>
              <a:buNone/>
              <a:tabLst>
                <a:tab pos="162560" algn="l"/>
              </a:tabLst>
            </a:pPr>
            <a:endParaRPr lang="en-GB" sz="1200" dirty="0">
              <a:latin typeface="+mn-lt"/>
              <a:cs typeface="Poppins Medium"/>
            </a:endParaRPr>
          </a:p>
          <a:p>
            <a:pPr marL="161925" indent="-149860">
              <a:spcBef>
                <a:spcPts val="100"/>
              </a:spcBef>
              <a:buFontTx/>
              <a:buChar char="•"/>
              <a:tabLst>
                <a:tab pos="162560" algn="l"/>
              </a:tabLst>
            </a:pPr>
            <a:r>
              <a:rPr lang="en-GB" sz="1200" dirty="0">
                <a:latin typeface="+mn-lt"/>
                <a:cs typeface="Poppins Medium"/>
              </a:rPr>
              <a:t>Propose the next steps </a:t>
            </a:r>
          </a:p>
          <a:p>
            <a:pPr marL="161925" indent="-149860">
              <a:spcBef>
                <a:spcPts val="100"/>
              </a:spcBef>
              <a:buFontTx/>
              <a:buChar char="•"/>
              <a:tabLst>
                <a:tab pos="162560" algn="l"/>
              </a:tabLst>
            </a:pPr>
            <a:endParaRPr lang="en-GB" sz="1200" dirty="0">
              <a:latin typeface="+mn-lt"/>
              <a:cs typeface="Poppins Medium"/>
            </a:endParaRPr>
          </a:p>
          <a:p>
            <a:pPr marL="161925" indent="-149860">
              <a:spcBef>
                <a:spcPts val="100"/>
              </a:spcBef>
              <a:buFontTx/>
              <a:buChar char="•"/>
              <a:tabLst>
                <a:tab pos="162560" algn="l"/>
              </a:tabLst>
            </a:pPr>
            <a:r>
              <a:rPr lang="en-GB" sz="1200" dirty="0">
                <a:latin typeface="+mn-lt"/>
                <a:cs typeface="Poppins Medium"/>
              </a:rPr>
              <a:t>Appendices: Evidence the impact assessment that has been performed on each change as part of Release optioneering</a:t>
            </a:r>
            <a:r>
              <a:rPr lang="en-GB" sz="1200" dirty="0">
                <a:latin typeface="Poppins Medium"/>
                <a:cs typeface="Poppins Medium"/>
              </a:rPr>
              <a:t> </a:t>
            </a:r>
          </a:p>
          <a:p>
            <a:pPr marL="161925" indent="-149860">
              <a:spcBef>
                <a:spcPts val="100"/>
              </a:spcBef>
              <a:buFontTx/>
              <a:buChar char="•"/>
              <a:tabLst>
                <a:tab pos="162560" algn="l"/>
              </a:tabLst>
            </a:pPr>
            <a:endParaRPr lang="en-GB" sz="1200" dirty="0">
              <a:latin typeface="Poppins Medium"/>
              <a:cs typeface="Poppins Medium"/>
            </a:endParaRPr>
          </a:p>
        </p:txBody>
      </p:sp>
    </p:spTree>
    <p:extLst>
      <p:ext uri="{BB962C8B-B14F-4D97-AF65-F5344CB8AC3E}">
        <p14:creationId xmlns:p14="http://schemas.microsoft.com/office/powerpoint/2010/main" val="424791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p:txBody>
          <a:bodyPr>
            <a:normAutofit/>
          </a:bodyPr>
          <a:lstStyle/>
          <a:p>
            <a:r>
              <a:rPr lang="en-GB" dirty="0"/>
              <a:t>Proposed Change Pack Content for April / May</a:t>
            </a:r>
          </a:p>
        </p:txBody>
      </p:sp>
      <p:sp>
        <p:nvSpPr>
          <p:cNvPr id="3" name="Content Placeholder 2">
            <a:extLst>
              <a:ext uri="{FF2B5EF4-FFF2-40B4-BE49-F238E27FC236}">
                <a16:creationId xmlns:a16="http://schemas.microsoft.com/office/drawing/2014/main" id="{2F0289D2-D04C-4F0F-9BBD-22F701DD362D}"/>
              </a:ext>
            </a:extLst>
          </p:cNvPr>
          <p:cNvSpPr>
            <a:spLocks noGrp="1"/>
          </p:cNvSpPr>
          <p:nvPr>
            <p:ph idx="1"/>
          </p:nvPr>
        </p:nvSpPr>
        <p:spPr/>
        <p:txBody>
          <a:bodyPr vert="horz" lIns="91440" tIns="45720" rIns="91440" bIns="45720" rtlCol="0" anchor="t">
            <a:normAutofit/>
          </a:bodyPr>
          <a:lstStyle/>
          <a:p>
            <a:pPr marL="161925" indent="-149860">
              <a:spcBef>
                <a:spcPts val="100"/>
              </a:spcBef>
              <a:buFontTx/>
              <a:buChar char="•"/>
              <a:tabLst>
                <a:tab pos="162560" algn="l"/>
              </a:tabLst>
            </a:pPr>
            <a:r>
              <a:rPr lang="en-GB" sz="1200" dirty="0">
                <a:latin typeface="+mn-lt"/>
                <a:cs typeface="Poppins Medium"/>
              </a:rPr>
              <a:t>Following the completion of our Detailed Design activities we are proposing to issue the following changes for Industry consultation in both the April and May Change Pack Consultation process</a:t>
            </a:r>
          </a:p>
          <a:p>
            <a:pPr marL="161925" indent="-149860">
              <a:spcBef>
                <a:spcPts val="100"/>
              </a:spcBef>
              <a:buFontTx/>
              <a:buChar char="•"/>
              <a:tabLst>
                <a:tab pos="162560" algn="l"/>
              </a:tabLst>
            </a:pPr>
            <a:endParaRPr lang="en-GB" sz="1200" dirty="0">
              <a:latin typeface="+mn-lt"/>
              <a:cs typeface="Poppins Medium"/>
            </a:endParaRPr>
          </a:p>
          <a:p>
            <a:pPr marL="12065" indent="0">
              <a:spcBef>
                <a:spcPts val="100"/>
              </a:spcBef>
              <a:buNone/>
              <a:tabLst>
                <a:tab pos="162560" algn="l"/>
              </a:tabLst>
            </a:pPr>
            <a:endParaRPr lang="en-GB" sz="1200" u="sng" dirty="0">
              <a:latin typeface="+mn-lt"/>
              <a:cs typeface="Poppins Medium"/>
            </a:endParaRPr>
          </a:p>
          <a:p>
            <a:pPr marL="12065" indent="0">
              <a:spcBef>
                <a:spcPts val="100"/>
              </a:spcBef>
              <a:buNone/>
              <a:tabLst>
                <a:tab pos="162560" algn="l"/>
              </a:tabLst>
            </a:pPr>
            <a:r>
              <a:rPr lang="en-GB" sz="1200" u="sng" dirty="0">
                <a:latin typeface="+mn-lt"/>
                <a:cs typeface="Poppins Medium"/>
              </a:rPr>
              <a:t>April 2022 </a:t>
            </a:r>
            <a:r>
              <a:rPr lang="en-GB" sz="1100" u="sng" dirty="0">
                <a:latin typeface="+mn-lt"/>
                <a:cs typeface="Poppins Medium"/>
              </a:rPr>
              <a:t>- issued to customers on 19th April for 10 working day consultation</a:t>
            </a:r>
            <a:endParaRPr lang="en-GB" dirty="0">
              <a:latin typeface="+mn-lt"/>
            </a:endParaRPr>
          </a:p>
          <a:p>
            <a:pPr marL="561975" lvl="1" indent="-149860">
              <a:spcBef>
                <a:spcPts val="100"/>
              </a:spcBef>
              <a:buFontTx/>
              <a:buChar char="•"/>
              <a:tabLst>
                <a:tab pos="162560" algn="l"/>
              </a:tabLst>
            </a:pPr>
            <a:r>
              <a:rPr lang="en-GB" sz="1000" dirty="0">
                <a:latin typeface="+mn-lt"/>
                <a:cs typeface="Poppins Medium"/>
              </a:rPr>
              <a:t>XRN4978 - </a:t>
            </a:r>
            <a:r>
              <a:rPr lang="en-US" sz="1000" dirty="0">
                <a:latin typeface="+mn-lt"/>
                <a:cs typeface="Poppins Medium"/>
              </a:rPr>
              <a:t>Notification of Rolling AQ Value (following Transfer of Ownership between M-5 and M) </a:t>
            </a:r>
            <a:endParaRPr lang="en-GB" sz="1000" dirty="0">
              <a:latin typeface="+mn-lt"/>
              <a:cs typeface="Poppins Medium"/>
            </a:endParaRPr>
          </a:p>
          <a:p>
            <a:pPr marL="561975" lvl="1" indent="-149860">
              <a:spcBef>
                <a:spcPts val="100"/>
              </a:spcBef>
              <a:buFontTx/>
              <a:buChar char="•"/>
              <a:tabLst>
                <a:tab pos="162560" algn="l"/>
              </a:tabLst>
            </a:pPr>
            <a:r>
              <a:rPr lang="en-GB" sz="1000" dirty="0">
                <a:latin typeface="+mn-lt"/>
                <a:cs typeface="Poppins Medium"/>
              </a:rPr>
              <a:t>XRN4990 - </a:t>
            </a:r>
            <a:r>
              <a:rPr lang="en-US" sz="1000" dirty="0">
                <a:latin typeface="+mn-lt"/>
                <a:cs typeface="Poppins Medium"/>
              </a:rPr>
              <a:t>Transfer of Sites with Low Read Submission Performance from Class 2 and 3 into Class 4 (MOD0664) </a:t>
            </a:r>
            <a:endParaRPr lang="en-GB" sz="1000" dirty="0">
              <a:latin typeface="+mn-lt"/>
              <a:cs typeface="Poppins Medium"/>
            </a:endParaRPr>
          </a:p>
          <a:p>
            <a:pPr marL="561975" lvl="1" indent="-149860">
              <a:spcBef>
                <a:spcPts val="100"/>
              </a:spcBef>
              <a:buFontTx/>
              <a:buChar char="•"/>
              <a:tabLst>
                <a:tab pos="162560" algn="l"/>
              </a:tabLst>
            </a:pPr>
            <a:r>
              <a:rPr lang="en-GB" sz="1000" dirty="0">
                <a:latin typeface="+mn-lt"/>
                <a:cs typeface="Poppins Medium"/>
              </a:rPr>
              <a:t>XRN5298 - </a:t>
            </a:r>
            <a:r>
              <a:rPr lang="en-US" sz="1000" dirty="0">
                <a:latin typeface="+mn-lt"/>
                <a:cs typeface="Poppins Medium"/>
              </a:rPr>
              <a:t> H100 Fife Project – Hydrogen Network Trial</a:t>
            </a:r>
            <a:endParaRPr lang="en-GB" sz="1000" dirty="0">
              <a:latin typeface="+mn-lt"/>
              <a:cs typeface="Poppins Medium"/>
            </a:endParaRPr>
          </a:p>
          <a:p>
            <a:pPr marL="561975" lvl="1" indent="-149860">
              <a:spcBef>
                <a:spcPts val="100"/>
              </a:spcBef>
              <a:buFontTx/>
              <a:buChar char="•"/>
              <a:tabLst>
                <a:tab pos="162560" algn="l"/>
              </a:tabLst>
            </a:pPr>
            <a:endParaRPr lang="en-GB" sz="1000" dirty="0">
              <a:latin typeface="+mn-lt"/>
              <a:cs typeface="Poppins Medium"/>
            </a:endParaRPr>
          </a:p>
          <a:p>
            <a:pPr marL="12065" indent="0">
              <a:spcBef>
                <a:spcPts val="100"/>
              </a:spcBef>
              <a:buNone/>
              <a:tabLst>
                <a:tab pos="162560" algn="l"/>
              </a:tabLst>
            </a:pPr>
            <a:endParaRPr lang="en-GB" sz="1200" u="sng" dirty="0">
              <a:latin typeface="+mn-lt"/>
              <a:cs typeface="Poppins Medium"/>
            </a:endParaRPr>
          </a:p>
          <a:p>
            <a:pPr marL="12065" indent="0">
              <a:spcBef>
                <a:spcPts val="100"/>
              </a:spcBef>
              <a:buNone/>
              <a:tabLst>
                <a:tab pos="162560" algn="l"/>
              </a:tabLst>
            </a:pPr>
            <a:r>
              <a:rPr lang="en-GB" sz="1200" u="sng" dirty="0">
                <a:latin typeface="+mn-lt"/>
                <a:cs typeface="Poppins Medium"/>
              </a:rPr>
              <a:t>May 2022 </a:t>
            </a:r>
            <a:r>
              <a:rPr lang="en-GB" sz="1100" u="sng" dirty="0">
                <a:latin typeface="+mn-lt"/>
                <a:cs typeface="Poppins Medium"/>
              </a:rPr>
              <a:t>– issued to customers on 16th May for 10 working day consultation</a:t>
            </a:r>
            <a:endParaRPr lang="en-GB" dirty="0">
              <a:latin typeface="+mn-lt"/>
            </a:endParaRPr>
          </a:p>
          <a:p>
            <a:pPr marL="561975" lvl="1" indent="-149860">
              <a:spcBef>
                <a:spcPts val="100"/>
              </a:spcBef>
              <a:buFontTx/>
              <a:buChar char="•"/>
              <a:tabLst>
                <a:tab pos="162560" algn="l"/>
              </a:tabLst>
            </a:pPr>
            <a:r>
              <a:rPr lang="en-GB" sz="1000" dirty="0">
                <a:latin typeface="+mn-lt"/>
                <a:cs typeface="Poppins Medium"/>
              </a:rPr>
              <a:t>XRN4900 - Biomethane/Propane Reduction</a:t>
            </a:r>
          </a:p>
          <a:p>
            <a:pPr marL="561975" lvl="1" indent="-149860">
              <a:spcBef>
                <a:spcPts val="100"/>
              </a:spcBef>
              <a:buFontTx/>
              <a:buChar char="•"/>
              <a:tabLst>
                <a:tab pos="162560" algn="l"/>
              </a:tabLst>
            </a:pPr>
            <a:r>
              <a:rPr lang="en-GB" sz="1000" dirty="0">
                <a:latin typeface="+mn-lt"/>
                <a:cs typeface="Poppins Medium"/>
              </a:rPr>
              <a:t>XRN4992B - </a:t>
            </a:r>
            <a:r>
              <a:rPr lang="en-US" sz="1000" dirty="0">
                <a:latin typeface="+mn-lt"/>
                <a:cs typeface="Poppins Medium"/>
              </a:rPr>
              <a:t>Modification 0687 Clarification of Supplier of Last Resort (</a:t>
            </a:r>
            <a:r>
              <a:rPr lang="en-US" sz="1000" dirty="0" err="1">
                <a:latin typeface="+mn-lt"/>
                <a:cs typeface="Poppins Medium"/>
              </a:rPr>
              <a:t>SoLR</a:t>
            </a:r>
            <a:r>
              <a:rPr lang="en-US" sz="1000" dirty="0">
                <a:latin typeface="+mn-lt"/>
                <a:cs typeface="Poppins Medium"/>
              </a:rPr>
              <a:t>) Cost Recovery Process </a:t>
            </a:r>
            <a:endParaRPr lang="en-GB" sz="1000" dirty="0">
              <a:latin typeface="+mn-lt"/>
              <a:cs typeface="Poppins Medium"/>
            </a:endParaRPr>
          </a:p>
          <a:p>
            <a:pPr marL="561975" lvl="1" indent="-149860">
              <a:spcBef>
                <a:spcPts val="100"/>
              </a:spcBef>
              <a:buFontTx/>
              <a:buChar char="•"/>
              <a:tabLst>
                <a:tab pos="162560" algn="l"/>
              </a:tabLst>
            </a:pPr>
            <a:r>
              <a:rPr lang="en-GB" sz="1000" dirty="0">
                <a:latin typeface="+mn-lt"/>
                <a:cs typeface="Poppins Medium"/>
              </a:rPr>
              <a:t>XRN5091 - </a:t>
            </a:r>
            <a:r>
              <a:rPr lang="en-US" sz="1000" dirty="0">
                <a:latin typeface="+mn-lt"/>
                <a:cs typeface="Poppins Medium"/>
              </a:rPr>
              <a:t>Deferral of creation of Class change reads at transfer of ownership </a:t>
            </a:r>
            <a:endParaRPr lang="en-GB" sz="1000" dirty="0">
              <a:latin typeface="+mn-lt"/>
              <a:cs typeface="Poppins Medium"/>
            </a:endParaRPr>
          </a:p>
          <a:p>
            <a:pPr marL="561975" lvl="1" indent="-149860">
              <a:spcBef>
                <a:spcPts val="100"/>
              </a:spcBef>
              <a:buFontTx/>
              <a:buChar char="•"/>
              <a:tabLst>
                <a:tab pos="162560" algn="l"/>
              </a:tabLst>
            </a:pPr>
            <a:r>
              <a:rPr lang="en-GB" sz="1000" dirty="0">
                <a:latin typeface="+mn-lt"/>
                <a:cs typeface="Poppins Medium"/>
              </a:rPr>
              <a:t>XRN5186 - </a:t>
            </a:r>
            <a:r>
              <a:rPr lang="en-US" sz="1000" dirty="0">
                <a:latin typeface="+mn-lt"/>
                <a:cs typeface="Poppins Medium"/>
              </a:rPr>
              <a:t>MOD0701 - Aligning Capacity booking under the UNC and arrangements set out in relevant NEXAs</a:t>
            </a:r>
            <a:endParaRPr lang="en-GB" sz="1000" dirty="0">
              <a:latin typeface="+mn-lt"/>
              <a:cs typeface="Poppins Medium"/>
            </a:endParaRPr>
          </a:p>
        </p:txBody>
      </p:sp>
    </p:spTree>
    <p:extLst>
      <p:ext uri="{BB962C8B-B14F-4D97-AF65-F5344CB8AC3E}">
        <p14:creationId xmlns:p14="http://schemas.microsoft.com/office/powerpoint/2010/main" val="253579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7">
            <a:extLst>
              <a:ext uri="{FF2B5EF4-FFF2-40B4-BE49-F238E27FC236}">
                <a16:creationId xmlns:a16="http://schemas.microsoft.com/office/drawing/2014/main" id="{7AB21284-6314-4ABA-B0AE-FDAF88F36B19}"/>
              </a:ext>
            </a:extLst>
          </p:cNvPr>
          <p:cNvGraphicFramePr>
            <a:graphicFrameLocks noGrp="1"/>
          </p:cNvGraphicFramePr>
          <p:nvPr>
            <p:extLst>
              <p:ext uri="{D42A27DB-BD31-4B8C-83A1-F6EECF244321}">
                <p14:modId xmlns:p14="http://schemas.microsoft.com/office/powerpoint/2010/main" val="2149710504"/>
              </p:ext>
            </p:extLst>
          </p:nvPr>
        </p:nvGraphicFramePr>
        <p:xfrm>
          <a:off x="60142" y="890475"/>
          <a:ext cx="3625517" cy="1845167"/>
        </p:xfrm>
        <a:graphic>
          <a:graphicData uri="http://schemas.openxmlformats.org/drawingml/2006/table">
            <a:tbl>
              <a:tblPr firstRow="1" bandRow="1">
                <a:tableStyleId>{5C22544A-7EE6-4342-B048-85BDC9FD1C3A}</a:tableStyleId>
              </a:tblPr>
              <a:tblGrid>
                <a:gridCol w="747930">
                  <a:extLst>
                    <a:ext uri="{9D8B030D-6E8A-4147-A177-3AD203B41FA5}">
                      <a16:colId xmlns:a16="http://schemas.microsoft.com/office/drawing/2014/main" val="3491806455"/>
                    </a:ext>
                  </a:extLst>
                </a:gridCol>
                <a:gridCol w="421471">
                  <a:extLst>
                    <a:ext uri="{9D8B030D-6E8A-4147-A177-3AD203B41FA5}">
                      <a16:colId xmlns:a16="http://schemas.microsoft.com/office/drawing/2014/main" val="1510371491"/>
                    </a:ext>
                  </a:extLst>
                </a:gridCol>
                <a:gridCol w="834117">
                  <a:extLst>
                    <a:ext uri="{9D8B030D-6E8A-4147-A177-3AD203B41FA5}">
                      <a16:colId xmlns:a16="http://schemas.microsoft.com/office/drawing/2014/main" val="332836473"/>
                    </a:ext>
                  </a:extLst>
                </a:gridCol>
                <a:gridCol w="433414">
                  <a:extLst>
                    <a:ext uri="{9D8B030D-6E8A-4147-A177-3AD203B41FA5}">
                      <a16:colId xmlns:a16="http://schemas.microsoft.com/office/drawing/2014/main" val="3028482250"/>
                    </a:ext>
                  </a:extLst>
                </a:gridCol>
                <a:gridCol w="773115">
                  <a:extLst>
                    <a:ext uri="{9D8B030D-6E8A-4147-A177-3AD203B41FA5}">
                      <a16:colId xmlns:a16="http://schemas.microsoft.com/office/drawing/2014/main" val="1657732983"/>
                    </a:ext>
                  </a:extLst>
                </a:gridCol>
                <a:gridCol w="415470">
                  <a:extLst>
                    <a:ext uri="{9D8B030D-6E8A-4147-A177-3AD203B41FA5}">
                      <a16:colId xmlns:a16="http://schemas.microsoft.com/office/drawing/2014/main" val="2902018643"/>
                    </a:ext>
                  </a:extLst>
                </a:gridCol>
              </a:tblGrid>
              <a:tr h="395751">
                <a:tc>
                  <a:txBody>
                    <a:bodyPr/>
                    <a:lstStyle/>
                    <a:p>
                      <a:r>
                        <a:rPr lang="en-GB" sz="900">
                          <a:solidFill>
                            <a:schemeClr val="bg1"/>
                          </a:solidFill>
                        </a:rPr>
                        <a:t>Nov 22 Release</a:t>
                      </a:r>
                    </a:p>
                  </a:txBody>
                  <a:tcPr marL="91327" marR="91327" marT="45664" marB="45664"/>
                </a:tc>
                <a:tc>
                  <a:txBody>
                    <a:bodyPr/>
                    <a:lstStyle/>
                    <a:p>
                      <a:r>
                        <a:rPr lang="en-GB" sz="900">
                          <a:solidFill>
                            <a:schemeClr val="bg1"/>
                          </a:solidFill>
                        </a:rPr>
                        <a:t>Pts</a:t>
                      </a:r>
                    </a:p>
                  </a:txBody>
                  <a:tcPr marL="91327" marR="91327" marT="45664" marB="45664"/>
                </a:tc>
                <a:tc>
                  <a:txBody>
                    <a:bodyPr/>
                    <a:lstStyle/>
                    <a:p>
                      <a:r>
                        <a:rPr lang="en-GB" sz="900">
                          <a:solidFill>
                            <a:schemeClr val="bg1"/>
                          </a:solidFill>
                        </a:rPr>
                        <a:t>Feb23 Release</a:t>
                      </a:r>
                    </a:p>
                  </a:txBody>
                  <a:tcPr marL="91327" marR="91327" marT="45664" marB="45664"/>
                </a:tc>
                <a:tc>
                  <a:txBody>
                    <a:bodyPr/>
                    <a:lstStyle/>
                    <a:p>
                      <a:r>
                        <a:rPr lang="en-GB" sz="900">
                          <a:solidFill>
                            <a:schemeClr val="bg1"/>
                          </a:solidFill>
                        </a:rPr>
                        <a:t>Pts</a:t>
                      </a:r>
                    </a:p>
                  </a:txBody>
                  <a:tcPr marL="91327" marR="91327" marT="45664" marB="45664"/>
                </a:tc>
                <a:tc>
                  <a:txBody>
                    <a:bodyPr/>
                    <a:lstStyle/>
                    <a:p>
                      <a:r>
                        <a:rPr lang="en-GB" sz="900">
                          <a:solidFill>
                            <a:schemeClr val="bg1"/>
                          </a:solidFill>
                        </a:rPr>
                        <a:t>Jun23* Release</a:t>
                      </a:r>
                    </a:p>
                  </a:txBody>
                  <a:tcPr marL="91327" marR="91327" marT="45664" marB="45664"/>
                </a:tc>
                <a:tc>
                  <a:txBody>
                    <a:bodyPr/>
                    <a:lstStyle/>
                    <a:p>
                      <a:r>
                        <a:rPr lang="en-GB" sz="900">
                          <a:solidFill>
                            <a:schemeClr val="bg1"/>
                          </a:solidFill>
                        </a:rPr>
                        <a:t>Pts</a:t>
                      </a:r>
                    </a:p>
                  </a:txBody>
                  <a:tcPr marL="91327" marR="91327" marT="45664" marB="45664"/>
                </a:tc>
                <a:extLst>
                  <a:ext uri="{0D108BD9-81ED-4DB2-BD59-A6C34878D82A}">
                    <a16:rowId xmlns:a16="http://schemas.microsoft.com/office/drawing/2014/main" val="1442412533"/>
                  </a:ext>
                </a:extLst>
              </a:tr>
              <a:tr h="362354">
                <a:tc>
                  <a:txBody>
                    <a:bodyPr/>
                    <a:lstStyle/>
                    <a:p>
                      <a:pPr marL="0" eaLnBrk="1" hangingPunct="1"/>
                      <a:r>
                        <a:rPr lang="en-GB" sz="900">
                          <a:solidFill>
                            <a:srgbClr val="1E1246"/>
                          </a:solidFill>
                          <a:latin typeface="+mn-lt"/>
                          <a:ea typeface="+mn-ea"/>
                          <a:cs typeface="+mn-cs"/>
                        </a:rPr>
                        <a:t>XRN4978 </a:t>
                      </a:r>
                    </a:p>
                  </a:txBody>
                  <a:tcPr marL="91327" marR="91327" marT="45664" marB="45664"/>
                </a:tc>
                <a:tc>
                  <a:txBody>
                    <a:bodyPr/>
                    <a:lstStyle/>
                    <a:p>
                      <a:pPr marL="0" eaLnBrk="1" hangingPunct="1"/>
                      <a:r>
                        <a:rPr lang="en-GB" sz="900">
                          <a:solidFill>
                            <a:srgbClr val="1E1246"/>
                          </a:solidFill>
                          <a:latin typeface="+mn-lt"/>
                          <a:ea typeface="+mn-ea"/>
                          <a:cs typeface="+mn-cs"/>
                        </a:rPr>
                        <a:t>8</a:t>
                      </a:r>
                    </a:p>
                  </a:txBody>
                  <a:tcPr marL="91327" marR="91327" marT="45664" marB="45664"/>
                </a:tc>
                <a:tc>
                  <a:txBody>
                    <a:bodyPr/>
                    <a:lstStyle/>
                    <a:p>
                      <a:r>
                        <a:rPr lang="en-GB" sz="900">
                          <a:solidFill>
                            <a:srgbClr val="1E1246"/>
                          </a:solidFill>
                        </a:rPr>
                        <a:t>XRN4900 </a:t>
                      </a:r>
                    </a:p>
                  </a:txBody>
                  <a:tcPr marL="91327" marR="91327" marT="45664" marB="45664"/>
                </a:tc>
                <a:tc>
                  <a:txBody>
                    <a:bodyPr/>
                    <a:lstStyle/>
                    <a:p>
                      <a:r>
                        <a:rPr lang="en-GB" sz="900">
                          <a:solidFill>
                            <a:srgbClr val="1E1246"/>
                          </a:solidFill>
                        </a:rPr>
                        <a:t>21</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dirty="0">
                          <a:solidFill>
                            <a:srgbClr val="1E1246"/>
                          </a:solidFill>
                          <a:latin typeface="+mn-lt"/>
                          <a:ea typeface="+mn-ea"/>
                          <a:cs typeface="+mn-cs"/>
                        </a:rPr>
                        <a:t>XRN5091</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21</a:t>
                      </a:r>
                    </a:p>
                  </a:txBody>
                  <a:tcPr marL="91327" marR="91327" marT="45664" marB="45664"/>
                </a:tc>
                <a:extLst>
                  <a:ext uri="{0D108BD9-81ED-4DB2-BD59-A6C34878D82A}">
                    <a16:rowId xmlns:a16="http://schemas.microsoft.com/office/drawing/2014/main" val="856506423"/>
                  </a:ext>
                </a:extLst>
              </a:tr>
              <a:tr h="36235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XRN4990 </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8</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XRN4992B </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13</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XRN5186</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13</a:t>
                      </a:r>
                    </a:p>
                  </a:txBody>
                  <a:tcPr marL="91327" marR="91327" marT="45664" marB="45664"/>
                </a:tc>
                <a:extLst>
                  <a:ext uri="{0D108BD9-81ED-4DB2-BD59-A6C34878D82A}">
                    <a16:rowId xmlns:a16="http://schemas.microsoft.com/office/drawing/2014/main" val="3037680764"/>
                  </a:ext>
                </a:extLst>
              </a:tr>
              <a:tr h="36235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XRN5298 </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8</a:t>
                      </a:r>
                    </a:p>
                  </a:txBody>
                  <a:tcPr marL="91327" marR="91327" marT="45664" marB="45664"/>
                </a:tc>
                <a:tc>
                  <a:txBody>
                    <a:bodyPr/>
                    <a:lstStyle/>
                    <a:p>
                      <a:endParaRPr lang="en-GB" sz="900">
                        <a:solidFill>
                          <a:srgbClr val="1E1246"/>
                        </a:solidFill>
                        <a:latin typeface="+mn-lt"/>
                        <a:ea typeface="+mn-ea"/>
                        <a:cs typeface="+mn-cs"/>
                      </a:endParaRPr>
                    </a:p>
                  </a:txBody>
                  <a:tcPr marL="91327" marR="91327" marT="45664" marB="45664"/>
                </a:tc>
                <a:tc>
                  <a:txBody>
                    <a:bodyPr/>
                    <a:lstStyle/>
                    <a:p>
                      <a:endParaRPr lang="en-GB" sz="900">
                        <a:solidFill>
                          <a:srgbClr val="1E1246"/>
                        </a:solidFill>
                        <a:latin typeface="+mn-lt"/>
                        <a:ea typeface="+mn-ea"/>
                        <a:cs typeface="+mn-cs"/>
                      </a:endParaRPr>
                    </a:p>
                  </a:txBody>
                  <a:tcPr marL="91327" marR="91327" marT="45664" marB="45664"/>
                </a:tc>
                <a:tc>
                  <a:txBody>
                    <a:bodyPr/>
                    <a:lstStyle/>
                    <a:p>
                      <a:endParaRPr lang="en-GB" sz="900">
                        <a:solidFill>
                          <a:srgbClr val="1E1246"/>
                        </a:solidFill>
                        <a:latin typeface="+mn-lt"/>
                        <a:ea typeface="+mn-ea"/>
                        <a:cs typeface="+mn-cs"/>
                      </a:endParaRPr>
                    </a:p>
                  </a:txBody>
                  <a:tcPr marL="91327" marR="91327" marT="45664" marB="45664"/>
                </a:tc>
                <a:tc>
                  <a:txBody>
                    <a:bodyPr/>
                    <a:lstStyle/>
                    <a:p>
                      <a:endParaRPr lang="en-GB" sz="900">
                        <a:solidFill>
                          <a:srgbClr val="1E1246"/>
                        </a:solidFill>
                        <a:latin typeface="+mn-lt"/>
                        <a:ea typeface="+mn-ea"/>
                        <a:cs typeface="+mn-cs"/>
                      </a:endParaRPr>
                    </a:p>
                  </a:txBody>
                  <a:tcPr marL="91327" marR="91327" marT="45664" marB="45664"/>
                </a:tc>
                <a:extLst>
                  <a:ext uri="{0D108BD9-81ED-4DB2-BD59-A6C34878D82A}">
                    <a16:rowId xmlns:a16="http://schemas.microsoft.com/office/drawing/2014/main" val="2726418378"/>
                  </a:ext>
                </a:extLst>
              </a:tr>
              <a:tr h="362354">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900" b="1">
                          <a:solidFill>
                            <a:srgbClr val="1E1246"/>
                          </a:solidFill>
                          <a:latin typeface="+mn-lt"/>
                          <a:ea typeface="+mn-ea"/>
                          <a:cs typeface="+mn-cs"/>
                        </a:rPr>
                        <a:t>Total Pts</a:t>
                      </a:r>
                    </a:p>
                  </a:txBody>
                  <a:tcPr marL="91327" marR="91327" marT="45664" marB="45664"/>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900" b="1">
                          <a:solidFill>
                            <a:srgbClr val="1E1246"/>
                          </a:solidFill>
                          <a:latin typeface="+mn-lt"/>
                          <a:ea typeface="+mn-ea"/>
                          <a:cs typeface="+mn-cs"/>
                        </a:rPr>
                        <a:t>24</a:t>
                      </a:r>
                    </a:p>
                  </a:txBody>
                  <a:tcPr marL="91327" marR="91327" marT="45664" marB="45664"/>
                </a:tc>
                <a:tc>
                  <a:txBody>
                    <a:bodyPr/>
                    <a:lstStyle/>
                    <a:p>
                      <a:pPr algn="r"/>
                      <a:endParaRPr lang="en-GB" sz="900" b="1">
                        <a:solidFill>
                          <a:srgbClr val="1E1246"/>
                        </a:solidFill>
                        <a:latin typeface="+mn-lt"/>
                        <a:ea typeface="+mn-ea"/>
                        <a:cs typeface="+mn-cs"/>
                      </a:endParaRPr>
                    </a:p>
                  </a:txBody>
                  <a:tcPr marL="91327" marR="91327" marT="45664" marB="45664"/>
                </a:tc>
                <a:tc>
                  <a:txBody>
                    <a:bodyPr/>
                    <a:lstStyle/>
                    <a:p>
                      <a:pPr algn="l"/>
                      <a:r>
                        <a:rPr lang="en-GB" sz="900" b="1">
                          <a:solidFill>
                            <a:srgbClr val="1E1246"/>
                          </a:solidFill>
                          <a:latin typeface="+mn-lt"/>
                          <a:ea typeface="+mn-ea"/>
                          <a:cs typeface="+mn-cs"/>
                        </a:rPr>
                        <a:t>34</a:t>
                      </a:r>
                    </a:p>
                  </a:txBody>
                  <a:tcPr marL="91327" marR="91327" marT="45664" marB="45664"/>
                </a:tc>
                <a:tc>
                  <a:txBody>
                    <a:bodyPr/>
                    <a:lstStyle/>
                    <a:p>
                      <a:pPr algn="r"/>
                      <a:endParaRPr lang="en-GB" sz="900" b="1">
                        <a:solidFill>
                          <a:srgbClr val="1E1246"/>
                        </a:solidFill>
                        <a:latin typeface="+mn-lt"/>
                        <a:ea typeface="+mn-ea"/>
                        <a:cs typeface="+mn-cs"/>
                      </a:endParaRPr>
                    </a:p>
                  </a:txBody>
                  <a:tcPr marL="91327" marR="91327" marT="45664" marB="45664"/>
                </a:tc>
                <a:tc>
                  <a:txBody>
                    <a:bodyPr/>
                    <a:lstStyle/>
                    <a:p>
                      <a:pPr algn="l"/>
                      <a:r>
                        <a:rPr lang="en-GB" sz="900" b="1" dirty="0">
                          <a:solidFill>
                            <a:srgbClr val="1E1246"/>
                          </a:solidFill>
                          <a:latin typeface="+mn-lt"/>
                          <a:ea typeface="+mn-ea"/>
                          <a:cs typeface="+mn-cs"/>
                        </a:rPr>
                        <a:t>34</a:t>
                      </a:r>
                    </a:p>
                  </a:txBody>
                  <a:tcPr marL="91327" marR="91327" marT="45664" marB="45664"/>
                </a:tc>
                <a:extLst>
                  <a:ext uri="{0D108BD9-81ED-4DB2-BD59-A6C34878D82A}">
                    <a16:rowId xmlns:a16="http://schemas.microsoft.com/office/drawing/2014/main" val="286098361"/>
                  </a:ext>
                </a:extLst>
              </a:tr>
            </a:tbl>
          </a:graphicData>
        </a:graphic>
      </p:graphicFrame>
      <p:sp>
        <p:nvSpPr>
          <p:cNvPr id="9" name="Text Placeholder 1">
            <a:extLst>
              <a:ext uri="{FF2B5EF4-FFF2-40B4-BE49-F238E27FC236}">
                <a16:creationId xmlns:a16="http://schemas.microsoft.com/office/drawing/2014/main" id="{799B6521-6DAD-4600-A38E-B0BB98FFE269}"/>
              </a:ext>
            </a:extLst>
          </p:cNvPr>
          <p:cNvSpPr txBox="1">
            <a:spLocks/>
          </p:cNvSpPr>
          <p:nvPr/>
        </p:nvSpPr>
        <p:spPr>
          <a:xfrm>
            <a:off x="-797131" y="616713"/>
            <a:ext cx="2476549" cy="276999"/>
          </a:xfrm>
          <a:prstGeom prst="rect">
            <a:avLst/>
          </a:prstGeom>
        </p:spPr>
        <p:txBody>
          <a:bodyPr wrap="square">
            <a:spAutoFit/>
          </a:bodyPr>
          <a:lstStyle>
            <a:lvl1pPr marL="0" algn="ctr" eaLnBrk="1" hangingPunct="1">
              <a:defRPr kumimoji="0" lang="en-GB" sz="2600"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r>
              <a:rPr lang="en-GB" sz="1200" b="1">
                <a:solidFill>
                  <a:schemeClr val="tx1"/>
                </a:solidFill>
              </a:rPr>
              <a:t>Option 1</a:t>
            </a:r>
          </a:p>
        </p:txBody>
      </p:sp>
      <p:graphicFrame>
        <p:nvGraphicFramePr>
          <p:cNvPr id="10" name="Table 7">
            <a:extLst>
              <a:ext uri="{FF2B5EF4-FFF2-40B4-BE49-F238E27FC236}">
                <a16:creationId xmlns:a16="http://schemas.microsoft.com/office/drawing/2014/main" id="{528D4507-AED7-4E76-9FA7-AC45ECDEB1A5}"/>
              </a:ext>
            </a:extLst>
          </p:cNvPr>
          <p:cNvGraphicFramePr>
            <a:graphicFrameLocks noGrp="1"/>
          </p:cNvGraphicFramePr>
          <p:nvPr>
            <p:extLst>
              <p:ext uri="{D42A27DB-BD31-4B8C-83A1-F6EECF244321}">
                <p14:modId xmlns:p14="http://schemas.microsoft.com/office/powerpoint/2010/main" val="2611533315"/>
              </p:ext>
            </p:extLst>
          </p:nvPr>
        </p:nvGraphicFramePr>
        <p:xfrm>
          <a:off x="4018811" y="879238"/>
          <a:ext cx="3484884" cy="2557005"/>
        </p:xfrm>
        <a:graphic>
          <a:graphicData uri="http://schemas.openxmlformats.org/drawingml/2006/table">
            <a:tbl>
              <a:tblPr firstRow="1" bandRow="1">
                <a:tableStyleId>{5C22544A-7EE6-4342-B048-85BDC9FD1C3A}</a:tableStyleId>
              </a:tblPr>
              <a:tblGrid>
                <a:gridCol w="725066">
                  <a:extLst>
                    <a:ext uri="{9D8B030D-6E8A-4147-A177-3AD203B41FA5}">
                      <a16:colId xmlns:a16="http://schemas.microsoft.com/office/drawing/2014/main" val="3491806455"/>
                    </a:ext>
                  </a:extLst>
                </a:gridCol>
                <a:gridCol w="381576">
                  <a:extLst>
                    <a:ext uri="{9D8B030D-6E8A-4147-A177-3AD203B41FA5}">
                      <a16:colId xmlns:a16="http://schemas.microsoft.com/office/drawing/2014/main" val="2653766188"/>
                    </a:ext>
                  </a:extLst>
                </a:gridCol>
                <a:gridCol w="866135">
                  <a:extLst>
                    <a:ext uri="{9D8B030D-6E8A-4147-A177-3AD203B41FA5}">
                      <a16:colId xmlns:a16="http://schemas.microsoft.com/office/drawing/2014/main" val="332836473"/>
                    </a:ext>
                  </a:extLst>
                </a:gridCol>
                <a:gridCol w="444739">
                  <a:extLst>
                    <a:ext uri="{9D8B030D-6E8A-4147-A177-3AD203B41FA5}">
                      <a16:colId xmlns:a16="http://schemas.microsoft.com/office/drawing/2014/main" val="4171014689"/>
                    </a:ext>
                  </a:extLst>
                </a:gridCol>
                <a:gridCol w="698399">
                  <a:extLst>
                    <a:ext uri="{9D8B030D-6E8A-4147-A177-3AD203B41FA5}">
                      <a16:colId xmlns:a16="http://schemas.microsoft.com/office/drawing/2014/main" val="1657732983"/>
                    </a:ext>
                  </a:extLst>
                </a:gridCol>
                <a:gridCol w="368969">
                  <a:extLst>
                    <a:ext uri="{9D8B030D-6E8A-4147-A177-3AD203B41FA5}">
                      <a16:colId xmlns:a16="http://schemas.microsoft.com/office/drawing/2014/main" val="3498467429"/>
                    </a:ext>
                  </a:extLst>
                </a:gridCol>
              </a:tblGrid>
              <a:tr h="395751">
                <a:tc>
                  <a:txBody>
                    <a:bodyPr/>
                    <a:lstStyle/>
                    <a:p>
                      <a:r>
                        <a:rPr lang="en-GB" sz="900">
                          <a:solidFill>
                            <a:schemeClr val="bg1"/>
                          </a:solidFill>
                        </a:rPr>
                        <a:t>Nov 22 Release</a:t>
                      </a:r>
                    </a:p>
                  </a:txBody>
                  <a:tcPr marL="91327" marR="91327" marT="45664" marB="45664"/>
                </a:tc>
                <a:tc>
                  <a:txBody>
                    <a:bodyPr/>
                    <a:lstStyle/>
                    <a:p>
                      <a:r>
                        <a:rPr lang="en-GB" sz="900">
                          <a:solidFill>
                            <a:schemeClr val="bg1"/>
                          </a:solidFill>
                        </a:rPr>
                        <a:t>Pts</a:t>
                      </a:r>
                    </a:p>
                  </a:txBody>
                  <a:tcPr marL="91327" marR="91327" marT="45664" marB="45664"/>
                </a:tc>
                <a:tc>
                  <a:txBody>
                    <a:bodyPr/>
                    <a:lstStyle/>
                    <a:p>
                      <a:r>
                        <a:rPr lang="en-GB" sz="900">
                          <a:solidFill>
                            <a:schemeClr val="bg1"/>
                          </a:solidFill>
                        </a:rPr>
                        <a:t>Feb23 Release</a:t>
                      </a:r>
                    </a:p>
                  </a:txBody>
                  <a:tcPr marL="91327" marR="91327" marT="45664" marB="45664"/>
                </a:tc>
                <a:tc>
                  <a:txBody>
                    <a:bodyPr/>
                    <a:lstStyle/>
                    <a:p>
                      <a:r>
                        <a:rPr lang="en-GB" sz="900">
                          <a:solidFill>
                            <a:schemeClr val="bg1"/>
                          </a:solidFill>
                        </a:rPr>
                        <a:t>Pts</a:t>
                      </a:r>
                    </a:p>
                  </a:txBody>
                  <a:tcPr marL="91327" marR="91327" marT="45664" marB="45664"/>
                </a:tc>
                <a:tc>
                  <a:txBody>
                    <a:bodyPr/>
                    <a:lstStyle/>
                    <a:p>
                      <a:r>
                        <a:rPr lang="en-GB" sz="900">
                          <a:solidFill>
                            <a:schemeClr val="bg1"/>
                          </a:solidFill>
                        </a:rPr>
                        <a:t>Jun23* Release</a:t>
                      </a:r>
                    </a:p>
                  </a:txBody>
                  <a:tcPr marL="91327" marR="91327" marT="45664" marB="45664"/>
                </a:tc>
                <a:tc>
                  <a:txBody>
                    <a:bodyPr/>
                    <a:lstStyle/>
                    <a:p>
                      <a:r>
                        <a:rPr lang="en-GB" sz="900">
                          <a:solidFill>
                            <a:schemeClr val="bg1"/>
                          </a:solidFill>
                        </a:rPr>
                        <a:t>Pts</a:t>
                      </a:r>
                    </a:p>
                  </a:txBody>
                  <a:tcPr marL="91327" marR="91327" marT="45664" marB="45664"/>
                </a:tc>
                <a:extLst>
                  <a:ext uri="{0D108BD9-81ED-4DB2-BD59-A6C34878D82A}">
                    <a16:rowId xmlns:a16="http://schemas.microsoft.com/office/drawing/2014/main" val="1442412533"/>
                  </a:ext>
                </a:extLst>
              </a:tr>
              <a:tr h="360209">
                <a:tc>
                  <a:txBody>
                    <a:bodyPr/>
                    <a:lstStyle/>
                    <a:p>
                      <a:pPr marL="0" eaLnBrk="1" hangingPunct="1"/>
                      <a:endParaRPr lang="en-GB" sz="900">
                        <a:solidFill>
                          <a:srgbClr val="1E1246"/>
                        </a:solidFill>
                        <a:latin typeface="+mn-lt"/>
                        <a:ea typeface="+mn-ea"/>
                        <a:cs typeface="+mn-cs"/>
                      </a:endParaRPr>
                    </a:p>
                  </a:txBody>
                  <a:tcPr marL="91327" marR="91327" marT="45664" marB="45664"/>
                </a:tc>
                <a:tc>
                  <a:txBody>
                    <a:bodyPr/>
                    <a:lstStyle/>
                    <a:p>
                      <a:pPr marL="0" eaLnBrk="1" hangingPunct="1"/>
                      <a:endParaRPr lang="en-GB" sz="900">
                        <a:solidFill>
                          <a:srgbClr val="1E1246"/>
                        </a:solidFill>
                        <a:latin typeface="+mn-lt"/>
                        <a:ea typeface="+mn-ea"/>
                        <a:cs typeface="+mn-cs"/>
                      </a:endParaRPr>
                    </a:p>
                  </a:txBody>
                  <a:tcPr marL="91327" marR="91327" marT="45664" marB="45664"/>
                </a:tc>
                <a:tc>
                  <a:txBody>
                    <a:bodyPr/>
                    <a:lstStyle/>
                    <a:p>
                      <a:r>
                        <a:rPr lang="en-GB" sz="900">
                          <a:solidFill>
                            <a:srgbClr val="1E1246"/>
                          </a:solidFill>
                        </a:rPr>
                        <a:t>XRN4900</a:t>
                      </a:r>
                    </a:p>
                  </a:txBody>
                  <a:tcPr marL="91327" marR="91327" marT="45664" marB="45664"/>
                </a:tc>
                <a:tc>
                  <a:txBody>
                    <a:bodyPr/>
                    <a:lstStyle/>
                    <a:p>
                      <a:r>
                        <a:rPr lang="en-GB" sz="900">
                          <a:solidFill>
                            <a:srgbClr val="1E1246"/>
                          </a:solidFill>
                        </a:rPr>
                        <a:t>21</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XRN5091</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21</a:t>
                      </a:r>
                    </a:p>
                  </a:txBody>
                  <a:tcPr marL="91327" marR="91327" marT="45664" marB="45664"/>
                </a:tc>
                <a:extLst>
                  <a:ext uri="{0D108BD9-81ED-4DB2-BD59-A6C34878D82A}">
                    <a16:rowId xmlns:a16="http://schemas.microsoft.com/office/drawing/2014/main" val="856506423"/>
                  </a:ext>
                </a:extLst>
              </a:tr>
              <a:tr h="360209">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XRN4992B</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13</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XRN5186</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13</a:t>
                      </a:r>
                    </a:p>
                  </a:txBody>
                  <a:tcPr marL="91327" marR="91327" marT="45664" marB="45664"/>
                </a:tc>
                <a:extLst>
                  <a:ext uri="{0D108BD9-81ED-4DB2-BD59-A6C34878D82A}">
                    <a16:rowId xmlns:a16="http://schemas.microsoft.com/office/drawing/2014/main" val="3037680764"/>
                  </a:ext>
                </a:extLst>
              </a:tr>
              <a:tr h="360209">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XRN4990</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8</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extLst>
                  <a:ext uri="{0D108BD9-81ED-4DB2-BD59-A6C34878D82A}">
                    <a16:rowId xmlns:a16="http://schemas.microsoft.com/office/drawing/2014/main" val="2726418378"/>
                  </a:ext>
                </a:extLst>
              </a:tr>
              <a:tr h="360209">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XRN5298</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8</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extLst>
                  <a:ext uri="{0D108BD9-81ED-4DB2-BD59-A6C34878D82A}">
                    <a16:rowId xmlns:a16="http://schemas.microsoft.com/office/drawing/2014/main" val="1367314403"/>
                  </a:ext>
                </a:extLst>
              </a:tr>
              <a:tr h="360209">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XRN4978</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8</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rgbClr val="1E1246"/>
                        </a:solidFill>
                        <a:latin typeface="+mn-lt"/>
                        <a:ea typeface="+mn-ea"/>
                        <a:cs typeface="+mn-cs"/>
                      </a:endParaRPr>
                    </a:p>
                  </a:txBody>
                  <a:tcPr marL="91327" marR="91327" marT="45664" marB="45664"/>
                </a:tc>
                <a:extLst>
                  <a:ext uri="{0D108BD9-81ED-4DB2-BD59-A6C34878D82A}">
                    <a16:rowId xmlns:a16="http://schemas.microsoft.com/office/drawing/2014/main" val="4236562779"/>
                  </a:ext>
                </a:extLst>
              </a:tr>
              <a:tr h="360209">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b="1">
                          <a:solidFill>
                            <a:srgbClr val="1E1246"/>
                          </a:solidFill>
                          <a:latin typeface="+mn-lt"/>
                          <a:ea typeface="+mn-ea"/>
                          <a:cs typeface="+mn-cs"/>
                        </a:rPr>
                        <a:t>Total Pts</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b="1">
                          <a:solidFill>
                            <a:srgbClr val="1E1246"/>
                          </a:solidFill>
                          <a:latin typeface="+mn-lt"/>
                          <a:ea typeface="+mn-ea"/>
                          <a:cs typeface="+mn-cs"/>
                        </a:rPr>
                        <a:t>0</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b="1">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b="1">
                          <a:solidFill>
                            <a:srgbClr val="1E1246"/>
                          </a:solidFill>
                          <a:latin typeface="+mn-lt"/>
                          <a:ea typeface="+mn-ea"/>
                          <a:cs typeface="+mn-cs"/>
                        </a:rPr>
                        <a:t>58</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900" b="1">
                        <a:solidFill>
                          <a:srgbClr val="1E1246"/>
                        </a:solidFill>
                        <a:latin typeface="+mn-lt"/>
                        <a:ea typeface="+mn-ea"/>
                        <a:cs typeface="+mn-cs"/>
                      </a:endParaRP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b="1">
                          <a:solidFill>
                            <a:srgbClr val="1E1246"/>
                          </a:solidFill>
                          <a:latin typeface="+mn-lt"/>
                          <a:ea typeface="+mn-ea"/>
                          <a:cs typeface="+mn-cs"/>
                        </a:rPr>
                        <a:t>34</a:t>
                      </a:r>
                    </a:p>
                  </a:txBody>
                  <a:tcPr marL="91327" marR="91327" marT="45664" marB="45664"/>
                </a:tc>
                <a:extLst>
                  <a:ext uri="{0D108BD9-81ED-4DB2-BD59-A6C34878D82A}">
                    <a16:rowId xmlns:a16="http://schemas.microsoft.com/office/drawing/2014/main" val="3674869298"/>
                  </a:ext>
                </a:extLst>
              </a:tr>
            </a:tbl>
          </a:graphicData>
        </a:graphic>
      </p:graphicFrame>
      <p:sp>
        <p:nvSpPr>
          <p:cNvPr id="11" name="Text Placeholder 1">
            <a:extLst>
              <a:ext uri="{FF2B5EF4-FFF2-40B4-BE49-F238E27FC236}">
                <a16:creationId xmlns:a16="http://schemas.microsoft.com/office/drawing/2014/main" id="{CE4F5536-0C74-4363-A546-3DC976BCD728}"/>
              </a:ext>
            </a:extLst>
          </p:cNvPr>
          <p:cNvSpPr txBox="1">
            <a:spLocks/>
          </p:cNvSpPr>
          <p:nvPr/>
        </p:nvSpPr>
        <p:spPr>
          <a:xfrm>
            <a:off x="2883841" y="616712"/>
            <a:ext cx="2825772" cy="276999"/>
          </a:xfrm>
          <a:prstGeom prst="rect">
            <a:avLst/>
          </a:prstGeom>
        </p:spPr>
        <p:txBody>
          <a:bodyPr wrap="square">
            <a:spAutoFit/>
          </a:bodyPr>
          <a:lstStyle>
            <a:lvl1pPr marL="0" algn="ctr" eaLnBrk="1" hangingPunct="1">
              <a:defRPr kumimoji="0" lang="en-GB" sz="2600"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r>
              <a:rPr lang="en-GB" sz="1200" b="1">
                <a:solidFill>
                  <a:schemeClr val="tx1"/>
                </a:solidFill>
              </a:rPr>
              <a:t>Option 2</a:t>
            </a:r>
          </a:p>
        </p:txBody>
      </p:sp>
      <p:graphicFrame>
        <p:nvGraphicFramePr>
          <p:cNvPr id="12" name="Table 7">
            <a:extLst>
              <a:ext uri="{FF2B5EF4-FFF2-40B4-BE49-F238E27FC236}">
                <a16:creationId xmlns:a16="http://schemas.microsoft.com/office/drawing/2014/main" id="{5F390E3D-74CB-4CEA-A507-7A4E628FE759}"/>
              </a:ext>
            </a:extLst>
          </p:cNvPr>
          <p:cNvGraphicFramePr>
            <a:graphicFrameLocks noGrp="1"/>
          </p:cNvGraphicFramePr>
          <p:nvPr>
            <p:extLst>
              <p:ext uri="{D42A27DB-BD31-4B8C-83A1-F6EECF244321}">
                <p14:modId xmlns:p14="http://schemas.microsoft.com/office/powerpoint/2010/main" val="2677221609"/>
              </p:ext>
            </p:extLst>
          </p:nvPr>
        </p:nvGraphicFramePr>
        <p:xfrm>
          <a:off x="60141" y="3542231"/>
          <a:ext cx="3625517" cy="1268381"/>
        </p:xfrm>
        <a:graphic>
          <a:graphicData uri="http://schemas.openxmlformats.org/drawingml/2006/table">
            <a:tbl>
              <a:tblPr firstRow="1" bandRow="1">
                <a:tableStyleId>{5C22544A-7EE6-4342-B048-85BDC9FD1C3A}</a:tableStyleId>
              </a:tblPr>
              <a:tblGrid>
                <a:gridCol w="551844">
                  <a:extLst>
                    <a:ext uri="{9D8B030D-6E8A-4147-A177-3AD203B41FA5}">
                      <a16:colId xmlns:a16="http://schemas.microsoft.com/office/drawing/2014/main" val="3491806455"/>
                    </a:ext>
                  </a:extLst>
                </a:gridCol>
                <a:gridCol w="3073673">
                  <a:extLst>
                    <a:ext uri="{9D8B030D-6E8A-4147-A177-3AD203B41FA5}">
                      <a16:colId xmlns:a16="http://schemas.microsoft.com/office/drawing/2014/main" val="332836473"/>
                    </a:ext>
                  </a:extLst>
                </a:gridCol>
              </a:tblGrid>
              <a:tr h="324666">
                <a:tc gridSpan="2">
                  <a:txBody>
                    <a:bodyPr/>
                    <a:lstStyle/>
                    <a:p>
                      <a:pPr marL="0" eaLnBrk="1" hangingPunct="1"/>
                      <a:r>
                        <a:rPr lang="en-GB" sz="900">
                          <a:solidFill>
                            <a:schemeClr val="bg1"/>
                          </a:solidFill>
                          <a:latin typeface="+mn-lt"/>
                          <a:ea typeface="+mn-ea"/>
                          <a:cs typeface="+mn-cs"/>
                        </a:rPr>
                        <a:t>Option 1 Release Option Summary</a:t>
                      </a:r>
                    </a:p>
                  </a:txBody>
                  <a:tcPr marL="91327" marR="91327" marT="45664" marB="45664"/>
                </a:tc>
                <a:tc hMerge="1">
                  <a:txBody>
                    <a:bodyPr/>
                    <a:lstStyle/>
                    <a:p>
                      <a:endParaRPr lang="en-GB" sz="1000">
                        <a:solidFill>
                          <a:srgbClr val="1E1246"/>
                        </a:solidFill>
                      </a:endParaRPr>
                    </a:p>
                  </a:txBody>
                  <a:tcPr/>
                </a:tc>
                <a:extLst>
                  <a:ext uri="{0D108BD9-81ED-4DB2-BD59-A6C34878D82A}">
                    <a16:rowId xmlns:a16="http://schemas.microsoft.com/office/drawing/2014/main" val="856506423"/>
                  </a:ext>
                </a:extLst>
              </a:tr>
              <a:tr h="54796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Pros</a:t>
                      </a:r>
                    </a:p>
                  </a:txBody>
                  <a:tcPr marL="91327" marR="91327" marT="45664" marB="45664"/>
                </a:tc>
                <a:tc>
                  <a:txBody>
                    <a:bodyPr/>
                    <a:lstStyle/>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900">
                          <a:solidFill>
                            <a:srgbClr val="1E1246"/>
                          </a:solidFill>
                          <a:latin typeface="+mn-lt"/>
                          <a:ea typeface="+mn-ea"/>
                          <a:cs typeface="+mn-cs"/>
                        </a:rPr>
                        <a:t>Smoothens profile of changes being delivered</a:t>
                      </a:r>
                    </a:p>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900">
                          <a:solidFill>
                            <a:srgbClr val="1E1246"/>
                          </a:solidFill>
                          <a:latin typeface="+mn-lt"/>
                          <a:ea typeface="+mn-ea"/>
                          <a:cs typeface="+mn-cs"/>
                        </a:rPr>
                        <a:t>Delivers XRN5298 to the proposed timescales</a:t>
                      </a:r>
                    </a:p>
                    <a:p>
                      <a:pPr marL="228600" marR="0" lvl="0" indent="-228600" defTabSz="914400" eaLnBrk="1" fontAlgn="auto" latinLnBrk="0" hangingPunct="1">
                        <a:lnSpc>
                          <a:spcPct val="100000"/>
                        </a:lnSpc>
                        <a:spcBef>
                          <a:spcPts val="0"/>
                        </a:spcBef>
                        <a:spcAft>
                          <a:spcPts val="0"/>
                        </a:spcAft>
                        <a:buClrTx/>
                        <a:buSzTx/>
                        <a:buFontTx/>
                        <a:buAutoNum type="arabicPeriod"/>
                        <a:tabLst/>
                        <a:defRPr/>
                      </a:pPr>
                      <a:endParaRPr lang="en-GB" sz="900">
                        <a:solidFill>
                          <a:srgbClr val="1E1246"/>
                        </a:solidFill>
                        <a:latin typeface="+mn-lt"/>
                        <a:ea typeface="+mn-ea"/>
                        <a:cs typeface="+mn-cs"/>
                      </a:endParaRPr>
                    </a:p>
                  </a:txBody>
                  <a:tcPr marL="91327" marR="91327" marT="45664" marB="45664"/>
                </a:tc>
                <a:extLst>
                  <a:ext uri="{0D108BD9-81ED-4DB2-BD59-A6C34878D82A}">
                    <a16:rowId xmlns:a16="http://schemas.microsoft.com/office/drawing/2014/main" val="3037680764"/>
                  </a:ext>
                </a:extLst>
              </a:tr>
              <a:tr h="39575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Cons</a:t>
                      </a:r>
                    </a:p>
                  </a:txBody>
                  <a:tcPr marL="91327" marR="91327" marT="45664" marB="45664"/>
                </a:tc>
                <a:tc>
                  <a:txBody>
                    <a:bodyPr/>
                    <a:lstStyle/>
                    <a:p>
                      <a:pPr marL="228600" indent="-228600">
                        <a:buFont typeface="+mj-lt"/>
                        <a:buAutoNum type="arabicPeriod"/>
                      </a:pPr>
                      <a:r>
                        <a:rPr lang="en-GB" sz="900">
                          <a:solidFill>
                            <a:srgbClr val="1E1246"/>
                          </a:solidFill>
                          <a:latin typeface="+mn-lt"/>
                          <a:ea typeface="+mn-ea"/>
                          <a:cs typeface="+mn-cs"/>
                        </a:rPr>
                        <a:t>Reduces cost effectiveness as not fully utilising the Major Release bandwidth</a:t>
                      </a:r>
                    </a:p>
                  </a:txBody>
                  <a:tcPr marL="91327" marR="91327" marT="45664" marB="45664"/>
                </a:tc>
                <a:extLst>
                  <a:ext uri="{0D108BD9-81ED-4DB2-BD59-A6C34878D82A}">
                    <a16:rowId xmlns:a16="http://schemas.microsoft.com/office/drawing/2014/main" val="2726418378"/>
                  </a:ext>
                </a:extLst>
              </a:tr>
            </a:tbl>
          </a:graphicData>
        </a:graphic>
      </p:graphicFrame>
      <p:sp>
        <p:nvSpPr>
          <p:cNvPr id="15" name="Title 1">
            <a:extLst>
              <a:ext uri="{FF2B5EF4-FFF2-40B4-BE49-F238E27FC236}">
                <a16:creationId xmlns:a16="http://schemas.microsoft.com/office/drawing/2014/main" id="{A99AD57B-72FA-4A49-96E5-9F6A54AAD939}"/>
              </a:ext>
            </a:extLst>
          </p:cNvPr>
          <p:cNvSpPr txBox="1">
            <a:spLocks/>
          </p:cNvSpPr>
          <p:nvPr/>
        </p:nvSpPr>
        <p:spPr>
          <a:xfrm>
            <a:off x="597568" y="89129"/>
            <a:ext cx="8229600" cy="63758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Delivery Release Options</a:t>
            </a:r>
          </a:p>
        </p:txBody>
      </p:sp>
      <p:graphicFrame>
        <p:nvGraphicFramePr>
          <p:cNvPr id="16" name="Table 7">
            <a:extLst>
              <a:ext uri="{FF2B5EF4-FFF2-40B4-BE49-F238E27FC236}">
                <a16:creationId xmlns:a16="http://schemas.microsoft.com/office/drawing/2014/main" id="{1F057F8E-F070-4C6C-BB72-6871E2AC45EE}"/>
              </a:ext>
            </a:extLst>
          </p:cNvPr>
          <p:cNvGraphicFramePr>
            <a:graphicFrameLocks noGrp="1"/>
          </p:cNvGraphicFramePr>
          <p:nvPr>
            <p:extLst>
              <p:ext uri="{D42A27DB-BD31-4B8C-83A1-F6EECF244321}">
                <p14:modId xmlns:p14="http://schemas.microsoft.com/office/powerpoint/2010/main" val="1441387168"/>
              </p:ext>
            </p:extLst>
          </p:nvPr>
        </p:nvGraphicFramePr>
        <p:xfrm>
          <a:off x="4018810" y="3542231"/>
          <a:ext cx="3484884" cy="1467442"/>
        </p:xfrm>
        <a:graphic>
          <a:graphicData uri="http://schemas.openxmlformats.org/drawingml/2006/table">
            <a:tbl>
              <a:tblPr firstRow="1" bandRow="1">
                <a:tableStyleId>{5C22544A-7EE6-4342-B048-85BDC9FD1C3A}</a:tableStyleId>
              </a:tblPr>
              <a:tblGrid>
                <a:gridCol w="612818">
                  <a:extLst>
                    <a:ext uri="{9D8B030D-6E8A-4147-A177-3AD203B41FA5}">
                      <a16:colId xmlns:a16="http://schemas.microsoft.com/office/drawing/2014/main" val="3491806455"/>
                    </a:ext>
                  </a:extLst>
                </a:gridCol>
                <a:gridCol w="2872066">
                  <a:extLst>
                    <a:ext uri="{9D8B030D-6E8A-4147-A177-3AD203B41FA5}">
                      <a16:colId xmlns:a16="http://schemas.microsoft.com/office/drawing/2014/main" val="332836473"/>
                    </a:ext>
                  </a:extLst>
                </a:gridCol>
              </a:tblGrid>
              <a:tr h="324666">
                <a:tc gridSpan="2">
                  <a:txBody>
                    <a:bodyPr/>
                    <a:lstStyle/>
                    <a:p>
                      <a:pPr marL="0" eaLnBrk="1" hangingPunct="1"/>
                      <a:r>
                        <a:rPr lang="en-GB" sz="900">
                          <a:solidFill>
                            <a:schemeClr val="bg1"/>
                          </a:solidFill>
                          <a:latin typeface="+mn-lt"/>
                          <a:ea typeface="+mn-ea"/>
                          <a:cs typeface="+mn-cs"/>
                        </a:rPr>
                        <a:t>Option 2 Release Option Summary</a:t>
                      </a:r>
                    </a:p>
                  </a:txBody>
                  <a:tcPr marL="91327" marR="91327" marT="45664" marB="45664"/>
                </a:tc>
                <a:tc hMerge="1">
                  <a:txBody>
                    <a:bodyPr/>
                    <a:lstStyle/>
                    <a:p>
                      <a:endParaRPr lang="en-GB" sz="1000">
                        <a:solidFill>
                          <a:srgbClr val="1E1246"/>
                        </a:solidFill>
                      </a:endParaRPr>
                    </a:p>
                  </a:txBody>
                  <a:tcPr/>
                </a:tc>
                <a:extLst>
                  <a:ext uri="{0D108BD9-81ED-4DB2-BD59-A6C34878D82A}">
                    <a16:rowId xmlns:a16="http://schemas.microsoft.com/office/drawing/2014/main" val="856506423"/>
                  </a:ext>
                </a:extLst>
              </a:tr>
              <a:tr h="54796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Pros</a:t>
                      </a:r>
                    </a:p>
                  </a:txBody>
                  <a:tcPr marL="91327" marR="91327" marT="45664" marB="45664"/>
                </a:tc>
                <a:tc>
                  <a:txBody>
                    <a:bodyPr/>
                    <a:lstStyle/>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US" sz="900">
                          <a:solidFill>
                            <a:srgbClr val="1E1246"/>
                          </a:solidFill>
                          <a:latin typeface="+mn-lt"/>
                          <a:ea typeface="+mn-ea"/>
                          <a:cs typeface="+mn-cs"/>
                        </a:rPr>
                        <a:t>Reduces Customer and Xoserve effort whilst CSSC is a priority</a:t>
                      </a:r>
                    </a:p>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US" sz="900">
                          <a:solidFill>
                            <a:srgbClr val="1E1246"/>
                          </a:solidFill>
                          <a:latin typeface="+mn-lt"/>
                          <a:ea typeface="+mn-ea"/>
                          <a:cs typeface="+mn-cs"/>
                        </a:rPr>
                        <a:t>Better utilizes the bandwidth of a Major Release, more cost effective to Customers</a:t>
                      </a:r>
                    </a:p>
                  </a:txBody>
                  <a:tcPr marL="91327" marR="91327" marT="45664" marB="45664"/>
                </a:tc>
                <a:extLst>
                  <a:ext uri="{0D108BD9-81ED-4DB2-BD59-A6C34878D82A}">
                    <a16:rowId xmlns:a16="http://schemas.microsoft.com/office/drawing/2014/main" val="3037680764"/>
                  </a:ext>
                </a:extLst>
              </a:tr>
              <a:tr h="39575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rgbClr val="1E1246"/>
                          </a:solidFill>
                          <a:latin typeface="+mn-lt"/>
                          <a:ea typeface="+mn-ea"/>
                          <a:cs typeface="+mn-cs"/>
                        </a:rPr>
                        <a:t>Cons</a:t>
                      </a:r>
                    </a:p>
                  </a:txBody>
                  <a:tcPr marL="91327" marR="91327" marT="45664" marB="45664"/>
                </a:tc>
                <a:tc>
                  <a:txBody>
                    <a:bodyPr/>
                    <a:lstStyle/>
                    <a:p>
                      <a:pPr marL="228600" indent="-228600">
                        <a:buFont typeface="+mj-lt"/>
                        <a:buAutoNum type="arabicPeriod"/>
                      </a:pPr>
                      <a:r>
                        <a:rPr lang="en-GB" sz="900">
                          <a:solidFill>
                            <a:srgbClr val="1E1246"/>
                          </a:solidFill>
                          <a:latin typeface="+mn-lt"/>
                          <a:ea typeface="+mn-ea"/>
                          <a:cs typeface="+mn-cs"/>
                        </a:rPr>
                        <a:t>Delays the realisation of the objectives for XRN4978, XRN4990 and XRN5298 by approximately 4 months</a:t>
                      </a:r>
                    </a:p>
                  </a:txBody>
                  <a:tcPr marL="91327" marR="91327" marT="45664" marB="45664"/>
                </a:tc>
                <a:extLst>
                  <a:ext uri="{0D108BD9-81ED-4DB2-BD59-A6C34878D82A}">
                    <a16:rowId xmlns:a16="http://schemas.microsoft.com/office/drawing/2014/main" val="2726418378"/>
                  </a:ext>
                </a:extLst>
              </a:tr>
            </a:tbl>
          </a:graphicData>
        </a:graphic>
      </p:graphicFrame>
      <p:graphicFrame>
        <p:nvGraphicFramePr>
          <p:cNvPr id="2" name="Table 2">
            <a:extLst>
              <a:ext uri="{FF2B5EF4-FFF2-40B4-BE49-F238E27FC236}">
                <a16:creationId xmlns:a16="http://schemas.microsoft.com/office/drawing/2014/main" id="{F39C3815-F21E-4499-8BE6-F7DC4D197EEA}"/>
              </a:ext>
            </a:extLst>
          </p:cNvPr>
          <p:cNvGraphicFramePr>
            <a:graphicFrameLocks noGrp="1"/>
          </p:cNvGraphicFramePr>
          <p:nvPr>
            <p:extLst>
              <p:ext uri="{D42A27DB-BD31-4B8C-83A1-F6EECF244321}">
                <p14:modId xmlns:p14="http://schemas.microsoft.com/office/powerpoint/2010/main" val="2599187392"/>
              </p:ext>
            </p:extLst>
          </p:nvPr>
        </p:nvGraphicFramePr>
        <p:xfrm>
          <a:off x="7950380" y="1754395"/>
          <a:ext cx="1077315" cy="1609654"/>
        </p:xfrm>
        <a:graphic>
          <a:graphicData uri="http://schemas.openxmlformats.org/drawingml/2006/table">
            <a:tbl>
              <a:tblPr firstRow="1" bandRow="1">
                <a:tableStyleId>{5C22544A-7EE6-4342-B048-85BDC9FD1C3A}</a:tableStyleId>
              </a:tblPr>
              <a:tblGrid>
                <a:gridCol w="644994">
                  <a:extLst>
                    <a:ext uri="{9D8B030D-6E8A-4147-A177-3AD203B41FA5}">
                      <a16:colId xmlns:a16="http://schemas.microsoft.com/office/drawing/2014/main" val="2677857701"/>
                    </a:ext>
                  </a:extLst>
                </a:gridCol>
                <a:gridCol w="432321">
                  <a:extLst>
                    <a:ext uri="{9D8B030D-6E8A-4147-A177-3AD203B41FA5}">
                      <a16:colId xmlns:a16="http://schemas.microsoft.com/office/drawing/2014/main" val="2036639223"/>
                    </a:ext>
                  </a:extLst>
                </a:gridCol>
              </a:tblGrid>
              <a:tr h="266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kern="1200">
                          <a:solidFill>
                            <a:schemeClr val="bg1"/>
                          </a:solidFill>
                          <a:latin typeface="+mn-lt"/>
                          <a:ea typeface="+mn-ea"/>
                          <a:cs typeface="+mn-cs"/>
                        </a:rPr>
                        <a:t>Change Size</a:t>
                      </a:r>
                    </a:p>
                  </a:txBody>
                  <a:tcPr/>
                </a:tc>
                <a:tc>
                  <a:txBody>
                    <a:bodyPr/>
                    <a:lstStyle/>
                    <a:p>
                      <a:pPr marL="0" algn="l" defTabSz="914400" rtl="0" eaLnBrk="1" latinLnBrk="0" hangingPunct="1"/>
                      <a:r>
                        <a:rPr lang="en-GB" sz="600" b="1" kern="1200">
                          <a:solidFill>
                            <a:schemeClr val="bg1"/>
                          </a:solidFill>
                          <a:latin typeface="+mn-lt"/>
                          <a:ea typeface="+mn-ea"/>
                          <a:cs typeface="+mn-cs"/>
                        </a:rPr>
                        <a:t>Points (Pts)</a:t>
                      </a:r>
                    </a:p>
                  </a:txBody>
                  <a:tcPr/>
                </a:tc>
                <a:extLst>
                  <a:ext uri="{0D108BD9-81ED-4DB2-BD59-A6C34878D82A}">
                    <a16:rowId xmlns:a16="http://schemas.microsoft.com/office/drawing/2014/main" val="2206007925"/>
                  </a:ext>
                </a:extLst>
              </a:tr>
              <a:tr h="249586">
                <a:tc>
                  <a:txBody>
                    <a:bodyPr/>
                    <a:lstStyle/>
                    <a:p>
                      <a:r>
                        <a:rPr lang="en-GB" sz="600" kern="1200">
                          <a:solidFill>
                            <a:srgbClr val="1E1246"/>
                          </a:solidFill>
                          <a:latin typeface="+mn-lt"/>
                          <a:ea typeface="+mn-ea"/>
                          <a:cs typeface="+mn-cs"/>
                        </a:rPr>
                        <a:t>X Large</a:t>
                      </a:r>
                    </a:p>
                  </a:txBody>
                  <a:tcPr/>
                </a:tc>
                <a:tc>
                  <a:txBody>
                    <a:bodyPr/>
                    <a:lstStyle/>
                    <a:p>
                      <a:r>
                        <a:rPr lang="en-GB" sz="600"/>
                        <a:t>21</a:t>
                      </a:r>
                    </a:p>
                  </a:txBody>
                  <a:tcPr/>
                </a:tc>
                <a:extLst>
                  <a:ext uri="{0D108BD9-81ED-4DB2-BD59-A6C34878D82A}">
                    <a16:rowId xmlns:a16="http://schemas.microsoft.com/office/drawing/2014/main" val="1817926060"/>
                  </a:ext>
                </a:extLst>
              </a:tr>
              <a:tr h="312256">
                <a:tc>
                  <a:txBody>
                    <a:bodyPr/>
                    <a:lstStyle/>
                    <a:p>
                      <a:r>
                        <a:rPr lang="en-GB" sz="600"/>
                        <a:t>Large</a:t>
                      </a:r>
                    </a:p>
                  </a:txBody>
                  <a:tcPr/>
                </a:tc>
                <a:tc>
                  <a:txBody>
                    <a:bodyPr/>
                    <a:lstStyle/>
                    <a:p>
                      <a:r>
                        <a:rPr lang="en-GB" sz="600"/>
                        <a:t>13</a:t>
                      </a:r>
                    </a:p>
                  </a:txBody>
                  <a:tcPr/>
                </a:tc>
                <a:extLst>
                  <a:ext uri="{0D108BD9-81ED-4DB2-BD59-A6C34878D82A}">
                    <a16:rowId xmlns:a16="http://schemas.microsoft.com/office/drawing/2014/main" val="292062599"/>
                  </a:ext>
                </a:extLst>
              </a:tr>
              <a:tr h="249586">
                <a:tc>
                  <a:txBody>
                    <a:bodyPr/>
                    <a:lstStyle/>
                    <a:p>
                      <a:r>
                        <a:rPr lang="en-GB" sz="600"/>
                        <a:t>Medium</a:t>
                      </a:r>
                    </a:p>
                  </a:txBody>
                  <a:tcPr/>
                </a:tc>
                <a:tc>
                  <a:txBody>
                    <a:bodyPr/>
                    <a:lstStyle/>
                    <a:p>
                      <a:r>
                        <a:rPr lang="en-GB" sz="600"/>
                        <a:t>8</a:t>
                      </a:r>
                    </a:p>
                  </a:txBody>
                  <a:tcPr/>
                </a:tc>
                <a:extLst>
                  <a:ext uri="{0D108BD9-81ED-4DB2-BD59-A6C34878D82A}">
                    <a16:rowId xmlns:a16="http://schemas.microsoft.com/office/drawing/2014/main" val="241097873"/>
                  </a:ext>
                </a:extLst>
              </a:tr>
              <a:tr h="249586">
                <a:tc>
                  <a:txBody>
                    <a:bodyPr/>
                    <a:lstStyle/>
                    <a:p>
                      <a:r>
                        <a:rPr lang="en-GB" sz="600"/>
                        <a:t>Small</a:t>
                      </a:r>
                    </a:p>
                  </a:txBody>
                  <a:tcPr/>
                </a:tc>
                <a:tc>
                  <a:txBody>
                    <a:bodyPr/>
                    <a:lstStyle/>
                    <a:p>
                      <a:r>
                        <a:rPr lang="en-GB" sz="600"/>
                        <a:t>5</a:t>
                      </a:r>
                    </a:p>
                  </a:txBody>
                  <a:tcPr/>
                </a:tc>
                <a:extLst>
                  <a:ext uri="{0D108BD9-81ED-4DB2-BD59-A6C34878D82A}">
                    <a16:rowId xmlns:a16="http://schemas.microsoft.com/office/drawing/2014/main" val="1313939394"/>
                  </a:ext>
                </a:extLst>
              </a:tr>
              <a:tr h="266681">
                <a:tc>
                  <a:txBody>
                    <a:bodyPr/>
                    <a:lstStyle/>
                    <a:p>
                      <a:r>
                        <a:rPr lang="en-GB" sz="600"/>
                        <a:t>Major Release</a:t>
                      </a:r>
                    </a:p>
                  </a:txBody>
                  <a:tcPr/>
                </a:tc>
                <a:tc>
                  <a:txBody>
                    <a:bodyPr/>
                    <a:lstStyle/>
                    <a:p>
                      <a:r>
                        <a:rPr lang="en-GB" sz="600"/>
                        <a:t>90</a:t>
                      </a:r>
                    </a:p>
                  </a:txBody>
                  <a:tcPr/>
                </a:tc>
                <a:extLst>
                  <a:ext uri="{0D108BD9-81ED-4DB2-BD59-A6C34878D82A}">
                    <a16:rowId xmlns:a16="http://schemas.microsoft.com/office/drawing/2014/main" val="1679017317"/>
                  </a:ext>
                </a:extLst>
              </a:tr>
            </a:tbl>
          </a:graphicData>
        </a:graphic>
      </p:graphicFrame>
      <p:sp>
        <p:nvSpPr>
          <p:cNvPr id="13" name="Text Placeholder 1">
            <a:extLst>
              <a:ext uri="{FF2B5EF4-FFF2-40B4-BE49-F238E27FC236}">
                <a16:creationId xmlns:a16="http://schemas.microsoft.com/office/drawing/2014/main" id="{B436A952-CE0B-43FD-B3FA-5DF5B97DEE7A}"/>
              </a:ext>
            </a:extLst>
          </p:cNvPr>
          <p:cNvSpPr txBox="1">
            <a:spLocks/>
          </p:cNvSpPr>
          <p:nvPr/>
        </p:nvSpPr>
        <p:spPr>
          <a:xfrm>
            <a:off x="6697122" y="1585798"/>
            <a:ext cx="2825772" cy="184666"/>
          </a:xfrm>
          <a:prstGeom prst="rect">
            <a:avLst/>
          </a:prstGeom>
        </p:spPr>
        <p:txBody>
          <a:bodyPr wrap="square">
            <a:spAutoFit/>
          </a:bodyPr>
          <a:lstStyle>
            <a:lvl1pPr marL="0" algn="ctr" eaLnBrk="1" hangingPunct="1">
              <a:defRPr kumimoji="0" lang="en-GB" sz="2600"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r>
              <a:rPr lang="en-GB" sz="600">
                <a:solidFill>
                  <a:schemeClr val="tx1"/>
                </a:solidFill>
              </a:rPr>
              <a:t>Sizing Key</a:t>
            </a:r>
          </a:p>
        </p:txBody>
      </p:sp>
      <p:sp>
        <p:nvSpPr>
          <p:cNvPr id="3" name="TextBox 2">
            <a:extLst>
              <a:ext uri="{FF2B5EF4-FFF2-40B4-BE49-F238E27FC236}">
                <a16:creationId xmlns:a16="http://schemas.microsoft.com/office/drawing/2014/main" id="{AE01D04D-5E79-4C4B-A8C0-96A99F4BC6C4}"/>
              </a:ext>
            </a:extLst>
          </p:cNvPr>
          <p:cNvSpPr txBox="1"/>
          <p:nvPr/>
        </p:nvSpPr>
        <p:spPr>
          <a:xfrm>
            <a:off x="7561883" y="4469596"/>
            <a:ext cx="1640306" cy="584775"/>
          </a:xfrm>
          <a:prstGeom prst="rect">
            <a:avLst/>
          </a:prstGeom>
          <a:noFill/>
        </p:spPr>
        <p:txBody>
          <a:bodyPr wrap="square" rtlCol="0">
            <a:spAutoFit/>
          </a:bodyPr>
          <a:lstStyle/>
          <a:p>
            <a:r>
              <a:rPr lang="en-GB" sz="800" dirty="0"/>
              <a:t>*</a:t>
            </a:r>
            <a:r>
              <a:rPr lang="en-US" sz="800" dirty="0"/>
              <a:t>May also include additional changes that have not gone through change development as yet</a:t>
            </a:r>
            <a:endParaRPr lang="en-GB" sz="800" dirty="0"/>
          </a:p>
        </p:txBody>
      </p:sp>
    </p:spTree>
    <p:extLst>
      <p:ext uri="{BB962C8B-B14F-4D97-AF65-F5344CB8AC3E}">
        <p14:creationId xmlns:p14="http://schemas.microsoft.com/office/powerpoint/2010/main" val="132998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p:txBody>
          <a:bodyPr>
            <a:normAutofit/>
          </a:bodyPr>
          <a:lstStyle/>
          <a:p>
            <a:r>
              <a:rPr lang="en-GB" dirty="0"/>
              <a:t>Proposed Next Steps</a:t>
            </a:r>
          </a:p>
        </p:txBody>
      </p:sp>
      <p:sp>
        <p:nvSpPr>
          <p:cNvPr id="3" name="Content Placeholder 2">
            <a:extLst>
              <a:ext uri="{FF2B5EF4-FFF2-40B4-BE49-F238E27FC236}">
                <a16:creationId xmlns:a16="http://schemas.microsoft.com/office/drawing/2014/main" id="{2F0289D2-D04C-4F0F-9BBD-22F701DD362D}"/>
              </a:ext>
            </a:extLst>
          </p:cNvPr>
          <p:cNvSpPr>
            <a:spLocks noGrp="1"/>
          </p:cNvSpPr>
          <p:nvPr>
            <p:ph idx="1"/>
          </p:nvPr>
        </p:nvSpPr>
        <p:spPr/>
        <p:txBody>
          <a:bodyPr vert="horz" lIns="91440" tIns="45720" rIns="91440" bIns="45720" rtlCol="0" anchor="t">
            <a:normAutofit/>
          </a:bodyPr>
          <a:lstStyle/>
          <a:p>
            <a:pPr marL="161925" indent="-149860">
              <a:spcBef>
                <a:spcPts val="100"/>
              </a:spcBef>
              <a:buFontTx/>
              <a:buChar char="•"/>
              <a:tabLst>
                <a:tab pos="162560" algn="l"/>
              </a:tabLst>
            </a:pPr>
            <a:r>
              <a:rPr lang="en-GB" sz="1200" dirty="0">
                <a:latin typeface="+mn-lt"/>
                <a:cs typeface="Poppins Medium"/>
              </a:rPr>
              <a:t>Issue the Change Packs as described for consultation in April </a:t>
            </a:r>
          </a:p>
          <a:p>
            <a:pPr marL="161925" indent="-149860">
              <a:spcBef>
                <a:spcPts val="100"/>
              </a:spcBef>
              <a:buFontTx/>
              <a:buChar char="•"/>
              <a:tabLst>
                <a:tab pos="162560" algn="l"/>
              </a:tabLst>
            </a:pPr>
            <a:endParaRPr lang="en-GB" sz="1200" dirty="0">
              <a:latin typeface="+mn-lt"/>
              <a:cs typeface="Poppins Medium"/>
            </a:endParaRPr>
          </a:p>
          <a:p>
            <a:pPr marL="161925" indent="-149860">
              <a:spcBef>
                <a:spcPts val="100"/>
              </a:spcBef>
              <a:buFontTx/>
              <a:buChar char="•"/>
              <a:tabLst>
                <a:tab pos="162560" algn="l"/>
              </a:tabLst>
            </a:pPr>
            <a:r>
              <a:rPr lang="en-GB" sz="1200" dirty="0">
                <a:latin typeface="+mn-lt"/>
                <a:cs typeface="Poppins Medium"/>
              </a:rPr>
              <a:t>Present the April Change Packs to DSG on Monday 25</a:t>
            </a:r>
            <a:r>
              <a:rPr lang="en-GB" sz="1200" baseline="30000" dirty="0">
                <a:latin typeface="+mn-lt"/>
                <a:cs typeface="Poppins Medium"/>
              </a:rPr>
              <a:t>th</a:t>
            </a:r>
            <a:r>
              <a:rPr lang="en-GB" sz="1200" dirty="0">
                <a:latin typeface="+mn-lt"/>
                <a:cs typeface="Poppins Medium"/>
              </a:rPr>
              <a:t> April</a:t>
            </a:r>
          </a:p>
          <a:p>
            <a:pPr marL="161925" indent="-149860">
              <a:spcBef>
                <a:spcPts val="100"/>
              </a:spcBef>
              <a:buFontTx/>
              <a:buChar char="•"/>
              <a:tabLst>
                <a:tab pos="162560" algn="l"/>
              </a:tabLst>
            </a:pPr>
            <a:endParaRPr lang="en-GB" sz="1200" dirty="0">
              <a:latin typeface="+mn-lt"/>
              <a:cs typeface="Poppins Medium"/>
            </a:endParaRPr>
          </a:p>
          <a:p>
            <a:pPr marL="161925" indent="-149860">
              <a:spcBef>
                <a:spcPts val="100"/>
              </a:spcBef>
              <a:buFontTx/>
              <a:buChar char="•"/>
              <a:tabLst>
                <a:tab pos="162560" algn="l"/>
              </a:tabLst>
            </a:pPr>
            <a:r>
              <a:rPr lang="en-GB" sz="1200" dirty="0">
                <a:latin typeface="+mn-lt"/>
                <a:cs typeface="Poppins Medium"/>
              </a:rPr>
              <a:t>Seek approval of Change Packs at May </a:t>
            </a:r>
            <a:r>
              <a:rPr lang="en-GB" sz="1200" dirty="0" err="1">
                <a:latin typeface="+mn-lt"/>
                <a:cs typeface="Poppins Medium"/>
              </a:rPr>
              <a:t>ChMC</a:t>
            </a:r>
            <a:r>
              <a:rPr lang="en-GB" sz="1200" dirty="0">
                <a:latin typeface="+mn-lt"/>
                <a:cs typeface="Poppins Medium"/>
              </a:rPr>
              <a:t> and June </a:t>
            </a:r>
            <a:r>
              <a:rPr lang="en-GB" sz="1200" dirty="0" err="1">
                <a:latin typeface="+mn-lt"/>
                <a:cs typeface="Poppins Medium"/>
              </a:rPr>
              <a:t>ChMC</a:t>
            </a:r>
            <a:endParaRPr lang="en-GB" sz="1200" dirty="0">
              <a:latin typeface="+mn-lt"/>
              <a:cs typeface="Poppins Medium"/>
            </a:endParaRPr>
          </a:p>
          <a:p>
            <a:pPr marL="161925" indent="-149860">
              <a:spcBef>
                <a:spcPts val="100"/>
              </a:spcBef>
              <a:buFontTx/>
              <a:buChar char="•"/>
              <a:tabLst>
                <a:tab pos="162560" algn="l"/>
              </a:tabLst>
            </a:pPr>
            <a:endParaRPr lang="en-GB" sz="1200" dirty="0">
              <a:latin typeface="+mn-lt"/>
              <a:cs typeface="Poppins Medium"/>
            </a:endParaRPr>
          </a:p>
          <a:p>
            <a:pPr marL="161925" indent="-149860">
              <a:spcBef>
                <a:spcPts val="100"/>
              </a:spcBef>
              <a:buFontTx/>
              <a:buChar char="•"/>
              <a:tabLst>
                <a:tab pos="162560" algn="l"/>
              </a:tabLst>
            </a:pPr>
            <a:r>
              <a:rPr lang="en-GB" sz="1200" dirty="0">
                <a:latin typeface="+mn-lt"/>
                <a:cs typeface="Poppins Medium"/>
              </a:rPr>
              <a:t>Present BERs for approval to cover off both Release options at </a:t>
            </a:r>
            <a:r>
              <a:rPr lang="en-GB" sz="1200" dirty="0" err="1">
                <a:latin typeface="+mn-lt"/>
                <a:cs typeface="Poppins Medium"/>
              </a:rPr>
              <a:t>ChMC</a:t>
            </a:r>
            <a:r>
              <a:rPr lang="en-GB" sz="1200" dirty="0">
                <a:latin typeface="+mn-lt"/>
                <a:cs typeface="Poppins Medium"/>
              </a:rPr>
              <a:t> in May</a:t>
            </a:r>
            <a:r>
              <a:rPr lang="en-GB" sz="1200" dirty="0">
                <a:latin typeface="Poppins Medium"/>
                <a:cs typeface="Poppins Medium"/>
              </a:rPr>
              <a:t> </a:t>
            </a:r>
          </a:p>
          <a:p>
            <a:pPr marL="161925" indent="-149860">
              <a:spcBef>
                <a:spcPts val="100"/>
              </a:spcBef>
              <a:buFontTx/>
              <a:buChar char="•"/>
              <a:tabLst>
                <a:tab pos="162560" algn="l"/>
              </a:tabLst>
            </a:pPr>
            <a:endParaRPr lang="en-GB" sz="1200" dirty="0">
              <a:latin typeface="Poppins Medium"/>
              <a:cs typeface="Poppins Medium"/>
            </a:endParaRPr>
          </a:p>
          <a:p>
            <a:pPr marL="12065" indent="0">
              <a:spcBef>
                <a:spcPts val="100"/>
              </a:spcBef>
              <a:buNone/>
              <a:tabLst>
                <a:tab pos="162560" algn="l"/>
              </a:tabLst>
            </a:pPr>
            <a:endParaRPr lang="en-GB" sz="1200" dirty="0">
              <a:latin typeface="Poppins Medium"/>
              <a:cs typeface="Poppins Medium"/>
            </a:endParaRPr>
          </a:p>
          <a:p>
            <a:pPr marL="161925" indent="-149860">
              <a:spcBef>
                <a:spcPts val="100"/>
              </a:spcBef>
              <a:buFontTx/>
              <a:buChar char="•"/>
              <a:tabLst>
                <a:tab pos="162560" algn="l"/>
              </a:tabLst>
            </a:pPr>
            <a:endParaRPr lang="en-GB" sz="1200" dirty="0">
              <a:latin typeface="Poppins Medium"/>
              <a:cs typeface="Poppins Medium"/>
            </a:endParaRPr>
          </a:p>
        </p:txBody>
      </p:sp>
    </p:spTree>
    <p:extLst>
      <p:ext uri="{BB962C8B-B14F-4D97-AF65-F5344CB8AC3E}">
        <p14:creationId xmlns:p14="http://schemas.microsoft.com/office/powerpoint/2010/main" val="179124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DAEB-C4E2-46AD-B63F-85022E7CF6B2}"/>
              </a:ext>
            </a:extLst>
          </p:cNvPr>
          <p:cNvSpPr>
            <a:spLocks noGrp="1"/>
          </p:cNvSpPr>
          <p:nvPr>
            <p:ph type="title"/>
          </p:nvPr>
        </p:nvSpPr>
        <p:spPr>
          <a:xfrm>
            <a:off x="376518" y="2140537"/>
            <a:ext cx="8229600" cy="637580"/>
          </a:xfrm>
        </p:spPr>
        <p:txBody>
          <a:bodyPr/>
          <a:lstStyle/>
          <a:p>
            <a:r>
              <a:rPr lang="en-GB" dirty="0"/>
              <a:t>Appendices for Information</a:t>
            </a:r>
          </a:p>
        </p:txBody>
      </p:sp>
    </p:spTree>
    <p:extLst>
      <p:ext uri="{BB962C8B-B14F-4D97-AF65-F5344CB8AC3E}">
        <p14:creationId xmlns:p14="http://schemas.microsoft.com/office/powerpoint/2010/main" val="73681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281EB8D-BA41-4B2A-8C7C-E254204142D8}"/>
              </a:ext>
            </a:extLst>
          </p:cNvPr>
          <p:cNvGraphicFramePr>
            <a:graphicFrameLocks noGrp="1"/>
          </p:cNvGraphicFramePr>
          <p:nvPr>
            <p:extLst>
              <p:ext uri="{D42A27DB-BD31-4B8C-83A1-F6EECF244321}">
                <p14:modId xmlns:p14="http://schemas.microsoft.com/office/powerpoint/2010/main" val="1014757943"/>
              </p:ext>
            </p:extLst>
          </p:nvPr>
        </p:nvGraphicFramePr>
        <p:xfrm>
          <a:off x="143830" y="792347"/>
          <a:ext cx="8856340" cy="4083760"/>
        </p:xfrm>
        <a:graphic>
          <a:graphicData uri="http://schemas.openxmlformats.org/drawingml/2006/table">
            <a:tbl>
              <a:tblPr firstRow="1" bandRow="1">
                <a:tableStyleId>{5C22544A-7EE6-4342-B048-85BDC9FD1C3A}</a:tableStyleId>
              </a:tblPr>
              <a:tblGrid>
                <a:gridCol w="861200">
                  <a:extLst>
                    <a:ext uri="{9D8B030D-6E8A-4147-A177-3AD203B41FA5}">
                      <a16:colId xmlns:a16="http://schemas.microsoft.com/office/drawing/2014/main" val="2430138948"/>
                    </a:ext>
                  </a:extLst>
                </a:gridCol>
                <a:gridCol w="1009407">
                  <a:extLst>
                    <a:ext uri="{9D8B030D-6E8A-4147-A177-3AD203B41FA5}">
                      <a16:colId xmlns:a16="http://schemas.microsoft.com/office/drawing/2014/main" val="122889759"/>
                    </a:ext>
                  </a:extLst>
                </a:gridCol>
                <a:gridCol w="1233719">
                  <a:extLst>
                    <a:ext uri="{9D8B030D-6E8A-4147-A177-3AD203B41FA5}">
                      <a16:colId xmlns:a16="http://schemas.microsoft.com/office/drawing/2014/main" val="2930360576"/>
                    </a:ext>
                  </a:extLst>
                </a:gridCol>
                <a:gridCol w="1213691">
                  <a:extLst>
                    <a:ext uri="{9D8B030D-6E8A-4147-A177-3AD203B41FA5}">
                      <a16:colId xmlns:a16="http://schemas.microsoft.com/office/drawing/2014/main" val="2973928872"/>
                    </a:ext>
                  </a:extLst>
                </a:gridCol>
                <a:gridCol w="4538323">
                  <a:extLst>
                    <a:ext uri="{9D8B030D-6E8A-4147-A177-3AD203B41FA5}">
                      <a16:colId xmlns:a16="http://schemas.microsoft.com/office/drawing/2014/main" val="1723011710"/>
                    </a:ext>
                  </a:extLst>
                </a:gridCol>
              </a:tblGrid>
              <a:tr h="547964">
                <a:tc>
                  <a:txBody>
                    <a:bodyPr/>
                    <a:lstStyle/>
                    <a:p>
                      <a:r>
                        <a:rPr lang="en-GB" sz="1000">
                          <a:solidFill>
                            <a:schemeClr val="bg1"/>
                          </a:solidFill>
                        </a:rPr>
                        <a:t>Change</a:t>
                      </a:r>
                    </a:p>
                  </a:txBody>
                  <a:tcPr marL="91327" marR="91327" marT="45664" marB="45664"/>
                </a:tc>
                <a:tc>
                  <a:txBody>
                    <a:bodyPr/>
                    <a:lstStyle/>
                    <a:p>
                      <a:r>
                        <a:rPr lang="en-GB" sz="1000">
                          <a:solidFill>
                            <a:schemeClr val="bg1"/>
                          </a:solidFill>
                        </a:rPr>
                        <a:t>Size of Change</a:t>
                      </a:r>
                    </a:p>
                  </a:txBody>
                  <a:tcPr marL="91327" marR="91327" marT="45664" marB="45664"/>
                </a:tc>
                <a:tc>
                  <a:txBody>
                    <a:bodyPr/>
                    <a:lstStyle/>
                    <a:p>
                      <a:r>
                        <a:rPr lang="en-GB" sz="1000">
                          <a:solidFill>
                            <a:schemeClr val="bg1"/>
                          </a:solidFill>
                        </a:rPr>
                        <a:t>Recommended Design Change Pack Approval</a:t>
                      </a:r>
                    </a:p>
                  </a:txBody>
                  <a:tcPr marL="91327" marR="91327" marT="45664" marB="45664"/>
                </a:tc>
                <a:tc>
                  <a:txBody>
                    <a:bodyPr/>
                    <a:lstStyle/>
                    <a:p>
                      <a:r>
                        <a:rPr lang="en-GB" sz="1000">
                          <a:solidFill>
                            <a:schemeClr val="bg1"/>
                          </a:solidFill>
                        </a:rPr>
                        <a:t>Recommended Release for Delivery</a:t>
                      </a:r>
                    </a:p>
                  </a:txBody>
                  <a:tcPr marL="91327" marR="91327" marT="45664" marB="45664"/>
                </a:tc>
                <a:tc>
                  <a:txBody>
                    <a:bodyPr/>
                    <a:lstStyle/>
                    <a:p>
                      <a:r>
                        <a:rPr lang="en-GB" sz="1000">
                          <a:solidFill>
                            <a:schemeClr val="bg1"/>
                          </a:solidFill>
                        </a:rPr>
                        <a:t>Recommendation Comments</a:t>
                      </a:r>
                    </a:p>
                  </a:txBody>
                  <a:tcPr marL="91327" marR="91327" marT="45664" marB="45664"/>
                </a:tc>
                <a:extLst>
                  <a:ext uri="{0D108BD9-81ED-4DB2-BD59-A6C34878D82A}">
                    <a16:rowId xmlns:a16="http://schemas.microsoft.com/office/drawing/2014/main" val="3569938092"/>
                  </a:ext>
                </a:extLst>
              </a:tr>
              <a:tr h="700176">
                <a:tc>
                  <a:txBody>
                    <a:bodyPr/>
                    <a:lstStyle/>
                    <a:p>
                      <a:r>
                        <a:rPr lang="en-GB" sz="1000">
                          <a:solidFill>
                            <a:srgbClr val="1E1246"/>
                          </a:solidFill>
                        </a:rPr>
                        <a:t>XRN4900</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X-Large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solidFill>
                          <a:srgbClr val="1E1246"/>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solidFill>
                          <a:srgbClr val="1E1246"/>
                        </a:solidFill>
                        <a:latin typeface="+mn-lt"/>
                        <a:ea typeface="+mn-ea"/>
                        <a:cs typeface="+mn-cs"/>
                      </a:endParaRP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May</a:t>
                      </a:r>
                    </a:p>
                  </a:txBody>
                  <a:tcPr marL="91327" marR="91327" marT="45664" marB="45664"/>
                </a:tc>
                <a:tc>
                  <a:txBody>
                    <a:bodyPr/>
                    <a:lstStyle/>
                    <a:p>
                      <a:r>
                        <a:rPr lang="en-GB" sz="1000">
                          <a:solidFill>
                            <a:srgbClr val="1E1246"/>
                          </a:solidFill>
                          <a:latin typeface="+mn-lt"/>
                          <a:ea typeface="+mn-ea"/>
                          <a:cs typeface="+mn-cs"/>
                        </a:rPr>
                        <a:t>Feb23</a:t>
                      </a:r>
                    </a:p>
                  </a:txBody>
                  <a:tcPr marL="91327" marR="91327" marT="45664" marB="45664"/>
                </a:tc>
                <a:tc>
                  <a:txBody>
                    <a:bodyPr/>
                    <a:lstStyle/>
                    <a:p>
                      <a:pPr marL="228600" indent="-228600">
                        <a:buAutoNum type="arabicPeriod"/>
                      </a:pPr>
                      <a:r>
                        <a:rPr lang="en-US" sz="800" dirty="0">
                          <a:solidFill>
                            <a:srgbClr val="1E1246"/>
                          </a:solidFill>
                          <a:latin typeface="+mn-lt"/>
                          <a:ea typeface="+mn-ea"/>
                          <a:cs typeface="+mn-cs"/>
                        </a:rPr>
                        <a:t>In order to meet a Nov22 release  timeline, the physical works and associated changes to systems will need to be completed in advance of System Integration Testing (SIT) in July 2022</a:t>
                      </a:r>
                    </a:p>
                    <a:p>
                      <a:pPr marL="228600" indent="-228600">
                        <a:buAutoNum type="arabicPeriod"/>
                      </a:pPr>
                      <a:r>
                        <a:rPr lang="en-US" sz="800" dirty="0">
                          <a:solidFill>
                            <a:srgbClr val="1E1246"/>
                          </a:solidFill>
                          <a:latin typeface="+mn-lt"/>
                          <a:ea typeface="+mn-ea"/>
                          <a:cs typeface="+mn-cs"/>
                        </a:rPr>
                        <a:t>Feb23 release is the earliest release after the above dependency can be met</a:t>
                      </a:r>
                    </a:p>
                    <a:p>
                      <a:pPr marL="228600" indent="-228600">
                        <a:buAutoNum type="arabicPeriod"/>
                      </a:pPr>
                      <a:r>
                        <a:rPr lang="en-US" sz="800" dirty="0">
                          <a:solidFill>
                            <a:srgbClr val="1E1246"/>
                          </a:solidFill>
                          <a:latin typeface="+mn-lt"/>
                          <a:ea typeface="+mn-ea"/>
                          <a:cs typeface="+mn-cs"/>
                        </a:rPr>
                        <a:t>This change is not suitable for a minor release due to its size</a:t>
                      </a:r>
                    </a:p>
                  </a:txBody>
                  <a:tcPr marL="91327" marR="91327" marT="45664" marB="45664"/>
                </a:tc>
                <a:extLst>
                  <a:ext uri="{0D108BD9-81ED-4DB2-BD59-A6C34878D82A}">
                    <a16:rowId xmlns:a16="http://schemas.microsoft.com/office/drawing/2014/main" val="3149315289"/>
                  </a:ext>
                </a:extLst>
              </a:tr>
              <a:tr h="943715">
                <a:tc>
                  <a:txBody>
                    <a:bodyPr/>
                    <a:lstStyle/>
                    <a:p>
                      <a:pPr marL="0" eaLnBrk="1" hangingPunct="1"/>
                      <a:r>
                        <a:rPr lang="en-GB" sz="1000">
                          <a:solidFill>
                            <a:srgbClr val="1E1246"/>
                          </a:solidFill>
                          <a:latin typeface="+mn-lt"/>
                          <a:ea typeface="+mn-ea"/>
                          <a:cs typeface="+mn-cs"/>
                        </a:rPr>
                        <a:t>XRN4978</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Medium</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April </a:t>
                      </a:r>
                    </a:p>
                  </a:txBody>
                  <a:tcPr marL="91327" marR="91327" marT="45664" marB="45664"/>
                </a:tc>
                <a:tc>
                  <a:txBody>
                    <a:bodyPr/>
                    <a:lstStyle/>
                    <a:p>
                      <a:r>
                        <a:rPr lang="en-GB" sz="1000">
                          <a:solidFill>
                            <a:srgbClr val="1E1246"/>
                          </a:solidFill>
                          <a:latin typeface="+mn-lt"/>
                          <a:ea typeface="+mn-ea"/>
                          <a:cs typeface="+mn-cs"/>
                        </a:rPr>
                        <a:t>See Options (slide 4)</a:t>
                      </a:r>
                    </a:p>
                  </a:txBody>
                  <a:tcPr marL="91327" marR="91327" marT="45664" marB="45664"/>
                </a:tc>
                <a:tc>
                  <a:txBody>
                    <a:bodyPr/>
                    <a:lstStyle/>
                    <a:p>
                      <a:pPr marL="228600" marR="0" lvl="0" indent="-228600" eaLnBrk="1" fontAlgn="auto" latinLnBrk="0" hangingPunct="1">
                        <a:lnSpc>
                          <a:spcPct val="100000"/>
                        </a:lnSpc>
                        <a:spcBef>
                          <a:spcPts val="0"/>
                        </a:spcBef>
                        <a:spcAft>
                          <a:spcPts val="0"/>
                        </a:spcAft>
                        <a:buClrTx/>
                        <a:buSzTx/>
                        <a:buFontTx/>
                        <a:buAutoNum type="arabicPeriod"/>
                      </a:pPr>
                      <a:r>
                        <a:rPr lang="en-GB" sz="800" noProof="0">
                          <a:solidFill>
                            <a:srgbClr val="1E1246"/>
                          </a:solidFill>
                          <a:latin typeface="+mn-lt"/>
                          <a:ea typeface="+mn-ea"/>
                          <a:cs typeface="+mn-cs"/>
                        </a:rPr>
                        <a:t>This change is not suitable for a Minor Release </a:t>
                      </a:r>
                      <a:r>
                        <a:rPr lang="en-US" sz="800" noProof="0">
                          <a:solidFill>
                            <a:srgbClr val="1E1246"/>
                          </a:solidFill>
                          <a:latin typeface="+mn-lt"/>
                          <a:ea typeface="+mn-ea"/>
                          <a:cs typeface="+mn-cs"/>
                        </a:rPr>
                        <a:t>as extensive Performance Testing involved due to changes in NRL file. Build and Test effort is not sufficient in the Minor Release implementation window. Extended PIS is required to capture First Usage monitoring</a:t>
                      </a:r>
                    </a:p>
                    <a:p>
                      <a:pPr marL="228600" marR="0" lvl="0" indent="-228600" eaLnBrk="1" fontAlgn="auto" latinLnBrk="0" hangingPunct="1">
                        <a:lnSpc>
                          <a:spcPct val="100000"/>
                        </a:lnSpc>
                        <a:spcBef>
                          <a:spcPts val="0"/>
                        </a:spcBef>
                        <a:spcAft>
                          <a:spcPts val="0"/>
                        </a:spcAft>
                        <a:buClrTx/>
                        <a:buSzTx/>
                        <a:buFontTx/>
                        <a:buAutoNum type="arabicPeriod"/>
                      </a:pPr>
                      <a:r>
                        <a:rPr lang="en-GB" sz="800">
                          <a:solidFill>
                            <a:srgbClr val="1E1246"/>
                          </a:solidFill>
                          <a:latin typeface="+mn-lt"/>
                          <a:ea typeface="+mn-ea"/>
                          <a:cs typeface="+mn-cs"/>
                        </a:rPr>
                        <a:t>Nov22 is the earliest major release which can incorporate the delivery of this change and the realisation of Customer benefits. A later release  can be utilised but will delay the realisation of those benefits</a:t>
                      </a:r>
                    </a:p>
                    <a:p>
                      <a:pPr marL="0" marR="0" lvl="0" indent="0" eaLnBrk="1" fontAlgn="auto" latinLnBrk="0" hangingPunct="1">
                        <a:lnSpc>
                          <a:spcPct val="100000"/>
                        </a:lnSpc>
                        <a:spcBef>
                          <a:spcPts val="0"/>
                        </a:spcBef>
                        <a:spcAft>
                          <a:spcPts val="0"/>
                        </a:spcAft>
                        <a:buClrTx/>
                        <a:buSzTx/>
                        <a:buFontTx/>
                        <a:buNone/>
                      </a:pPr>
                      <a:endParaRPr lang="en-GB" sz="800" noProof="0">
                        <a:solidFill>
                          <a:srgbClr val="1E1246"/>
                        </a:solidFill>
                        <a:latin typeface="+mn-lt"/>
                        <a:ea typeface="+mn-ea"/>
                        <a:cs typeface="+mn-cs"/>
                      </a:endParaRPr>
                    </a:p>
                  </a:txBody>
                  <a:tcPr marL="91327" marR="91327" marT="45664" marB="45664"/>
                </a:tc>
                <a:extLst>
                  <a:ext uri="{0D108BD9-81ED-4DB2-BD59-A6C34878D82A}">
                    <a16:rowId xmlns:a16="http://schemas.microsoft.com/office/drawing/2014/main" val="1847432000"/>
                  </a:ext>
                </a:extLst>
              </a:tr>
              <a:tr h="106548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XRN4990</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Medium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solidFill>
                          <a:srgbClr val="1E1246"/>
                        </a:solidFill>
                        <a:latin typeface="+mn-lt"/>
                        <a:ea typeface="+mn-ea"/>
                        <a:cs typeface="+mn-cs"/>
                      </a:endParaRP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April</a:t>
                      </a:r>
                    </a:p>
                  </a:txBody>
                  <a:tcPr marL="91327" marR="91327" marT="45664" marB="45664"/>
                </a:tc>
                <a:tc>
                  <a:txBody>
                    <a:bodyPr/>
                    <a:lstStyle/>
                    <a:p>
                      <a:r>
                        <a:rPr lang="en-GB" sz="1000">
                          <a:solidFill>
                            <a:srgbClr val="1E1246"/>
                          </a:solidFill>
                          <a:latin typeface="+mn-lt"/>
                          <a:ea typeface="+mn-ea"/>
                          <a:cs typeface="+mn-cs"/>
                        </a:rPr>
                        <a:t>See Options (slide 4)</a:t>
                      </a:r>
                    </a:p>
                    <a:p>
                      <a:endParaRPr lang="en-GB" sz="1000">
                        <a:solidFill>
                          <a:srgbClr val="1E1246"/>
                        </a:solidFill>
                        <a:latin typeface="+mn-lt"/>
                        <a:ea typeface="+mn-ea"/>
                        <a:cs typeface="+mn-cs"/>
                      </a:endParaRPr>
                    </a:p>
                  </a:txBody>
                  <a:tcPr marL="91327" marR="91327" marT="45664" marB="45664"/>
                </a:tc>
                <a:tc>
                  <a:txBody>
                    <a:bodyPr/>
                    <a:lstStyle/>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800">
                          <a:solidFill>
                            <a:srgbClr val="1E1246"/>
                          </a:solidFill>
                          <a:latin typeface="+mn-lt"/>
                          <a:ea typeface="+mn-ea"/>
                          <a:cs typeface="+mn-cs"/>
                        </a:rPr>
                        <a:t>This is not suited to a Minor Release as </a:t>
                      </a:r>
                      <a:r>
                        <a:rPr lang="en-US" sz="800">
                          <a:solidFill>
                            <a:srgbClr val="1E1246"/>
                          </a:solidFill>
                          <a:latin typeface="+mn-lt"/>
                          <a:ea typeface="+mn-ea"/>
                          <a:cs typeface="+mn-cs"/>
                        </a:rPr>
                        <a:t>extensive Performance Testing involved due to the New batch job introduction to change the Class 2 and Class 3 sites to Class 4. A New channel/enhancement is needed to establish the connectivity with DDP system with UK link. Build and test efforts are not sufficient in the Minor Release implementation window. Extended PIS window needed to capture the First usage monitoring</a:t>
                      </a:r>
                    </a:p>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800">
                          <a:solidFill>
                            <a:srgbClr val="1E1246"/>
                          </a:solidFill>
                          <a:latin typeface="+mn-lt"/>
                          <a:ea typeface="+mn-ea"/>
                          <a:cs typeface="+mn-cs"/>
                        </a:rPr>
                        <a:t>Nov22 is the earliest major release which can incorporate the delivery of this change and meet UNC MOD0664. This is the earliest opportunity the benefits stated in the UNC MOD can be achieved</a:t>
                      </a:r>
                    </a:p>
                  </a:txBody>
                  <a:tcPr marL="91327" marR="91327" marT="45664" marB="45664"/>
                </a:tc>
                <a:extLst>
                  <a:ext uri="{0D108BD9-81ED-4DB2-BD59-A6C34878D82A}">
                    <a16:rowId xmlns:a16="http://schemas.microsoft.com/office/drawing/2014/main" val="47595912"/>
                  </a:ext>
                </a:extLst>
              </a:tr>
              <a:tr h="82194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XRN4992B</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Medium / Large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solidFill>
                          <a:srgbClr val="1E1246"/>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solidFill>
                          <a:srgbClr val="1E1246"/>
                        </a:solidFill>
                        <a:latin typeface="+mn-lt"/>
                        <a:ea typeface="+mn-ea"/>
                        <a:cs typeface="+mn-cs"/>
                      </a:endParaRP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rgbClr val="1E1246"/>
                          </a:solidFill>
                          <a:latin typeface="+mn-lt"/>
                          <a:ea typeface="+mn-ea"/>
                          <a:cs typeface="+mn-cs"/>
                        </a:rPr>
                        <a:t>May</a:t>
                      </a:r>
                    </a:p>
                  </a:txBody>
                  <a:tcPr marL="91327" marR="91327" marT="45664" marB="45664"/>
                </a:tc>
                <a:tc>
                  <a:txBody>
                    <a:bodyPr/>
                    <a:lstStyle/>
                    <a:p>
                      <a:r>
                        <a:rPr lang="en-GB" sz="1000">
                          <a:solidFill>
                            <a:srgbClr val="1E1246"/>
                          </a:solidFill>
                          <a:latin typeface="+mn-lt"/>
                          <a:ea typeface="+mn-ea"/>
                          <a:cs typeface="+mn-cs"/>
                        </a:rPr>
                        <a:t>Feb23</a:t>
                      </a:r>
                    </a:p>
                  </a:txBody>
                  <a:tcPr marL="91327" marR="91327" marT="45664" marB="45664"/>
                </a:tc>
                <a:tc>
                  <a:txBody>
                    <a:bodyPr/>
                    <a:lstStyle/>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800" dirty="0">
                          <a:solidFill>
                            <a:schemeClr val="tx1"/>
                          </a:solidFill>
                          <a:latin typeface="+mn-lt"/>
                          <a:ea typeface="+mn-ea"/>
                          <a:cs typeface="+mn-cs"/>
                        </a:rPr>
                        <a:t>This is not suited to a Minor Release due to the extensive level of Testing required particularly around Capacity invoicing. </a:t>
                      </a:r>
                      <a:r>
                        <a:rPr lang="en-US" sz="800" dirty="0">
                          <a:solidFill>
                            <a:schemeClr val="tx1"/>
                          </a:solidFill>
                          <a:latin typeface="+mn-lt"/>
                          <a:ea typeface="+mn-ea"/>
                          <a:cs typeface="+mn-cs"/>
                        </a:rPr>
                        <a:t>Extended PIS window is needed to capture the First usage monitoring.</a:t>
                      </a:r>
                      <a:endParaRPr lang="en-GB" sz="800" dirty="0">
                        <a:solidFill>
                          <a:schemeClr val="tx1"/>
                        </a:solidFill>
                        <a:latin typeface="+mn-lt"/>
                        <a:ea typeface="+mn-ea"/>
                        <a:cs typeface="+mn-cs"/>
                      </a:endParaRPr>
                    </a:p>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800" dirty="0">
                          <a:solidFill>
                            <a:schemeClr val="tx1"/>
                          </a:solidFill>
                          <a:latin typeface="+mn-lt"/>
                          <a:ea typeface="+mn-ea"/>
                          <a:cs typeface="+mn-cs"/>
                        </a:rPr>
                        <a:t>In order to include </a:t>
                      </a:r>
                      <a:r>
                        <a:rPr lang="en-GB" sz="800" dirty="0" err="1">
                          <a:solidFill>
                            <a:schemeClr val="tx1"/>
                          </a:solidFill>
                          <a:latin typeface="+mn-lt"/>
                          <a:ea typeface="+mn-ea"/>
                          <a:cs typeface="+mn-cs"/>
                        </a:rPr>
                        <a:t>iGTs</a:t>
                      </a:r>
                      <a:r>
                        <a:rPr lang="en-GB" sz="800" dirty="0">
                          <a:solidFill>
                            <a:schemeClr val="tx1"/>
                          </a:solidFill>
                          <a:latin typeface="+mn-lt"/>
                          <a:ea typeface="+mn-ea"/>
                          <a:cs typeface="+mn-cs"/>
                        </a:rPr>
                        <a:t> into solution and the introduction of a New Mod with an April Go Live expected, Feb23 is the first major release where the changes can be incorporated in advance of first usage in the May 2023 invoicing run.</a:t>
                      </a:r>
                    </a:p>
                  </a:txBody>
                  <a:tcPr marL="91327" marR="91327" marT="45664" marB="45664"/>
                </a:tc>
                <a:extLst>
                  <a:ext uri="{0D108BD9-81ED-4DB2-BD59-A6C34878D82A}">
                    <a16:rowId xmlns:a16="http://schemas.microsoft.com/office/drawing/2014/main" val="1553590659"/>
                  </a:ext>
                </a:extLst>
              </a:tr>
            </a:tbl>
          </a:graphicData>
        </a:graphic>
      </p:graphicFrame>
      <p:sp>
        <p:nvSpPr>
          <p:cNvPr id="4" name="Title 1">
            <a:extLst>
              <a:ext uri="{FF2B5EF4-FFF2-40B4-BE49-F238E27FC236}">
                <a16:creationId xmlns:a16="http://schemas.microsoft.com/office/drawing/2014/main" id="{A6E645CD-9CFE-4317-A1A4-BE5CAA7ED985}"/>
              </a:ext>
            </a:extLst>
          </p:cNvPr>
          <p:cNvSpPr txBox="1">
            <a:spLocks/>
          </p:cNvSpPr>
          <p:nvPr/>
        </p:nvSpPr>
        <p:spPr>
          <a:xfrm>
            <a:off x="457200" y="154767"/>
            <a:ext cx="8229600" cy="63758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a:t>Release Recommendation for Changes Part  1</a:t>
            </a:r>
          </a:p>
        </p:txBody>
      </p:sp>
    </p:spTree>
    <p:extLst>
      <p:ext uri="{BB962C8B-B14F-4D97-AF65-F5344CB8AC3E}">
        <p14:creationId xmlns:p14="http://schemas.microsoft.com/office/powerpoint/2010/main" val="418455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281EB8D-BA41-4B2A-8C7C-E254204142D8}"/>
              </a:ext>
            </a:extLst>
          </p:cNvPr>
          <p:cNvGraphicFramePr>
            <a:graphicFrameLocks noGrp="1"/>
          </p:cNvGraphicFramePr>
          <p:nvPr>
            <p:extLst>
              <p:ext uri="{D42A27DB-BD31-4B8C-83A1-F6EECF244321}">
                <p14:modId xmlns:p14="http://schemas.microsoft.com/office/powerpoint/2010/main" val="3774538620"/>
              </p:ext>
            </p:extLst>
          </p:nvPr>
        </p:nvGraphicFramePr>
        <p:xfrm>
          <a:off x="347339" y="1086494"/>
          <a:ext cx="8589620" cy="3260912"/>
        </p:xfrm>
        <a:graphic>
          <a:graphicData uri="http://schemas.openxmlformats.org/drawingml/2006/table">
            <a:tbl>
              <a:tblPr firstRow="1" bandRow="1">
                <a:tableStyleId>{5C22544A-7EE6-4342-B048-85BDC9FD1C3A}</a:tableStyleId>
              </a:tblPr>
              <a:tblGrid>
                <a:gridCol w="1150041">
                  <a:extLst>
                    <a:ext uri="{9D8B030D-6E8A-4147-A177-3AD203B41FA5}">
                      <a16:colId xmlns:a16="http://schemas.microsoft.com/office/drawing/2014/main" val="2430138948"/>
                    </a:ext>
                  </a:extLst>
                </a:gridCol>
                <a:gridCol w="1235596">
                  <a:extLst>
                    <a:ext uri="{9D8B030D-6E8A-4147-A177-3AD203B41FA5}">
                      <a16:colId xmlns:a16="http://schemas.microsoft.com/office/drawing/2014/main" val="1469943135"/>
                    </a:ext>
                  </a:extLst>
                </a:gridCol>
                <a:gridCol w="1235596">
                  <a:extLst>
                    <a:ext uri="{9D8B030D-6E8A-4147-A177-3AD203B41FA5}">
                      <a16:colId xmlns:a16="http://schemas.microsoft.com/office/drawing/2014/main" val="2930360576"/>
                    </a:ext>
                  </a:extLst>
                </a:gridCol>
                <a:gridCol w="1217446">
                  <a:extLst>
                    <a:ext uri="{9D8B030D-6E8A-4147-A177-3AD203B41FA5}">
                      <a16:colId xmlns:a16="http://schemas.microsoft.com/office/drawing/2014/main" val="2973928872"/>
                    </a:ext>
                  </a:extLst>
                </a:gridCol>
                <a:gridCol w="3750941">
                  <a:extLst>
                    <a:ext uri="{9D8B030D-6E8A-4147-A177-3AD203B41FA5}">
                      <a16:colId xmlns:a16="http://schemas.microsoft.com/office/drawing/2014/main" val="1723011710"/>
                    </a:ext>
                  </a:extLst>
                </a:gridCol>
              </a:tblGrid>
              <a:tr h="547964">
                <a:tc>
                  <a:txBody>
                    <a:bodyPr/>
                    <a:lstStyle/>
                    <a:p>
                      <a:r>
                        <a:rPr lang="en-GB" sz="1000">
                          <a:solidFill>
                            <a:schemeClr val="bg1"/>
                          </a:solidFill>
                        </a:rPr>
                        <a:t>Change</a:t>
                      </a:r>
                    </a:p>
                  </a:txBody>
                  <a:tcPr marL="91327" marR="91327" marT="45664" marB="45664"/>
                </a:tc>
                <a:tc>
                  <a:txBody>
                    <a:bodyPr/>
                    <a:lstStyle/>
                    <a:p>
                      <a:r>
                        <a:rPr lang="en-GB" sz="1000">
                          <a:solidFill>
                            <a:schemeClr val="bg1"/>
                          </a:solidFill>
                        </a:rPr>
                        <a:t>Size of Change</a:t>
                      </a:r>
                    </a:p>
                  </a:txBody>
                  <a:tcPr marL="91327" marR="91327" marT="45664" marB="45664"/>
                </a:tc>
                <a:tc>
                  <a:txBody>
                    <a:bodyPr/>
                    <a:lstStyle/>
                    <a:p>
                      <a:r>
                        <a:rPr lang="en-GB" sz="1000">
                          <a:solidFill>
                            <a:schemeClr val="bg1"/>
                          </a:solidFill>
                        </a:rPr>
                        <a:t>Recommended Design Change Pack Approval</a:t>
                      </a:r>
                    </a:p>
                  </a:txBody>
                  <a:tcPr marL="91327" marR="91327" marT="45664" marB="45664"/>
                </a:tc>
                <a:tc>
                  <a:txBody>
                    <a:bodyPr/>
                    <a:lstStyle/>
                    <a:p>
                      <a:r>
                        <a:rPr lang="en-GB" sz="1000">
                          <a:solidFill>
                            <a:schemeClr val="bg1"/>
                          </a:solidFill>
                        </a:rPr>
                        <a:t>Recommended Release for Delivery</a:t>
                      </a:r>
                    </a:p>
                  </a:txBody>
                  <a:tcPr marL="91327" marR="91327" marT="45664" marB="45664"/>
                </a:tc>
                <a:tc>
                  <a:txBody>
                    <a:bodyPr/>
                    <a:lstStyle/>
                    <a:p>
                      <a:r>
                        <a:rPr lang="en-GB" sz="1000">
                          <a:solidFill>
                            <a:schemeClr val="bg1"/>
                          </a:solidFill>
                        </a:rPr>
                        <a:t>Recommendation Comments</a:t>
                      </a:r>
                    </a:p>
                  </a:txBody>
                  <a:tcPr marL="91327" marR="91327" marT="45664" marB="45664"/>
                </a:tc>
                <a:extLst>
                  <a:ext uri="{0D108BD9-81ED-4DB2-BD59-A6C34878D82A}">
                    <a16:rowId xmlns:a16="http://schemas.microsoft.com/office/drawing/2014/main" val="3569938092"/>
                  </a:ext>
                </a:extLst>
              </a:tr>
              <a:tr h="94371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XRN5091</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X- Large</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May</a:t>
                      </a:r>
                    </a:p>
                  </a:txBody>
                  <a:tcPr marL="91327" marR="91327" marT="45664" marB="45664"/>
                </a:tc>
                <a:tc>
                  <a:txBody>
                    <a:bodyPr/>
                    <a:lstStyle/>
                    <a:p>
                      <a:r>
                        <a:rPr lang="en-GB" sz="1000">
                          <a:solidFill>
                            <a:schemeClr val="tx1"/>
                          </a:solidFill>
                          <a:latin typeface="+mn-lt"/>
                          <a:ea typeface="+mn-ea"/>
                          <a:cs typeface="+mn-cs"/>
                        </a:rPr>
                        <a:t>Jun23</a:t>
                      </a:r>
                    </a:p>
                  </a:txBody>
                  <a:tcPr marL="91327" marR="91327" marT="45664" marB="45664"/>
                </a:tc>
                <a:tc>
                  <a:txBody>
                    <a:bodyPr/>
                    <a:lstStyle/>
                    <a:p>
                      <a:pPr marL="228600" indent="-228600">
                        <a:buAutoNum type="arabicPeriod"/>
                      </a:pPr>
                      <a:r>
                        <a:rPr lang="en-GB" sz="800">
                          <a:solidFill>
                            <a:schemeClr val="tx1"/>
                          </a:solidFill>
                          <a:latin typeface="+mn-lt"/>
                          <a:ea typeface="+mn-ea"/>
                          <a:cs typeface="+mn-cs"/>
                        </a:rPr>
                        <a:t>Large complex change which impacts on CSSC code. Therefore this is not recommended for either a Nov22 or Feb23 release</a:t>
                      </a:r>
                    </a:p>
                    <a:p>
                      <a:pPr marL="228600" indent="-228600">
                        <a:buAutoNum type="arabicPeriod"/>
                      </a:pPr>
                      <a:r>
                        <a:rPr lang="en-US" sz="800">
                          <a:solidFill>
                            <a:schemeClr val="tx1"/>
                          </a:solidFill>
                          <a:latin typeface="+mn-lt"/>
                          <a:ea typeface="+mn-ea"/>
                          <a:cs typeface="+mn-cs"/>
                        </a:rPr>
                        <a:t>Jun23 allows stability following the exit of CSSC from Project Implementation Support (PIS)</a:t>
                      </a:r>
                      <a:endParaRPr lang="en-GB" sz="800">
                        <a:solidFill>
                          <a:schemeClr val="tx1"/>
                        </a:solidFill>
                        <a:latin typeface="+mn-lt"/>
                        <a:ea typeface="+mn-ea"/>
                        <a:cs typeface="+mn-cs"/>
                      </a:endParaRPr>
                    </a:p>
                    <a:p>
                      <a:pPr marL="0" indent="0">
                        <a:buNone/>
                      </a:pPr>
                      <a:br>
                        <a:rPr lang="en-GB" sz="800">
                          <a:solidFill>
                            <a:schemeClr val="tx1"/>
                          </a:solidFill>
                          <a:latin typeface="+mn-lt"/>
                          <a:ea typeface="+mn-ea"/>
                          <a:cs typeface="+mn-cs"/>
                        </a:rPr>
                      </a:br>
                      <a:r>
                        <a:rPr lang="en-GB" sz="800" b="1">
                          <a:solidFill>
                            <a:schemeClr val="tx1"/>
                          </a:solidFill>
                          <a:latin typeface="+mn-lt"/>
                          <a:ea typeface="+mn-ea"/>
                          <a:cs typeface="+mn-cs"/>
                        </a:rPr>
                        <a:t>Update: see slide 9 for more detail on the impacts of a Nov22 or Feb23 release</a:t>
                      </a:r>
                    </a:p>
                  </a:txBody>
                  <a:tcPr marL="91327" marR="91327" marT="45664" marB="45664"/>
                </a:tc>
                <a:extLst>
                  <a:ext uri="{0D108BD9-81ED-4DB2-BD59-A6C34878D82A}">
                    <a16:rowId xmlns:a16="http://schemas.microsoft.com/office/drawing/2014/main" val="327913747"/>
                  </a:ext>
                </a:extLst>
              </a:tr>
              <a:tr h="94371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XRN5186</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Large</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May</a:t>
                      </a:r>
                    </a:p>
                  </a:txBody>
                  <a:tcPr marL="91327" marR="91327" marT="45664" marB="45664"/>
                </a:tc>
                <a:tc>
                  <a:txBody>
                    <a:bodyPr/>
                    <a:lstStyle/>
                    <a:p>
                      <a:r>
                        <a:rPr lang="en-GB" sz="1000">
                          <a:solidFill>
                            <a:schemeClr val="tx1"/>
                          </a:solidFill>
                          <a:latin typeface="+mn-lt"/>
                          <a:ea typeface="+mn-ea"/>
                          <a:cs typeface="+mn-cs"/>
                        </a:rPr>
                        <a:t>Jun23</a:t>
                      </a:r>
                    </a:p>
                  </a:txBody>
                  <a:tcPr marL="91327" marR="91327" marT="45664" marB="45664"/>
                </a:tc>
                <a:tc>
                  <a:txBody>
                    <a:bodyPr/>
                    <a:lstStyle/>
                    <a:p>
                      <a:pPr marL="228600" indent="-228600">
                        <a:buAutoNum type="arabicPeriod"/>
                      </a:pPr>
                      <a:r>
                        <a:rPr lang="en-GB" sz="800">
                          <a:solidFill>
                            <a:schemeClr val="tx1"/>
                          </a:solidFill>
                          <a:latin typeface="+mn-lt"/>
                          <a:ea typeface="+mn-ea"/>
                          <a:cs typeface="+mn-cs"/>
                        </a:rPr>
                        <a:t>Large complex change which impacts on CSSC code. Therefore this is not recommended for either a Nov22 or Feb23 release</a:t>
                      </a:r>
                    </a:p>
                    <a:p>
                      <a:pPr marL="228600" indent="-228600">
                        <a:buAutoNum type="arabicPeriod"/>
                      </a:pPr>
                      <a:r>
                        <a:rPr lang="en-US" sz="800">
                          <a:solidFill>
                            <a:schemeClr val="tx1"/>
                          </a:solidFill>
                          <a:latin typeface="+mn-lt"/>
                          <a:ea typeface="+mn-ea"/>
                          <a:cs typeface="+mn-cs"/>
                        </a:rPr>
                        <a:t>Jun23 allows stability following the exit of CSSC from Project Implementation Support (PIS)</a:t>
                      </a:r>
                      <a:endParaRPr lang="en-GB" sz="800">
                        <a:solidFill>
                          <a:schemeClr val="tx1"/>
                        </a:solidFill>
                        <a:latin typeface="+mn-lt"/>
                        <a:ea typeface="+mn-ea"/>
                        <a:cs typeface="+mn-cs"/>
                      </a:endParaRPr>
                    </a:p>
                    <a:p>
                      <a:pPr marL="0" indent="0">
                        <a:buNone/>
                      </a:pPr>
                      <a:br>
                        <a:rPr lang="en-GB" sz="800">
                          <a:solidFill>
                            <a:schemeClr val="tx1"/>
                          </a:solidFill>
                          <a:latin typeface="+mn-lt"/>
                          <a:ea typeface="+mn-ea"/>
                          <a:cs typeface="+mn-cs"/>
                        </a:rPr>
                      </a:br>
                      <a:r>
                        <a:rPr lang="en-GB" sz="800" b="1">
                          <a:solidFill>
                            <a:schemeClr val="tx1"/>
                          </a:solidFill>
                          <a:latin typeface="+mn-lt"/>
                          <a:ea typeface="+mn-ea"/>
                          <a:cs typeface="+mn-cs"/>
                        </a:rPr>
                        <a:t>Update: see slide 10 for more detail on the impacts of a Nov22 or Feb23 release</a:t>
                      </a:r>
                    </a:p>
                  </a:txBody>
                  <a:tcPr marL="91327" marR="91327" marT="45664" marB="45664"/>
                </a:tc>
                <a:extLst>
                  <a:ext uri="{0D108BD9-81ED-4DB2-BD59-A6C34878D82A}">
                    <a16:rowId xmlns:a16="http://schemas.microsoft.com/office/drawing/2014/main" val="1679255381"/>
                  </a:ext>
                </a:extLst>
              </a:tr>
              <a:tr h="821945">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XRN5298</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Medium</a:t>
                      </a:r>
                    </a:p>
                  </a:txBody>
                  <a:tcPr marL="91327" marR="91327" marT="45664" marB="456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tx1"/>
                          </a:solidFill>
                          <a:latin typeface="+mn-lt"/>
                          <a:ea typeface="+mn-ea"/>
                          <a:cs typeface="+mn-cs"/>
                        </a:rPr>
                        <a:t>April</a:t>
                      </a:r>
                    </a:p>
                  </a:txBody>
                  <a:tcPr marL="91327" marR="91327" marT="45664" marB="45664"/>
                </a:tc>
                <a:tc>
                  <a:txBody>
                    <a:bodyPr/>
                    <a:lstStyle/>
                    <a:p>
                      <a:r>
                        <a:rPr lang="en-GB" sz="1000">
                          <a:solidFill>
                            <a:schemeClr val="tx1"/>
                          </a:solidFill>
                          <a:latin typeface="+mn-lt"/>
                          <a:ea typeface="+mn-ea"/>
                          <a:cs typeface="+mn-cs"/>
                        </a:rPr>
                        <a:t>See Options (slide 4)</a:t>
                      </a:r>
                    </a:p>
                  </a:txBody>
                  <a:tcPr marL="91327" marR="91327" marT="45664" marB="45664"/>
                </a:tc>
                <a:tc>
                  <a:txBody>
                    <a:bodyPr/>
                    <a:lstStyle/>
                    <a:p>
                      <a:pPr marL="228600" marR="0" lvl="0" indent="-228600" defTabSz="914400" eaLnBrk="1" fontAlgn="auto" latinLnBrk="0" hangingPunct="1">
                        <a:lnSpc>
                          <a:spcPct val="100000"/>
                        </a:lnSpc>
                        <a:spcBef>
                          <a:spcPts val="0"/>
                        </a:spcBef>
                        <a:spcAft>
                          <a:spcPts val="0"/>
                        </a:spcAft>
                        <a:buClrTx/>
                        <a:buSzTx/>
                        <a:buFontTx/>
                        <a:buAutoNum type="arabicPeriod"/>
                        <a:tabLst/>
                        <a:defRPr/>
                      </a:pPr>
                      <a:r>
                        <a:rPr lang="en-GB" sz="800">
                          <a:solidFill>
                            <a:schemeClr val="tx1"/>
                          </a:solidFill>
                          <a:latin typeface="+mn-lt"/>
                          <a:ea typeface="+mn-ea"/>
                          <a:cs typeface="+mn-cs"/>
                        </a:rPr>
                        <a:t>This is not suited to a Minor Release </a:t>
                      </a:r>
                      <a:r>
                        <a:rPr lang="en-US" sz="800">
                          <a:solidFill>
                            <a:schemeClr val="tx1"/>
                          </a:solidFill>
                          <a:latin typeface="+mn-lt"/>
                          <a:ea typeface="+mn-ea"/>
                          <a:cs typeface="+mn-cs"/>
                        </a:rPr>
                        <a:t>due to the Build and Test effort in introducing  the Password protection logic in emails in SAP PO utilising JAVA. Extended PIS window needed to capture the First usage monitoring. Security testing likely to be required. </a:t>
                      </a:r>
                      <a:endParaRPr lang="en-GB" sz="800">
                        <a:solidFill>
                          <a:schemeClr val="tx1"/>
                        </a:solidFill>
                        <a:latin typeface="+mn-lt"/>
                        <a:ea typeface="+mn-ea"/>
                        <a:cs typeface="+mn-cs"/>
                      </a:endParaRPr>
                    </a:p>
                    <a:p>
                      <a:pPr marL="228600" indent="-228600" eaLnBrk="1" hangingPunct="1">
                        <a:buAutoNum type="arabicPeriod"/>
                      </a:pPr>
                      <a:r>
                        <a:rPr lang="en-US" sz="800">
                          <a:solidFill>
                            <a:schemeClr val="tx1"/>
                          </a:solidFill>
                          <a:latin typeface="+mn-lt"/>
                          <a:ea typeface="+mn-ea"/>
                          <a:cs typeface="+mn-cs"/>
                        </a:rPr>
                        <a:t>MOD0799 adds risk as the change will not be approved in time for delivery and may specify differences to Design</a:t>
                      </a:r>
                    </a:p>
                  </a:txBody>
                  <a:tcPr marL="91327" marR="91327" marT="45664" marB="45664"/>
                </a:tc>
                <a:extLst>
                  <a:ext uri="{0D108BD9-81ED-4DB2-BD59-A6C34878D82A}">
                    <a16:rowId xmlns:a16="http://schemas.microsoft.com/office/drawing/2014/main" val="858675682"/>
                  </a:ext>
                </a:extLst>
              </a:tr>
            </a:tbl>
          </a:graphicData>
        </a:graphic>
      </p:graphicFrame>
      <p:sp>
        <p:nvSpPr>
          <p:cNvPr id="7" name="Title 1">
            <a:extLst>
              <a:ext uri="{FF2B5EF4-FFF2-40B4-BE49-F238E27FC236}">
                <a16:creationId xmlns:a16="http://schemas.microsoft.com/office/drawing/2014/main" id="{5A02B318-3A75-4132-AAE4-7F5A3956A51B}"/>
              </a:ext>
            </a:extLst>
          </p:cNvPr>
          <p:cNvSpPr txBox="1">
            <a:spLocks/>
          </p:cNvSpPr>
          <p:nvPr/>
        </p:nvSpPr>
        <p:spPr>
          <a:xfrm>
            <a:off x="457200" y="154767"/>
            <a:ext cx="8229600" cy="63758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a:t>Release Recommendation for Changes Part  2</a:t>
            </a:r>
          </a:p>
        </p:txBody>
      </p:sp>
    </p:spTree>
    <p:extLst>
      <p:ext uri="{BB962C8B-B14F-4D97-AF65-F5344CB8AC3E}">
        <p14:creationId xmlns:p14="http://schemas.microsoft.com/office/powerpoint/2010/main" val="2339396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51F5CD-F618-406D-A2C7-1F8371826652}"/>
              </a:ext>
            </a:extLst>
          </p:cNvPr>
          <p:cNvGraphicFramePr>
            <a:graphicFrameLocks noGrp="1"/>
          </p:cNvGraphicFramePr>
          <p:nvPr>
            <p:extLst>
              <p:ext uri="{D42A27DB-BD31-4B8C-83A1-F6EECF244321}">
                <p14:modId xmlns:p14="http://schemas.microsoft.com/office/powerpoint/2010/main" val="1522801991"/>
              </p:ext>
            </p:extLst>
          </p:nvPr>
        </p:nvGraphicFramePr>
        <p:xfrm>
          <a:off x="38254" y="1111174"/>
          <a:ext cx="9067492" cy="3242682"/>
        </p:xfrm>
        <a:graphic>
          <a:graphicData uri="http://schemas.openxmlformats.org/drawingml/2006/table">
            <a:tbl>
              <a:tblPr firstRow="1" bandRow="1">
                <a:tableStyleId>{5C22544A-7EE6-4342-B048-85BDC9FD1C3A}</a:tableStyleId>
              </a:tblPr>
              <a:tblGrid>
                <a:gridCol w="864347">
                  <a:extLst>
                    <a:ext uri="{9D8B030D-6E8A-4147-A177-3AD203B41FA5}">
                      <a16:colId xmlns:a16="http://schemas.microsoft.com/office/drawing/2014/main" val="1593565384"/>
                    </a:ext>
                  </a:extLst>
                </a:gridCol>
                <a:gridCol w="521871">
                  <a:extLst>
                    <a:ext uri="{9D8B030D-6E8A-4147-A177-3AD203B41FA5}">
                      <a16:colId xmlns:a16="http://schemas.microsoft.com/office/drawing/2014/main" val="1812440525"/>
                    </a:ext>
                  </a:extLst>
                </a:gridCol>
                <a:gridCol w="587103">
                  <a:extLst>
                    <a:ext uri="{9D8B030D-6E8A-4147-A177-3AD203B41FA5}">
                      <a16:colId xmlns:a16="http://schemas.microsoft.com/office/drawing/2014/main" val="299986921"/>
                    </a:ext>
                  </a:extLst>
                </a:gridCol>
                <a:gridCol w="1051894">
                  <a:extLst>
                    <a:ext uri="{9D8B030D-6E8A-4147-A177-3AD203B41FA5}">
                      <a16:colId xmlns:a16="http://schemas.microsoft.com/office/drawing/2014/main" val="1067720000"/>
                    </a:ext>
                  </a:extLst>
                </a:gridCol>
                <a:gridCol w="799113">
                  <a:extLst>
                    <a:ext uri="{9D8B030D-6E8A-4147-A177-3AD203B41FA5}">
                      <a16:colId xmlns:a16="http://schemas.microsoft.com/office/drawing/2014/main" val="1730927898"/>
                    </a:ext>
                  </a:extLst>
                </a:gridCol>
                <a:gridCol w="611566">
                  <a:extLst>
                    <a:ext uri="{9D8B030D-6E8A-4147-A177-3AD203B41FA5}">
                      <a16:colId xmlns:a16="http://schemas.microsoft.com/office/drawing/2014/main" val="2990456771"/>
                    </a:ext>
                  </a:extLst>
                </a:gridCol>
                <a:gridCol w="1198670">
                  <a:extLst>
                    <a:ext uri="{9D8B030D-6E8A-4147-A177-3AD203B41FA5}">
                      <a16:colId xmlns:a16="http://schemas.microsoft.com/office/drawing/2014/main" val="1093493087"/>
                    </a:ext>
                  </a:extLst>
                </a:gridCol>
                <a:gridCol w="766497">
                  <a:extLst>
                    <a:ext uri="{9D8B030D-6E8A-4147-A177-3AD203B41FA5}">
                      <a16:colId xmlns:a16="http://schemas.microsoft.com/office/drawing/2014/main" val="912341622"/>
                    </a:ext>
                  </a:extLst>
                </a:gridCol>
                <a:gridCol w="652338">
                  <a:extLst>
                    <a:ext uri="{9D8B030D-6E8A-4147-A177-3AD203B41FA5}">
                      <a16:colId xmlns:a16="http://schemas.microsoft.com/office/drawing/2014/main" val="2140567650"/>
                    </a:ext>
                  </a:extLst>
                </a:gridCol>
                <a:gridCol w="2014093">
                  <a:extLst>
                    <a:ext uri="{9D8B030D-6E8A-4147-A177-3AD203B41FA5}">
                      <a16:colId xmlns:a16="http://schemas.microsoft.com/office/drawing/2014/main" val="4146425378"/>
                    </a:ext>
                  </a:extLst>
                </a:gridCol>
              </a:tblGrid>
              <a:tr h="547964">
                <a:tc>
                  <a:txBody>
                    <a:bodyPr/>
                    <a:lstStyle/>
                    <a:p>
                      <a:pPr algn="ctr"/>
                      <a:r>
                        <a:rPr lang="en-GB" sz="1000">
                          <a:solidFill>
                            <a:schemeClr val="bg1"/>
                          </a:solidFill>
                        </a:rPr>
                        <a:t>Change </a:t>
                      </a:r>
                    </a:p>
                  </a:txBody>
                  <a:tcPr marL="91327" marR="91327" marT="45664" marB="45664"/>
                </a:tc>
                <a:tc>
                  <a:txBody>
                    <a:bodyPr/>
                    <a:lstStyle/>
                    <a:p>
                      <a:pPr algn="ctr"/>
                      <a:r>
                        <a:rPr lang="en-GB" sz="1000">
                          <a:solidFill>
                            <a:schemeClr val="bg1"/>
                          </a:solidFill>
                        </a:rPr>
                        <a:t>Nov 2022</a:t>
                      </a:r>
                    </a:p>
                  </a:txBody>
                  <a:tcPr marL="91327" marR="91327" marT="45664" marB="45664"/>
                </a:tc>
                <a:tc>
                  <a:txBody>
                    <a:bodyPr/>
                    <a:lstStyle/>
                    <a:p>
                      <a:pPr algn="ctr"/>
                      <a:r>
                        <a:rPr lang="en-GB" sz="1000">
                          <a:solidFill>
                            <a:schemeClr val="bg1"/>
                          </a:solidFill>
                        </a:rPr>
                        <a:t>Feb 2023 </a:t>
                      </a:r>
                    </a:p>
                  </a:txBody>
                  <a:tcPr marL="91327" marR="91327" marT="45664" marB="45664"/>
                </a:tc>
                <a:tc>
                  <a:txBody>
                    <a:bodyPr/>
                    <a:lstStyle/>
                    <a:p>
                      <a:pPr algn="ctr"/>
                      <a:r>
                        <a:rPr lang="en-GB" sz="1000">
                          <a:solidFill>
                            <a:schemeClr val="bg1"/>
                          </a:solidFill>
                        </a:rPr>
                        <a:t>Functionality change</a:t>
                      </a:r>
                    </a:p>
                  </a:txBody>
                  <a:tcPr marL="91327" marR="91327" marT="45664" marB="45664"/>
                </a:tc>
                <a:tc>
                  <a:txBody>
                    <a:bodyPr/>
                    <a:lstStyle/>
                    <a:p>
                      <a:pPr algn="ctr"/>
                      <a:r>
                        <a:rPr lang="en-GB" sz="1000">
                          <a:solidFill>
                            <a:schemeClr val="bg1"/>
                          </a:solidFill>
                        </a:rPr>
                        <a:t>CSSC</a:t>
                      </a:r>
                    </a:p>
                  </a:txBody>
                  <a:tcPr marL="91327" marR="91327" marT="45664" marB="45664"/>
                </a:tc>
                <a:tc>
                  <a:txBody>
                    <a:bodyPr/>
                    <a:lstStyle/>
                    <a:p>
                      <a:pPr algn="ctr"/>
                      <a:r>
                        <a:rPr lang="en-GB" sz="1000">
                          <a:solidFill>
                            <a:schemeClr val="bg1"/>
                          </a:solidFill>
                        </a:rPr>
                        <a:t>Code Complexity</a:t>
                      </a:r>
                    </a:p>
                  </a:txBody>
                  <a:tcPr marL="91327" marR="91327" marT="45664" marB="45664"/>
                </a:tc>
                <a:tc>
                  <a:txBody>
                    <a:bodyPr/>
                    <a:lstStyle/>
                    <a:p>
                      <a:pPr algn="ctr"/>
                      <a:r>
                        <a:rPr lang="en-GB" sz="1000">
                          <a:solidFill>
                            <a:schemeClr val="bg1"/>
                          </a:solidFill>
                        </a:rPr>
                        <a:t>Build</a:t>
                      </a:r>
                    </a:p>
                  </a:txBody>
                  <a:tcPr marL="91327" marR="91327" marT="45664" marB="45664"/>
                </a:tc>
                <a:tc>
                  <a:txBody>
                    <a:bodyPr/>
                    <a:lstStyle/>
                    <a:p>
                      <a:pPr algn="ctr"/>
                      <a:r>
                        <a:rPr lang="en-GB" sz="1000">
                          <a:solidFill>
                            <a:schemeClr val="bg1"/>
                          </a:solidFill>
                        </a:rPr>
                        <a:t>Testing </a:t>
                      </a:r>
                    </a:p>
                  </a:txBody>
                  <a:tcPr marL="91327" marR="91327" marT="45664" marB="45664"/>
                </a:tc>
                <a:tc>
                  <a:txBody>
                    <a:bodyPr/>
                    <a:lstStyle/>
                    <a:p>
                      <a:pPr algn="ctr"/>
                      <a:r>
                        <a:rPr lang="en-GB" sz="1000">
                          <a:solidFill>
                            <a:schemeClr val="bg1"/>
                          </a:solidFill>
                        </a:rPr>
                        <a:t>PT</a:t>
                      </a:r>
                    </a:p>
                  </a:txBody>
                  <a:tcPr marL="91327" marR="91327" marT="45664" marB="45664"/>
                </a:tc>
                <a:tc>
                  <a:txBody>
                    <a:bodyPr/>
                    <a:lstStyle/>
                    <a:p>
                      <a:pPr algn="ctr"/>
                      <a:r>
                        <a:rPr lang="en-GB" sz="1000">
                          <a:solidFill>
                            <a:schemeClr val="bg1"/>
                          </a:solidFill>
                        </a:rPr>
                        <a:t>Rework if Delivered Earlier than June 2023</a:t>
                      </a:r>
                    </a:p>
                  </a:txBody>
                  <a:tcPr marL="91327" marR="91327" marT="45664" marB="45664"/>
                </a:tc>
                <a:extLst>
                  <a:ext uri="{0D108BD9-81ED-4DB2-BD59-A6C34878D82A}">
                    <a16:rowId xmlns:a16="http://schemas.microsoft.com/office/drawing/2014/main" val="55735839"/>
                  </a:ext>
                </a:extLst>
              </a:tr>
              <a:tr h="269415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a:solidFill>
                            <a:schemeClr val="tx1"/>
                          </a:solidFill>
                          <a:latin typeface="+mn-lt"/>
                          <a:ea typeface="+mn-ea"/>
                          <a:cs typeface="+mn-cs"/>
                        </a:rPr>
                        <a:t>XRN5091 - Deferral of creation of Class change reads at transfer of ownership</a:t>
                      </a:r>
                      <a:endParaRPr lang="en-GB" sz="900">
                        <a:solidFill>
                          <a:schemeClr val="tx1"/>
                        </a:solidFill>
                        <a:latin typeface="+mn-lt"/>
                        <a:ea typeface="+mn-ea"/>
                        <a:cs typeface="+mn-cs"/>
                      </a:endParaRPr>
                    </a:p>
                  </a:txBody>
                  <a:tcPr marL="91327" marR="91327" marT="45664" marB="45664"/>
                </a:tc>
                <a:tc>
                  <a:txBody>
                    <a:bodyPr/>
                    <a:lstStyle/>
                    <a:p>
                      <a:r>
                        <a:rPr lang="en-GB" sz="900">
                          <a:solidFill>
                            <a:srgbClr val="FF0000"/>
                          </a:solidFill>
                        </a:rPr>
                        <a:t>Red </a:t>
                      </a:r>
                    </a:p>
                  </a:txBody>
                  <a:tcPr marL="91327" marR="91327" marT="45664" marB="45664"/>
                </a:tc>
                <a:tc>
                  <a:txBody>
                    <a:bodyPr/>
                    <a:lstStyle/>
                    <a:p>
                      <a:r>
                        <a:rPr lang="en-GB" sz="900">
                          <a:solidFill>
                            <a:schemeClr val="accent2">
                              <a:lumMod val="75000"/>
                            </a:schemeClr>
                          </a:solidFill>
                        </a:rPr>
                        <a:t>Amber/Red</a:t>
                      </a:r>
                    </a:p>
                  </a:txBody>
                  <a:tcPr marL="91327" marR="91327" marT="45664" marB="45664"/>
                </a:tc>
                <a:tc>
                  <a:txBody>
                    <a:bodyPr/>
                    <a:lstStyle/>
                    <a:p>
                      <a:r>
                        <a:rPr lang="en-GB" sz="900">
                          <a:solidFill>
                            <a:schemeClr val="tx1"/>
                          </a:solidFill>
                        </a:rPr>
                        <a:t>SPA (all workflows CONF, change shipper and Supplier), Metering (UMR, UBR reads, AQI, Must Reads), RGMA</a:t>
                      </a:r>
                    </a:p>
                    <a:p>
                      <a:endParaRPr lang="en-GB" sz="900">
                        <a:solidFill>
                          <a:schemeClr val="tx1"/>
                        </a:solidFill>
                      </a:endParaRPr>
                    </a:p>
                  </a:txBody>
                  <a:tcPr marL="91327" marR="91327" marT="45664" marB="45664"/>
                </a:tc>
                <a:tc>
                  <a:txBody>
                    <a:bodyPr/>
                    <a:lstStyle/>
                    <a:p>
                      <a:r>
                        <a:rPr lang="en-GB" sz="900">
                          <a:solidFill>
                            <a:schemeClr val="tx1"/>
                          </a:solidFill>
                        </a:rPr>
                        <a:t>Common code/functionality with CSSC is: SPA, Reads (UMR, UBR), RGMA</a:t>
                      </a:r>
                    </a:p>
                  </a:txBody>
                  <a:tcPr marL="91327" marR="91327" marT="45664" marB="45664"/>
                </a:tc>
                <a:tc>
                  <a:txBody>
                    <a:bodyPr/>
                    <a:lstStyle/>
                    <a:p>
                      <a:r>
                        <a:rPr lang="en-GB" sz="900">
                          <a:solidFill>
                            <a:schemeClr val="tx1"/>
                          </a:solidFill>
                        </a:rPr>
                        <a:t>Very High</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chemeClr val="tx1"/>
                          </a:solidFill>
                        </a:rPr>
                        <a:t>Potential of rework is high</a:t>
                      </a:r>
                    </a:p>
                    <a:p>
                      <a:endParaRPr lang="en-GB" sz="900">
                        <a:solidFill>
                          <a:schemeClr val="tx1"/>
                        </a:solidFill>
                      </a:endParaRPr>
                    </a:p>
                    <a:p>
                      <a:r>
                        <a:rPr lang="en-GB" sz="900">
                          <a:solidFill>
                            <a:schemeClr val="tx1"/>
                          </a:solidFill>
                        </a:rPr>
                        <a:t>For Nov22 release  – Build completes before CSSC Go Live</a:t>
                      </a:r>
                    </a:p>
                    <a:p>
                      <a:endParaRPr lang="en-GB" sz="900">
                        <a:solidFill>
                          <a:schemeClr val="tx1"/>
                        </a:solidFill>
                      </a:endParaRPr>
                    </a:p>
                    <a:p>
                      <a:r>
                        <a:rPr lang="en-GB" sz="900">
                          <a:solidFill>
                            <a:schemeClr val="tx1"/>
                          </a:solidFill>
                        </a:rPr>
                        <a:t>For Feb23 release – Build completes early PIS period. </a:t>
                      </a:r>
                    </a:p>
                    <a:p>
                      <a:endParaRPr lang="en-GB" sz="9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900">
                        <a:solidFill>
                          <a:schemeClr val="tx1"/>
                        </a:solidFill>
                      </a:endParaRPr>
                    </a:p>
                  </a:txBody>
                  <a:tcPr marL="91327" marR="91327" marT="45664" marB="45664"/>
                </a:tc>
                <a:tc>
                  <a:txBody>
                    <a:bodyPr/>
                    <a:lstStyle/>
                    <a:p>
                      <a:r>
                        <a:rPr lang="en-GB" sz="900">
                          <a:solidFill>
                            <a:schemeClr val="tx1"/>
                          </a:solidFill>
                        </a:rPr>
                        <a:t>For Nov22 release  – UT, ST/SIT &amp; UAT  complete before CSSC go Live</a:t>
                      </a:r>
                    </a:p>
                    <a:p>
                      <a:endParaRPr lang="en-GB" sz="900">
                        <a:solidFill>
                          <a:schemeClr val="tx1"/>
                        </a:solidFill>
                      </a:endParaRPr>
                    </a:p>
                    <a:p>
                      <a:r>
                        <a:rPr lang="en-GB" sz="900">
                          <a:solidFill>
                            <a:schemeClr val="tx1"/>
                          </a:solidFill>
                        </a:rPr>
                        <a:t>For Feb23 release – UT/ST/SIT Testing  in CSSC PIS </a:t>
                      </a:r>
                    </a:p>
                  </a:txBody>
                  <a:tcPr marL="91327" marR="91327" marT="45664" marB="45664"/>
                </a:tc>
                <a:tc>
                  <a:txBody>
                    <a:bodyPr/>
                    <a:lstStyle/>
                    <a:p>
                      <a:r>
                        <a:rPr lang="en-GB" sz="900">
                          <a:solidFill>
                            <a:schemeClr val="tx1"/>
                          </a:solidFill>
                        </a:rPr>
                        <a:t>PT required for XRN 5091 and will clash with </a:t>
                      </a:r>
                      <a:endParaRPr lang="en-US"/>
                    </a:p>
                    <a:p>
                      <a:pPr lvl="0">
                        <a:buNone/>
                      </a:pPr>
                      <a:r>
                        <a:rPr lang="en-GB" sz="900">
                          <a:solidFill>
                            <a:schemeClr val="tx1"/>
                          </a:solidFill>
                        </a:rPr>
                        <a:t>CSSC PIS</a:t>
                      </a:r>
                    </a:p>
                  </a:txBody>
                  <a:tcPr marL="91327" marR="91327" marT="45664" marB="4566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900">
                          <a:solidFill>
                            <a:schemeClr val="tx1"/>
                          </a:solidFill>
                        </a:rPr>
                        <a:t>Yes – High potential for rebuild and retesting as a result of Defect Detection and Change Requests. This poses a risk by requiring multiple rounds of retesting (UAT/Regression) and possible slippage of plans</a:t>
                      </a:r>
                    </a:p>
                    <a:p>
                      <a:endParaRPr lang="en-GB" sz="900">
                        <a:solidFill>
                          <a:schemeClr val="tx1"/>
                        </a:solidFill>
                      </a:endParaRPr>
                    </a:p>
                    <a:p>
                      <a:r>
                        <a:rPr lang="en-GB" sz="900">
                          <a:solidFill>
                            <a:schemeClr val="tx1"/>
                          </a:solidFill>
                        </a:rPr>
                        <a:t>XRN5091 also has extensive UAT and regression phases which may extend/need retesting due to any potential CSSC defects and/or CRs</a:t>
                      </a:r>
                    </a:p>
                  </a:txBody>
                  <a:tcPr marL="91327" marR="91327" marT="45664" marB="45664"/>
                </a:tc>
                <a:extLst>
                  <a:ext uri="{0D108BD9-81ED-4DB2-BD59-A6C34878D82A}">
                    <a16:rowId xmlns:a16="http://schemas.microsoft.com/office/drawing/2014/main" val="2987426435"/>
                  </a:ext>
                </a:extLst>
              </a:tr>
            </a:tbl>
          </a:graphicData>
        </a:graphic>
      </p:graphicFrame>
      <p:sp>
        <p:nvSpPr>
          <p:cNvPr id="6" name="Title 1">
            <a:extLst>
              <a:ext uri="{FF2B5EF4-FFF2-40B4-BE49-F238E27FC236}">
                <a16:creationId xmlns:a16="http://schemas.microsoft.com/office/drawing/2014/main" id="{6421B9F5-D8EC-4059-A134-B797C239EBFB}"/>
              </a:ext>
            </a:extLst>
          </p:cNvPr>
          <p:cNvSpPr txBox="1">
            <a:spLocks/>
          </p:cNvSpPr>
          <p:nvPr/>
        </p:nvSpPr>
        <p:spPr>
          <a:xfrm>
            <a:off x="457200" y="287114"/>
            <a:ext cx="8229600" cy="637580"/>
          </a:xfrm>
          <a:prstGeom prst="rect">
            <a:avLst/>
          </a:prstGeom>
        </p:spPr>
        <p:txBody>
          <a:bodyPr>
            <a:normAutofit fontScale="77500" lnSpcReduction="2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Impact and risk of inclusion of XRN5091 in Nov22 and Feb23 Release</a:t>
            </a:r>
          </a:p>
        </p:txBody>
      </p:sp>
    </p:spTree>
    <p:extLst>
      <p:ext uri="{BB962C8B-B14F-4D97-AF65-F5344CB8AC3E}">
        <p14:creationId xmlns:p14="http://schemas.microsoft.com/office/powerpoint/2010/main" val="8941595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haredWithUsers xmlns="224c229d-20fe-4222-8b4d-5eb3612fed58">
      <UserInfo>
        <DisplayName>Tracy OConnor</DisplayName>
        <AccountId>17</AccountId>
        <AccountType/>
      </UserInfo>
      <UserInfo>
        <DisplayName>Kulvinderjit Singh</DisplayName>
        <AccountId>34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B895E113AB02458DF20DE7C63DBE5B" ma:contentTypeVersion="13" ma:contentTypeDescription="Create a new document." ma:contentTypeScope="" ma:versionID="dc1470d8e04b96a84b046de0188bc710">
  <xsd:schema xmlns:xsd="http://www.w3.org/2001/XMLSchema" xmlns:xs="http://www.w3.org/2001/XMLSchema" xmlns:p="http://schemas.microsoft.com/office/2006/metadata/properties" xmlns:ns3="537ce229-4bb1-4720-badb-2ed4082bc479" xmlns:ns4="224c229d-20fe-4222-8b4d-5eb3612fed58" targetNamespace="http://schemas.microsoft.com/office/2006/metadata/properties" ma:root="true" ma:fieldsID="305713db89f1aea906c45af375c10eea" ns3:_="" ns4:_="">
    <xsd:import namespace="537ce229-4bb1-4720-badb-2ed4082bc479"/>
    <xsd:import namespace="224c229d-20fe-4222-8b4d-5eb3612fed5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7ce229-4bb1-4720-badb-2ed4082bc4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24c229d-20fe-4222-8b4d-5eb3612fed5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schemas.openxmlformats.org/package/2006/metadata/core-properties"/>
    <ds:schemaRef ds:uri="224c229d-20fe-4222-8b4d-5eb3612fed58"/>
    <ds:schemaRef ds:uri="http://purl.org/dc/dcmitype/"/>
    <ds:schemaRef ds:uri="http://schemas.microsoft.com/office/2006/metadata/properties"/>
    <ds:schemaRef ds:uri="http://www.w3.org/XML/1998/namespace"/>
    <ds:schemaRef ds:uri="http://schemas.microsoft.com/office/2006/documentManagement/types"/>
    <ds:schemaRef ds:uri="537ce229-4bb1-4720-badb-2ed4082bc479"/>
    <ds:schemaRef ds:uri="http://schemas.microsoft.com/office/infopath/2007/PartnerControls"/>
    <ds:schemaRef ds:uri="http://purl.org/dc/terms/"/>
    <ds:schemaRef ds:uri="http://purl.org/dc/elements/1.1/"/>
  </ds:schemaRefs>
</ds:datastoreItem>
</file>

<file path=customXml/itemProps3.xml><?xml version="1.0" encoding="utf-8"?>
<ds:datastoreItem xmlns:ds="http://schemas.openxmlformats.org/officeDocument/2006/customXml" ds:itemID="{87F5F648-4150-4120-9290-216F475DA2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7ce229-4bb1-4720-badb-2ed4082bc479"/>
    <ds:schemaRef ds:uri="224c229d-20fe-4222-8b4d-5eb3612fe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1485</Words>
  <Application>Microsoft Office PowerPoint</Application>
  <PresentationFormat>On-screen Show (16:9)</PresentationFormat>
  <Paragraphs>237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Poppins Light</vt:lpstr>
      <vt:lpstr>Poppins Medium</vt:lpstr>
      <vt:lpstr>Office Theme</vt:lpstr>
      <vt:lpstr>   Dec 21 – Apr 22 Design Bundle   Change Pack Plan and  Delivery Release Options </vt:lpstr>
      <vt:lpstr>Purpose of ChMC Update</vt:lpstr>
      <vt:lpstr>Proposed Change Pack Content for April / May</vt:lpstr>
      <vt:lpstr>PowerPoint Presentation</vt:lpstr>
      <vt:lpstr>Proposed Next Steps</vt:lpstr>
      <vt:lpstr>Appendices for Information</vt:lpstr>
      <vt:lpstr>PowerPoint Presentation</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Mike Berrisford</cp:lastModifiedBy>
  <cp:revision>2</cp:revision>
  <dcterms:created xsi:type="dcterms:W3CDTF">2018-09-02T17:12:15Z</dcterms:created>
  <dcterms:modified xsi:type="dcterms:W3CDTF">2022-04-07T14:49:46Z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0x01010010B895E113AB02458DF20DE7C63DBE5B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