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1541" r:id="rId5"/>
    <p:sldId id="154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EEC046-DA42-6C4B-BEE2-C12B054CE3EF}" v="3" dt="2022-04-01T07:41:17.738"/>
    <p1510:client id="{7F76F209-1868-4637-80CA-D5D02B32BF2F}" v="1" dt="2022-04-01T12:39:29.4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18"/>
    <p:restoredTop sz="95853"/>
  </p:normalViewPr>
  <p:slideViewPr>
    <p:cSldViewPr snapToGrid="0" snapToObjects="1">
      <p:cViewPr varScale="1">
        <p:scale>
          <a:sx n="63" d="100"/>
          <a:sy n="63" d="100"/>
        </p:scale>
        <p:origin x="596"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anne Williams" userId="d39fd7a2-e977-4005-a1b8-665cd7ce1fbd" providerId="ADAL" clId="{28EEC046-DA42-6C4B-BEE2-C12B054CE3EF}"/>
    <pc:docChg chg="custSel modSld">
      <pc:chgData name="Joanne Williams" userId="d39fd7a2-e977-4005-a1b8-665cd7ce1fbd" providerId="ADAL" clId="{28EEC046-DA42-6C4B-BEE2-C12B054CE3EF}" dt="2022-04-01T07:50:10.373" v="917" actId="20577"/>
      <pc:docMkLst>
        <pc:docMk/>
      </pc:docMkLst>
      <pc:sldChg chg="modSp mod">
        <pc:chgData name="Joanne Williams" userId="d39fd7a2-e977-4005-a1b8-665cd7ce1fbd" providerId="ADAL" clId="{28EEC046-DA42-6C4B-BEE2-C12B054CE3EF}" dt="2022-04-01T07:50:10.373" v="917" actId="20577"/>
        <pc:sldMkLst>
          <pc:docMk/>
          <pc:sldMk cId="1710057746" sldId="1541"/>
        </pc:sldMkLst>
        <pc:spChg chg="mod">
          <ac:chgData name="Joanne Williams" userId="d39fd7a2-e977-4005-a1b8-665cd7ce1fbd" providerId="ADAL" clId="{28EEC046-DA42-6C4B-BEE2-C12B054CE3EF}" dt="2022-04-01T07:50:10.373" v="917" actId="20577"/>
          <ac:spMkLst>
            <pc:docMk/>
            <pc:sldMk cId="1710057746" sldId="1541"/>
            <ac:spMk id="4" creationId="{BF3E9A5C-F313-7347-A4CE-5A39AEB36954}"/>
          </ac:spMkLst>
        </pc:spChg>
      </pc:sldChg>
      <pc:sldChg chg="addSp modSp mod">
        <pc:chgData name="Joanne Williams" userId="d39fd7a2-e977-4005-a1b8-665cd7ce1fbd" providerId="ADAL" clId="{28EEC046-DA42-6C4B-BEE2-C12B054CE3EF}" dt="2022-04-01T07:49:23.607" v="912" actId="20577"/>
        <pc:sldMkLst>
          <pc:docMk/>
          <pc:sldMk cId="1440704070" sldId="1542"/>
        </pc:sldMkLst>
        <pc:spChg chg="mod">
          <ac:chgData name="Joanne Williams" userId="d39fd7a2-e977-4005-a1b8-665cd7ce1fbd" providerId="ADAL" clId="{28EEC046-DA42-6C4B-BEE2-C12B054CE3EF}" dt="2022-04-01T07:49:23.607" v="912" actId="20577"/>
          <ac:spMkLst>
            <pc:docMk/>
            <pc:sldMk cId="1440704070" sldId="1542"/>
            <ac:spMk id="3" creationId="{F6455E3C-0B4E-FD48-BAAC-73087A795611}"/>
          </ac:spMkLst>
        </pc:spChg>
        <pc:graphicFrameChg chg="add mod modGraphic">
          <ac:chgData name="Joanne Williams" userId="d39fd7a2-e977-4005-a1b8-665cd7ce1fbd" providerId="ADAL" clId="{28EEC046-DA42-6C4B-BEE2-C12B054CE3EF}" dt="2022-04-01T07:41:31.676" v="615" actId="1076"/>
          <ac:graphicFrameMkLst>
            <pc:docMk/>
            <pc:sldMk cId="1440704070" sldId="1542"/>
            <ac:graphicFrameMk id="4" creationId="{4F80F9FA-0A23-C047-B9AD-D41A91C9BEC5}"/>
          </ac:graphicFrameMkLst>
        </pc:graphicFrameChg>
      </pc:sldChg>
    </pc:docChg>
  </pc:docChgLst>
  <pc:docChgLst>
    <pc:chgData name="Molly Haley1" userId="2264ca27-fef1-4fb9-96be-333087b5d2f3" providerId="ADAL" clId="{7F76F209-1868-4637-80CA-D5D02B32BF2F}"/>
    <pc:docChg chg="modSld">
      <pc:chgData name="Molly Haley1" userId="2264ca27-fef1-4fb9-96be-333087b5d2f3" providerId="ADAL" clId="{7F76F209-1868-4637-80CA-D5D02B32BF2F}" dt="2022-04-01T12:39:29.434" v="1"/>
      <pc:docMkLst>
        <pc:docMk/>
      </pc:docMkLst>
      <pc:sldChg chg="addSp modSp">
        <pc:chgData name="Molly Haley1" userId="2264ca27-fef1-4fb9-96be-333087b5d2f3" providerId="ADAL" clId="{7F76F209-1868-4637-80CA-D5D02B32BF2F}" dt="2022-04-01T12:39:29.434" v="1"/>
        <pc:sldMkLst>
          <pc:docMk/>
          <pc:sldMk cId="1710057746" sldId="1541"/>
        </pc:sldMkLst>
        <pc:graphicFrameChg chg="add modGraphic">
          <ac:chgData name="Molly Haley1" userId="2264ca27-fef1-4fb9-96be-333087b5d2f3" providerId="ADAL" clId="{7F76F209-1868-4637-80CA-D5D02B32BF2F}" dt="2022-04-01T12:39:29.434" v="1"/>
          <ac:graphicFrameMkLst>
            <pc:docMk/>
            <pc:sldMk cId="1710057746" sldId="1541"/>
            <ac:graphicFrameMk id="3" creationId="{46BC76B4-16A3-4CA7-891E-1FEB1BFEB81C}"/>
          </ac:graphicFrameMkLst>
        </pc:graphicFrame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2934424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 copy heavy 4">
    <p:spTree>
      <p:nvGrpSpPr>
        <p:cNvPr id="1" name=""/>
        <p:cNvGrpSpPr/>
        <p:nvPr/>
      </p:nvGrpSpPr>
      <p:grpSpPr>
        <a:xfrm>
          <a:off x="0" y="0"/>
          <a:ext cx="0" cy="0"/>
          <a:chOff x="0" y="0"/>
          <a:chExt cx="0" cy="0"/>
        </a:xfrm>
      </p:grpSpPr>
      <p:sp>
        <p:nvSpPr>
          <p:cNvPr id="15" name="Text Placeholder 24">
            <a:extLst>
              <a:ext uri="{FF2B5EF4-FFF2-40B4-BE49-F238E27FC236}">
                <a16:creationId xmlns:a16="http://schemas.microsoft.com/office/drawing/2014/main" id="{BFE89D31-1694-4358-8650-1FB611FAD68C}"/>
              </a:ext>
            </a:extLst>
          </p:cNvPr>
          <p:cNvSpPr>
            <a:spLocks noGrp="1"/>
          </p:cNvSpPr>
          <p:nvPr>
            <p:ph type="body" sz="quarter" idx="17" hasCustomPrompt="1"/>
          </p:nvPr>
        </p:nvSpPr>
        <p:spPr>
          <a:xfrm>
            <a:off x="3194050" y="347325"/>
            <a:ext cx="6254751" cy="605294"/>
          </a:xfrm>
          <a:prstGeom prst="rect">
            <a:avLst/>
          </a:prstGeom>
        </p:spPr>
        <p:txBody>
          <a:bodyPr wrap="square">
            <a:spAutoFit/>
          </a:bodyPr>
          <a:lstStyle>
            <a:lvl1pPr algn="ctr">
              <a:defRPr kumimoji="0" lang="en-GB" sz="3463" b="0" i="0" u="none" strike="noStrike" kern="0" cap="none" spc="0" normalizeH="0" baseline="0" noProof="0" dirty="0" smtClean="0">
                <a:ln>
                  <a:noFill/>
                </a:ln>
                <a:solidFill>
                  <a:srgbClr val="FFBA1A"/>
                </a:solidFill>
                <a:effectLst/>
                <a:uLnTx/>
                <a:uFillTx/>
                <a:latin typeface="Poppins-Light"/>
                <a:ea typeface="+mj-ea"/>
                <a:cs typeface="Poppins-Light"/>
              </a:defRPr>
            </a:lvl1pPr>
          </a:lstStyle>
          <a:p>
            <a:pPr marL="16913" marR="6765" lvl="0" indent="0" algn="l" defTabSz="1217707" rtl="0" eaLnBrk="1" fontAlgn="auto" latinLnBrk="0" hangingPunct="1">
              <a:lnSpc>
                <a:spcPts val="3995"/>
              </a:lnSpc>
              <a:spcBef>
                <a:spcPts val="400"/>
              </a:spcBef>
              <a:spcAft>
                <a:spcPts val="0"/>
              </a:spcAft>
              <a:buClrTx/>
              <a:buSzTx/>
              <a:buFontTx/>
              <a:buNone/>
              <a:tabLst/>
              <a:defRPr/>
            </a:pPr>
            <a:r>
              <a:rPr kumimoji="0" lang="en-GB" sz="3463" b="0" i="0" u="none" strike="noStrike" kern="0" cap="none" spc="0" normalizeH="0" baseline="0" noProof="0">
                <a:ln>
                  <a:noFill/>
                </a:ln>
                <a:solidFill>
                  <a:srgbClr val="FFBA1A"/>
                </a:solidFill>
                <a:effectLst/>
                <a:uLnTx/>
                <a:uFillTx/>
                <a:latin typeface="Poppins-Light"/>
                <a:ea typeface="+mn-ea"/>
                <a:cs typeface="+mn-cs"/>
              </a:rPr>
              <a:t>Simple content heavy slide</a:t>
            </a:r>
            <a:endParaRPr lang="en-GB"/>
          </a:p>
        </p:txBody>
      </p:sp>
      <p:sp>
        <p:nvSpPr>
          <p:cNvPr id="3" name="Text Placeholder 2">
            <a:extLst>
              <a:ext uri="{FF2B5EF4-FFF2-40B4-BE49-F238E27FC236}">
                <a16:creationId xmlns:a16="http://schemas.microsoft.com/office/drawing/2014/main" id="{FB0072CB-C7B4-4E15-BFA3-70CB1D097051}"/>
              </a:ext>
            </a:extLst>
          </p:cNvPr>
          <p:cNvSpPr>
            <a:spLocks noGrp="1"/>
          </p:cNvSpPr>
          <p:nvPr>
            <p:ph type="body" sz="quarter" idx="18"/>
          </p:nvPr>
        </p:nvSpPr>
        <p:spPr>
          <a:xfrm>
            <a:off x="609600" y="1196556"/>
            <a:ext cx="11074400" cy="5175211"/>
          </a:xfrm>
          <a:prstGeom prst="rect">
            <a:avLst/>
          </a:prstGeom>
        </p:spPr>
        <p:txBody>
          <a:bodyPr/>
          <a:lstStyle>
            <a:lvl1pPr>
              <a:defRPr sz="1199">
                <a:solidFill>
                  <a:schemeClr val="accent1"/>
                </a:solidFill>
              </a:defRPr>
            </a:lvl1pPr>
            <a:lvl2pPr>
              <a:defRPr sz="1199">
                <a:solidFill>
                  <a:schemeClr val="accent1"/>
                </a:solidFill>
              </a:defRPr>
            </a:lvl2pPr>
            <a:lvl3pPr>
              <a:defRPr sz="1199">
                <a:solidFill>
                  <a:schemeClr val="accent1"/>
                </a:solidFill>
              </a:defRPr>
            </a:lvl3pPr>
            <a:lvl4pPr>
              <a:defRPr sz="1199">
                <a:solidFill>
                  <a:schemeClr val="accent1"/>
                </a:solidFill>
              </a:defRPr>
            </a:lvl4pPr>
            <a:lvl5pPr>
              <a:defRPr sz="1199">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826449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44428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299315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54552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1126759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165899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5010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2010180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745071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412776"/>
            <a:ext cx="10972800" cy="48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500210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ctr" defTabSz="1219170" rtl="0" eaLnBrk="1" latinLnBrk="0" hangingPunct="1">
        <a:spcBef>
          <a:spcPct val="0"/>
        </a:spcBef>
        <a:buNone/>
        <a:defRPr sz="3733" b="1" kern="1200">
          <a:solidFill>
            <a:srgbClr val="3E5AA8"/>
          </a:solidFill>
          <a:latin typeface="Arial" panose="020B0604020202020204" pitchFamily="34" charset="0"/>
          <a:ea typeface="+mj-ea"/>
          <a:cs typeface="Arial" panose="020B0604020202020204" pitchFamily="34" charset="0"/>
        </a:defRPr>
      </a:lvl1pPr>
    </p:titleStyle>
    <p:bodyStyle>
      <a:lvl1pPr marL="457189" indent="-457189" algn="l" defTabSz="1219170" rtl="0" eaLnBrk="1" latinLnBrk="0" hangingPunct="1">
        <a:spcBef>
          <a:spcPct val="20000"/>
        </a:spcBef>
        <a:buFont typeface="Arial" panose="020B0604020202020204" pitchFamily="34" charset="0"/>
        <a:buChar char="•"/>
        <a:defRPr sz="34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2933"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F3E9A5C-F313-7347-A4CE-5A39AEB36954}"/>
              </a:ext>
            </a:extLst>
          </p:cNvPr>
          <p:cNvSpPr>
            <a:spLocks noGrp="1"/>
          </p:cNvSpPr>
          <p:nvPr>
            <p:ph type="ctrTitle"/>
          </p:nvPr>
        </p:nvSpPr>
        <p:spPr/>
        <p:txBody>
          <a:bodyPr/>
          <a:lstStyle/>
          <a:p>
            <a:r>
              <a:rPr lang="en-US" dirty="0"/>
              <a:t>CMS Rebuild April Update </a:t>
            </a:r>
          </a:p>
        </p:txBody>
      </p:sp>
      <p:sp>
        <p:nvSpPr>
          <p:cNvPr id="5" name="Subtitle 4">
            <a:extLst>
              <a:ext uri="{FF2B5EF4-FFF2-40B4-BE49-F238E27FC236}">
                <a16:creationId xmlns:a16="http://schemas.microsoft.com/office/drawing/2014/main" id="{2AFC198D-9768-CF4C-8B47-AD7C3A484540}"/>
              </a:ext>
            </a:extLst>
          </p:cNvPr>
          <p:cNvSpPr>
            <a:spLocks noGrp="1"/>
          </p:cNvSpPr>
          <p:nvPr>
            <p:ph type="subTitle" idx="1"/>
          </p:nvPr>
        </p:nvSpPr>
        <p:spPr/>
        <p:txBody>
          <a:bodyPr/>
          <a:lstStyle/>
          <a:p>
            <a:r>
              <a:rPr lang="en-US" dirty="0"/>
              <a:t>Update </a:t>
            </a:r>
          </a:p>
        </p:txBody>
      </p:sp>
      <mc:AlternateContent xmlns:mc="http://schemas.openxmlformats.org/markup-compatibility/2006">
        <mc:Choice xmlns:pslz="http://schemas.microsoft.com/office/powerpoint/2016/slidezoom" Requires="pslz">
          <p:graphicFrame>
            <p:nvGraphicFramePr>
              <p:cNvPr id="3" name="Slide Zoom 2">
                <a:extLst>
                  <a:ext uri="{FF2B5EF4-FFF2-40B4-BE49-F238E27FC236}">
                    <a16:creationId xmlns:a16="http://schemas.microsoft.com/office/drawing/2014/main" id="{46BC76B4-16A3-4CA7-891E-1FEB1BFEB81C}"/>
                  </a:ext>
                </a:extLst>
              </p:cNvPr>
              <p:cNvGraphicFramePr>
                <a:graphicFrameLocks noChangeAspect="1"/>
              </p:cNvGraphicFramePr>
              <p:nvPr>
                <p:extLst>
                  <p:ext uri="{D42A27DB-BD31-4B8C-83A1-F6EECF244321}">
                    <p14:modId xmlns:p14="http://schemas.microsoft.com/office/powerpoint/2010/main" val="2272144994"/>
                  </p:ext>
                </p:extLst>
              </p:nvPr>
            </p:nvGraphicFramePr>
            <p:xfrm>
              <a:off x="-1168400" y="4558030"/>
              <a:ext cx="3048000" cy="1714500"/>
            </p:xfrm>
            <a:graphic>
              <a:graphicData uri="http://schemas.microsoft.com/office/powerpoint/2016/slidezoom">
                <pslz:sldZm>
                  <pslz:sldZmObj sldId="1542" cId="1440704070">
                    <pslz:zmPr id="{F98DE02F-786B-4C9E-9AA7-37E7E72F0A1E}" returnToParent="0" transitionDur="1000">
                      <p166:blipFill xmlns:p166="http://schemas.microsoft.com/office/powerpoint/2016/6/main">
                        <a:blip r:embed="rId2"/>
                        <a:stretch>
                          <a:fillRect/>
                        </a:stretch>
                      </p166:blipFill>
                      <p166:spPr xmlns:p166="http://schemas.microsoft.com/office/powerpoint/2016/6/main">
                        <a:xfrm>
                          <a:off x="0" y="0"/>
                          <a:ext cx="3048000" cy="1714500"/>
                        </a:xfrm>
                        <a:prstGeom prst="rect">
                          <a:avLst/>
                        </a:prstGeom>
                        <a:ln w="3175">
                          <a:solidFill>
                            <a:prstClr val="ltGray"/>
                          </a:solidFill>
                        </a:ln>
                      </p166:spPr>
                    </pslz:zmPr>
                  </pslz:sldZmObj>
                </pslz:sldZm>
              </a:graphicData>
            </a:graphic>
          </p:graphicFrame>
        </mc:Choice>
        <mc:Fallback>
          <p:pic>
            <p:nvPicPr>
              <p:cNvPr id="3" name="Slide Zoom 2">
                <a:extLst>
                  <a:ext uri="{FF2B5EF4-FFF2-40B4-BE49-F238E27FC236}">
                    <a16:creationId xmlns:a16="http://schemas.microsoft.com/office/drawing/2014/main" id="{46BC76B4-16A3-4CA7-891E-1FEB1BFEB81C}"/>
                  </a:ext>
                </a:extLst>
              </p:cNvPr>
              <p:cNvPicPr>
                <a:picLocks noGrp="1" noRot="1" noChangeAspect="1" noMove="1" noResize="1" noEditPoints="1" noAdjustHandles="1" noChangeArrowheads="1" noChangeShapeType="1"/>
              </p:cNvPicPr>
              <p:nvPr/>
            </p:nvPicPr>
            <p:blipFill>
              <a:blip r:embed="rId2"/>
              <a:stretch>
                <a:fillRect/>
              </a:stretch>
            </p:blipFill>
            <p:spPr>
              <a:xfrm>
                <a:off x="-1168400" y="4558030"/>
                <a:ext cx="3048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1710057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C39CB-0BEC-574D-AB42-02DEDD509EA9}"/>
              </a:ext>
            </a:extLst>
          </p:cNvPr>
          <p:cNvSpPr>
            <a:spLocks noGrp="1"/>
          </p:cNvSpPr>
          <p:nvPr>
            <p:ph type="title"/>
          </p:nvPr>
        </p:nvSpPr>
        <p:spPr/>
        <p:txBody>
          <a:bodyPr/>
          <a:lstStyle/>
          <a:p>
            <a:r>
              <a:rPr lang="en-US" dirty="0"/>
              <a:t>Progress to Date</a:t>
            </a:r>
          </a:p>
        </p:txBody>
      </p:sp>
      <p:sp>
        <p:nvSpPr>
          <p:cNvPr id="3" name="Content Placeholder 2">
            <a:extLst>
              <a:ext uri="{FF2B5EF4-FFF2-40B4-BE49-F238E27FC236}">
                <a16:creationId xmlns:a16="http://schemas.microsoft.com/office/drawing/2014/main" id="{F6455E3C-0B4E-FD48-BAAC-73087A795611}"/>
              </a:ext>
            </a:extLst>
          </p:cNvPr>
          <p:cNvSpPr>
            <a:spLocks noGrp="1"/>
          </p:cNvSpPr>
          <p:nvPr>
            <p:ph idx="1"/>
          </p:nvPr>
        </p:nvSpPr>
        <p:spPr>
          <a:xfrm>
            <a:off x="609600" y="1014744"/>
            <a:ext cx="10972800" cy="5843256"/>
          </a:xfrm>
        </p:spPr>
        <p:txBody>
          <a:bodyPr vert="horz" lIns="91440" tIns="45720" rIns="91440" bIns="45720" rtlCol="0" anchor="t">
            <a:normAutofit fontScale="77500" lnSpcReduction="20000"/>
          </a:bodyPr>
          <a:lstStyle/>
          <a:p>
            <a:pPr marL="456565" indent="-456565"/>
            <a:endParaRPr lang="en-US" sz="1600" dirty="0">
              <a:latin typeface="Arial"/>
              <a:cs typeface="Arial"/>
            </a:endParaRPr>
          </a:p>
          <a:p>
            <a:pPr marL="456565" indent="-456565"/>
            <a:r>
              <a:rPr lang="en-US" sz="1600" dirty="0">
                <a:latin typeface="Arial"/>
                <a:cs typeface="Arial"/>
              </a:rPr>
              <a:t>The CMS Rebuild Team have commenced Sprint 1 and are now building out the foundations of the new CMS and the Shipper raised MNC (Meter Number Creation) Process.</a:t>
            </a:r>
          </a:p>
          <a:p>
            <a:pPr marL="456565" indent="-456565"/>
            <a:endParaRPr lang="en-US" sz="1600" dirty="0">
              <a:latin typeface="Arial"/>
              <a:cs typeface="Arial"/>
            </a:endParaRPr>
          </a:p>
          <a:p>
            <a:pPr marL="456565" indent="-456565"/>
            <a:r>
              <a:rPr lang="en-US" sz="1600" dirty="0">
                <a:latin typeface="Arial"/>
                <a:cs typeface="Arial"/>
              </a:rPr>
              <a:t>The Customer Focus Groups have now been set up and communicated out. </a:t>
            </a:r>
            <a:r>
              <a:rPr lang="en-GB" sz="1600" dirty="0">
                <a:latin typeface="Arial"/>
                <a:cs typeface="Arial"/>
              </a:rPr>
              <a:t>The first Customer Focus Group will cover a recap, objectives for these sessions and the ability to ask any questions on progress to date or the future development. In subsequent sessions we will ensure we have translated your requirements into our development, provide updates on progress, demos where appropriate, discuss any customer impacts and agree where change packs will be produced alongside agreeing the testing approach. We will provide the agenda at least 7 days ahead of the meeting so that you can ensure your relevant subject matters experts can attend where possible.</a:t>
            </a:r>
            <a:endParaRPr lang="en-US" sz="1600" dirty="0">
              <a:latin typeface="Arial"/>
              <a:cs typeface="Arial"/>
            </a:endParaRPr>
          </a:p>
          <a:p>
            <a:endParaRPr lang="en-US" sz="1600" dirty="0"/>
          </a:p>
          <a:p>
            <a:endParaRPr lang="en-US" sz="1600" dirty="0"/>
          </a:p>
          <a:p>
            <a:endParaRPr lang="en-US" sz="1600" dirty="0"/>
          </a:p>
          <a:p>
            <a:endParaRPr lang="en-US" sz="1600" dirty="0"/>
          </a:p>
          <a:p>
            <a:endParaRPr lang="en-US" sz="1600" dirty="0"/>
          </a:p>
          <a:p>
            <a:pPr marL="456565" indent="-456565"/>
            <a:endParaRPr lang="en-US" sz="1600" dirty="0">
              <a:latin typeface="Arial"/>
              <a:cs typeface="Arial"/>
            </a:endParaRPr>
          </a:p>
          <a:p>
            <a:pPr marL="456565" indent="-456565"/>
            <a:endParaRPr lang="en-US" sz="1600" dirty="0">
              <a:latin typeface="Arial"/>
              <a:cs typeface="Arial"/>
            </a:endParaRPr>
          </a:p>
          <a:p>
            <a:pPr marL="456565" indent="-456565"/>
            <a:endParaRPr lang="en-US" sz="1600" dirty="0">
              <a:latin typeface="Arial"/>
              <a:cs typeface="Arial"/>
            </a:endParaRPr>
          </a:p>
          <a:p>
            <a:pPr marL="456565" indent="-456565"/>
            <a:endParaRPr lang="en-US" sz="1600" dirty="0">
              <a:latin typeface="Arial"/>
              <a:cs typeface="Arial"/>
            </a:endParaRPr>
          </a:p>
          <a:p>
            <a:pPr marL="456565" indent="-456565"/>
            <a:endParaRPr lang="en-US" sz="1600" dirty="0">
              <a:latin typeface="Arial"/>
              <a:cs typeface="Arial"/>
            </a:endParaRPr>
          </a:p>
          <a:p>
            <a:pPr marL="456565" indent="-456565"/>
            <a:endParaRPr lang="en-US" sz="1600" dirty="0">
              <a:latin typeface="Arial"/>
              <a:cs typeface="Arial"/>
            </a:endParaRPr>
          </a:p>
          <a:p>
            <a:pPr marL="456565" indent="-456565"/>
            <a:endParaRPr lang="en-US" sz="1600" dirty="0">
              <a:latin typeface="Arial"/>
              <a:cs typeface="Arial"/>
            </a:endParaRPr>
          </a:p>
          <a:p>
            <a:pPr marL="456565" indent="-456565"/>
            <a:endParaRPr lang="en-US" sz="1600" dirty="0">
              <a:latin typeface="Arial"/>
              <a:cs typeface="Arial"/>
            </a:endParaRPr>
          </a:p>
          <a:p>
            <a:pPr marL="456565" indent="-456565"/>
            <a:endParaRPr lang="en-US" sz="1600" dirty="0">
              <a:latin typeface="Arial"/>
              <a:cs typeface="Arial"/>
            </a:endParaRPr>
          </a:p>
          <a:p>
            <a:pPr marL="456565" indent="-456565"/>
            <a:endParaRPr lang="en-US" sz="1600" dirty="0">
              <a:latin typeface="Arial"/>
              <a:cs typeface="Arial"/>
            </a:endParaRPr>
          </a:p>
          <a:p>
            <a:pPr marL="456565" indent="-456565"/>
            <a:endParaRPr lang="en-US" sz="1600" dirty="0">
              <a:latin typeface="Arial"/>
              <a:cs typeface="Arial"/>
            </a:endParaRPr>
          </a:p>
          <a:p>
            <a:pPr marL="456565" indent="-456565"/>
            <a:endParaRPr lang="en-US" sz="1600" dirty="0">
              <a:latin typeface="Arial"/>
              <a:cs typeface="Arial"/>
            </a:endParaRPr>
          </a:p>
          <a:p>
            <a:pPr marL="456565" indent="-456565"/>
            <a:r>
              <a:rPr lang="en-US" sz="1600" dirty="0">
                <a:latin typeface="Arial"/>
                <a:cs typeface="Arial"/>
              </a:rPr>
              <a:t>The Team are continuing the sizing exercise to determine what can be delivered in Q4 2022 alongside the Shipper raised MNC and the </a:t>
            </a:r>
            <a:r>
              <a:rPr lang="en-US" sz="1600" dirty="0" err="1">
                <a:latin typeface="Arial"/>
                <a:cs typeface="Arial"/>
              </a:rPr>
              <a:t>ToG</a:t>
            </a:r>
            <a:r>
              <a:rPr lang="en-US" sz="1600" dirty="0">
                <a:latin typeface="Arial"/>
                <a:cs typeface="Arial"/>
              </a:rPr>
              <a:t> Modification processes. As delivery will follow an Agile Framework, there is an option to deliver a Minimum Viable Product (MVP) initially with future releases improving the end-to-end functionality of that process.</a:t>
            </a:r>
          </a:p>
          <a:p>
            <a:pPr marL="456565" indent="-456565"/>
            <a:endParaRPr lang="en-US" sz="1600" dirty="0">
              <a:latin typeface="Arial"/>
              <a:cs typeface="Arial"/>
            </a:endParaRPr>
          </a:p>
          <a:p>
            <a:pPr marL="456565" indent="-456565"/>
            <a:r>
              <a:rPr lang="en-US" sz="1600" dirty="0"/>
              <a:t>Further updates will be provided in May </a:t>
            </a:r>
            <a:r>
              <a:rPr lang="en-US" sz="1600" dirty="0" err="1"/>
              <a:t>ChMC</a:t>
            </a:r>
            <a:r>
              <a:rPr lang="en-US" sz="1600" dirty="0"/>
              <a:t>.</a:t>
            </a:r>
          </a:p>
        </p:txBody>
      </p:sp>
      <p:graphicFrame>
        <p:nvGraphicFramePr>
          <p:cNvPr id="4" name="Table 3">
            <a:extLst>
              <a:ext uri="{FF2B5EF4-FFF2-40B4-BE49-F238E27FC236}">
                <a16:creationId xmlns:a16="http://schemas.microsoft.com/office/drawing/2014/main" id="{4F80F9FA-0A23-C047-B9AD-D41A91C9BEC5}"/>
              </a:ext>
            </a:extLst>
          </p:cNvPr>
          <p:cNvGraphicFramePr>
            <a:graphicFrameLocks noGrp="1"/>
          </p:cNvGraphicFramePr>
          <p:nvPr>
            <p:extLst>
              <p:ext uri="{D42A27DB-BD31-4B8C-83A1-F6EECF244321}">
                <p14:modId xmlns:p14="http://schemas.microsoft.com/office/powerpoint/2010/main" val="3669417444"/>
              </p:ext>
            </p:extLst>
          </p:nvPr>
        </p:nvGraphicFramePr>
        <p:xfrm>
          <a:off x="4441372" y="2615572"/>
          <a:ext cx="2476500" cy="2641600"/>
        </p:xfrm>
        <a:graphic>
          <a:graphicData uri="http://schemas.openxmlformats.org/drawingml/2006/table">
            <a:tbl>
              <a:tblPr>
                <a:tableStyleId>{5C22544A-7EE6-4342-B048-85BDC9FD1C3A}</a:tableStyleId>
              </a:tblPr>
              <a:tblGrid>
                <a:gridCol w="825500">
                  <a:extLst>
                    <a:ext uri="{9D8B030D-6E8A-4147-A177-3AD203B41FA5}">
                      <a16:colId xmlns:a16="http://schemas.microsoft.com/office/drawing/2014/main" val="2578991102"/>
                    </a:ext>
                  </a:extLst>
                </a:gridCol>
                <a:gridCol w="825500">
                  <a:extLst>
                    <a:ext uri="{9D8B030D-6E8A-4147-A177-3AD203B41FA5}">
                      <a16:colId xmlns:a16="http://schemas.microsoft.com/office/drawing/2014/main" val="1846843008"/>
                    </a:ext>
                  </a:extLst>
                </a:gridCol>
                <a:gridCol w="825500">
                  <a:extLst>
                    <a:ext uri="{9D8B030D-6E8A-4147-A177-3AD203B41FA5}">
                      <a16:colId xmlns:a16="http://schemas.microsoft.com/office/drawing/2014/main" val="1323656476"/>
                    </a:ext>
                  </a:extLst>
                </a:gridCol>
              </a:tblGrid>
              <a:tr h="203200">
                <a:tc>
                  <a:txBody>
                    <a:bodyPr/>
                    <a:lstStyle/>
                    <a:p>
                      <a:pPr algn="l" fontAlgn="b"/>
                      <a:r>
                        <a:rPr lang="en-GB" sz="1200" u="none" strike="noStrike">
                          <a:effectLst/>
                        </a:rPr>
                        <a:t>Date</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GB" sz="1200" u="none" strike="noStrike">
                          <a:effectLst/>
                        </a:rPr>
                        <a:t>Time Start</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GB" sz="1200" u="none" strike="noStrike" dirty="0">
                          <a:effectLst/>
                        </a:rPr>
                        <a:t>Time end</a:t>
                      </a:r>
                      <a:endParaRPr lang="en-GB" sz="12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0822136"/>
                  </a:ext>
                </a:extLst>
              </a:tr>
              <a:tr h="203200">
                <a:tc>
                  <a:txBody>
                    <a:bodyPr/>
                    <a:lstStyle/>
                    <a:p>
                      <a:pPr algn="r" fontAlgn="b"/>
                      <a:r>
                        <a:rPr lang="en-GB" sz="1200" u="none" strike="noStrike">
                          <a:effectLst/>
                        </a:rPr>
                        <a:t>06/04/2022</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11:00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12:00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92239373"/>
                  </a:ext>
                </a:extLst>
              </a:tr>
              <a:tr h="203200">
                <a:tc>
                  <a:txBody>
                    <a:bodyPr/>
                    <a:lstStyle/>
                    <a:p>
                      <a:pPr algn="r" fontAlgn="b"/>
                      <a:r>
                        <a:rPr lang="en-GB" sz="1200" u="none" strike="noStrike">
                          <a:effectLst/>
                        </a:rPr>
                        <a:t>04/05/2022</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dirty="0">
                          <a:effectLst/>
                        </a:rPr>
                        <a:t>11:00</a:t>
                      </a:r>
                      <a:endParaRPr lang="en-GB" sz="12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12:00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12100372"/>
                  </a:ext>
                </a:extLst>
              </a:tr>
              <a:tr h="203200">
                <a:tc>
                  <a:txBody>
                    <a:bodyPr/>
                    <a:lstStyle/>
                    <a:p>
                      <a:pPr algn="r" fontAlgn="b"/>
                      <a:r>
                        <a:rPr lang="en-GB" sz="1200" u="none" strike="noStrike">
                          <a:effectLst/>
                        </a:rPr>
                        <a:t>10/06/2022</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10:00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11:00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7026614"/>
                  </a:ext>
                </a:extLst>
              </a:tr>
              <a:tr h="203200">
                <a:tc>
                  <a:txBody>
                    <a:bodyPr/>
                    <a:lstStyle/>
                    <a:p>
                      <a:pPr algn="r" fontAlgn="b"/>
                      <a:r>
                        <a:rPr lang="en-GB" sz="1200" u="none" strike="noStrike">
                          <a:effectLst/>
                        </a:rPr>
                        <a:t>06/07/2022</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10:00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12:00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2699151"/>
                  </a:ext>
                </a:extLst>
              </a:tr>
              <a:tr h="203200">
                <a:tc>
                  <a:txBody>
                    <a:bodyPr/>
                    <a:lstStyle/>
                    <a:p>
                      <a:pPr algn="r" fontAlgn="b"/>
                      <a:r>
                        <a:rPr lang="en-GB" sz="1200" u="none" strike="noStrike">
                          <a:effectLst/>
                        </a:rPr>
                        <a:t>09/08/2022</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10:00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12:00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52467639"/>
                  </a:ext>
                </a:extLst>
              </a:tr>
              <a:tr h="203200">
                <a:tc>
                  <a:txBody>
                    <a:bodyPr/>
                    <a:lstStyle/>
                    <a:p>
                      <a:pPr algn="r" fontAlgn="b"/>
                      <a:r>
                        <a:rPr lang="en-GB" sz="1200" u="none" strike="noStrike">
                          <a:effectLst/>
                        </a:rPr>
                        <a:t>09/09/2022</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10:00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12:00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23734864"/>
                  </a:ext>
                </a:extLst>
              </a:tr>
              <a:tr h="203200">
                <a:tc>
                  <a:txBody>
                    <a:bodyPr/>
                    <a:lstStyle/>
                    <a:p>
                      <a:pPr algn="r" fontAlgn="b"/>
                      <a:r>
                        <a:rPr lang="en-GB" sz="1200" u="none" strike="noStrike">
                          <a:effectLst/>
                        </a:rPr>
                        <a:t>14/10/2022</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10:00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12:00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5146168"/>
                  </a:ext>
                </a:extLst>
              </a:tr>
              <a:tr h="203200">
                <a:tc>
                  <a:txBody>
                    <a:bodyPr/>
                    <a:lstStyle/>
                    <a:p>
                      <a:pPr algn="r" fontAlgn="b"/>
                      <a:r>
                        <a:rPr lang="en-GB" sz="1200" u="none" strike="noStrike">
                          <a:effectLst/>
                        </a:rPr>
                        <a:t>08/11/2022</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10:00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dirty="0">
                          <a:effectLst/>
                        </a:rPr>
                        <a:t>12:00</a:t>
                      </a:r>
                      <a:endParaRPr lang="en-GB" sz="12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0130427"/>
                  </a:ext>
                </a:extLst>
              </a:tr>
              <a:tr h="203200">
                <a:tc>
                  <a:txBody>
                    <a:bodyPr/>
                    <a:lstStyle/>
                    <a:p>
                      <a:pPr algn="r" fontAlgn="b"/>
                      <a:r>
                        <a:rPr lang="en-GB" sz="1200" u="none" strike="noStrike">
                          <a:effectLst/>
                        </a:rPr>
                        <a:t>09/12/2022</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10:00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dirty="0">
                          <a:effectLst/>
                        </a:rPr>
                        <a:t>12:00</a:t>
                      </a:r>
                      <a:endParaRPr lang="en-GB" sz="12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8585115"/>
                  </a:ext>
                </a:extLst>
              </a:tr>
              <a:tr h="203200">
                <a:tc>
                  <a:txBody>
                    <a:bodyPr/>
                    <a:lstStyle/>
                    <a:p>
                      <a:pPr algn="r" fontAlgn="b"/>
                      <a:r>
                        <a:rPr lang="en-GB" sz="1200" u="none" strike="noStrike">
                          <a:effectLst/>
                        </a:rPr>
                        <a:t>10/01/2023</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10:00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12:00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1450457"/>
                  </a:ext>
                </a:extLst>
              </a:tr>
              <a:tr h="203200">
                <a:tc>
                  <a:txBody>
                    <a:bodyPr/>
                    <a:lstStyle/>
                    <a:p>
                      <a:pPr algn="r" fontAlgn="b"/>
                      <a:r>
                        <a:rPr lang="en-GB" sz="1200" u="none" strike="noStrike">
                          <a:effectLst/>
                        </a:rPr>
                        <a:t>07/02/2023</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10:00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12:00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84795467"/>
                  </a:ext>
                </a:extLst>
              </a:tr>
              <a:tr h="203200">
                <a:tc>
                  <a:txBody>
                    <a:bodyPr/>
                    <a:lstStyle/>
                    <a:p>
                      <a:pPr algn="r" fontAlgn="b"/>
                      <a:r>
                        <a:rPr lang="en-GB" sz="1200" u="none" strike="noStrike">
                          <a:effectLst/>
                        </a:rPr>
                        <a:t>07/03/2023</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10:00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dirty="0">
                          <a:effectLst/>
                        </a:rPr>
                        <a:t>12:00</a:t>
                      </a:r>
                      <a:endParaRPr lang="en-GB" sz="12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73943979"/>
                  </a:ext>
                </a:extLst>
              </a:tr>
            </a:tbl>
          </a:graphicData>
        </a:graphic>
      </p:graphicFrame>
    </p:spTree>
    <p:extLst>
      <p:ext uri="{BB962C8B-B14F-4D97-AF65-F5344CB8AC3E}">
        <p14:creationId xmlns:p14="http://schemas.microsoft.com/office/powerpoint/2010/main" val="1440704070"/>
      </p:ext>
    </p:extLst>
  </p:cSld>
  <p:clrMapOvr>
    <a:masterClrMapping/>
  </p:clrMapOvr>
</p:sld>
</file>

<file path=ppt/theme/theme1.xml><?xml version="1.0" encoding="utf-8"?>
<a:theme xmlns:a="http://schemas.openxmlformats.org/drawingml/2006/main" name="1_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3" ma:contentTypeDescription="Create a new document." ma:contentTypeScope="" ma:versionID="9bb224142be6fbbc8b98e1f99454ecd1">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54f627d5b449adedc3be3afe57feb"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3ee84ff3-1fa2-4b0e-bbc1-9d3729ac2ba9">
      <UserInfo>
        <DisplayName>Hannah Brown</DisplayName>
        <AccountId>356</AccountId>
        <AccountType/>
      </UserInfo>
      <UserInfo>
        <DisplayName>Linda Whitcroft</DisplayName>
        <AccountId>78</AccountId>
        <AccountType/>
      </UserInfo>
      <UserInfo>
        <DisplayName>Andrew Szabo</DisplayName>
        <AccountId>75</AccountId>
        <AccountType/>
      </UserInfo>
    </SharedWithUsers>
    <_Flow_SignoffStatus xmlns="efb0c983-77a3-4edc-9303-e1cb655c76c7" xsi:nil="true"/>
    <Sign_x002d_offBy xmlns="efb0c983-77a3-4edc-9303-e1cb655c76c7">
      <UserInfo>
        <DisplayName/>
        <AccountId xsi:nil="true"/>
        <AccountType/>
      </UserInfo>
    </Sign_x002d_offBy>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8D71277-79E7-4BC2-A902-BC2EEAB685BA}"/>
</file>

<file path=customXml/itemProps2.xml><?xml version="1.0" encoding="utf-8"?>
<ds:datastoreItem xmlns:ds="http://schemas.openxmlformats.org/officeDocument/2006/customXml" ds:itemID="{6F092B59-2153-45D1-BA34-14AF2B535120}">
  <ds:schemaRefs>
    <ds:schemaRef ds:uri="http://schemas.microsoft.com/office/2006/metadata/properties"/>
    <ds:schemaRef ds:uri="http://schemas.microsoft.com/office/2006/documentManagement/types"/>
    <ds:schemaRef ds:uri="http://purl.org/dc/dcmitype/"/>
    <ds:schemaRef ds:uri="http://www.w3.org/XML/1998/namespace"/>
    <ds:schemaRef ds:uri="http://purl.org/dc/elements/1.1/"/>
    <ds:schemaRef ds:uri="http://purl.org/dc/terms/"/>
    <ds:schemaRef ds:uri="11f1cc19-a6a2-4477-822b-8358f9edc374"/>
    <ds:schemaRef ds:uri="http://schemas.microsoft.com/office/infopath/2007/PartnerControls"/>
    <ds:schemaRef ds:uri="http://schemas.openxmlformats.org/package/2006/metadata/core-properties"/>
    <ds:schemaRef ds:uri="103fba77-31dd-4780-83f9-c54f26c3a260"/>
  </ds:schemaRefs>
</ds:datastoreItem>
</file>

<file path=customXml/itemProps3.xml><?xml version="1.0" encoding="utf-8"?>
<ds:datastoreItem xmlns:ds="http://schemas.openxmlformats.org/officeDocument/2006/customXml" ds:itemID="{6C30F180-3CC8-4D21-BE0D-7E5DA88648F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3185</TotalTime>
  <Words>262</Words>
  <Application>Microsoft Office PowerPoint</Application>
  <PresentationFormat>Widescreen</PresentationFormat>
  <Paragraphs>66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Poppins-Light</vt:lpstr>
      <vt:lpstr>1_Office Theme</vt:lpstr>
      <vt:lpstr>CMS Rebuild April Update </vt:lpstr>
      <vt:lpstr>Progress to Date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 Rebuild </dc:title>
  <dc:creator>Joanne Williams</dc:creator>
  <cp:lastModifiedBy>Molly Haley1</cp:lastModifiedBy>
  <cp:revision>3</cp:revision>
  <dcterms:created xsi:type="dcterms:W3CDTF">2022-02-04T13:05:51Z</dcterms:created>
  <dcterms:modified xsi:type="dcterms:W3CDTF">2022-04-01T12:39:38Z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0x01010050FB9CDCC5328344A3162B2D7C8A4CE2</vt:lpwstr>
  </property>
  <property fmtid="{D5CDD505-2E9C-101B-9397-08002B2CF9AE}" pid="3" name="Order">
    <vt:r8>70700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ies>
</file>