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 id="2147484139" r:id="rId6"/>
  </p:sldMasterIdLst>
  <p:notesMasterIdLst>
    <p:notesMasterId r:id="rId8"/>
  </p:notesMasterIdLst>
  <p:handoutMasterIdLst>
    <p:handoutMasterId r:id="rId9"/>
  </p:handoutMasterIdLst>
  <p:sldIdLst>
    <p:sldId id="829" r:id="rId7"/>
  </p:sldIdLst>
  <p:sldSz cx="9144000" cy="5143500" type="screen16x9"/>
  <p:notesSz cx="6724650" cy="9774238"/>
  <p:defaultTextStyle>
    <a:defPPr>
      <a:defRPr lang="en-US"/>
    </a:defPPr>
    <a:lvl1pPr algn="l" defTabSz="457166" rtl="0" fontAlgn="base">
      <a:spcBef>
        <a:spcPct val="0"/>
      </a:spcBef>
      <a:spcAft>
        <a:spcPct val="0"/>
      </a:spcAft>
      <a:defRPr kern="1200">
        <a:solidFill>
          <a:schemeClr val="tx1"/>
        </a:solidFill>
        <a:latin typeface="Arial" charset="0"/>
        <a:ea typeface="ＭＳ Ｐゴシック" pitchFamily="34" charset="-128"/>
        <a:cs typeface="+mn-cs"/>
      </a:defRPr>
    </a:lvl1pPr>
    <a:lvl2pPr marL="457166" algn="l" defTabSz="457166" rtl="0" fontAlgn="base">
      <a:spcBef>
        <a:spcPct val="0"/>
      </a:spcBef>
      <a:spcAft>
        <a:spcPct val="0"/>
      </a:spcAft>
      <a:defRPr kern="1200">
        <a:solidFill>
          <a:schemeClr val="tx1"/>
        </a:solidFill>
        <a:latin typeface="Arial" charset="0"/>
        <a:ea typeface="ＭＳ Ｐゴシック" pitchFamily="34" charset="-128"/>
        <a:cs typeface="+mn-cs"/>
      </a:defRPr>
    </a:lvl2pPr>
    <a:lvl3pPr marL="914333" algn="l" defTabSz="457166" rtl="0" fontAlgn="base">
      <a:spcBef>
        <a:spcPct val="0"/>
      </a:spcBef>
      <a:spcAft>
        <a:spcPct val="0"/>
      </a:spcAft>
      <a:defRPr kern="1200">
        <a:solidFill>
          <a:schemeClr val="tx1"/>
        </a:solidFill>
        <a:latin typeface="Arial" charset="0"/>
        <a:ea typeface="ＭＳ Ｐゴシック" pitchFamily="34" charset="-128"/>
        <a:cs typeface="+mn-cs"/>
      </a:defRPr>
    </a:lvl3pPr>
    <a:lvl4pPr marL="1371498" algn="l" defTabSz="457166" rtl="0" fontAlgn="base">
      <a:spcBef>
        <a:spcPct val="0"/>
      </a:spcBef>
      <a:spcAft>
        <a:spcPct val="0"/>
      </a:spcAft>
      <a:defRPr kern="1200">
        <a:solidFill>
          <a:schemeClr val="tx1"/>
        </a:solidFill>
        <a:latin typeface="Arial" charset="0"/>
        <a:ea typeface="ＭＳ Ｐゴシック" pitchFamily="34" charset="-128"/>
        <a:cs typeface="+mn-cs"/>
      </a:defRPr>
    </a:lvl4pPr>
    <a:lvl5pPr marL="1828664" algn="l" defTabSz="457166" rtl="0" fontAlgn="base">
      <a:spcBef>
        <a:spcPct val="0"/>
      </a:spcBef>
      <a:spcAft>
        <a:spcPct val="0"/>
      </a:spcAft>
      <a:defRPr kern="1200">
        <a:solidFill>
          <a:schemeClr val="tx1"/>
        </a:solidFill>
        <a:latin typeface="Arial" charset="0"/>
        <a:ea typeface="ＭＳ Ｐゴシック" pitchFamily="34" charset="-128"/>
        <a:cs typeface="+mn-cs"/>
      </a:defRPr>
    </a:lvl5pPr>
    <a:lvl6pPr marL="2285829" algn="l" defTabSz="914333" rtl="0" eaLnBrk="1" latinLnBrk="0" hangingPunct="1">
      <a:defRPr kern="1200">
        <a:solidFill>
          <a:schemeClr val="tx1"/>
        </a:solidFill>
        <a:latin typeface="Arial" charset="0"/>
        <a:ea typeface="ＭＳ Ｐゴシック" pitchFamily="34" charset="-128"/>
        <a:cs typeface="+mn-cs"/>
      </a:defRPr>
    </a:lvl6pPr>
    <a:lvl7pPr marL="2742995" algn="l" defTabSz="914333" rtl="0" eaLnBrk="1" latinLnBrk="0" hangingPunct="1">
      <a:defRPr kern="1200">
        <a:solidFill>
          <a:schemeClr val="tx1"/>
        </a:solidFill>
        <a:latin typeface="Arial" charset="0"/>
        <a:ea typeface="ＭＳ Ｐゴシック" pitchFamily="34" charset="-128"/>
        <a:cs typeface="+mn-cs"/>
      </a:defRPr>
    </a:lvl7pPr>
    <a:lvl8pPr marL="3200160" algn="l" defTabSz="914333" rtl="0" eaLnBrk="1" latinLnBrk="0" hangingPunct="1">
      <a:defRPr kern="1200">
        <a:solidFill>
          <a:schemeClr val="tx1"/>
        </a:solidFill>
        <a:latin typeface="Arial" charset="0"/>
        <a:ea typeface="ＭＳ Ｐゴシック" pitchFamily="34" charset="-128"/>
        <a:cs typeface="+mn-cs"/>
      </a:defRPr>
    </a:lvl8pPr>
    <a:lvl9pPr marL="3657326" algn="l" defTabSz="914333"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61" userDrawn="1">
          <p15:clr>
            <a:srgbClr val="A4A3A4"/>
          </p15:clr>
        </p15:guide>
        <p15:guide id="2" pos="2095" userDrawn="1">
          <p15:clr>
            <a:srgbClr val="A4A3A4"/>
          </p15:clr>
        </p15:guide>
        <p15:guide id="3" orient="horz" pos="3325" userDrawn="1">
          <p15:clr>
            <a:srgbClr val="A4A3A4"/>
          </p15:clr>
        </p15:guide>
        <p15:guide id="4" pos="207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Krupa" initials="EK" lastIdx="1" clrIdx="0"/>
  <p:cmAuthor id="2" name="Laing, Stephen" initials="LS" lastIdx="1" clrIdx="1">
    <p:extLst>
      <p:ext uri="{19B8F6BF-5375-455C-9EA6-DF929625EA0E}">
        <p15:presenceInfo xmlns:p15="http://schemas.microsoft.com/office/powerpoint/2012/main" userId="S-1-5-21-4145888014-839675345-3125187760-1697" providerId="AD"/>
      </p:ext>
    </p:extLst>
  </p:cmAuthor>
  <p:cmAuthor id="3" name="Smitha Pichrikat" initials="SP" lastIdx="1" clrIdx="2">
    <p:extLst>
      <p:ext uri="{19B8F6BF-5375-455C-9EA6-DF929625EA0E}">
        <p15:presenceInfo xmlns:p15="http://schemas.microsoft.com/office/powerpoint/2012/main" userId="S-1-5-21-4145888014-839675345-3125187760-33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9F0E"/>
    <a:srgbClr val="26A412"/>
    <a:srgbClr val="CED1E2"/>
    <a:srgbClr val="FFCC00"/>
    <a:srgbClr val="E8EAF1"/>
    <a:srgbClr val="CED1E1"/>
    <a:srgbClr val="3E5AA8"/>
    <a:srgbClr val="D2232A"/>
    <a:srgbClr val="0070C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1E9F8E-2E73-4511-AFDC-D50AA739FC92}" v="3" dt="2022-04-04T15:33:01.4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31" autoAdjust="0"/>
    <p:restoredTop sz="94796" autoAdjust="0"/>
  </p:normalViewPr>
  <p:slideViewPr>
    <p:cSldViewPr snapToGrid="0">
      <p:cViewPr varScale="1">
        <p:scale>
          <a:sx n="109" d="100"/>
          <a:sy n="109" d="100"/>
        </p:scale>
        <p:origin x="538" y="96"/>
      </p:cViewPr>
      <p:guideLst>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061"/>
        <p:guide pos="2095"/>
        <p:guide orient="horz" pos="3325"/>
        <p:guide pos="207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Taggart" userId="4f8aad94-55b7-4ba6-8498-7cad127c11eb" providerId="ADAL" clId="{201E9F8E-2E73-4511-AFDC-D50AA739FC92}"/>
    <pc:docChg chg="modSld">
      <pc:chgData name="Rachel Taggart" userId="4f8aad94-55b7-4ba6-8498-7cad127c11eb" providerId="ADAL" clId="{201E9F8E-2E73-4511-AFDC-D50AA739FC92}" dt="2022-04-04T15:33:01.481" v="2" actId="20577"/>
      <pc:docMkLst>
        <pc:docMk/>
      </pc:docMkLst>
      <pc:sldChg chg="modSp">
        <pc:chgData name="Rachel Taggart" userId="4f8aad94-55b7-4ba6-8498-7cad127c11eb" providerId="ADAL" clId="{201E9F8E-2E73-4511-AFDC-D50AA739FC92}" dt="2022-04-04T15:33:01.481" v="2" actId="20577"/>
        <pc:sldMkLst>
          <pc:docMk/>
          <pc:sldMk cId="326600112" sldId="829"/>
        </pc:sldMkLst>
        <pc:graphicFrameChg chg="modGraphic">
          <ac:chgData name="Rachel Taggart" userId="4f8aad94-55b7-4ba6-8498-7cad127c11eb" providerId="ADAL" clId="{201E9F8E-2E73-4511-AFDC-D50AA739FC92}" dt="2022-04-04T15:33:01.481" v="2" actId="20577"/>
          <ac:graphicFrameMkLst>
            <pc:docMk/>
            <pc:sldMk cId="326600112" sldId="829"/>
            <ac:graphicFrameMk id="4" creationId="{00000000-0000-0000-0000-00000000000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9"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39" name="Rectangle 3"/>
          <p:cNvSpPr>
            <a:spLocks noGrp="1" noChangeArrowheads="1"/>
          </p:cNvSpPr>
          <p:nvPr>
            <p:ph type="dt" sz="quarter" idx="1"/>
          </p:nvPr>
        </p:nvSpPr>
        <p:spPr bwMode="auto">
          <a:xfrm>
            <a:off x="3734281"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04/04/2022</a:t>
            </a:fld>
            <a:endParaRPr lang="en-GB" dirty="0"/>
          </a:p>
        </p:txBody>
      </p:sp>
      <p:sp>
        <p:nvSpPr>
          <p:cNvPr id="65540" name="Rectangle 4"/>
          <p:cNvSpPr>
            <a:spLocks noGrp="1" noChangeArrowheads="1"/>
          </p:cNvSpPr>
          <p:nvPr>
            <p:ph type="ftr" sz="quarter" idx="2"/>
          </p:nvPr>
        </p:nvSpPr>
        <p:spPr bwMode="auto">
          <a:xfrm>
            <a:off x="9"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41" name="Rectangle 5"/>
          <p:cNvSpPr>
            <a:spLocks noGrp="1" noChangeArrowheads="1"/>
          </p:cNvSpPr>
          <p:nvPr>
            <p:ph type="sldNum" sz="quarter" idx="3"/>
          </p:nvPr>
        </p:nvSpPr>
        <p:spPr bwMode="auto">
          <a:xfrm>
            <a:off x="3734281"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dirty="0"/>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10"/>
            <a:ext cx="2857977" cy="527741"/>
          </a:xfrm>
          <a:prstGeom prst="rect">
            <a:avLst/>
          </a:prstGeom>
        </p:spPr>
        <p:txBody>
          <a:bodyPr vert="horz" lIns="90085" tIns="45037" rIns="90085" bIns="45037" rtlCol="0"/>
          <a:lstStyle>
            <a:lvl1pPr algn="l">
              <a:defRPr sz="1200"/>
            </a:lvl1pPr>
          </a:lstStyle>
          <a:p>
            <a:endParaRPr lang="en-GB" dirty="0"/>
          </a:p>
        </p:txBody>
      </p:sp>
      <p:sp>
        <p:nvSpPr>
          <p:cNvPr id="3" name="Date Placeholder 2"/>
          <p:cNvSpPr>
            <a:spLocks noGrp="1"/>
          </p:cNvSpPr>
          <p:nvPr>
            <p:ph type="dt" idx="1"/>
          </p:nvPr>
        </p:nvSpPr>
        <p:spPr>
          <a:xfrm>
            <a:off x="3734370" y="10"/>
            <a:ext cx="2857977" cy="527741"/>
          </a:xfrm>
          <a:prstGeom prst="rect">
            <a:avLst/>
          </a:prstGeom>
        </p:spPr>
        <p:txBody>
          <a:bodyPr vert="horz" lIns="90085" tIns="45037" rIns="90085" bIns="45037" rtlCol="0"/>
          <a:lstStyle>
            <a:lvl1pPr algn="r">
              <a:defRPr sz="1200"/>
            </a:lvl1pPr>
          </a:lstStyle>
          <a:p>
            <a:fld id="{4F0B033A-D7A2-4873-87D3-52E71CC76346}" type="datetimeFigureOut">
              <a:rPr lang="en-GB" smtClean="0"/>
              <a:t>04/04/2022</a:t>
            </a:fld>
            <a:endParaRPr lang="en-GB" dirty="0"/>
          </a:p>
        </p:txBody>
      </p:sp>
      <p:sp>
        <p:nvSpPr>
          <p:cNvPr id="4" name="Slide Image Placeholder 3"/>
          <p:cNvSpPr>
            <a:spLocks noGrp="1" noRot="1" noChangeAspect="1"/>
          </p:cNvSpPr>
          <p:nvPr>
            <p:ph type="sldImg" idx="2"/>
          </p:nvPr>
        </p:nvSpPr>
        <p:spPr>
          <a:xfrm>
            <a:off x="-215900" y="792163"/>
            <a:ext cx="7037388" cy="3957637"/>
          </a:xfrm>
          <a:prstGeom prst="rect">
            <a:avLst/>
          </a:prstGeom>
          <a:noFill/>
          <a:ln w="12700">
            <a:solidFill>
              <a:prstClr val="black"/>
            </a:solidFill>
          </a:ln>
        </p:spPr>
        <p:txBody>
          <a:bodyPr vert="horz" lIns="90085" tIns="45037" rIns="90085" bIns="45037" rtlCol="0" anchor="ctr"/>
          <a:lstStyle/>
          <a:p>
            <a:endParaRPr lang="en-GB" dirty="0"/>
          </a:p>
        </p:txBody>
      </p:sp>
      <p:sp>
        <p:nvSpPr>
          <p:cNvPr id="5" name="Notes Placeholder 4"/>
          <p:cNvSpPr>
            <a:spLocks noGrp="1"/>
          </p:cNvSpPr>
          <p:nvPr>
            <p:ph type="body" sz="quarter" idx="3"/>
          </p:nvPr>
        </p:nvSpPr>
        <p:spPr>
          <a:xfrm>
            <a:off x="660012" y="5014389"/>
            <a:ext cx="5273869" cy="4749668"/>
          </a:xfrm>
          <a:prstGeom prst="rect">
            <a:avLst/>
          </a:prstGeom>
        </p:spPr>
        <p:txBody>
          <a:bodyPr vert="horz" lIns="90085" tIns="45037" rIns="90085" bIns="4503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0" y="10025393"/>
            <a:ext cx="2857977" cy="527741"/>
          </a:xfrm>
          <a:prstGeom prst="rect">
            <a:avLst/>
          </a:prstGeom>
        </p:spPr>
        <p:txBody>
          <a:bodyPr vert="horz" lIns="90085" tIns="45037" rIns="90085" bIns="45037"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34370" y="10025393"/>
            <a:ext cx="2857977" cy="527741"/>
          </a:xfrm>
          <a:prstGeom prst="rect">
            <a:avLst/>
          </a:prstGeom>
        </p:spPr>
        <p:txBody>
          <a:bodyPr vert="horz" lIns="90085" tIns="45037" rIns="90085" bIns="45037" rtlCol="0" anchor="b"/>
          <a:lstStyle>
            <a:lvl1pPr algn="r">
              <a:defRPr sz="1200"/>
            </a:lvl1pPr>
          </a:lstStyle>
          <a:p>
            <a:fld id="{CBAFCE3B-317D-4AE0-BC7F-8267412B7C4C}" type="slidenum">
              <a:rPr lang="en-GB" smtClean="0"/>
              <a:t>‹#›</a:t>
            </a:fld>
            <a:endParaRPr lang="en-GB" dirty="0"/>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33" rtl="0" eaLnBrk="1" latinLnBrk="0" hangingPunct="1">
      <a:defRPr sz="1200" kern="1200">
        <a:solidFill>
          <a:schemeClr val="tx1"/>
        </a:solidFill>
        <a:latin typeface="+mn-lt"/>
        <a:ea typeface="+mn-ea"/>
        <a:cs typeface="+mn-cs"/>
      </a:defRPr>
    </a:lvl1pPr>
    <a:lvl2pPr marL="457166" algn="l" defTabSz="914333" rtl="0" eaLnBrk="1" latinLnBrk="0" hangingPunct="1">
      <a:defRPr sz="1200" kern="1200">
        <a:solidFill>
          <a:schemeClr val="tx1"/>
        </a:solidFill>
        <a:latin typeface="+mn-lt"/>
        <a:ea typeface="+mn-ea"/>
        <a:cs typeface="+mn-cs"/>
      </a:defRPr>
    </a:lvl2pPr>
    <a:lvl3pPr marL="914333" algn="l" defTabSz="914333" rtl="0" eaLnBrk="1" latinLnBrk="0" hangingPunct="1">
      <a:defRPr sz="1200" kern="1200">
        <a:solidFill>
          <a:schemeClr val="tx1"/>
        </a:solidFill>
        <a:latin typeface="+mn-lt"/>
        <a:ea typeface="+mn-ea"/>
        <a:cs typeface="+mn-cs"/>
      </a:defRPr>
    </a:lvl3pPr>
    <a:lvl4pPr marL="1371498" algn="l" defTabSz="914333" rtl="0" eaLnBrk="1" latinLnBrk="0" hangingPunct="1">
      <a:defRPr sz="1200" kern="1200">
        <a:solidFill>
          <a:schemeClr val="tx1"/>
        </a:solidFill>
        <a:latin typeface="+mn-lt"/>
        <a:ea typeface="+mn-ea"/>
        <a:cs typeface="+mn-cs"/>
      </a:defRPr>
    </a:lvl4pPr>
    <a:lvl5pPr marL="1828664" algn="l" defTabSz="914333" rtl="0" eaLnBrk="1" latinLnBrk="0" hangingPunct="1">
      <a:defRPr sz="1200" kern="1200">
        <a:solidFill>
          <a:schemeClr val="tx1"/>
        </a:solidFill>
        <a:latin typeface="+mn-lt"/>
        <a:ea typeface="+mn-ea"/>
        <a:cs typeface="+mn-cs"/>
      </a:defRPr>
    </a:lvl5pPr>
    <a:lvl6pPr marL="2285829" algn="l" defTabSz="914333" rtl="0" eaLnBrk="1" latinLnBrk="0" hangingPunct="1">
      <a:defRPr sz="1200" kern="1200">
        <a:solidFill>
          <a:schemeClr val="tx1"/>
        </a:solidFill>
        <a:latin typeface="+mn-lt"/>
        <a:ea typeface="+mn-ea"/>
        <a:cs typeface="+mn-cs"/>
      </a:defRPr>
    </a:lvl6pPr>
    <a:lvl7pPr marL="2742995" algn="l" defTabSz="914333" rtl="0" eaLnBrk="1" latinLnBrk="0" hangingPunct="1">
      <a:defRPr sz="1200" kern="1200">
        <a:solidFill>
          <a:schemeClr val="tx1"/>
        </a:solidFill>
        <a:latin typeface="+mn-lt"/>
        <a:ea typeface="+mn-ea"/>
        <a:cs typeface="+mn-cs"/>
      </a:defRPr>
    </a:lvl7pPr>
    <a:lvl8pPr marL="3200160" algn="l" defTabSz="914333" rtl="0" eaLnBrk="1" latinLnBrk="0" hangingPunct="1">
      <a:defRPr sz="1200" kern="1200">
        <a:solidFill>
          <a:schemeClr val="tx1"/>
        </a:solidFill>
        <a:latin typeface="+mn-lt"/>
        <a:ea typeface="+mn-ea"/>
        <a:cs typeface="+mn-cs"/>
      </a:defRPr>
    </a:lvl8pPr>
    <a:lvl9pPr marL="3657326" algn="l" defTabSz="91433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8763" y="798513"/>
            <a:ext cx="7113588" cy="40005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144" rtl="0" eaLnBrk="1" fontAlgn="base" latinLnBrk="0" hangingPunct="1">
              <a:lnSpc>
                <a:spcPct val="100000"/>
              </a:lnSpc>
              <a:spcBef>
                <a:spcPct val="0"/>
              </a:spcBef>
              <a:spcAft>
                <a:spcPct val="0"/>
              </a:spcAft>
              <a:buClrTx/>
              <a:buSzTx/>
              <a:buFontTx/>
              <a:buNone/>
              <a:tabLst/>
              <a:defRPr/>
            </a:pPr>
            <a:fld id="{2A2357B9-A31F-4FC7-A38A-70DF36F645F3}" type="slidenum">
              <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rPr>
              <a:pPr marL="0" marR="0" lvl="0" indent="0" algn="r" defTabSz="457144" rtl="0" eaLnBrk="1" fontAlgn="base" latinLnBrk="0" hangingPunct="1">
                <a:lnSpc>
                  <a:spcPct val="100000"/>
                </a:lnSpc>
                <a:spcBef>
                  <a:spcPct val="0"/>
                </a:spcBef>
                <a:spcAft>
                  <a:spcPct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7054204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50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313153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GB" dirty="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608086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p>
        </p:txBody>
      </p:sp>
    </p:spTree>
    <p:extLst>
      <p:ext uri="{BB962C8B-B14F-4D97-AF65-F5344CB8AC3E}">
        <p14:creationId xmlns:p14="http://schemas.microsoft.com/office/powerpoint/2010/main" val="2278354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193372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0"/>
            <a:ext cx="8688388" cy="555526"/>
          </a:xfrm>
        </p:spPr>
        <p:txBody>
          <a:bodyPr/>
          <a:lstStyle>
            <a:lvl1pPr algn="l">
              <a:defRPr sz="3000">
                <a:solidFill>
                  <a:srgbClr val="1D3E61"/>
                </a:solidFill>
              </a:defRPr>
            </a:lvl1pPr>
          </a:lstStyle>
          <a:p>
            <a:r>
              <a:rPr lang="en-US"/>
              <a:t>Click to edit Master title style</a:t>
            </a:r>
            <a:endParaRPr lang="en-GB"/>
          </a:p>
        </p:txBody>
      </p:sp>
      <p:sp>
        <p:nvSpPr>
          <p:cNvPr id="6" name="Rectangle 5"/>
          <p:cNvSpPr/>
          <p:nvPr userDrawn="1"/>
        </p:nvSpPr>
        <p:spPr bwMode="auto">
          <a:xfrm>
            <a:off x="0" y="3579862"/>
            <a:ext cx="9144000" cy="1563638"/>
          </a:xfrm>
          <a:prstGeom prst="rect">
            <a:avLst/>
          </a:prstGeom>
          <a:solidFill>
            <a:srgbClr val="FFFFFF"/>
          </a:solidFill>
          <a:ln w="9525" cap="flat" cmpd="sng" algn="ctr">
            <a:no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3102310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3062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034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988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102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Tree>
    <p:extLst>
      <p:ext uri="{BB962C8B-B14F-4D97-AF65-F5344CB8AC3E}">
        <p14:creationId xmlns:p14="http://schemas.microsoft.com/office/powerpoint/2010/main" val="321097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1114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4" y="444396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69" tIns="46035" rIns="92069" bIns="46035"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66" algn="ctr" rtl="0" fontAlgn="base">
        <a:spcBef>
          <a:spcPct val="0"/>
        </a:spcBef>
        <a:spcAft>
          <a:spcPct val="0"/>
        </a:spcAft>
        <a:defRPr sz="2800" b="1">
          <a:solidFill>
            <a:schemeClr val="tx1"/>
          </a:solidFill>
          <a:latin typeface="Arial" charset="0"/>
        </a:defRPr>
      </a:lvl6pPr>
      <a:lvl7pPr marL="914333" algn="ctr" rtl="0" fontAlgn="base">
        <a:spcBef>
          <a:spcPct val="0"/>
        </a:spcBef>
        <a:spcAft>
          <a:spcPct val="0"/>
        </a:spcAft>
        <a:defRPr sz="2800" b="1">
          <a:solidFill>
            <a:schemeClr val="tx1"/>
          </a:solidFill>
          <a:latin typeface="Arial" charset="0"/>
        </a:defRPr>
      </a:lvl7pPr>
      <a:lvl8pPr marL="1371498" algn="ctr" rtl="0" fontAlgn="base">
        <a:spcBef>
          <a:spcPct val="0"/>
        </a:spcBef>
        <a:spcAft>
          <a:spcPct val="0"/>
        </a:spcAft>
        <a:defRPr sz="2800" b="1">
          <a:solidFill>
            <a:schemeClr val="tx1"/>
          </a:solidFill>
          <a:latin typeface="Arial" charset="0"/>
        </a:defRPr>
      </a:lvl8pPr>
      <a:lvl9pPr marL="1828664" algn="ctr" rtl="0" fontAlgn="base">
        <a:spcBef>
          <a:spcPct val="0"/>
        </a:spcBef>
        <a:spcAft>
          <a:spcPct val="0"/>
        </a:spcAft>
        <a:defRPr sz="2800" b="1">
          <a:solidFill>
            <a:schemeClr val="tx1"/>
          </a:solidFill>
          <a:latin typeface="Arial" charset="0"/>
        </a:defRPr>
      </a:lvl9pPr>
    </p:titleStyle>
    <p:bodyStyle>
      <a:lvl1pPr marL="342875" indent="-342875"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895" indent="-285729"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15" indent="-228582"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080"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46"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11"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578"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744"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5909"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33" rtl="0" eaLnBrk="1" latinLnBrk="0" hangingPunct="1">
        <a:defRPr sz="1800" kern="1200">
          <a:solidFill>
            <a:schemeClr val="tx1"/>
          </a:solidFill>
          <a:latin typeface="+mn-lt"/>
          <a:ea typeface="+mn-ea"/>
          <a:cs typeface="+mn-cs"/>
        </a:defRPr>
      </a:lvl1pPr>
      <a:lvl2pPr marL="457166" algn="l" defTabSz="914333" rtl="0" eaLnBrk="1" latinLnBrk="0" hangingPunct="1">
        <a:defRPr sz="1800" kern="1200">
          <a:solidFill>
            <a:schemeClr val="tx1"/>
          </a:solidFill>
          <a:latin typeface="+mn-lt"/>
          <a:ea typeface="+mn-ea"/>
          <a:cs typeface="+mn-cs"/>
        </a:defRPr>
      </a:lvl2pPr>
      <a:lvl3pPr marL="914333" algn="l" defTabSz="914333" rtl="0" eaLnBrk="1" latinLnBrk="0" hangingPunct="1">
        <a:defRPr sz="1800" kern="1200">
          <a:solidFill>
            <a:schemeClr val="tx1"/>
          </a:solidFill>
          <a:latin typeface="+mn-lt"/>
          <a:ea typeface="+mn-ea"/>
          <a:cs typeface="+mn-cs"/>
        </a:defRPr>
      </a:lvl3pPr>
      <a:lvl4pPr marL="1371498" algn="l" defTabSz="914333" rtl="0" eaLnBrk="1" latinLnBrk="0" hangingPunct="1">
        <a:defRPr sz="1800" kern="1200">
          <a:solidFill>
            <a:schemeClr val="tx1"/>
          </a:solidFill>
          <a:latin typeface="+mn-lt"/>
          <a:ea typeface="+mn-ea"/>
          <a:cs typeface="+mn-cs"/>
        </a:defRPr>
      </a:lvl4pPr>
      <a:lvl5pPr marL="1828664" algn="l" defTabSz="914333" rtl="0" eaLnBrk="1" latinLnBrk="0" hangingPunct="1">
        <a:defRPr sz="1800" kern="1200">
          <a:solidFill>
            <a:schemeClr val="tx1"/>
          </a:solidFill>
          <a:latin typeface="+mn-lt"/>
          <a:ea typeface="+mn-ea"/>
          <a:cs typeface="+mn-cs"/>
        </a:defRPr>
      </a:lvl5pPr>
      <a:lvl6pPr marL="2285829" algn="l" defTabSz="914333" rtl="0" eaLnBrk="1" latinLnBrk="0" hangingPunct="1">
        <a:defRPr sz="1800" kern="1200">
          <a:solidFill>
            <a:schemeClr val="tx1"/>
          </a:solidFill>
          <a:latin typeface="+mn-lt"/>
          <a:ea typeface="+mn-ea"/>
          <a:cs typeface="+mn-cs"/>
        </a:defRPr>
      </a:lvl6pPr>
      <a:lvl7pPr marL="2742995" algn="l" defTabSz="914333" rtl="0" eaLnBrk="1" latinLnBrk="0" hangingPunct="1">
        <a:defRPr sz="1800" kern="1200">
          <a:solidFill>
            <a:schemeClr val="tx1"/>
          </a:solidFill>
          <a:latin typeface="+mn-lt"/>
          <a:ea typeface="+mn-ea"/>
          <a:cs typeface="+mn-cs"/>
        </a:defRPr>
      </a:lvl7pPr>
      <a:lvl8pPr marL="3200160" algn="l" defTabSz="914333" rtl="0" eaLnBrk="1" latinLnBrk="0" hangingPunct="1">
        <a:defRPr sz="1800" kern="1200">
          <a:solidFill>
            <a:schemeClr val="tx1"/>
          </a:solidFill>
          <a:latin typeface="+mn-lt"/>
          <a:ea typeface="+mn-ea"/>
          <a:cs typeface="+mn-cs"/>
        </a:defRPr>
      </a:lvl8pPr>
      <a:lvl9pPr marL="3657326" algn="l" defTabSz="91433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38" tIns="45719" rIns="91438" bIns="457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7493272"/>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xStyles>
    <p:titleStyle>
      <a:lvl1pPr algn="ctr" defTabSz="914378"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892" indent="-342892" algn="l" defTabSz="914378"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31" indent="-285743" algn="l" defTabSz="91437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2" indent="-228594" algn="l" defTabSz="914378"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160"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348"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73158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p>
        </p:txBody>
      </p:sp>
    </p:spTree>
    <p:extLst>
      <p:ext uri="{BB962C8B-B14F-4D97-AF65-F5344CB8AC3E}">
        <p14:creationId xmlns:p14="http://schemas.microsoft.com/office/powerpoint/2010/main" val="1893693442"/>
      </p:ext>
    </p:extLst>
  </p:cSld>
  <p:clrMap bg1="lt1" tx1="dk1" bg2="lt2" tx2="dk2" accent1="accent1" accent2="accent2" accent3="accent3" accent4="accent4" accent5="accent5" accent6="accent6" hlink="hlink" folHlink="folHlink"/>
  <p:sldLayoutIdLst>
    <p:sldLayoutId id="2147484140" r:id="rId1"/>
    <p:sldLayoutId id="2147484141" r:id="rId2"/>
    <p:sldLayoutId id="2147484142"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3768350"/>
              </p:ext>
            </p:extLst>
          </p:nvPr>
        </p:nvGraphicFramePr>
        <p:xfrm>
          <a:off x="61088" y="36562"/>
          <a:ext cx="9036000" cy="5000951"/>
        </p:xfrm>
        <a:graphic>
          <a:graphicData uri="http://schemas.openxmlformats.org/drawingml/2006/table">
            <a:tbl>
              <a:tblPr firstRow="1" bandRow="1">
                <a:tableStyleId>{5C22544A-7EE6-4342-B048-85BDC9FD1C3A}</a:tableStyleId>
              </a:tblPr>
              <a:tblGrid>
                <a:gridCol w="1692000">
                  <a:extLst>
                    <a:ext uri="{9D8B030D-6E8A-4147-A177-3AD203B41FA5}">
                      <a16:colId xmlns:a16="http://schemas.microsoft.com/office/drawing/2014/main" val="20000"/>
                    </a:ext>
                  </a:extLst>
                </a:gridCol>
                <a:gridCol w="612000">
                  <a:extLst>
                    <a:ext uri="{9D8B030D-6E8A-4147-A177-3AD203B41FA5}">
                      <a16:colId xmlns:a16="http://schemas.microsoft.com/office/drawing/2014/main" val="341303587"/>
                    </a:ext>
                  </a:extLst>
                </a:gridCol>
                <a:gridCol w="612000">
                  <a:extLst>
                    <a:ext uri="{9D8B030D-6E8A-4147-A177-3AD203B41FA5}">
                      <a16:colId xmlns:a16="http://schemas.microsoft.com/office/drawing/2014/main" val="3112880537"/>
                    </a:ext>
                  </a:extLst>
                </a:gridCol>
                <a:gridCol w="3060000">
                  <a:extLst>
                    <a:ext uri="{9D8B030D-6E8A-4147-A177-3AD203B41FA5}">
                      <a16:colId xmlns:a16="http://schemas.microsoft.com/office/drawing/2014/main" val="1619365689"/>
                    </a:ext>
                  </a:extLst>
                </a:gridCol>
                <a:gridCol w="3060000">
                  <a:extLst>
                    <a:ext uri="{9D8B030D-6E8A-4147-A177-3AD203B41FA5}">
                      <a16:colId xmlns:a16="http://schemas.microsoft.com/office/drawing/2014/main" val="1355656450"/>
                    </a:ext>
                  </a:extLst>
                </a:gridCol>
              </a:tblGrid>
              <a:tr h="401377">
                <a:tc gridSpan="3">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bg1"/>
                          </a:solidFill>
                          <a:latin typeface="+mn-lt"/>
                          <a:ea typeface="+mn-ea"/>
                          <a:cs typeface="+mn-cs"/>
                        </a:rPr>
                        <a:t>Programme Health – RAG</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kern="1200" dirty="0">
                        <a:solidFill>
                          <a:schemeClr val="bg1"/>
                        </a:solidFill>
                        <a:highlight>
                          <a:srgbClr val="CED1E2"/>
                        </a:highlight>
                        <a:latin typeface="+mn-lt"/>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kern="1200" dirty="0">
                        <a:solidFill>
                          <a:schemeClr val="bg1"/>
                        </a:solidFill>
                        <a:latin typeface="+mn-lt"/>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2"/>
                  </a:ext>
                </a:extLst>
              </a:tr>
              <a:tr h="2199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Overall Programme Status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Arial"/>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09F0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09F0E"/>
                    </a:solidFill>
                  </a:tcPr>
                </a:tc>
                <a:tc rowSpan="4" gridSpan="2">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kern="1200" baseline="0" dirty="0">
                          <a:solidFill>
                            <a:schemeClr val="tx1"/>
                          </a:solidFill>
                          <a:latin typeface="+mn-lt"/>
                          <a:ea typeface="+mn-ea"/>
                          <a:cs typeface="Arial"/>
                        </a:rPr>
                        <a:t>The programme is reflective of an Amber status due to the timescales in the plan and the lack of contingency to deliver prior to CSSC transition start.</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kern="1200" baseline="0" dirty="0">
                          <a:solidFill>
                            <a:schemeClr val="tx1"/>
                          </a:solidFill>
                          <a:latin typeface="+mn-lt"/>
                          <a:ea typeface="+mn-ea"/>
                          <a:cs typeface="Arial"/>
                        </a:rPr>
                        <a:t>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kern="1200" baseline="0" dirty="0">
                          <a:solidFill>
                            <a:schemeClr val="tx1"/>
                          </a:solidFill>
                          <a:latin typeface="+mn-lt"/>
                          <a:ea typeface="+mn-ea"/>
                          <a:cs typeface="Arial"/>
                        </a:rPr>
                        <a:t>UK Link move to cloud project under the programme has successfully completed a second dress rehearsal in order to validate the original timescales outlined within the change pack. Go Live readiness is on track to complete for the 15</a:t>
                      </a:r>
                      <a:r>
                        <a:rPr lang="en-GB" sz="900" b="0" kern="1200" baseline="30000" dirty="0">
                          <a:solidFill>
                            <a:schemeClr val="tx1"/>
                          </a:solidFill>
                          <a:latin typeface="+mn-lt"/>
                          <a:ea typeface="+mn-ea"/>
                          <a:cs typeface="Arial"/>
                        </a:rPr>
                        <a:t>th</a:t>
                      </a:r>
                      <a:r>
                        <a:rPr lang="en-GB" sz="900" b="0" kern="1200" baseline="0" dirty="0">
                          <a:solidFill>
                            <a:schemeClr val="tx1"/>
                          </a:solidFill>
                          <a:latin typeface="+mn-lt"/>
                          <a:ea typeface="+mn-ea"/>
                          <a:cs typeface="Arial"/>
                        </a:rPr>
                        <a:t> April extended outage commencement. Some high scoring risks are being tracked to ensure any impact on the project’s ability to progress with cut over have been assessed. These are on track to be mitigated ahead of cut over commencement on 15</a:t>
                      </a:r>
                      <a:r>
                        <a:rPr lang="en-GB" sz="900" b="0" kern="1200" baseline="30000" dirty="0">
                          <a:solidFill>
                            <a:schemeClr val="tx1"/>
                          </a:solidFill>
                          <a:latin typeface="+mn-lt"/>
                          <a:ea typeface="+mn-ea"/>
                          <a:cs typeface="Arial"/>
                        </a:rPr>
                        <a:t>th</a:t>
                      </a:r>
                      <a:r>
                        <a:rPr lang="en-GB" sz="900" b="0" kern="1200" baseline="0" dirty="0">
                          <a:solidFill>
                            <a:schemeClr val="tx1"/>
                          </a:solidFill>
                          <a:latin typeface="+mn-lt"/>
                          <a:ea typeface="+mn-ea"/>
                          <a:cs typeface="Arial"/>
                        </a:rPr>
                        <a:t> April prior to returning to green.</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kern="1200" baseline="0" dirty="0">
                        <a:solidFill>
                          <a:schemeClr val="tx1"/>
                        </a:solidFill>
                        <a:latin typeface="+mn-lt"/>
                        <a:ea typeface="+mn-ea"/>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kern="1200" baseline="0" dirty="0">
                          <a:solidFill>
                            <a:schemeClr val="tx1"/>
                          </a:solidFill>
                          <a:latin typeface="+mn-lt"/>
                          <a:ea typeface="+mn-ea"/>
                          <a:cs typeface="Arial"/>
                        </a:rPr>
                        <a:t>Portal Go Live previously planned for 7</a:t>
                      </a:r>
                      <a:r>
                        <a:rPr lang="en-US" sz="900" b="0" kern="1200" baseline="30000" dirty="0">
                          <a:solidFill>
                            <a:schemeClr val="tx1"/>
                          </a:solidFill>
                          <a:latin typeface="+mn-lt"/>
                          <a:ea typeface="+mn-ea"/>
                          <a:cs typeface="Arial"/>
                        </a:rPr>
                        <a:t>th</a:t>
                      </a:r>
                      <a:r>
                        <a:rPr lang="en-US" sz="900" b="0" kern="1200" baseline="0" dirty="0">
                          <a:solidFill>
                            <a:schemeClr val="tx1"/>
                          </a:solidFill>
                          <a:latin typeface="+mn-lt"/>
                          <a:ea typeface="+mn-ea"/>
                          <a:cs typeface="Arial"/>
                        </a:rPr>
                        <a:t> May has been re-planned for 18</a:t>
                      </a:r>
                      <a:r>
                        <a:rPr lang="en-US" sz="900" b="0" kern="1200" baseline="30000" dirty="0">
                          <a:solidFill>
                            <a:schemeClr val="tx1"/>
                          </a:solidFill>
                          <a:latin typeface="+mn-lt"/>
                          <a:ea typeface="+mn-ea"/>
                          <a:cs typeface="Arial"/>
                        </a:rPr>
                        <a:t>th</a:t>
                      </a:r>
                      <a:r>
                        <a:rPr lang="en-US" sz="900" b="0" kern="1200" baseline="0" dirty="0">
                          <a:solidFill>
                            <a:schemeClr val="tx1"/>
                          </a:solidFill>
                          <a:latin typeface="+mn-lt"/>
                          <a:ea typeface="+mn-ea"/>
                          <a:cs typeface="Arial"/>
                        </a:rPr>
                        <a:t> June. An updated change pack will be shared w/</a:t>
                      </a:r>
                      <a:r>
                        <a:rPr lang="en-US" sz="900" b="0" kern="1200" baseline="0">
                          <a:solidFill>
                            <a:schemeClr val="tx1"/>
                          </a:solidFill>
                          <a:latin typeface="+mn-lt"/>
                          <a:ea typeface="+mn-ea"/>
                          <a:cs typeface="Arial"/>
                        </a:rPr>
                        <a:t>c 19</a:t>
                      </a:r>
                      <a:r>
                        <a:rPr lang="en-US" sz="900" b="0" kern="1200" baseline="30000">
                          <a:solidFill>
                            <a:schemeClr val="tx1"/>
                          </a:solidFill>
                          <a:latin typeface="+mn-lt"/>
                          <a:ea typeface="+mn-ea"/>
                          <a:cs typeface="Arial"/>
                        </a:rPr>
                        <a:t>th</a:t>
                      </a:r>
                      <a:r>
                        <a:rPr lang="en-US" sz="900" b="0" kern="1200" baseline="0">
                          <a:solidFill>
                            <a:schemeClr val="tx1"/>
                          </a:solidFill>
                          <a:latin typeface="+mn-lt"/>
                          <a:ea typeface="+mn-ea"/>
                          <a:cs typeface="Arial"/>
                        </a:rPr>
                        <a:t> </a:t>
                      </a:r>
                      <a:r>
                        <a:rPr lang="en-US" sz="900" b="0" kern="1200" baseline="0" dirty="0">
                          <a:solidFill>
                            <a:schemeClr val="tx1"/>
                          </a:solidFill>
                          <a:latin typeface="+mn-lt"/>
                          <a:ea typeface="+mn-ea"/>
                          <a:cs typeface="Arial"/>
                        </a:rPr>
                        <a:t>April.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rowSpan="4"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kern="1200" dirty="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00399763"/>
                  </a:ext>
                </a:extLst>
              </a:tr>
              <a:tr h="2199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Programme 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mn-lt"/>
                          <a:ea typeface="+mn-ea"/>
                          <a:cs typeface="+mn-cs"/>
                        </a:rPr>
                        <a:t>Previous</a:t>
                      </a:r>
                      <a:endParaRPr kumimoji="0" lang="en-GB" sz="700" b="1" i="0" u="none" strike="noStrike" kern="1200" cap="none" spc="0" normalizeH="0" baseline="0" noProof="0" dirty="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09F0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09F0E"/>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94750769"/>
                  </a:ext>
                </a:extLst>
              </a:tr>
              <a:tr h="219965">
                <a:tc>
                  <a:txBody>
                    <a:bodyPr/>
                    <a:lstStyle/>
                    <a:p>
                      <a:pPr marL="0" marR="0" indent="0" algn="l" rtl="0" eaLnBrk="1" fontAlgn="auto" latinLnBrk="0" hangingPunct="1">
                        <a:lnSpc>
                          <a:spcPct val="100000"/>
                        </a:lnSpc>
                        <a:spcBef>
                          <a:spcPts val="0"/>
                        </a:spcBef>
                        <a:spcAft>
                          <a:spcPts val="0"/>
                        </a:spcAft>
                        <a:buFontTx/>
                        <a:buNone/>
                      </a:pPr>
                      <a:r>
                        <a:rPr lang="en-GB" sz="700" b="1" kern="1200" dirty="0">
                          <a:solidFill>
                            <a:schemeClr val="bg1"/>
                          </a:solidFill>
                          <a:latin typeface="+mn-lt"/>
                          <a:ea typeface="+mn-ea"/>
                          <a:cs typeface="+mn-cs"/>
                        </a:rPr>
                        <a:t>Risk Profile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mn-lt"/>
                          <a:ea typeface="+mn-ea"/>
                          <a:cs typeface="+mn-cs"/>
                        </a:rPr>
                        <a:t>Previous</a:t>
                      </a:r>
                      <a:endParaRPr kumimoji="0" lang="en-GB" sz="700" b="1" i="0" u="none" strike="noStrike" kern="1200" cap="none" spc="0" normalizeH="0" baseline="0" noProof="0" dirty="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dk1"/>
                          </a:solidFill>
                          <a:effectLst/>
                          <a:uLnTx/>
                          <a:uFillTx/>
                          <a:latin typeface="+mn-lt"/>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95151634"/>
                  </a:ext>
                </a:extLst>
              </a:tr>
              <a:tr h="790918">
                <a:tc>
                  <a:txBody>
                    <a:bodyPr/>
                    <a:lstStyle/>
                    <a:p>
                      <a:pPr marL="0" marR="0" indent="0" algn="l" rtl="0" eaLnBrk="1" fontAlgn="auto" latinLnBrk="0" hangingPunct="1">
                        <a:lnSpc>
                          <a:spcPct val="100000"/>
                        </a:lnSpc>
                        <a:spcBef>
                          <a:spcPts val="0"/>
                        </a:spcBef>
                        <a:spcAft>
                          <a:spcPts val="0"/>
                        </a:spcAft>
                        <a:buFontTx/>
                        <a:buNone/>
                      </a:pPr>
                      <a:r>
                        <a:rPr lang="en-GB" sz="700" b="1" kern="1200" dirty="0">
                          <a:solidFill>
                            <a:schemeClr val="bg1"/>
                          </a:solidFill>
                          <a:latin typeface="+mn-lt"/>
                          <a:ea typeface="+mn-ea"/>
                          <a:cs typeface="+mn-cs"/>
                        </a:rPr>
                        <a:t>Resources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dk1"/>
                          </a:solidFill>
                          <a:effectLst/>
                          <a:uLnTx/>
                          <a:uFillTx/>
                          <a:latin typeface="+mn-lt"/>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627309390"/>
                  </a:ext>
                </a:extLst>
              </a:tr>
              <a:tr h="238725">
                <a:tc gridSpan="4">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Executive Summary</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1" kern="1200">
                        <a:solidFill>
                          <a:schemeClr val="bg1"/>
                        </a:solidFill>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Upcoming Activities &amp; Milestones (Next Month)</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299314848"/>
                  </a:ext>
                </a:extLst>
              </a:tr>
              <a:tr h="2780089">
                <a:tc gridSpan="4">
                  <a:txBody>
                    <a:bodyPr/>
                    <a:lstStyle/>
                    <a:p>
                      <a:pPr marL="0" marR="0" lvl="0" indent="0" algn="l">
                        <a:lnSpc>
                          <a:spcPct val="100000"/>
                        </a:lnSpc>
                        <a:spcBef>
                          <a:spcPts val="0"/>
                        </a:spcBef>
                        <a:spcAft>
                          <a:spcPts val="0"/>
                        </a:spcAft>
                        <a:buFont typeface="Arial" panose="020B0604020202020204" pitchFamily="34" charset="0"/>
                        <a:buNone/>
                      </a:pPr>
                      <a:r>
                        <a:rPr lang="en-GB" sz="900" b="1" kern="1200" baseline="0" dirty="0">
                          <a:solidFill>
                            <a:schemeClr val="tx1"/>
                          </a:solidFill>
                          <a:latin typeface="+mn-lt"/>
                          <a:ea typeface="+mn-ea"/>
                          <a:cs typeface="Arial"/>
                        </a:rPr>
                        <a:t>UK Link Move to Cloud stream activities:</a:t>
                      </a:r>
                    </a:p>
                    <a:p>
                      <a:pPr marL="0" marR="0" lvl="0" indent="0" algn="l">
                        <a:lnSpc>
                          <a:spcPct val="100000"/>
                        </a:lnSpc>
                        <a:spcBef>
                          <a:spcPts val="0"/>
                        </a:spcBef>
                        <a:spcAft>
                          <a:spcPts val="0"/>
                        </a:spcAft>
                        <a:buFont typeface="Arial" panose="020B0604020202020204" pitchFamily="34" charset="0"/>
                        <a:buNone/>
                      </a:pPr>
                      <a:endParaRPr lang="en-GB" sz="900" b="0" kern="1200" baseline="0" dirty="0">
                        <a:solidFill>
                          <a:schemeClr val="tx1"/>
                        </a:solidFill>
                        <a:latin typeface="+mn-lt"/>
                        <a:ea typeface="+mn-ea"/>
                        <a:cs typeface="Arial"/>
                      </a:endParaRPr>
                    </a:p>
                    <a:p>
                      <a:pPr marL="171450" marR="0" lvl="0" indent="-171450" algn="l" defTabSz="91437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kern="1200" baseline="0" dirty="0">
                          <a:solidFill>
                            <a:schemeClr val="tx1"/>
                          </a:solidFill>
                          <a:latin typeface="+mn-lt"/>
                          <a:ea typeface="+mn-ea"/>
                          <a:cs typeface="Arial"/>
                        </a:rPr>
                        <a:t>The final round of test cycles have now been completed in our target production environment. These include functional, UAT, performance, penetration, extended gas day and DR testing. Final results are now being reviewed prior to stakeholder approval to enter cutover.. </a:t>
                      </a:r>
                    </a:p>
                    <a:p>
                      <a:pPr marL="171450" marR="0" lvl="0" indent="-171450" algn="l">
                        <a:lnSpc>
                          <a:spcPct val="100000"/>
                        </a:lnSpc>
                        <a:spcBef>
                          <a:spcPts val="0"/>
                        </a:spcBef>
                        <a:spcAft>
                          <a:spcPts val="0"/>
                        </a:spcAft>
                        <a:buFont typeface="Arial" panose="020B0604020202020204" pitchFamily="34" charset="0"/>
                        <a:buChar char="•"/>
                      </a:pPr>
                      <a:endParaRPr lang="en-GB" sz="9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As part of this stream, phased delivery of some of the lower environments and associated infrastructure has been delivered within BAU successfully and these are now operational which was a big milestone for the delivery team. </a:t>
                      </a:r>
                    </a:p>
                    <a:p>
                      <a:pPr marL="171450" marR="0" lvl="0" indent="-171450" algn="l">
                        <a:lnSpc>
                          <a:spcPct val="100000"/>
                        </a:lnSpc>
                        <a:spcBef>
                          <a:spcPts val="0"/>
                        </a:spcBef>
                        <a:spcAft>
                          <a:spcPts val="0"/>
                        </a:spcAft>
                        <a:buFont typeface="Arial" panose="020B0604020202020204" pitchFamily="34" charset="0"/>
                        <a:buChar char="•"/>
                      </a:pPr>
                      <a:endParaRPr lang="en-GB" sz="9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Second IDR was also completed successfully on 11</a:t>
                      </a:r>
                      <a:r>
                        <a:rPr lang="en-GB" sz="900" b="0" kern="1200" baseline="30000" dirty="0">
                          <a:solidFill>
                            <a:schemeClr val="tx1"/>
                          </a:solidFill>
                          <a:latin typeface="+mn-lt"/>
                          <a:ea typeface="+mn-ea"/>
                          <a:cs typeface="Arial"/>
                        </a:rPr>
                        <a:t>th</a:t>
                      </a:r>
                      <a:r>
                        <a:rPr lang="en-GB" sz="900" b="0" kern="1200" baseline="0" dirty="0">
                          <a:solidFill>
                            <a:schemeClr val="tx1"/>
                          </a:solidFill>
                          <a:latin typeface="+mn-lt"/>
                          <a:ea typeface="+mn-ea"/>
                          <a:cs typeface="Arial"/>
                        </a:rPr>
                        <a:t> March. As part of this, data integrity was re-validated along with other infrastructure related scenarios executed to ensure final cut over plan has incorporated all learnings.  Combination of these two activities have provided the project team with the confidence in our ability to complete cut over activities over the Easter weekend. Go live planning and readiness activities are now underway. </a:t>
                      </a:r>
                    </a:p>
                    <a:p>
                      <a:pPr marL="171450" marR="0" lvl="0" indent="-171450" algn="l">
                        <a:lnSpc>
                          <a:spcPct val="100000"/>
                        </a:lnSpc>
                        <a:spcBef>
                          <a:spcPts val="0"/>
                        </a:spcBef>
                        <a:spcAft>
                          <a:spcPts val="0"/>
                        </a:spcAft>
                        <a:buFont typeface="Arial" panose="020B0604020202020204" pitchFamily="34" charset="0"/>
                        <a:buChar char="•"/>
                      </a:pPr>
                      <a:endParaRPr lang="en-GB" sz="900" b="0" kern="1200" baseline="0" dirty="0">
                        <a:solidFill>
                          <a:schemeClr val="tx1"/>
                        </a:solidFill>
                        <a:latin typeface="+mn-lt"/>
                        <a:ea typeface="+mn-ea"/>
                        <a:cs typeface="Arial"/>
                      </a:endParaRPr>
                    </a:p>
                    <a:p>
                      <a:pPr marL="0" marR="0" lvl="0" indent="0" algn="l">
                        <a:lnSpc>
                          <a:spcPct val="100000"/>
                        </a:lnSpc>
                        <a:spcBef>
                          <a:spcPts val="0"/>
                        </a:spcBef>
                        <a:spcAft>
                          <a:spcPts val="0"/>
                        </a:spcAft>
                        <a:buFont typeface="Arial" panose="020B0604020202020204" pitchFamily="34" charset="0"/>
                        <a:buNone/>
                      </a:pPr>
                      <a:r>
                        <a:rPr lang="en-GB" sz="900" b="1" kern="1200" baseline="0" dirty="0">
                          <a:solidFill>
                            <a:schemeClr val="tx1"/>
                          </a:solidFill>
                          <a:latin typeface="+mn-lt"/>
                          <a:ea typeface="+mn-ea"/>
                          <a:cs typeface="Arial"/>
                        </a:rPr>
                        <a:t>Portal Go Live activities:  </a:t>
                      </a:r>
                    </a:p>
                    <a:p>
                      <a:pPr marL="0" marR="0" lvl="0" indent="0" algn="l">
                        <a:lnSpc>
                          <a:spcPct val="100000"/>
                        </a:lnSpc>
                        <a:spcBef>
                          <a:spcPts val="0"/>
                        </a:spcBef>
                        <a:spcAft>
                          <a:spcPts val="0"/>
                        </a:spcAft>
                        <a:buFont typeface="Arial" panose="020B0604020202020204" pitchFamily="34" charset="0"/>
                        <a:buNone/>
                      </a:pPr>
                      <a:endParaRPr lang="en-GB" sz="900" b="1" kern="1200" baseline="0" dirty="0">
                        <a:solidFill>
                          <a:schemeClr val="tx1"/>
                        </a:solidFill>
                        <a:latin typeface="+mn-lt"/>
                        <a:ea typeface="+mn-ea"/>
                        <a:cs typeface="Arial"/>
                      </a:endParaRPr>
                    </a:p>
                    <a:p>
                      <a:pPr marL="171450" marR="0" lvl="0" indent="-171450" algn="l" defTabSz="91437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kern="1200" baseline="0" dirty="0">
                          <a:solidFill>
                            <a:schemeClr val="tx1"/>
                          </a:solidFill>
                          <a:latin typeface="+mn-lt"/>
                          <a:ea typeface="+mn-ea"/>
                          <a:cs typeface="Arial"/>
                        </a:rPr>
                        <a:t>The portal go live which was originally planned for 9</a:t>
                      </a:r>
                      <a:r>
                        <a:rPr lang="en-GB" sz="900" b="0" kern="1200" baseline="30000" dirty="0">
                          <a:solidFill>
                            <a:schemeClr val="tx1"/>
                          </a:solidFill>
                          <a:latin typeface="+mn-lt"/>
                          <a:ea typeface="+mn-ea"/>
                          <a:cs typeface="Arial"/>
                        </a:rPr>
                        <a:t>th</a:t>
                      </a:r>
                      <a:r>
                        <a:rPr lang="en-GB" sz="900" b="0" kern="1200" baseline="0" dirty="0">
                          <a:solidFill>
                            <a:schemeClr val="tx1"/>
                          </a:solidFill>
                          <a:latin typeface="+mn-lt"/>
                          <a:ea typeface="+mn-ea"/>
                          <a:cs typeface="Arial"/>
                        </a:rPr>
                        <a:t> May has been re-scheduled to 18</a:t>
                      </a:r>
                      <a:r>
                        <a:rPr lang="en-GB" sz="900" b="0" kern="1200" baseline="30000" dirty="0">
                          <a:solidFill>
                            <a:schemeClr val="tx1"/>
                          </a:solidFill>
                          <a:latin typeface="+mn-lt"/>
                          <a:ea typeface="+mn-ea"/>
                          <a:cs typeface="Arial"/>
                        </a:rPr>
                        <a:t>th</a:t>
                      </a:r>
                      <a:r>
                        <a:rPr lang="en-GB" sz="900" b="0" kern="1200" baseline="0" dirty="0">
                          <a:solidFill>
                            <a:schemeClr val="tx1"/>
                          </a:solidFill>
                          <a:latin typeface="+mn-lt"/>
                          <a:ea typeface="+mn-ea"/>
                          <a:cs typeface="Arial"/>
                        </a:rPr>
                        <a:t> June to minimise the impact to users and ensure better alignment with CSSC/DES deliveries.</a:t>
                      </a:r>
                    </a:p>
                    <a:p>
                      <a:pPr marL="171450" marR="0" lvl="0" indent="-171450" algn="l" defTabSz="91437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kern="1200" baseline="0" dirty="0">
                          <a:solidFill>
                            <a:schemeClr val="tx1"/>
                          </a:solidFill>
                          <a:latin typeface="+mn-lt"/>
                          <a:ea typeface="+mn-ea"/>
                          <a:cs typeface="Arial"/>
                        </a:rPr>
                        <a:t>Final test cycles (penetration and DR tests) of the upgraded portal are underway.</a:t>
                      </a:r>
                      <a:endParaRPr lang="en-US" sz="900" b="0" kern="1200" baseline="0" dirty="0">
                        <a:solidFill>
                          <a:schemeClr val="tx1"/>
                        </a:solidFill>
                        <a:latin typeface="+mn-lt"/>
                        <a:ea typeface="+mn-ea"/>
                        <a:cs typeface="Arial"/>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pPr marL="171450" marR="0" lvl="0" indent="-171450" algn="l">
                        <a:lnSpc>
                          <a:spcPct val="100000"/>
                        </a:lnSpc>
                        <a:spcBef>
                          <a:spcPts val="0"/>
                        </a:spcBef>
                        <a:spcAft>
                          <a:spcPts val="0"/>
                        </a:spcAft>
                        <a:buFont typeface="Arial" panose="020B0604020202020204" pitchFamily="34" charset="0"/>
                        <a:buChar char="•"/>
                      </a:pPr>
                      <a:endParaRPr lang="en-GB" sz="800" b="0" i="0" u="none" strike="noStrike" kern="1200" noProof="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0" i="0" u="none" strike="noStrike" kern="1200" dirty="0">
                          <a:solidFill>
                            <a:schemeClr val="tx1"/>
                          </a:solidFill>
                          <a:effectLst/>
                          <a:latin typeface="+mn-lt"/>
                          <a:ea typeface="+mn-ea"/>
                          <a:cs typeface="+mn-cs"/>
                        </a:rPr>
                        <a:t>Start of cutover cycle</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0" i="0" u="none" strike="noStrike" kern="1200" dirty="0">
                          <a:solidFill>
                            <a:schemeClr val="tx1"/>
                          </a:solidFill>
                          <a:effectLst/>
                          <a:latin typeface="+mn-lt"/>
                          <a:ea typeface="+mn-ea"/>
                          <a:cs typeface="+mn-cs"/>
                        </a:rPr>
                        <a:t>Entry into Post Implementation Support (PIS) </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0" i="0" u="none" strike="noStrike" kern="1200" dirty="0">
                          <a:solidFill>
                            <a:schemeClr val="tx1"/>
                          </a:solidFill>
                          <a:effectLst/>
                          <a:latin typeface="+mn-lt"/>
                          <a:ea typeface="+mn-ea"/>
                          <a:cs typeface="+mn-cs"/>
                        </a:rPr>
                        <a:t>Decommissioning Planning </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0" i="0" u="none" strike="noStrike" kern="1200" dirty="0">
                          <a:solidFill>
                            <a:schemeClr val="tx1"/>
                          </a:solidFill>
                          <a:effectLst/>
                          <a:latin typeface="+mn-lt"/>
                          <a:ea typeface="+mn-ea"/>
                          <a:cs typeface="+mn-cs"/>
                        </a:rPr>
                        <a:t>Portal solution test completion </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0" i="0" u="none" strike="noStrike" kern="1200" dirty="0">
                          <a:solidFill>
                            <a:schemeClr val="tx1"/>
                          </a:solidFill>
                          <a:effectLst/>
                          <a:latin typeface="+mn-lt"/>
                          <a:ea typeface="+mn-ea"/>
                          <a:cs typeface="+mn-cs"/>
                        </a:rPr>
                        <a:t>Portal solution IDRs &amp; Implementation planning </a:t>
                      </a: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endParaRPr lang="en-GB" sz="1000" b="0" i="0" u="none" strike="noStrike" kern="1200" dirty="0">
                        <a:solidFill>
                          <a:schemeClr val="tx1"/>
                        </a:solidFill>
                        <a:effectLst/>
                        <a:highlight>
                          <a:srgbClr val="FFFF00"/>
                        </a:highlight>
                        <a:latin typeface="+mn-lt"/>
                        <a:ea typeface="+mn-ea"/>
                        <a:cs typeface="+mn-cs"/>
                      </a:endParaRP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endParaRPr lang="en-GB" sz="10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b="0" kern="1200" baseline="0" dirty="0">
                        <a:solidFill>
                          <a:schemeClr val="tx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655516086"/>
                  </a:ext>
                </a:extLst>
              </a:tr>
            </a:tbl>
          </a:graphicData>
        </a:graphic>
      </p:graphicFrame>
      <p:sp>
        <p:nvSpPr>
          <p:cNvPr id="28" name="Title 1">
            <a:extLst>
              <a:ext uri="{FF2B5EF4-FFF2-40B4-BE49-F238E27FC236}">
                <a16:creationId xmlns:a16="http://schemas.microsoft.com/office/drawing/2014/main" id="{92070F57-5BF2-480D-AD38-A4FF278A71D4}"/>
              </a:ext>
            </a:extLst>
          </p:cNvPr>
          <p:cNvSpPr txBox="1">
            <a:spLocks/>
          </p:cNvSpPr>
          <p:nvPr/>
        </p:nvSpPr>
        <p:spPr>
          <a:xfrm>
            <a:off x="457200" y="36562"/>
            <a:ext cx="8229600" cy="395829"/>
          </a:xfrm>
          <a:prstGeom prst="rect">
            <a:avLst/>
          </a:prstGeom>
        </p:spPr>
        <p:txBody>
          <a:bodyPr>
            <a:normAutofit fontScale="92500" lnSpcReduction="100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3E5AA8"/>
                </a:solidFill>
                <a:effectLst/>
                <a:uLnTx/>
                <a:uFillTx/>
                <a:latin typeface="Arial" panose="020B0604020202020204" pitchFamily="34" charset="0"/>
                <a:ea typeface="+mj-ea"/>
                <a:cs typeface="Arial" panose="020B0604020202020204" pitchFamily="34" charset="0"/>
              </a:rPr>
              <a:t>e</a:t>
            </a:r>
          </a:p>
        </p:txBody>
      </p:sp>
    </p:spTree>
    <p:extLst>
      <p:ext uri="{BB962C8B-B14F-4D97-AF65-F5344CB8AC3E}">
        <p14:creationId xmlns:p14="http://schemas.microsoft.com/office/powerpoint/2010/main" val="326600112"/>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Sign_x002d_offBy xmlns="efb0c983-77a3-4edc-9303-e1cb655c76c7">
      <UserInfo>
        <DisplayName/>
        <AccountId xsi:nil="true"/>
        <AccountType/>
      </UserInfo>
    </Sign_x002d_offB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545E1A-EA83-463B-B744-ADE3D05E8049}">
  <ds:schemaRefs>
    <ds:schemaRef ds:uri="http://purl.org/dc/dcmitype/"/>
    <ds:schemaRef ds:uri="11f1cc19-a6a2-4477-822b-8358f9edc374"/>
    <ds:schemaRef ds:uri="103fba77-31dd-4780-83f9-c54f26c3a260"/>
    <ds:schemaRef ds:uri="http://schemas.microsoft.com/office/2006/documentManagement/types"/>
    <ds:schemaRef ds:uri="http://purl.org/dc/terms/"/>
    <ds:schemaRef ds:uri="http://www.w3.org/XML/1998/namespace"/>
    <ds:schemaRef ds:uri="http://schemas.microsoft.com/office/2006/metadata/properties"/>
    <ds:schemaRef ds:uri="http://schemas.microsoft.com/office/infopath/2007/PartnerControls"/>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3.xml><?xml version="1.0" encoding="utf-8"?>
<ds:datastoreItem xmlns:ds="http://schemas.openxmlformats.org/officeDocument/2006/customXml" ds:itemID="{AD15793D-2748-4AB0-B0D9-96DC031C2AAB}"/>
</file>

<file path=docProps/app.xml><?xml version="1.0" encoding="utf-8"?>
<Properties xmlns="http://schemas.openxmlformats.org/officeDocument/2006/extended-properties" xmlns:vt="http://schemas.openxmlformats.org/officeDocument/2006/docPropsVTypes">
  <Template/>
  <TotalTime>11894</TotalTime>
  <Words>423</Words>
  <Application>Microsoft Office PowerPoint</Application>
  <PresentationFormat>On-screen Show (16:9)</PresentationFormat>
  <Paragraphs>40</Paragraphs>
  <Slides>1</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vt:i4>
      </vt:variant>
    </vt:vector>
  </HeadingPairs>
  <TitlesOfParts>
    <vt:vector size="8" baseType="lpstr">
      <vt:lpstr>ＭＳ Ｐゴシック</vt:lpstr>
      <vt:lpstr>Arial</vt:lpstr>
      <vt:lpstr>Calibri</vt:lpstr>
      <vt:lpstr>Wingdings</vt:lpstr>
      <vt:lpstr>xoserve templates</vt:lpstr>
      <vt:lpstr>Office Theme</vt:lpstr>
      <vt:lpstr>1_xoserve templates</vt:lpstr>
      <vt:lpstr>PowerPoint Presentation</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Rachel Taggart</cp:lastModifiedBy>
  <cp:revision>62</cp:revision>
  <cp:lastPrinted>2019-12-17T14:02:10Z</cp:lastPrinted>
  <dcterms:created xsi:type="dcterms:W3CDTF">2011-09-20T14:58:41Z</dcterms:created>
  <dcterms:modified xsi:type="dcterms:W3CDTF">2022-04-04T15:33:05Z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0x01010050FB9CDCC5328344A3162B2D7C8A4CE2</vt:lpwstr>
  </property>
</Properties>
</file>