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88" r:id="rId5"/>
    <p:sldId id="318" r:id="rId6"/>
    <p:sldId id="314" r:id="rId7"/>
    <p:sldId id="783" r:id="rId8"/>
    <p:sldId id="320" r:id="rId9"/>
    <p:sldId id="782" r:id="rId10"/>
    <p:sldId id="31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Laki" initials="ML" lastIdx="2" clrIdx="0">
    <p:extLst>
      <p:ext uri="{19B8F6BF-5375-455C-9EA6-DF929625EA0E}">
        <p15:presenceInfo xmlns:p15="http://schemas.microsoft.com/office/powerpoint/2012/main" userId="S-1-5-21-4145888014-839675345-3125187760-32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31"/>
    <a:srgbClr val="EB9A2D"/>
    <a:srgbClr val="5A75C2"/>
    <a:srgbClr val="F5835D"/>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5B0A0F-2CC6-A849-AFDA-4B66CFFAE399}" v="547" dt="2022-04-08T10:27:37.175"/>
    <p1510:client id="{55FB4081-C295-1A2A-AB4D-EC6850275EBD}" v="4" dt="2022-04-08T07:52:02.913"/>
    <p1510:client id="{5FED73A1-9312-4602-9CB1-48CFBFAFE5BC}" v="33" dt="2022-04-08T09:07:09.689"/>
    <p1510:client id="{655BA29A-E792-DC83-0A77-7F06D3E89D0C}" v="17" dt="2022-04-08T09:05:38.8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77" autoAdjust="0"/>
    <p:restoredTop sz="70761" autoAdjust="0"/>
  </p:normalViewPr>
  <p:slideViewPr>
    <p:cSldViewPr snapToGrid="0">
      <p:cViewPr>
        <p:scale>
          <a:sx n="152" d="100"/>
          <a:sy n="152" d="100"/>
        </p:scale>
        <p:origin x="1240" y="-48"/>
      </p:cViewPr>
      <p:guideLst>
        <p:guide orient="horz" pos="1620"/>
        <p:guide pos="2880"/>
        <p:guide orient="horz" pos="531"/>
        <p:guide pos="44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amonn Darcy" userId="464969ef-060d-4677-8305-24cbb8c1fb50" providerId="ADAL" clId="{5FED73A1-9312-4602-9CB1-48CFBFAFE5BC}"/>
    <pc:docChg chg="modSld">
      <pc:chgData name="Eamonn Darcy" userId="464969ef-060d-4677-8305-24cbb8c1fb50" providerId="ADAL" clId="{5FED73A1-9312-4602-9CB1-48CFBFAFE5BC}" dt="2022-04-08T09:07:09.689" v="32" actId="1076"/>
      <pc:docMkLst>
        <pc:docMk/>
      </pc:docMkLst>
      <pc:sldChg chg="addSp modSp">
        <pc:chgData name="Eamonn Darcy" userId="464969ef-060d-4677-8305-24cbb8c1fb50" providerId="ADAL" clId="{5FED73A1-9312-4602-9CB1-48CFBFAFE5BC}" dt="2022-04-08T09:07:09.689" v="32" actId="1076"/>
        <pc:sldMkLst>
          <pc:docMk/>
          <pc:sldMk cId="2152717463" sldId="314"/>
        </pc:sldMkLst>
        <pc:spChg chg="mod">
          <ac:chgData name="Eamonn Darcy" userId="464969ef-060d-4677-8305-24cbb8c1fb50" providerId="ADAL" clId="{5FED73A1-9312-4602-9CB1-48CFBFAFE5BC}" dt="2022-04-08T09:07:09.689" v="32" actId="1076"/>
          <ac:spMkLst>
            <pc:docMk/>
            <pc:sldMk cId="2152717463" sldId="314"/>
            <ac:spMk id="13" creationId="{D3A7DF10-1A9D-CD44-8069-155A43D9DEF9}"/>
          </ac:spMkLst>
        </pc:spChg>
        <pc:spChg chg="mod">
          <ac:chgData name="Eamonn Darcy" userId="464969ef-060d-4677-8305-24cbb8c1fb50" providerId="ADAL" clId="{5FED73A1-9312-4602-9CB1-48CFBFAFE5BC}" dt="2022-04-08T09:07:07.043" v="31" actId="1076"/>
          <ac:spMkLst>
            <pc:docMk/>
            <pc:sldMk cId="2152717463" sldId="314"/>
            <ac:spMk id="14" creationId="{750FDFBF-74E1-264F-BC98-5F92B97705D9}"/>
          </ac:spMkLst>
        </pc:spChg>
        <pc:spChg chg="mod">
          <ac:chgData name="Eamonn Darcy" userId="464969ef-060d-4677-8305-24cbb8c1fb50" providerId="ADAL" clId="{5FED73A1-9312-4602-9CB1-48CFBFAFE5BC}" dt="2022-04-08T09:07:03.168" v="30" actId="1076"/>
          <ac:spMkLst>
            <pc:docMk/>
            <pc:sldMk cId="2152717463" sldId="314"/>
            <ac:spMk id="15" creationId="{3C1E9A84-3550-BA48-8B71-2DBF5A9D529F}"/>
          </ac:spMkLst>
        </pc:spChg>
        <pc:picChg chg="add mod ord">
          <ac:chgData name="Eamonn Darcy" userId="464969ef-060d-4677-8305-24cbb8c1fb50" providerId="ADAL" clId="{5FED73A1-9312-4602-9CB1-48CFBFAFE5BC}" dt="2022-04-08T09:06:53.789" v="29" actId="167"/>
          <ac:picMkLst>
            <pc:docMk/>
            <pc:sldMk cId="2152717463" sldId="314"/>
            <ac:picMk id="2" creationId="{3CE8A254-45BA-4D02-B4CF-A3F28FB8DE6B}"/>
          </ac:picMkLst>
        </pc:picChg>
      </pc:sldChg>
    </pc:docChg>
  </pc:docChgLst>
  <pc:docChgLst>
    <pc:chgData name="Max Pemberton" userId="1ffb29ec-47d2-4d86-87aa-09cb6bd0d4de" providerId="ADAL" clId="{3E5B0A0F-2CC6-A849-AFDA-4B66CFFAE399}"/>
    <pc:docChg chg="undo custSel modSld">
      <pc:chgData name="Max Pemberton" userId="1ffb29ec-47d2-4d86-87aa-09cb6bd0d4de" providerId="ADAL" clId="{3E5B0A0F-2CC6-A849-AFDA-4B66CFFAE399}" dt="2022-04-08T10:35:35.503" v="1704" actId="20577"/>
      <pc:docMkLst>
        <pc:docMk/>
      </pc:docMkLst>
      <pc:sldChg chg="modSp mod">
        <pc:chgData name="Max Pemberton" userId="1ffb29ec-47d2-4d86-87aa-09cb6bd0d4de" providerId="ADAL" clId="{3E5B0A0F-2CC6-A849-AFDA-4B66CFFAE399}" dt="2022-04-08T09:09:34.499" v="414" actId="2"/>
        <pc:sldMkLst>
          <pc:docMk/>
          <pc:sldMk cId="3653749228" sldId="288"/>
        </pc:sldMkLst>
        <pc:spChg chg="mod">
          <ac:chgData name="Max Pemberton" userId="1ffb29ec-47d2-4d86-87aa-09cb6bd0d4de" providerId="ADAL" clId="{3E5B0A0F-2CC6-A849-AFDA-4B66CFFAE399}" dt="2022-04-08T09:09:34.499" v="414" actId="2"/>
          <ac:spMkLst>
            <pc:docMk/>
            <pc:sldMk cId="3653749228" sldId="288"/>
            <ac:spMk id="2" creationId="{00000000-0000-0000-0000-000000000000}"/>
          </ac:spMkLst>
        </pc:spChg>
      </pc:sldChg>
      <pc:sldChg chg="addSp modSp mod">
        <pc:chgData name="Max Pemberton" userId="1ffb29ec-47d2-4d86-87aa-09cb6bd0d4de" providerId="ADAL" clId="{3E5B0A0F-2CC6-A849-AFDA-4B66CFFAE399}" dt="2022-04-08T09:07:57.960" v="411" actId="1035"/>
        <pc:sldMkLst>
          <pc:docMk/>
          <pc:sldMk cId="2152717463" sldId="314"/>
        </pc:sldMkLst>
        <pc:spChg chg="add mod">
          <ac:chgData name="Max Pemberton" userId="1ffb29ec-47d2-4d86-87aa-09cb6bd0d4de" providerId="ADAL" clId="{3E5B0A0F-2CC6-A849-AFDA-4B66CFFAE399}" dt="2022-04-08T08:26:58.590" v="327" actId="1035"/>
          <ac:spMkLst>
            <pc:docMk/>
            <pc:sldMk cId="2152717463" sldId="314"/>
            <ac:spMk id="3" creationId="{1424817E-B194-1543-BDF2-8163ECF059D8}"/>
          </ac:spMkLst>
        </pc:spChg>
        <pc:spChg chg="mod">
          <ac:chgData name="Max Pemberton" userId="1ffb29ec-47d2-4d86-87aa-09cb6bd0d4de" providerId="ADAL" clId="{3E5B0A0F-2CC6-A849-AFDA-4B66CFFAE399}" dt="2022-04-08T08:49:11.412" v="406" actId="20577"/>
          <ac:spMkLst>
            <pc:docMk/>
            <pc:sldMk cId="2152717463" sldId="314"/>
            <ac:spMk id="4" creationId="{00000000-0000-0000-0000-000000000000}"/>
          </ac:spMkLst>
        </pc:spChg>
        <pc:spChg chg="mod">
          <ac:chgData name="Max Pemberton" userId="1ffb29ec-47d2-4d86-87aa-09cb6bd0d4de" providerId="ADAL" clId="{3E5B0A0F-2CC6-A849-AFDA-4B66CFFAE399}" dt="2022-04-08T08:26:09.893" v="316" actId="1035"/>
          <ac:spMkLst>
            <pc:docMk/>
            <pc:sldMk cId="2152717463" sldId="314"/>
            <ac:spMk id="13" creationId="{D3A7DF10-1A9D-CD44-8069-155A43D9DEF9}"/>
          </ac:spMkLst>
        </pc:spChg>
        <pc:spChg chg="mod">
          <ac:chgData name="Max Pemberton" userId="1ffb29ec-47d2-4d86-87aa-09cb6bd0d4de" providerId="ADAL" clId="{3E5B0A0F-2CC6-A849-AFDA-4B66CFFAE399}" dt="2022-04-08T08:26:09.893" v="316" actId="1035"/>
          <ac:spMkLst>
            <pc:docMk/>
            <pc:sldMk cId="2152717463" sldId="314"/>
            <ac:spMk id="14" creationId="{750FDFBF-74E1-264F-BC98-5F92B97705D9}"/>
          </ac:spMkLst>
        </pc:spChg>
        <pc:spChg chg="mod">
          <ac:chgData name="Max Pemberton" userId="1ffb29ec-47d2-4d86-87aa-09cb6bd0d4de" providerId="ADAL" clId="{3E5B0A0F-2CC6-A849-AFDA-4B66CFFAE399}" dt="2022-04-08T08:26:09.893" v="316" actId="1035"/>
          <ac:spMkLst>
            <pc:docMk/>
            <pc:sldMk cId="2152717463" sldId="314"/>
            <ac:spMk id="15" creationId="{3C1E9A84-3550-BA48-8B71-2DBF5A9D529F}"/>
          </ac:spMkLst>
        </pc:spChg>
        <pc:picChg chg="mod">
          <ac:chgData name="Max Pemberton" userId="1ffb29ec-47d2-4d86-87aa-09cb6bd0d4de" providerId="ADAL" clId="{3E5B0A0F-2CC6-A849-AFDA-4B66CFFAE399}" dt="2022-04-08T09:07:57.960" v="411" actId="1035"/>
          <ac:picMkLst>
            <pc:docMk/>
            <pc:sldMk cId="2152717463" sldId="314"/>
            <ac:picMk id="2" creationId="{3CE8A254-45BA-4D02-B4CF-A3F28FB8DE6B}"/>
          </ac:picMkLst>
        </pc:picChg>
        <pc:picChg chg="mod">
          <ac:chgData name="Max Pemberton" userId="1ffb29ec-47d2-4d86-87aa-09cb6bd0d4de" providerId="ADAL" clId="{3E5B0A0F-2CC6-A849-AFDA-4B66CFFAE399}" dt="2022-04-08T08:26:01.022" v="287" actId="1076"/>
          <ac:picMkLst>
            <pc:docMk/>
            <pc:sldMk cId="2152717463" sldId="314"/>
            <ac:picMk id="2" creationId="{A028C180-E742-4C29-92DB-E5023B410A26}"/>
          </ac:picMkLst>
        </pc:picChg>
        <pc:picChg chg="add mod">
          <ac:chgData name="Max Pemberton" userId="1ffb29ec-47d2-4d86-87aa-09cb6bd0d4de" providerId="ADAL" clId="{3E5B0A0F-2CC6-A849-AFDA-4B66CFFAE399}" dt="2022-04-08T08:26:19.141" v="318" actId="1076"/>
          <ac:picMkLst>
            <pc:docMk/>
            <pc:sldMk cId="2152717463" sldId="314"/>
            <ac:picMk id="8" creationId="{745500AF-ED5A-4844-BAC6-DEEFE760E3A0}"/>
          </ac:picMkLst>
        </pc:picChg>
      </pc:sldChg>
      <pc:sldChg chg="delSp modSp mod">
        <pc:chgData name="Max Pemberton" userId="1ffb29ec-47d2-4d86-87aa-09cb6bd0d4de" providerId="ADAL" clId="{3E5B0A0F-2CC6-A849-AFDA-4B66CFFAE399}" dt="2022-04-08T09:09:26.455" v="413" actId="20577"/>
        <pc:sldMkLst>
          <pc:docMk/>
          <pc:sldMk cId="1121075918" sldId="315"/>
        </pc:sldMkLst>
        <pc:spChg chg="mod">
          <ac:chgData name="Max Pemberton" userId="1ffb29ec-47d2-4d86-87aa-09cb6bd0d4de" providerId="ADAL" clId="{3E5B0A0F-2CC6-A849-AFDA-4B66CFFAE399}" dt="2022-04-08T08:46:49.669" v="331" actId="1076"/>
          <ac:spMkLst>
            <pc:docMk/>
            <pc:sldMk cId="1121075918" sldId="315"/>
            <ac:spMk id="2" creationId="{00000000-0000-0000-0000-000000000000}"/>
          </ac:spMkLst>
        </pc:spChg>
        <pc:spChg chg="mod">
          <ac:chgData name="Max Pemberton" userId="1ffb29ec-47d2-4d86-87aa-09cb6bd0d4de" providerId="ADAL" clId="{3E5B0A0F-2CC6-A849-AFDA-4B66CFFAE399}" dt="2022-04-08T09:09:26.455" v="413" actId="20577"/>
          <ac:spMkLst>
            <pc:docMk/>
            <pc:sldMk cId="1121075918" sldId="315"/>
            <ac:spMk id="3" creationId="{00000000-0000-0000-0000-000000000000}"/>
          </ac:spMkLst>
        </pc:spChg>
        <pc:picChg chg="del">
          <ac:chgData name="Max Pemberton" userId="1ffb29ec-47d2-4d86-87aa-09cb6bd0d4de" providerId="ADAL" clId="{3E5B0A0F-2CC6-A849-AFDA-4B66CFFAE399}" dt="2022-04-08T08:25:57.400" v="286" actId="21"/>
          <ac:picMkLst>
            <pc:docMk/>
            <pc:sldMk cId="1121075918" sldId="315"/>
            <ac:picMk id="1025" creationId="{00000000-0000-0000-0000-000000000000}"/>
          </ac:picMkLst>
        </pc:picChg>
      </pc:sldChg>
      <pc:sldChg chg="addSp delSp modSp mod modNotesTx">
        <pc:chgData name="Max Pemberton" userId="1ffb29ec-47d2-4d86-87aa-09cb6bd0d4de" providerId="ADAL" clId="{3E5B0A0F-2CC6-A849-AFDA-4B66CFFAE399}" dt="2022-04-08T10:35:35.503" v="1704" actId="20577"/>
        <pc:sldMkLst>
          <pc:docMk/>
          <pc:sldMk cId="3467353385" sldId="318"/>
        </pc:sldMkLst>
        <pc:spChg chg="mod">
          <ac:chgData name="Max Pemberton" userId="1ffb29ec-47d2-4d86-87aa-09cb6bd0d4de" providerId="ADAL" clId="{3E5B0A0F-2CC6-A849-AFDA-4B66CFFAE399}" dt="2022-04-08T09:11:31.031" v="594" actId="1035"/>
          <ac:spMkLst>
            <pc:docMk/>
            <pc:sldMk cId="3467353385" sldId="318"/>
            <ac:spMk id="110" creationId="{0C86ED7C-4700-4DC5-83AE-0DE9E533A95C}"/>
          </ac:spMkLst>
        </pc:spChg>
        <pc:spChg chg="mod">
          <ac:chgData name="Max Pemberton" userId="1ffb29ec-47d2-4d86-87aa-09cb6bd0d4de" providerId="ADAL" clId="{3E5B0A0F-2CC6-A849-AFDA-4B66CFFAE399}" dt="2022-04-08T09:11:20.383" v="557" actId="1035"/>
          <ac:spMkLst>
            <pc:docMk/>
            <pc:sldMk cId="3467353385" sldId="318"/>
            <ac:spMk id="138" creationId="{0C86ED7C-4700-4DC5-83AE-0DE9E533A95C}"/>
          </ac:spMkLst>
        </pc:spChg>
        <pc:spChg chg="mod">
          <ac:chgData name="Max Pemberton" userId="1ffb29ec-47d2-4d86-87aa-09cb6bd0d4de" providerId="ADAL" clId="{3E5B0A0F-2CC6-A849-AFDA-4B66CFFAE399}" dt="2022-04-08T09:11:09.527" v="514" actId="1035"/>
          <ac:spMkLst>
            <pc:docMk/>
            <pc:sldMk cId="3467353385" sldId="318"/>
            <ac:spMk id="152" creationId="{0C86ED7C-4700-4DC5-83AE-0DE9E533A95C}"/>
          </ac:spMkLst>
        </pc:spChg>
        <pc:spChg chg="mod">
          <ac:chgData name="Max Pemberton" userId="1ffb29ec-47d2-4d86-87aa-09cb6bd0d4de" providerId="ADAL" clId="{3E5B0A0F-2CC6-A849-AFDA-4B66CFFAE399}" dt="2022-04-08T09:10:59.375" v="484" actId="1035"/>
          <ac:spMkLst>
            <pc:docMk/>
            <pc:sldMk cId="3467353385" sldId="318"/>
            <ac:spMk id="166" creationId="{0C86ED7C-4700-4DC5-83AE-0DE9E533A95C}"/>
          </ac:spMkLst>
        </pc:spChg>
        <pc:graphicFrameChg chg="modGraphic">
          <ac:chgData name="Max Pemberton" userId="1ffb29ec-47d2-4d86-87aa-09cb6bd0d4de" providerId="ADAL" clId="{3E5B0A0F-2CC6-A849-AFDA-4B66CFFAE399}" dt="2022-04-08T08:08:20.922" v="27" actId="20577"/>
          <ac:graphicFrameMkLst>
            <pc:docMk/>
            <pc:sldMk cId="3467353385" sldId="318"/>
            <ac:graphicFrameMk id="3" creationId="{A06E964A-DB2B-47B3-927B-A4EBAF1EE97D}"/>
          </ac:graphicFrameMkLst>
        </pc:graphicFrameChg>
        <pc:graphicFrameChg chg="modGraphic">
          <ac:chgData name="Max Pemberton" userId="1ffb29ec-47d2-4d86-87aa-09cb6bd0d4de" providerId="ADAL" clId="{3E5B0A0F-2CC6-A849-AFDA-4B66CFFAE399}" dt="2022-04-08T08:05:18.229" v="5" actId="20577"/>
          <ac:graphicFrameMkLst>
            <pc:docMk/>
            <pc:sldMk cId="3467353385" sldId="318"/>
            <ac:graphicFrameMk id="50" creationId="{D41DAC01-17E5-46A3-9B77-C920D1E6F6C4}"/>
          </ac:graphicFrameMkLst>
        </pc:graphicFrameChg>
        <pc:graphicFrameChg chg="mod">
          <ac:chgData name="Max Pemberton" userId="1ffb29ec-47d2-4d86-87aa-09cb6bd0d4de" providerId="ADAL" clId="{3E5B0A0F-2CC6-A849-AFDA-4B66CFFAE399}" dt="2022-04-08T09:10:34.559" v="444" actId="1035"/>
          <ac:graphicFrameMkLst>
            <pc:docMk/>
            <pc:sldMk cId="3467353385" sldId="318"/>
            <ac:graphicFrameMk id="63" creationId="{FE9A37BE-D311-4D09-B9A0-4597BE36CDFC}"/>
          </ac:graphicFrameMkLst>
        </pc:graphicFrameChg>
        <pc:graphicFrameChg chg="mod">
          <ac:chgData name="Max Pemberton" userId="1ffb29ec-47d2-4d86-87aa-09cb6bd0d4de" providerId="ADAL" clId="{3E5B0A0F-2CC6-A849-AFDA-4B66CFFAE399}" dt="2022-04-08T09:10:45.263" v="448" actId="1035"/>
          <ac:graphicFrameMkLst>
            <pc:docMk/>
            <pc:sldMk cId="3467353385" sldId="318"/>
            <ac:graphicFrameMk id="64" creationId="{B7B026F9-C14C-4EF0-AEF4-300639899592}"/>
          </ac:graphicFrameMkLst>
        </pc:graphicFrameChg>
        <pc:graphicFrameChg chg="mod">
          <ac:chgData name="Max Pemberton" userId="1ffb29ec-47d2-4d86-87aa-09cb6bd0d4de" providerId="ADAL" clId="{3E5B0A0F-2CC6-A849-AFDA-4B66CFFAE399}" dt="2022-04-08T09:11:01.736" v="485" actId="1035"/>
          <ac:graphicFrameMkLst>
            <pc:docMk/>
            <pc:sldMk cId="3467353385" sldId="318"/>
            <ac:graphicFrameMk id="65" creationId="{7513BEE5-CB68-4D15-9786-0FAD90502556}"/>
          </ac:graphicFrameMkLst>
        </pc:graphicFrameChg>
        <pc:cxnChg chg="add del mod">
          <ac:chgData name="Max Pemberton" userId="1ffb29ec-47d2-4d86-87aa-09cb6bd0d4de" providerId="ADAL" clId="{3E5B0A0F-2CC6-A849-AFDA-4B66CFFAE399}" dt="2022-04-08T09:11:32.985" v="595" actId="478"/>
          <ac:cxnSpMkLst>
            <pc:docMk/>
            <pc:sldMk cId="3467353385" sldId="318"/>
            <ac:cxnSpMk id="6" creationId="{C30EE63B-AC58-8047-9968-022DAF80AD13}"/>
          </ac:cxnSpMkLst>
        </pc:cxnChg>
      </pc:sldChg>
      <pc:sldChg chg="modSp mod">
        <pc:chgData name="Max Pemberton" userId="1ffb29ec-47d2-4d86-87aa-09cb6bd0d4de" providerId="ADAL" clId="{3E5B0A0F-2CC6-A849-AFDA-4B66CFFAE399}" dt="2022-04-08T09:07:06.522" v="408" actId="20577"/>
        <pc:sldMkLst>
          <pc:docMk/>
          <pc:sldMk cId="4012684345" sldId="783"/>
        </pc:sldMkLst>
        <pc:graphicFrameChg chg="modGraphic">
          <ac:chgData name="Max Pemberton" userId="1ffb29ec-47d2-4d86-87aa-09cb6bd0d4de" providerId="ADAL" clId="{3E5B0A0F-2CC6-A849-AFDA-4B66CFFAE399}" dt="2022-04-08T09:07:06.522" v="408" actId="20577"/>
          <ac:graphicFrameMkLst>
            <pc:docMk/>
            <pc:sldMk cId="4012684345" sldId="783"/>
            <ac:graphicFrameMk id="4" creationId="{8350B3BF-810D-4219-924B-B863FF5330CA}"/>
          </ac:graphicFrameMkLst>
        </pc:graphicFrameChg>
      </pc:sldChg>
    </pc:docChg>
  </pc:docChgLst>
  <pc:docChgLst>
    <pc:chgData name="Eamonn Darcy" userId="464969ef-060d-4677-8305-24cbb8c1fb50" providerId="ADAL" clId="{A5176A46-8D5C-4165-B99C-513A9D0EACE6}"/>
    <pc:docChg chg="undo redo custSel modSld">
      <pc:chgData name="Eamonn Darcy" userId="464969ef-060d-4677-8305-24cbb8c1fb50" providerId="ADAL" clId="{A5176A46-8D5C-4165-B99C-513A9D0EACE6}" dt="2022-04-04T09:01:32.907" v="26" actId="1036"/>
      <pc:docMkLst>
        <pc:docMk/>
      </pc:docMkLst>
      <pc:sldChg chg="addSp delSp modSp">
        <pc:chgData name="Eamonn Darcy" userId="464969ef-060d-4677-8305-24cbb8c1fb50" providerId="ADAL" clId="{A5176A46-8D5C-4165-B99C-513A9D0EACE6}" dt="2022-04-04T09:01:32.907" v="26" actId="1036"/>
        <pc:sldMkLst>
          <pc:docMk/>
          <pc:sldMk cId="2152717463" sldId="314"/>
        </pc:sldMkLst>
        <pc:spChg chg="mod">
          <ac:chgData name="Eamonn Darcy" userId="464969ef-060d-4677-8305-24cbb8c1fb50" providerId="ADAL" clId="{A5176A46-8D5C-4165-B99C-513A9D0EACE6}" dt="2022-04-04T09:01:32.907" v="26" actId="1036"/>
          <ac:spMkLst>
            <pc:docMk/>
            <pc:sldMk cId="2152717463" sldId="314"/>
            <ac:spMk id="13" creationId="{D3A7DF10-1A9D-CD44-8069-155A43D9DEF9}"/>
          </ac:spMkLst>
        </pc:spChg>
        <pc:spChg chg="mod">
          <ac:chgData name="Eamonn Darcy" userId="464969ef-060d-4677-8305-24cbb8c1fb50" providerId="ADAL" clId="{A5176A46-8D5C-4165-B99C-513A9D0EACE6}" dt="2022-04-04T09:00:49.855" v="10" actId="1076"/>
          <ac:spMkLst>
            <pc:docMk/>
            <pc:sldMk cId="2152717463" sldId="314"/>
            <ac:spMk id="14" creationId="{750FDFBF-74E1-264F-BC98-5F92B97705D9}"/>
          </ac:spMkLst>
        </pc:spChg>
        <pc:spChg chg="mod">
          <ac:chgData name="Eamonn Darcy" userId="464969ef-060d-4677-8305-24cbb8c1fb50" providerId="ADAL" clId="{A5176A46-8D5C-4165-B99C-513A9D0EACE6}" dt="2022-04-04T09:00:40.977" v="8" actId="1076"/>
          <ac:spMkLst>
            <pc:docMk/>
            <pc:sldMk cId="2152717463" sldId="314"/>
            <ac:spMk id="15" creationId="{3C1E9A84-3550-BA48-8B71-2DBF5A9D529F}"/>
          </ac:spMkLst>
        </pc:spChg>
        <pc:picChg chg="add ord">
          <ac:chgData name="Eamonn Darcy" userId="464969ef-060d-4677-8305-24cbb8c1fb50" providerId="ADAL" clId="{A5176A46-8D5C-4165-B99C-513A9D0EACE6}" dt="2022-04-04T09:00:30.545" v="7" actId="167"/>
          <ac:picMkLst>
            <pc:docMk/>
            <pc:sldMk cId="2152717463" sldId="314"/>
            <ac:picMk id="2" creationId="{A028C180-E742-4C29-92DB-E5023B410A26}"/>
          </ac:picMkLst>
        </pc:picChg>
        <pc:picChg chg="add del">
          <ac:chgData name="Eamonn Darcy" userId="464969ef-060d-4677-8305-24cbb8c1fb50" providerId="ADAL" clId="{A5176A46-8D5C-4165-B99C-513A9D0EACE6}" dt="2022-04-04T09:00:18.483" v="5" actId="478"/>
          <ac:picMkLst>
            <pc:docMk/>
            <pc:sldMk cId="2152717463" sldId="314"/>
            <ac:picMk id="3" creationId="{8CF80000-70B9-4CD1-B184-487F5BE58A9D}"/>
          </ac:picMkLst>
        </pc:picChg>
      </pc:sldChg>
      <pc:sldChg chg="modSp">
        <pc:chgData name="Eamonn Darcy" userId="464969ef-060d-4677-8305-24cbb8c1fb50" providerId="ADAL" clId="{A5176A46-8D5C-4165-B99C-513A9D0EACE6}" dt="2022-04-04T09:00:14.888" v="4" actId="20577"/>
        <pc:sldMkLst>
          <pc:docMk/>
          <pc:sldMk cId="3467353385" sldId="318"/>
        </pc:sldMkLst>
        <pc:graphicFrameChg chg="modGraphic">
          <ac:chgData name="Eamonn Darcy" userId="464969ef-060d-4677-8305-24cbb8c1fb50" providerId="ADAL" clId="{A5176A46-8D5C-4165-B99C-513A9D0EACE6}" dt="2022-04-04T09:00:14.888" v="4" actId="20577"/>
          <ac:graphicFrameMkLst>
            <pc:docMk/>
            <pc:sldMk cId="3467353385" sldId="318"/>
            <ac:graphicFrameMk id="50" creationId="{D41DAC01-17E5-46A3-9B77-C920D1E6F6C4}"/>
          </ac:graphicFrameMkLst>
        </pc:graphicFrameChg>
      </pc:sldChg>
    </pc:docChg>
  </pc:docChgLst>
  <pc:docChgLst>
    <pc:chgData name="Eamonn Darcy" userId="S::eamonn.darcy@xoserve.com::464969ef-060d-4677-8305-24cbb8c1fb50" providerId="AD" clId="Web-{655BA29A-E792-DC83-0A77-7F06D3E89D0C}"/>
    <pc:docChg chg="modSld">
      <pc:chgData name="Eamonn Darcy" userId="S::eamonn.darcy@xoserve.com::464969ef-060d-4677-8305-24cbb8c1fb50" providerId="AD" clId="Web-{655BA29A-E792-DC83-0A77-7F06D3E89D0C}" dt="2022-04-08T09:05:38.845" v="6"/>
      <pc:docMkLst>
        <pc:docMk/>
      </pc:docMkLst>
      <pc:sldChg chg="addSp delSp modSp">
        <pc:chgData name="Eamonn Darcy" userId="S::eamonn.darcy@xoserve.com::464969ef-060d-4677-8305-24cbb8c1fb50" providerId="AD" clId="Web-{655BA29A-E792-DC83-0A77-7F06D3E89D0C}" dt="2022-04-08T09:05:38.845" v="6"/>
        <pc:sldMkLst>
          <pc:docMk/>
          <pc:sldMk cId="2152717463" sldId="314"/>
        </pc:sldMkLst>
        <pc:graphicFrameChg chg="add del mod">
          <ac:chgData name="Eamonn Darcy" userId="S::eamonn.darcy@xoserve.com::464969ef-060d-4677-8305-24cbb8c1fb50" providerId="AD" clId="Web-{655BA29A-E792-DC83-0A77-7F06D3E89D0C}" dt="2022-04-08T09:04:55.328" v="2"/>
          <ac:graphicFrameMkLst>
            <pc:docMk/>
            <pc:sldMk cId="2152717463" sldId="314"/>
            <ac:graphicFrameMk id="7" creationId="{B7B345C4-C1A6-C50B-2FBA-661A1CE87B38}"/>
          </ac:graphicFrameMkLst>
        </pc:graphicFrameChg>
        <pc:graphicFrameChg chg="add del mod">
          <ac:chgData name="Eamonn Darcy" userId="S::eamonn.darcy@xoserve.com::464969ef-060d-4677-8305-24cbb8c1fb50" providerId="AD" clId="Web-{655BA29A-E792-DC83-0A77-7F06D3E89D0C}" dt="2022-04-08T09:05:09.860" v="4"/>
          <ac:graphicFrameMkLst>
            <pc:docMk/>
            <pc:sldMk cId="2152717463" sldId="314"/>
            <ac:graphicFrameMk id="10" creationId="{DE1F246A-AB45-8CD7-6018-869C21DCD36A}"/>
          </ac:graphicFrameMkLst>
        </pc:graphicFrameChg>
        <pc:graphicFrameChg chg="add del mod">
          <ac:chgData name="Eamonn Darcy" userId="S::eamonn.darcy@xoserve.com::464969ef-060d-4677-8305-24cbb8c1fb50" providerId="AD" clId="Web-{655BA29A-E792-DC83-0A77-7F06D3E89D0C}" dt="2022-04-08T09:05:38.845" v="6"/>
          <ac:graphicFrameMkLst>
            <pc:docMk/>
            <pc:sldMk cId="2152717463" sldId="314"/>
            <ac:graphicFrameMk id="12" creationId="{1641064F-4C7D-96C8-8B6A-60008055943B}"/>
          </ac:graphicFrameMkLst>
        </pc:graphicFrameChg>
        <pc:picChg chg="del">
          <ac:chgData name="Eamonn Darcy" userId="S::eamonn.darcy@xoserve.com::464969ef-060d-4677-8305-24cbb8c1fb50" providerId="AD" clId="Web-{655BA29A-E792-DC83-0A77-7F06D3E89D0C}" dt="2022-04-08T09:04:25.750" v="0"/>
          <ac:picMkLst>
            <pc:docMk/>
            <pc:sldMk cId="2152717463" sldId="314"/>
            <ac:picMk id="2" creationId="{A028C180-E742-4C29-92DB-E5023B410A26}"/>
          </ac:picMkLst>
        </pc:picChg>
      </pc:sldChg>
    </pc:docChg>
  </pc:docChgLst>
  <pc:docChgLst>
    <pc:chgData name="Eamonn Darcy" userId="S::eamonn.darcy@xoserve.com::464969ef-060d-4677-8305-24cbb8c1fb50" providerId="AD" clId="Web-{6326DDCE-A13D-03FF-1F52-86796D98F158}"/>
    <pc:docChg chg="modSld">
      <pc:chgData name="Eamonn Darcy" userId="S::eamonn.darcy@xoserve.com::464969ef-060d-4677-8305-24cbb8c1fb50" providerId="AD" clId="Web-{6326DDCE-A13D-03FF-1F52-86796D98F158}" dt="2022-04-07T08:19:53.417" v="171"/>
      <pc:docMkLst>
        <pc:docMk/>
      </pc:docMkLst>
      <pc:sldChg chg="addSp delSp modSp">
        <pc:chgData name="Eamonn Darcy" userId="S::eamonn.darcy@xoserve.com::464969ef-060d-4677-8305-24cbb8c1fb50" providerId="AD" clId="Web-{6326DDCE-A13D-03FF-1F52-86796D98F158}" dt="2022-04-07T08:09:21.793" v="17" actId="1076"/>
        <pc:sldMkLst>
          <pc:docMk/>
          <pc:sldMk cId="4105388759" sldId="320"/>
        </pc:sldMkLst>
        <pc:picChg chg="add del mod">
          <ac:chgData name="Eamonn Darcy" userId="S::eamonn.darcy@xoserve.com::464969ef-060d-4677-8305-24cbb8c1fb50" providerId="AD" clId="Web-{6326DDCE-A13D-03FF-1F52-86796D98F158}" dt="2022-04-07T08:08:15.557" v="7"/>
          <ac:picMkLst>
            <pc:docMk/>
            <pc:sldMk cId="4105388759" sldId="320"/>
            <ac:picMk id="3" creationId="{57EE765E-C44F-3974-C411-DDBAF06C3A54}"/>
          </ac:picMkLst>
        </pc:picChg>
        <pc:picChg chg="add del mod">
          <ac:chgData name="Eamonn Darcy" userId="S::eamonn.darcy@xoserve.com::464969ef-060d-4677-8305-24cbb8c1fb50" providerId="AD" clId="Web-{6326DDCE-A13D-03FF-1F52-86796D98F158}" dt="2022-04-07T08:09:05.105" v="11"/>
          <ac:picMkLst>
            <pc:docMk/>
            <pc:sldMk cId="4105388759" sldId="320"/>
            <ac:picMk id="4" creationId="{42CA9997-9BA1-C0FF-1DE4-63E598B4E552}"/>
          </ac:picMkLst>
        </pc:picChg>
        <pc:picChg chg="add mod">
          <ac:chgData name="Eamonn Darcy" userId="S::eamonn.darcy@xoserve.com::464969ef-060d-4677-8305-24cbb8c1fb50" providerId="AD" clId="Web-{6326DDCE-A13D-03FF-1F52-86796D98F158}" dt="2022-04-07T08:09:21.793" v="17" actId="1076"/>
          <ac:picMkLst>
            <pc:docMk/>
            <pc:sldMk cId="4105388759" sldId="320"/>
            <ac:picMk id="5" creationId="{EEAB3C15-9890-AB08-E068-279CF1C54964}"/>
          </ac:picMkLst>
        </pc:picChg>
      </pc:sldChg>
      <pc:sldChg chg="modSp">
        <pc:chgData name="Eamonn Darcy" userId="S::eamonn.darcy@xoserve.com::464969ef-060d-4677-8305-24cbb8c1fb50" providerId="AD" clId="Web-{6326DDCE-A13D-03FF-1F52-86796D98F158}" dt="2022-04-07T08:19:53.417" v="171"/>
        <pc:sldMkLst>
          <pc:docMk/>
          <pc:sldMk cId="4012684345" sldId="783"/>
        </pc:sldMkLst>
        <pc:graphicFrameChg chg="mod modGraphic">
          <ac:chgData name="Eamonn Darcy" userId="S::eamonn.darcy@xoserve.com::464969ef-060d-4677-8305-24cbb8c1fb50" providerId="AD" clId="Web-{6326DDCE-A13D-03FF-1F52-86796D98F158}" dt="2022-04-07T08:19:53.417" v="171"/>
          <ac:graphicFrameMkLst>
            <pc:docMk/>
            <pc:sldMk cId="4012684345" sldId="783"/>
            <ac:graphicFrameMk id="4" creationId="{8350B3BF-810D-4219-924B-B863FF5330CA}"/>
          </ac:graphicFrameMkLst>
        </pc:graphicFrameChg>
      </pc:sldChg>
    </pc:docChg>
  </pc:docChgLst>
  <pc:docChgLst>
    <pc:chgData name="Max Pemberton" userId="S::max.pemberton@xoserve.com::1ffb29ec-47d2-4d86-87aa-09cb6bd0d4de" providerId="AD" clId="Web-{55FB4081-C295-1A2A-AB4D-EC6850275EBD}"/>
    <pc:docChg chg="modSld">
      <pc:chgData name="Max Pemberton" userId="S::max.pemberton@xoserve.com::1ffb29ec-47d2-4d86-87aa-09cb6bd0d4de" providerId="AD" clId="Web-{55FB4081-C295-1A2A-AB4D-EC6850275EBD}" dt="2022-04-08T07:52:01.303" v="11"/>
      <pc:docMkLst>
        <pc:docMk/>
      </pc:docMkLst>
      <pc:sldChg chg="modSp modNotes">
        <pc:chgData name="Max Pemberton" userId="S::max.pemberton@xoserve.com::1ffb29ec-47d2-4d86-87aa-09cb6bd0d4de" providerId="AD" clId="Web-{55FB4081-C295-1A2A-AB4D-EC6850275EBD}" dt="2022-04-08T07:52:01.303" v="11"/>
        <pc:sldMkLst>
          <pc:docMk/>
          <pc:sldMk cId="3467353385" sldId="318"/>
        </pc:sldMkLst>
        <pc:graphicFrameChg chg="mod modGraphic">
          <ac:chgData name="Max Pemberton" userId="S::max.pemberton@xoserve.com::1ffb29ec-47d2-4d86-87aa-09cb6bd0d4de" providerId="AD" clId="Web-{55FB4081-C295-1A2A-AB4D-EC6850275EBD}" dt="2022-04-08T07:52:01.303" v="11"/>
          <ac:graphicFrameMkLst>
            <pc:docMk/>
            <pc:sldMk cId="3467353385" sldId="318"/>
            <ac:graphicFrameMk id="50" creationId="{D41DAC01-17E5-46A3-9B77-C920D1E6F6C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08/04/2022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3983556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Customer  Impacting Issues</a:t>
            </a:r>
          </a:p>
          <a:p>
            <a:r>
              <a:rPr lang="en-GB" u="none" dirty="0"/>
              <a:t>Remains the same as previous month </a:t>
            </a:r>
          </a:p>
          <a:p>
            <a:br>
              <a:rPr lang="en-GB" dirty="0"/>
            </a:br>
            <a:r>
              <a:rPr lang="en-GB" u="sng" dirty="0"/>
              <a:t>Open Defects</a:t>
            </a:r>
            <a:endParaRPr lang="en-GB" i="0" u="none" dirty="0"/>
          </a:p>
          <a:p>
            <a:r>
              <a:rPr lang="en-GB" u="none" dirty="0">
                <a:cs typeface="Calibri"/>
              </a:rPr>
              <a:t>One defect was closed, and one new defect was raised, keeping the total number at 56 for this snapshot. </a:t>
            </a:r>
            <a:br>
              <a:rPr lang="en-GB" u="none" dirty="0">
                <a:cs typeface="Calibri"/>
              </a:rPr>
            </a:br>
            <a:r>
              <a:rPr lang="en-GB" u="none" dirty="0">
                <a:cs typeface="Calibri"/>
              </a:rPr>
              <a:t>Defect implementations are subject to planning alongside other implementations; we have continued to work in the background on completing fixes, however the implementation schedule over the last couple of months has been impacted by November 22 release, and this month by the Move to Cloud implementation activity. We expect to be able to schedule implementations once that activity is completed.</a:t>
            </a:r>
          </a:p>
          <a:p>
            <a:endParaRPr lang="en-GB" i="0" u="none" dirty="0"/>
          </a:p>
          <a:p>
            <a:r>
              <a:rPr lang="en-GB" dirty="0"/>
              <a:t>Note that this figure contains a count of all open defects – That this value will differ from the Customer Impacting Issues for a number of reasons, for example some defects combine into a single customer issue, and in other cases, defects may not create a customer impacting issue</a:t>
            </a:r>
          </a:p>
          <a:p>
            <a:br>
              <a:rPr lang="en-GB" dirty="0"/>
            </a:br>
            <a:r>
              <a:rPr lang="en-GB" dirty="0"/>
              <a:t>Defect and Issue values shown above are based on a snapshot of the published Issue Register and Defect Register (links can be found on the final slide).</a:t>
            </a:r>
          </a:p>
          <a:p>
            <a:endParaRPr lang="en-GB" dirty="0"/>
          </a:p>
          <a:p>
            <a:r>
              <a:rPr lang="en-GB" u="sng" dirty="0"/>
              <a:t>AQ Related Open Defects – </a:t>
            </a:r>
          </a:p>
          <a:p>
            <a:r>
              <a:rPr lang="en-GB" u="none" dirty="0"/>
              <a:t>14 defects (12 open</a:t>
            </a:r>
            <a:r>
              <a:rPr lang="en-GB" dirty="0"/>
              <a:t>, </a:t>
            </a:r>
            <a:r>
              <a:rPr lang="en-GB" u="none" dirty="0"/>
              <a:t>2 </a:t>
            </a:r>
            <a:r>
              <a:rPr lang="en-GB" dirty="0"/>
              <a:t>have had a </a:t>
            </a:r>
            <a:r>
              <a:rPr lang="en-GB" u="none" dirty="0"/>
              <a:t>fix deployed and data correction completed, </a:t>
            </a:r>
            <a:r>
              <a:rPr lang="en-GB" dirty="0"/>
              <a:t>however</a:t>
            </a:r>
            <a:r>
              <a:rPr lang="en-GB" u="none" dirty="0"/>
              <a:t> require AQ recalculation [1</a:t>
            </a:r>
            <a:r>
              <a:rPr lang="en-GB" u="none" baseline="30000" dirty="0"/>
              <a:t>st</a:t>
            </a:r>
            <a:r>
              <a:rPr lang="en-GB" u="none" dirty="0"/>
              <a:t> May])</a:t>
            </a:r>
            <a:br>
              <a:rPr lang="en-GB" u="none" dirty="0">
                <a:cs typeface="Calibri"/>
              </a:rPr>
            </a:br>
            <a:endParaRPr lang="en-GB" u="none" dirty="0">
              <a:cs typeface="Calibri"/>
            </a:endParaRPr>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709361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862123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410354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82406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3272481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slides/_rels/slide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xoserve.com/news-updates/news-and-updates/issues-registe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xoserve.com/news-updates/news-and-updates/system-outag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3897"/>
            <a:ext cx="7772400" cy="1102519"/>
          </a:xfrm>
        </p:spPr>
        <p:txBody>
          <a:bodyPr>
            <a:normAutofit/>
          </a:bodyPr>
          <a:lstStyle/>
          <a:p>
            <a:r>
              <a:rPr lang="en-GB" dirty="0"/>
              <a:t>Customer Issue Management Dashboard 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20</a:t>
            </a:r>
            <a:r>
              <a:rPr lang="en-GB" baseline="30000" dirty="0">
                <a:latin typeface="Arial"/>
                <a:cs typeface="Arial"/>
              </a:rPr>
              <a:t>th</a:t>
            </a:r>
            <a:r>
              <a:rPr lang="en-GB" dirty="0">
                <a:latin typeface="Arial"/>
                <a:cs typeface="Arial"/>
              </a:rPr>
              <a:t> April 2022</a:t>
            </a:r>
          </a:p>
          <a:p>
            <a:endParaRPr lang="en-GB" sz="1300" dirty="0">
              <a:latin typeface="Arial"/>
              <a:cs typeface="Arial"/>
            </a:endParaRPr>
          </a:p>
          <a:p>
            <a:r>
              <a:rPr lang="en-GB" sz="1300" dirty="0">
                <a:latin typeface="Arial"/>
                <a:cs typeface="Arial"/>
              </a:rPr>
              <a:t>Version 1.0 </a:t>
            </a:r>
          </a:p>
          <a:p>
            <a:r>
              <a:rPr lang="en-GB" sz="1300" dirty="0">
                <a:latin typeface="Arial"/>
                <a:cs typeface="Arial"/>
              </a:rPr>
              <a:t>1</a:t>
            </a:r>
            <a:r>
              <a:rPr lang="en-GB" sz="1300" baseline="30000" dirty="0">
                <a:latin typeface="Arial"/>
                <a:cs typeface="Arial"/>
              </a:rPr>
              <a:t>st</a:t>
            </a:r>
            <a:r>
              <a:rPr lang="en-GB" sz="1300" dirty="0">
                <a:latin typeface="Arial"/>
                <a:cs typeface="Arial"/>
              </a:rPr>
              <a:t> April 2022</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42" y="198685"/>
            <a:ext cx="8507288" cy="637580"/>
          </a:xfrm>
        </p:spPr>
        <p:txBody>
          <a:bodyPr anchor="t">
            <a:normAutofit/>
          </a:bodyPr>
          <a:lstStyle/>
          <a:p>
            <a:r>
              <a:rPr lang="en-GB" sz="2400" dirty="0">
                <a:solidFill>
                  <a:schemeClr val="tx1"/>
                </a:solidFill>
              </a:rPr>
              <a:t>Summary Dashboard March 2022 Period</a:t>
            </a:r>
          </a:p>
        </p:txBody>
      </p:sp>
      <p:sp>
        <p:nvSpPr>
          <p:cNvPr id="23" name="TextBox 22">
            <a:extLst>
              <a:ext uri="{FF2B5EF4-FFF2-40B4-BE49-F238E27FC236}">
                <a16:creationId xmlns:a16="http://schemas.microsoft.com/office/drawing/2014/main" id="{0C86ED7C-4700-4DC5-83AE-0DE9E533A95C}"/>
              </a:ext>
            </a:extLst>
          </p:cNvPr>
          <p:cNvSpPr txBox="1"/>
          <p:nvPr/>
        </p:nvSpPr>
        <p:spPr>
          <a:xfrm>
            <a:off x="1130097" y="941402"/>
            <a:ext cx="2330777"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Customer Impacting Issues</a:t>
            </a:r>
            <a:endParaRPr lang="en-IN" sz="1200" b="1" dirty="0">
              <a:solidFill>
                <a:schemeClr val="tx1">
                  <a:lumMod val="75000"/>
                  <a:lumOff val="25000"/>
                </a:schemeClr>
              </a:solidFill>
              <a:cs typeface="Arial" pitchFamily="34" charset="0"/>
            </a:endParaRPr>
          </a:p>
        </p:txBody>
      </p:sp>
      <p:sp>
        <p:nvSpPr>
          <p:cNvPr id="59" name="TextBox 58">
            <a:extLst>
              <a:ext uri="{FF2B5EF4-FFF2-40B4-BE49-F238E27FC236}">
                <a16:creationId xmlns:a16="http://schemas.microsoft.com/office/drawing/2014/main" id="{0C86ED7C-4700-4DC5-83AE-0DE9E533A95C}"/>
              </a:ext>
            </a:extLst>
          </p:cNvPr>
          <p:cNvSpPr txBox="1"/>
          <p:nvPr/>
        </p:nvSpPr>
        <p:spPr>
          <a:xfrm>
            <a:off x="1130097" y="1893575"/>
            <a:ext cx="1639281"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Open Defects (all)</a:t>
            </a:r>
            <a:endParaRPr lang="en-IN" sz="1200" b="1" dirty="0">
              <a:solidFill>
                <a:schemeClr val="tx1">
                  <a:lumMod val="75000"/>
                  <a:lumOff val="25000"/>
                </a:schemeClr>
              </a:solidFill>
              <a:cs typeface="Arial" pitchFamily="34" charset="0"/>
            </a:endParaRPr>
          </a:p>
        </p:txBody>
      </p:sp>
      <p:sp>
        <p:nvSpPr>
          <p:cNvPr id="73" name="TextBox 72">
            <a:extLst>
              <a:ext uri="{FF2B5EF4-FFF2-40B4-BE49-F238E27FC236}">
                <a16:creationId xmlns:a16="http://schemas.microsoft.com/office/drawing/2014/main" id="{0C86ED7C-4700-4DC5-83AE-0DE9E533A95C}"/>
              </a:ext>
            </a:extLst>
          </p:cNvPr>
          <p:cNvSpPr txBox="1"/>
          <p:nvPr/>
        </p:nvSpPr>
        <p:spPr>
          <a:xfrm>
            <a:off x="1130097" y="2846977"/>
            <a:ext cx="2225105"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Customer Impacting P1’s</a:t>
            </a:r>
            <a:endParaRPr lang="en-IN" sz="1200" b="1" dirty="0">
              <a:solidFill>
                <a:schemeClr val="tx1">
                  <a:lumMod val="75000"/>
                  <a:lumOff val="25000"/>
                </a:schemeClr>
              </a:solidFill>
              <a:cs typeface="Arial" pitchFamily="34" charset="0"/>
            </a:endParaRPr>
          </a:p>
        </p:txBody>
      </p:sp>
      <p:sp>
        <p:nvSpPr>
          <p:cNvPr id="79" name="TextBox 78">
            <a:extLst>
              <a:ext uri="{FF2B5EF4-FFF2-40B4-BE49-F238E27FC236}">
                <a16:creationId xmlns:a16="http://schemas.microsoft.com/office/drawing/2014/main" id="{0C86ED7C-4700-4DC5-83AE-0DE9E533A95C}"/>
              </a:ext>
            </a:extLst>
          </p:cNvPr>
          <p:cNvSpPr txBox="1"/>
          <p:nvPr/>
        </p:nvSpPr>
        <p:spPr>
          <a:xfrm>
            <a:off x="1130097" y="3790309"/>
            <a:ext cx="1905258"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Customer Impacting P2’s</a:t>
            </a:r>
            <a:endParaRPr lang="en-IN" sz="1200" b="1" dirty="0">
              <a:solidFill>
                <a:schemeClr val="tx1">
                  <a:lumMod val="75000"/>
                  <a:lumOff val="25000"/>
                </a:schemeClr>
              </a:solidFill>
              <a:cs typeface="Arial" pitchFamily="34" charset="0"/>
            </a:endParaRPr>
          </a:p>
        </p:txBody>
      </p:sp>
      <p:sp>
        <p:nvSpPr>
          <p:cNvPr id="110" name="TextBox 109">
            <a:extLst>
              <a:ext uri="{FF2B5EF4-FFF2-40B4-BE49-F238E27FC236}">
                <a16:creationId xmlns:a16="http://schemas.microsoft.com/office/drawing/2014/main" id="{0C86ED7C-4700-4DC5-83AE-0DE9E533A95C}"/>
              </a:ext>
            </a:extLst>
          </p:cNvPr>
          <p:cNvSpPr txBox="1"/>
          <p:nvPr/>
        </p:nvSpPr>
        <p:spPr>
          <a:xfrm>
            <a:off x="5350424" y="944224"/>
            <a:ext cx="2687077"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Amendment Invoice Open Defects*</a:t>
            </a:r>
            <a:endParaRPr lang="en-IN" sz="1200" b="1" dirty="0">
              <a:solidFill>
                <a:schemeClr val="tx1">
                  <a:lumMod val="75000"/>
                  <a:lumOff val="25000"/>
                </a:schemeClr>
              </a:solidFill>
              <a:cs typeface="Arial" pitchFamily="34" charset="0"/>
            </a:endParaRPr>
          </a:p>
        </p:txBody>
      </p:sp>
      <p:sp>
        <p:nvSpPr>
          <p:cNvPr id="138" name="TextBox 137">
            <a:extLst>
              <a:ext uri="{FF2B5EF4-FFF2-40B4-BE49-F238E27FC236}">
                <a16:creationId xmlns:a16="http://schemas.microsoft.com/office/drawing/2014/main" id="{0C86ED7C-4700-4DC5-83AE-0DE9E533A95C}"/>
              </a:ext>
            </a:extLst>
          </p:cNvPr>
          <p:cNvSpPr txBox="1"/>
          <p:nvPr/>
        </p:nvSpPr>
        <p:spPr>
          <a:xfrm>
            <a:off x="5339860" y="1895621"/>
            <a:ext cx="2665040"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AQ Related Open Defects*</a:t>
            </a:r>
            <a:endParaRPr lang="en-IN" sz="1200" b="1" dirty="0">
              <a:solidFill>
                <a:schemeClr val="tx1">
                  <a:lumMod val="75000"/>
                  <a:lumOff val="25000"/>
                </a:schemeClr>
              </a:solidFill>
              <a:cs typeface="Arial" pitchFamily="34" charset="0"/>
            </a:endParaRPr>
          </a:p>
        </p:txBody>
      </p:sp>
      <p:sp>
        <p:nvSpPr>
          <p:cNvPr id="152" name="TextBox 151">
            <a:extLst>
              <a:ext uri="{FF2B5EF4-FFF2-40B4-BE49-F238E27FC236}">
                <a16:creationId xmlns:a16="http://schemas.microsoft.com/office/drawing/2014/main" id="{0C86ED7C-4700-4DC5-83AE-0DE9E533A95C}"/>
              </a:ext>
            </a:extLst>
          </p:cNvPr>
          <p:cNvSpPr txBox="1"/>
          <p:nvPr/>
        </p:nvSpPr>
        <p:spPr>
          <a:xfrm>
            <a:off x="5350424" y="2844183"/>
            <a:ext cx="2742548"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UK Link Incidents Raised </a:t>
            </a:r>
            <a:endParaRPr lang="en-IN" sz="1200" b="1" dirty="0">
              <a:solidFill>
                <a:schemeClr val="tx1">
                  <a:lumMod val="75000"/>
                  <a:lumOff val="25000"/>
                </a:schemeClr>
              </a:solidFill>
              <a:cs typeface="Arial" pitchFamily="34" charset="0"/>
            </a:endParaRPr>
          </a:p>
        </p:txBody>
      </p:sp>
      <p:sp>
        <p:nvSpPr>
          <p:cNvPr id="166" name="TextBox 165">
            <a:extLst>
              <a:ext uri="{FF2B5EF4-FFF2-40B4-BE49-F238E27FC236}">
                <a16:creationId xmlns:a16="http://schemas.microsoft.com/office/drawing/2014/main" id="{0C86ED7C-4700-4DC5-83AE-0DE9E533A95C}"/>
              </a:ext>
            </a:extLst>
          </p:cNvPr>
          <p:cNvSpPr txBox="1"/>
          <p:nvPr/>
        </p:nvSpPr>
        <p:spPr>
          <a:xfrm>
            <a:off x="5342776" y="3797656"/>
            <a:ext cx="2742548" cy="184666"/>
          </a:xfrm>
          <a:prstGeom prst="rect">
            <a:avLst/>
          </a:prstGeom>
          <a:noFill/>
        </p:spPr>
        <p:txBody>
          <a:bodyPr wrap="square" lIns="0" tIns="0" rIns="0" bIns="0" rtlCol="0">
            <a:spAutoFit/>
          </a:bodyPr>
          <a:lstStyle/>
          <a:p>
            <a:pPr defTabSz="1218987"/>
            <a:r>
              <a:rPr lang="en-GB" sz="1200" b="1" dirty="0">
                <a:solidFill>
                  <a:schemeClr val="tx1">
                    <a:lumMod val="75000"/>
                    <a:lumOff val="25000"/>
                  </a:schemeClr>
                </a:solidFill>
                <a:cs typeface="Arial" pitchFamily="34" charset="0"/>
              </a:rPr>
              <a:t>Gemini Related Incidents Raised </a:t>
            </a:r>
            <a:endParaRPr lang="en-IN" sz="1200" b="1" dirty="0">
              <a:solidFill>
                <a:schemeClr val="tx1">
                  <a:lumMod val="75000"/>
                  <a:lumOff val="25000"/>
                </a:schemeClr>
              </a:solidFill>
              <a:cs typeface="Arial" pitchFamily="34" charset="0"/>
            </a:endParaRPr>
          </a:p>
        </p:txBody>
      </p:sp>
      <p:pic>
        <p:nvPicPr>
          <p:cNvPr id="3074" name="Picture 2" descr="C:\Program Files (x86)\Microsoft Office\MEDIA\CAGCAT10\j019972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101" y="2206855"/>
            <a:ext cx="366246" cy="3600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Program Files (x86)\Microsoft Office\MEDIA\CAGCAT10\j0222017.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9907" y="4106532"/>
            <a:ext cx="335630" cy="360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Program Files (x86)\Microsoft Office\MEDIA\CAGCAT10\j02341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4088" y="3103158"/>
            <a:ext cx="406256" cy="4320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Program Files (x86)\Microsoft Office\MEDIA\CAGCAT10\j0292982.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55399" y="4080098"/>
            <a:ext cx="342855" cy="3600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Program Files (x86)\Microsoft Office\MEDIA\CAGCAT10\j0293844.wmf"/>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68641" y="1255400"/>
            <a:ext cx="338948" cy="356421"/>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Program Files (x86)\Microsoft Office\MEDIA\CAGCAT10\j0300840.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64557" y="1250003"/>
            <a:ext cx="427392" cy="3600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Program Files (x86)\Microsoft Office\MEDIA\CAGCAT10\j0211949.wmf"/>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40243" y="3180183"/>
            <a:ext cx="513729" cy="315209"/>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C:\Program Files (x86)\Microsoft Office\MEDIA\CAGCAT10\j0185604.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77883" y="2210390"/>
            <a:ext cx="360000" cy="360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A06E964A-DB2B-47B3-927B-A4EBAF1EE97D}"/>
              </a:ext>
            </a:extLst>
          </p:cNvPr>
          <p:cNvGraphicFramePr>
            <a:graphicFrameLocks noGrp="1"/>
          </p:cNvGraphicFramePr>
          <p:nvPr>
            <p:extLst>
              <p:ext uri="{D42A27DB-BD31-4B8C-83A1-F6EECF244321}">
                <p14:modId xmlns:p14="http://schemas.microsoft.com/office/powerpoint/2010/main" val="2880172106"/>
              </p:ext>
            </p:extLst>
          </p:nvPr>
        </p:nvGraphicFramePr>
        <p:xfrm>
          <a:off x="1822900" y="1140958"/>
          <a:ext cx="1266140" cy="580032"/>
        </p:xfrm>
        <a:graphic>
          <a:graphicData uri="http://schemas.openxmlformats.org/drawingml/2006/table">
            <a:tbl>
              <a:tblPr firstRow="1" bandRow="1">
                <a:tableStyleId>{5C22544A-7EE6-4342-B048-85BDC9FD1C3A}</a:tableStyleId>
              </a:tblPr>
              <a:tblGrid>
                <a:gridCol w="633070">
                  <a:extLst>
                    <a:ext uri="{9D8B030D-6E8A-4147-A177-3AD203B41FA5}">
                      <a16:colId xmlns:a16="http://schemas.microsoft.com/office/drawing/2014/main" val="619748685"/>
                    </a:ext>
                  </a:extLst>
                </a:gridCol>
                <a:gridCol w="633070">
                  <a:extLst>
                    <a:ext uri="{9D8B030D-6E8A-4147-A177-3AD203B41FA5}">
                      <a16:colId xmlns:a16="http://schemas.microsoft.com/office/drawing/2014/main" val="446786709"/>
                    </a:ext>
                  </a:extLst>
                </a:gridCol>
              </a:tblGrid>
              <a:tr h="290016">
                <a:tc>
                  <a:txBody>
                    <a:bodyPr/>
                    <a:lstStyle/>
                    <a:p>
                      <a:pPr algn="ctr"/>
                      <a:r>
                        <a:rPr lang="en-GB" sz="1200" dirty="0"/>
                        <a:t>Feb</a:t>
                      </a:r>
                    </a:p>
                  </a:txBody>
                  <a:tcPr>
                    <a:solidFill>
                      <a:schemeClr val="accent1">
                        <a:lumMod val="60000"/>
                        <a:lumOff val="40000"/>
                      </a:schemeClr>
                    </a:solidFill>
                  </a:tcPr>
                </a:tc>
                <a:tc>
                  <a:txBody>
                    <a:bodyPr/>
                    <a:lstStyle/>
                    <a:p>
                      <a:pPr algn="ctr"/>
                      <a:r>
                        <a:rPr lang="en-GB" sz="1200" dirty="0"/>
                        <a:t>Mar</a:t>
                      </a:r>
                    </a:p>
                  </a:txBody>
                  <a:tcPr>
                    <a:solidFill>
                      <a:schemeClr val="accent1">
                        <a:lumMod val="60000"/>
                        <a:lumOff val="40000"/>
                      </a:schemeClr>
                    </a:solidFill>
                  </a:tcPr>
                </a:tc>
                <a:extLst>
                  <a:ext uri="{0D108BD9-81ED-4DB2-BD59-A6C34878D82A}">
                    <a16:rowId xmlns:a16="http://schemas.microsoft.com/office/drawing/2014/main" val="4243295678"/>
                  </a:ext>
                </a:extLst>
              </a:tr>
              <a:tr h="290016">
                <a:tc>
                  <a:txBody>
                    <a:bodyPr/>
                    <a:lstStyle/>
                    <a:p>
                      <a:pPr algn="ctr"/>
                      <a:r>
                        <a:rPr lang="en-GB" sz="1200" dirty="0"/>
                        <a:t>24</a:t>
                      </a:r>
                    </a:p>
                  </a:txBody>
                  <a:tcPr/>
                </a:tc>
                <a:tc>
                  <a:txBody>
                    <a:bodyPr/>
                    <a:lstStyle/>
                    <a:p>
                      <a:pPr algn="ctr"/>
                      <a:r>
                        <a:rPr lang="en-GB" sz="1200" dirty="0"/>
                        <a:t>24</a:t>
                      </a:r>
                    </a:p>
                  </a:txBody>
                  <a:tcPr/>
                </a:tc>
                <a:extLst>
                  <a:ext uri="{0D108BD9-81ED-4DB2-BD59-A6C34878D82A}">
                    <a16:rowId xmlns:a16="http://schemas.microsoft.com/office/drawing/2014/main" val="3114349668"/>
                  </a:ext>
                </a:extLst>
              </a:tr>
            </a:tbl>
          </a:graphicData>
        </a:graphic>
      </p:graphicFrame>
      <p:graphicFrame>
        <p:nvGraphicFramePr>
          <p:cNvPr id="50" name="Table 49">
            <a:extLst>
              <a:ext uri="{FF2B5EF4-FFF2-40B4-BE49-F238E27FC236}">
                <a16:creationId xmlns:a16="http://schemas.microsoft.com/office/drawing/2014/main" id="{D41DAC01-17E5-46A3-9B77-C920D1E6F6C4}"/>
              </a:ext>
            </a:extLst>
          </p:cNvPr>
          <p:cNvGraphicFramePr>
            <a:graphicFrameLocks noGrp="1"/>
          </p:cNvGraphicFramePr>
          <p:nvPr>
            <p:extLst>
              <p:ext uri="{D42A27DB-BD31-4B8C-83A1-F6EECF244321}">
                <p14:modId xmlns:p14="http://schemas.microsoft.com/office/powerpoint/2010/main" val="1154633492"/>
              </p:ext>
            </p:extLst>
          </p:nvPr>
        </p:nvGraphicFramePr>
        <p:xfrm>
          <a:off x="1822900" y="2094244"/>
          <a:ext cx="1266140" cy="580032"/>
        </p:xfrm>
        <a:graphic>
          <a:graphicData uri="http://schemas.openxmlformats.org/drawingml/2006/table">
            <a:tbl>
              <a:tblPr firstRow="1" bandRow="1">
                <a:tableStyleId>{5C22544A-7EE6-4342-B048-85BDC9FD1C3A}</a:tableStyleId>
              </a:tblPr>
              <a:tblGrid>
                <a:gridCol w="633070">
                  <a:extLst>
                    <a:ext uri="{9D8B030D-6E8A-4147-A177-3AD203B41FA5}">
                      <a16:colId xmlns:a16="http://schemas.microsoft.com/office/drawing/2014/main" val="619748685"/>
                    </a:ext>
                  </a:extLst>
                </a:gridCol>
                <a:gridCol w="633070">
                  <a:extLst>
                    <a:ext uri="{9D8B030D-6E8A-4147-A177-3AD203B41FA5}">
                      <a16:colId xmlns:a16="http://schemas.microsoft.com/office/drawing/2014/main" val="446786709"/>
                    </a:ext>
                  </a:extLst>
                </a:gridCol>
              </a:tblGrid>
              <a:tr h="290016">
                <a:tc>
                  <a:txBody>
                    <a:bodyPr/>
                    <a:lstStyle/>
                    <a:p>
                      <a:pPr algn="ctr"/>
                      <a:r>
                        <a:rPr lang="en-GB" sz="1200" dirty="0"/>
                        <a:t>Feb</a:t>
                      </a:r>
                    </a:p>
                  </a:txBody>
                  <a:tcPr>
                    <a:solidFill>
                      <a:schemeClr val="accent1">
                        <a:lumMod val="60000"/>
                        <a:lumOff val="40000"/>
                      </a:schemeClr>
                    </a:solidFill>
                  </a:tcPr>
                </a:tc>
                <a:tc>
                  <a:txBody>
                    <a:bodyPr/>
                    <a:lstStyle/>
                    <a:p>
                      <a:pPr algn="ctr"/>
                      <a:r>
                        <a:rPr lang="en-GB" sz="1200" dirty="0"/>
                        <a:t>Mar</a:t>
                      </a:r>
                    </a:p>
                  </a:txBody>
                  <a:tcPr>
                    <a:solidFill>
                      <a:schemeClr val="accent1">
                        <a:lumMod val="60000"/>
                        <a:lumOff val="40000"/>
                      </a:schemeClr>
                    </a:solidFill>
                  </a:tcPr>
                </a:tc>
                <a:extLst>
                  <a:ext uri="{0D108BD9-81ED-4DB2-BD59-A6C34878D82A}">
                    <a16:rowId xmlns:a16="http://schemas.microsoft.com/office/drawing/2014/main" val="4243295678"/>
                  </a:ext>
                </a:extLst>
              </a:tr>
              <a:tr h="290016">
                <a:tc>
                  <a:txBody>
                    <a:bodyPr/>
                    <a:lstStyle/>
                    <a:p>
                      <a:pPr algn="ctr"/>
                      <a:r>
                        <a:rPr lang="en-GB" sz="1200" dirty="0"/>
                        <a:t>56</a:t>
                      </a:r>
                    </a:p>
                  </a:txBody>
                  <a:tcPr/>
                </a:tc>
                <a:tc>
                  <a:txBody>
                    <a:bodyPr/>
                    <a:lstStyle/>
                    <a:p>
                      <a:pPr algn="ctr"/>
                      <a:r>
                        <a:rPr lang="en-GB" sz="1200" dirty="0"/>
                        <a:t>56</a:t>
                      </a:r>
                    </a:p>
                  </a:txBody>
                  <a:tcPr/>
                </a:tc>
                <a:extLst>
                  <a:ext uri="{0D108BD9-81ED-4DB2-BD59-A6C34878D82A}">
                    <a16:rowId xmlns:a16="http://schemas.microsoft.com/office/drawing/2014/main" val="3114349668"/>
                  </a:ext>
                </a:extLst>
              </a:tr>
            </a:tbl>
          </a:graphicData>
        </a:graphic>
      </p:graphicFrame>
      <p:graphicFrame>
        <p:nvGraphicFramePr>
          <p:cNvPr id="58" name="Table 57">
            <a:extLst>
              <a:ext uri="{FF2B5EF4-FFF2-40B4-BE49-F238E27FC236}">
                <a16:creationId xmlns:a16="http://schemas.microsoft.com/office/drawing/2014/main" id="{195E09E4-280B-4D4F-A059-75F849F26107}"/>
              </a:ext>
            </a:extLst>
          </p:cNvPr>
          <p:cNvGraphicFramePr>
            <a:graphicFrameLocks noGrp="1"/>
          </p:cNvGraphicFramePr>
          <p:nvPr>
            <p:extLst>
              <p:ext uri="{D42A27DB-BD31-4B8C-83A1-F6EECF244321}">
                <p14:modId xmlns:p14="http://schemas.microsoft.com/office/powerpoint/2010/main" val="2108196140"/>
              </p:ext>
            </p:extLst>
          </p:nvPr>
        </p:nvGraphicFramePr>
        <p:xfrm>
          <a:off x="1822900" y="3048035"/>
          <a:ext cx="1266140" cy="580032"/>
        </p:xfrm>
        <a:graphic>
          <a:graphicData uri="http://schemas.openxmlformats.org/drawingml/2006/table">
            <a:tbl>
              <a:tblPr firstRow="1" bandRow="1">
                <a:tableStyleId>{5C22544A-7EE6-4342-B048-85BDC9FD1C3A}</a:tableStyleId>
              </a:tblPr>
              <a:tblGrid>
                <a:gridCol w="633070">
                  <a:extLst>
                    <a:ext uri="{9D8B030D-6E8A-4147-A177-3AD203B41FA5}">
                      <a16:colId xmlns:a16="http://schemas.microsoft.com/office/drawing/2014/main" val="619748685"/>
                    </a:ext>
                  </a:extLst>
                </a:gridCol>
                <a:gridCol w="633070">
                  <a:extLst>
                    <a:ext uri="{9D8B030D-6E8A-4147-A177-3AD203B41FA5}">
                      <a16:colId xmlns:a16="http://schemas.microsoft.com/office/drawing/2014/main" val="446786709"/>
                    </a:ext>
                  </a:extLst>
                </a:gridCol>
              </a:tblGrid>
              <a:tr h="290016">
                <a:tc>
                  <a:txBody>
                    <a:bodyPr/>
                    <a:lstStyle/>
                    <a:p>
                      <a:pPr algn="ctr"/>
                      <a:r>
                        <a:rPr lang="en-GB" sz="1200" dirty="0"/>
                        <a:t>Feb</a:t>
                      </a:r>
                    </a:p>
                  </a:txBody>
                  <a:tcPr>
                    <a:solidFill>
                      <a:schemeClr val="accent1">
                        <a:lumMod val="60000"/>
                        <a:lumOff val="40000"/>
                      </a:schemeClr>
                    </a:solidFill>
                  </a:tcPr>
                </a:tc>
                <a:tc>
                  <a:txBody>
                    <a:bodyPr/>
                    <a:lstStyle/>
                    <a:p>
                      <a:pPr algn="ctr"/>
                      <a:r>
                        <a:rPr lang="en-GB" sz="1200" dirty="0"/>
                        <a:t>Mar</a:t>
                      </a:r>
                    </a:p>
                  </a:txBody>
                  <a:tcPr>
                    <a:solidFill>
                      <a:schemeClr val="accent1">
                        <a:lumMod val="60000"/>
                        <a:lumOff val="40000"/>
                      </a:schemeClr>
                    </a:solidFill>
                  </a:tcPr>
                </a:tc>
                <a:extLst>
                  <a:ext uri="{0D108BD9-81ED-4DB2-BD59-A6C34878D82A}">
                    <a16:rowId xmlns:a16="http://schemas.microsoft.com/office/drawing/2014/main" val="4243295678"/>
                  </a:ext>
                </a:extLst>
              </a:tr>
              <a:tr h="290016">
                <a:tc>
                  <a:txBody>
                    <a:bodyPr/>
                    <a:lstStyle/>
                    <a:p>
                      <a:pPr algn="ctr"/>
                      <a:r>
                        <a:rPr lang="en-GB" sz="1200" dirty="0"/>
                        <a:t>0</a:t>
                      </a:r>
                    </a:p>
                  </a:txBody>
                  <a:tcPr/>
                </a:tc>
                <a:tc>
                  <a:txBody>
                    <a:bodyPr/>
                    <a:lstStyle/>
                    <a:p>
                      <a:pPr algn="ctr"/>
                      <a:r>
                        <a:rPr lang="en-GB" sz="1200" dirty="0"/>
                        <a:t>0</a:t>
                      </a:r>
                    </a:p>
                  </a:txBody>
                  <a:tcPr/>
                </a:tc>
                <a:extLst>
                  <a:ext uri="{0D108BD9-81ED-4DB2-BD59-A6C34878D82A}">
                    <a16:rowId xmlns:a16="http://schemas.microsoft.com/office/drawing/2014/main" val="3114349668"/>
                  </a:ext>
                </a:extLst>
              </a:tr>
            </a:tbl>
          </a:graphicData>
        </a:graphic>
      </p:graphicFrame>
      <p:graphicFrame>
        <p:nvGraphicFramePr>
          <p:cNvPr id="60" name="Table 59">
            <a:extLst>
              <a:ext uri="{FF2B5EF4-FFF2-40B4-BE49-F238E27FC236}">
                <a16:creationId xmlns:a16="http://schemas.microsoft.com/office/drawing/2014/main" id="{E5D774B7-0DE7-4F0C-841F-31E23495E840}"/>
              </a:ext>
            </a:extLst>
          </p:cNvPr>
          <p:cNvGraphicFramePr>
            <a:graphicFrameLocks noGrp="1"/>
          </p:cNvGraphicFramePr>
          <p:nvPr>
            <p:extLst>
              <p:ext uri="{D42A27DB-BD31-4B8C-83A1-F6EECF244321}">
                <p14:modId xmlns:p14="http://schemas.microsoft.com/office/powerpoint/2010/main" val="4002748427"/>
              </p:ext>
            </p:extLst>
          </p:nvPr>
        </p:nvGraphicFramePr>
        <p:xfrm>
          <a:off x="1822900" y="3997365"/>
          <a:ext cx="1266140" cy="580032"/>
        </p:xfrm>
        <a:graphic>
          <a:graphicData uri="http://schemas.openxmlformats.org/drawingml/2006/table">
            <a:tbl>
              <a:tblPr firstRow="1" bandRow="1">
                <a:tableStyleId>{5C22544A-7EE6-4342-B048-85BDC9FD1C3A}</a:tableStyleId>
              </a:tblPr>
              <a:tblGrid>
                <a:gridCol w="633070">
                  <a:extLst>
                    <a:ext uri="{9D8B030D-6E8A-4147-A177-3AD203B41FA5}">
                      <a16:colId xmlns:a16="http://schemas.microsoft.com/office/drawing/2014/main" val="619748685"/>
                    </a:ext>
                  </a:extLst>
                </a:gridCol>
                <a:gridCol w="633070">
                  <a:extLst>
                    <a:ext uri="{9D8B030D-6E8A-4147-A177-3AD203B41FA5}">
                      <a16:colId xmlns:a16="http://schemas.microsoft.com/office/drawing/2014/main" val="446786709"/>
                    </a:ext>
                  </a:extLst>
                </a:gridCol>
              </a:tblGrid>
              <a:tr h="290016">
                <a:tc>
                  <a:txBody>
                    <a:bodyPr/>
                    <a:lstStyle/>
                    <a:p>
                      <a:pPr algn="ctr"/>
                      <a:r>
                        <a:rPr lang="en-GB" sz="1200" dirty="0"/>
                        <a:t>Feb</a:t>
                      </a:r>
                    </a:p>
                  </a:txBody>
                  <a:tcPr>
                    <a:solidFill>
                      <a:schemeClr val="accent1">
                        <a:lumMod val="60000"/>
                        <a:lumOff val="40000"/>
                      </a:schemeClr>
                    </a:solidFill>
                  </a:tcPr>
                </a:tc>
                <a:tc>
                  <a:txBody>
                    <a:bodyPr/>
                    <a:lstStyle/>
                    <a:p>
                      <a:pPr algn="ctr"/>
                      <a:r>
                        <a:rPr lang="en-GB" sz="1200" dirty="0"/>
                        <a:t>Mar</a:t>
                      </a:r>
                    </a:p>
                  </a:txBody>
                  <a:tcPr>
                    <a:solidFill>
                      <a:schemeClr val="accent1">
                        <a:lumMod val="60000"/>
                        <a:lumOff val="40000"/>
                      </a:schemeClr>
                    </a:solidFill>
                  </a:tcPr>
                </a:tc>
                <a:extLst>
                  <a:ext uri="{0D108BD9-81ED-4DB2-BD59-A6C34878D82A}">
                    <a16:rowId xmlns:a16="http://schemas.microsoft.com/office/drawing/2014/main" val="4243295678"/>
                  </a:ext>
                </a:extLst>
              </a:tr>
              <a:tr h="290016">
                <a:tc>
                  <a:txBody>
                    <a:bodyPr/>
                    <a:lstStyle/>
                    <a:p>
                      <a:pPr algn="ctr"/>
                      <a:r>
                        <a:rPr lang="en-GB" sz="1200" dirty="0"/>
                        <a:t>0</a:t>
                      </a:r>
                    </a:p>
                  </a:txBody>
                  <a:tcPr/>
                </a:tc>
                <a:tc>
                  <a:txBody>
                    <a:bodyPr/>
                    <a:lstStyle/>
                    <a:p>
                      <a:pPr algn="ctr"/>
                      <a:r>
                        <a:rPr lang="en-GB" sz="1200" dirty="0"/>
                        <a:t>0</a:t>
                      </a:r>
                    </a:p>
                  </a:txBody>
                  <a:tcPr/>
                </a:tc>
                <a:extLst>
                  <a:ext uri="{0D108BD9-81ED-4DB2-BD59-A6C34878D82A}">
                    <a16:rowId xmlns:a16="http://schemas.microsoft.com/office/drawing/2014/main" val="3114349668"/>
                  </a:ext>
                </a:extLst>
              </a:tr>
            </a:tbl>
          </a:graphicData>
        </a:graphic>
      </p:graphicFrame>
      <p:graphicFrame>
        <p:nvGraphicFramePr>
          <p:cNvPr id="62" name="Table 61">
            <a:extLst>
              <a:ext uri="{FF2B5EF4-FFF2-40B4-BE49-F238E27FC236}">
                <a16:creationId xmlns:a16="http://schemas.microsoft.com/office/drawing/2014/main" id="{D9BF64A6-E5A4-41E3-B367-CAFB947E5F1E}"/>
              </a:ext>
            </a:extLst>
          </p:cNvPr>
          <p:cNvGraphicFramePr>
            <a:graphicFrameLocks noGrp="1"/>
          </p:cNvGraphicFramePr>
          <p:nvPr>
            <p:extLst>
              <p:ext uri="{D42A27DB-BD31-4B8C-83A1-F6EECF244321}">
                <p14:modId xmlns:p14="http://schemas.microsoft.com/office/powerpoint/2010/main" val="4146613258"/>
              </p:ext>
            </p:extLst>
          </p:nvPr>
        </p:nvGraphicFramePr>
        <p:xfrm>
          <a:off x="6034734" y="1149941"/>
          <a:ext cx="1266140" cy="580032"/>
        </p:xfrm>
        <a:graphic>
          <a:graphicData uri="http://schemas.openxmlformats.org/drawingml/2006/table">
            <a:tbl>
              <a:tblPr firstRow="1" bandRow="1">
                <a:tableStyleId>{5C22544A-7EE6-4342-B048-85BDC9FD1C3A}</a:tableStyleId>
              </a:tblPr>
              <a:tblGrid>
                <a:gridCol w="633070">
                  <a:extLst>
                    <a:ext uri="{9D8B030D-6E8A-4147-A177-3AD203B41FA5}">
                      <a16:colId xmlns:a16="http://schemas.microsoft.com/office/drawing/2014/main" val="619748685"/>
                    </a:ext>
                  </a:extLst>
                </a:gridCol>
                <a:gridCol w="633070">
                  <a:extLst>
                    <a:ext uri="{9D8B030D-6E8A-4147-A177-3AD203B41FA5}">
                      <a16:colId xmlns:a16="http://schemas.microsoft.com/office/drawing/2014/main" val="446786709"/>
                    </a:ext>
                  </a:extLst>
                </a:gridCol>
              </a:tblGrid>
              <a:tr h="290016">
                <a:tc>
                  <a:txBody>
                    <a:bodyPr/>
                    <a:lstStyle/>
                    <a:p>
                      <a:pPr algn="ctr"/>
                      <a:r>
                        <a:rPr lang="en-GB" sz="1200" dirty="0"/>
                        <a:t>Feb</a:t>
                      </a:r>
                    </a:p>
                  </a:txBody>
                  <a:tcPr>
                    <a:solidFill>
                      <a:schemeClr val="accent1">
                        <a:lumMod val="60000"/>
                        <a:lumOff val="40000"/>
                      </a:schemeClr>
                    </a:solidFill>
                  </a:tcPr>
                </a:tc>
                <a:tc>
                  <a:txBody>
                    <a:bodyPr/>
                    <a:lstStyle/>
                    <a:p>
                      <a:pPr algn="ctr"/>
                      <a:r>
                        <a:rPr lang="en-GB" sz="1200" dirty="0"/>
                        <a:t>Mar</a:t>
                      </a:r>
                    </a:p>
                  </a:txBody>
                  <a:tcPr>
                    <a:solidFill>
                      <a:schemeClr val="accent1">
                        <a:lumMod val="60000"/>
                        <a:lumOff val="40000"/>
                      </a:schemeClr>
                    </a:solidFill>
                  </a:tcPr>
                </a:tc>
                <a:extLst>
                  <a:ext uri="{0D108BD9-81ED-4DB2-BD59-A6C34878D82A}">
                    <a16:rowId xmlns:a16="http://schemas.microsoft.com/office/drawing/2014/main" val="4243295678"/>
                  </a:ext>
                </a:extLst>
              </a:tr>
              <a:tr h="290016">
                <a:tc>
                  <a:txBody>
                    <a:bodyPr/>
                    <a:lstStyle/>
                    <a:p>
                      <a:pPr algn="ctr"/>
                      <a:r>
                        <a:rPr lang="en-GB" sz="1200" dirty="0"/>
                        <a:t>9</a:t>
                      </a:r>
                    </a:p>
                  </a:txBody>
                  <a:tcPr/>
                </a:tc>
                <a:tc>
                  <a:txBody>
                    <a:bodyPr/>
                    <a:lstStyle/>
                    <a:p>
                      <a:pPr algn="ctr"/>
                      <a:r>
                        <a:rPr lang="en-GB" sz="1200" dirty="0"/>
                        <a:t>9</a:t>
                      </a:r>
                    </a:p>
                  </a:txBody>
                  <a:tcPr/>
                </a:tc>
                <a:extLst>
                  <a:ext uri="{0D108BD9-81ED-4DB2-BD59-A6C34878D82A}">
                    <a16:rowId xmlns:a16="http://schemas.microsoft.com/office/drawing/2014/main" val="3114349668"/>
                  </a:ext>
                </a:extLst>
              </a:tr>
            </a:tbl>
          </a:graphicData>
        </a:graphic>
      </p:graphicFrame>
      <p:graphicFrame>
        <p:nvGraphicFramePr>
          <p:cNvPr id="63" name="Table 62">
            <a:extLst>
              <a:ext uri="{FF2B5EF4-FFF2-40B4-BE49-F238E27FC236}">
                <a16:creationId xmlns:a16="http://schemas.microsoft.com/office/drawing/2014/main" id="{FE9A37BE-D311-4D09-B9A0-4597BE36CDFC}"/>
              </a:ext>
            </a:extLst>
          </p:cNvPr>
          <p:cNvGraphicFramePr>
            <a:graphicFrameLocks noGrp="1"/>
          </p:cNvGraphicFramePr>
          <p:nvPr>
            <p:extLst>
              <p:ext uri="{D42A27DB-BD31-4B8C-83A1-F6EECF244321}">
                <p14:modId xmlns:p14="http://schemas.microsoft.com/office/powerpoint/2010/main" val="3860136607"/>
              </p:ext>
            </p:extLst>
          </p:nvPr>
        </p:nvGraphicFramePr>
        <p:xfrm>
          <a:off x="6034734" y="2094601"/>
          <a:ext cx="1266140" cy="580032"/>
        </p:xfrm>
        <a:graphic>
          <a:graphicData uri="http://schemas.openxmlformats.org/drawingml/2006/table">
            <a:tbl>
              <a:tblPr firstRow="1" bandRow="1">
                <a:tableStyleId>{5C22544A-7EE6-4342-B048-85BDC9FD1C3A}</a:tableStyleId>
              </a:tblPr>
              <a:tblGrid>
                <a:gridCol w="633070">
                  <a:extLst>
                    <a:ext uri="{9D8B030D-6E8A-4147-A177-3AD203B41FA5}">
                      <a16:colId xmlns:a16="http://schemas.microsoft.com/office/drawing/2014/main" val="619748685"/>
                    </a:ext>
                  </a:extLst>
                </a:gridCol>
                <a:gridCol w="633070">
                  <a:extLst>
                    <a:ext uri="{9D8B030D-6E8A-4147-A177-3AD203B41FA5}">
                      <a16:colId xmlns:a16="http://schemas.microsoft.com/office/drawing/2014/main" val="446786709"/>
                    </a:ext>
                  </a:extLst>
                </a:gridCol>
              </a:tblGrid>
              <a:tr h="290016">
                <a:tc>
                  <a:txBody>
                    <a:bodyPr/>
                    <a:lstStyle/>
                    <a:p>
                      <a:pPr algn="ctr"/>
                      <a:r>
                        <a:rPr lang="en-GB" sz="1200" dirty="0"/>
                        <a:t>Feb</a:t>
                      </a:r>
                    </a:p>
                  </a:txBody>
                  <a:tcPr>
                    <a:solidFill>
                      <a:schemeClr val="accent1">
                        <a:lumMod val="60000"/>
                        <a:lumOff val="40000"/>
                      </a:schemeClr>
                    </a:solidFill>
                  </a:tcPr>
                </a:tc>
                <a:tc>
                  <a:txBody>
                    <a:bodyPr/>
                    <a:lstStyle/>
                    <a:p>
                      <a:pPr algn="ctr"/>
                      <a:r>
                        <a:rPr lang="en-GB" sz="1200" dirty="0"/>
                        <a:t>Mar</a:t>
                      </a:r>
                    </a:p>
                  </a:txBody>
                  <a:tcPr>
                    <a:solidFill>
                      <a:schemeClr val="accent1">
                        <a:lumMod val="60000"/>
                        <a:lumOff val="40000"/>
                      </a:schemeClr>
                    </a:solidFill>
                  </a:tcPr>
                </a:tc>
                <a:extLst>
                  <a:ext uri="{0D108BD9-81ED-4DB2-BD59-A6C34878D82A}">
                    <a16:rowId xmlns:a16="http://schemas.microsoft.com/office/drawing/2014/main" val="4243295678"/>
                  </a:ext>
                </a:extLst>
              </a:tr>
              <a:tr h="290016">
                <a:tc>
                  <a:txBody>
                    <a:bodyPr/>
                    <a:lstStyle/>
                    <a:p>
                      <a:pPr algn="ctr"/>
                      <a:r>
                        <a:rPr lang="en-GB" sz="1200" dirty="0"/>
                        <a:t>15</a:t>
                      </a:r>
                    </a:p>
                  </a:txBody>
                  <a:tcPr/>
                </a:tc>
                <a:tc>
                  <a:txBody>
                    <a:bodyPr/>
                    <a:lstStyle/>
                    <a:p>
                      <a:pPr algn="ctr"/>
                      <a:r>
                        <a:rPr lang="en-GB" sz="1200" dirty="0"/>
                        <a:t>14</a:t>
                      </a:r>
                    </a:p>
                  </a:txBody>
                  <a:tcPr/>
                </a:tc>
                <a:extLst>
                  <a:ext uri="{0D108BD9-81ED-4DB2-BD59-A6C34878D82A}">
                    <a16:rowId xmlns:a16="http://schemas.microsoft.com/office/drawing/2014/main" val="3114349668"/>
                  </a:ext>
                </a:extLst>
              </a:tr>
            </a:tbl>
          </a:graphicData>
        </a:graphic>
      </p:graphicFrame>
      <p:graphicFrame>
        <p:nvGraphicFramePr>
          <p:cNvPr id="64" name="Table 63">
            <a:extLst>
              <a:ext uri="{FF2B5EF4-FFF2-40B4-BE49-F238E27FC236}">
                <a16:creationId xmlns:a16="http://schemas.microsoft.com/office/drawing/2014/main" id="{B7B026F9-C14C-4EF0-AEF4-300639899592}"/>
              </a:ext>
            </a:extLst>
          </p:cNvPr>
          <p:cNvGraphicFramePr>
            <a:graphicFrameLocks noGrp="1"/>
          </p:cNvGraphicFramePr>
          <p:nvPr>
            <p:extLst>
              <p:ext uri="{D42A27DB-BD31-4B8C-83A1-F6EECF244321}">
                <p14:modId xmlns:p14="http://schemas.microsoft.com/office/powerpoint/2010/main" val="3722360668"/>
              </p:ext>
            </p:extLst>
          </p:nvPr>
        </p:nvGraphicFramePr>
        <p:xfrm>
          <a:off x="6034734" y="3048392"/>
          <a:ext cx="1266140" cy="580032"/>
        </p:xfrm>
        <a:graphic>
          <a:graphicData uri="http://schemas.openxmlformats.org/drawingml/2006/table">
            <a:tbl>
              <a:tblPr firstRow="1" bandRow="1">
                <a:tableStyleId>{5C22544A-7EE6-4342-B048-85BDC9FD1C3A}</a:tableStyleId>
              </a:tblPr>
              <a:tblGrid>
                <a:gridCol w="633070">
                  <a:extLst>
                    <a:ext uri="{9D8B030D-6E8A-4147-A177-3AD203B41FA5}">
                      <a16:colId xmlns:a16="http://schemas.microsoft.com/office/drawing/2014/main" val="619748685"/>
                    </a:ext>
                  </a:extLst>
                </a:gridCol>
                <a:gridCol w="633070">
                  <a:extLst>
                    <a:ext uri="{9D8B030D-6E8A-4147-A177-3AD203B41FA5}">
                      <a16:colId xmlns:a16="http://schemas.microsoft.com/office/drawing/2014/main" val="446786709"/>
                    </a:ext>
                  </a:extLst>
                </a:gridCol>
              </a:tblGrid>
              <a:tr h="290016">
                <a:tc>
                  <a:txBody>
                    <a:bodyPr/>
                    <a:lstStyle/>
                    <a:p>
                      <a:pPr algn="ctr"/>
                      <a:r>
                        <a:rPr lang="en-GB" sz="1200" dirty="0"/>
                        <a:t>Feb</a:t>
                      </a:r>
                    </a:p>
                  </a:txBody>
                  <a:tcPr>
                    <a:solidFill>
                      <a:schemeClr val="accent1">
                        <a:lumMod val="60000"/>
                        <a:lumOff val="40000"/>
                      </a:schemeClr>
                    </a:solidFill>
                  </a:tcPr>
                </a:tc>
                <a:tc>
                  <a:txBody>
                    <a:bodyPr/>
                    <a:lstStyle/>
                    <a:p>
                      <a:pPr algn="ctr"/>
                      <a:r>
                        <a:rPr lang="en-GB" sz="1200" dirty="0"/>
                        <a:t>Mar</a:t>
                      </a:r>
                    </a:p>
                  </a:txBody>
                  <a:tcPr>
                    <a:solidFill>
                      <a:schemeClr val="accent1">
                        <a:lumMod val="60000"/>
                        <a:lumOff val="40000"/>
                      </a:schemeClr>
                    </a:solidFill>
                  </a:tcPr>
                </a:tc>
                <a:extLst>
                  <a:ext uri="{0D108BD9-81ED-4DB2-BD59-A6C34878D82A}">
                    <a16:rowId xmlns:a16="http://schemas.microsoft.com/office/drawing/2014/main" val="4243295678"/>
                  </a:ext>
                </a:extLst>
              </a:tr>
              <a:tr h="290016">
                <a:tc>
                  <a:txBody>
                    <a:bodyPr/>
                    <a:lstStyle/>
                    <a:p>
                      <a:pPr algn="ctr"/>
                      <a:r>
                        <a:rPr lang="en-GB" sz="1200" dirty="0"/>
                        <a:t>0</a:t>
                      </a:r>
                    </a:p>
                  </a:txBody>
                  <a:tcPr/>
                </a:tc>
                <a:tc>
                  <a:txBody>
                    <a:bodyPr/>
                    <a:lstStyle/>
                    <a:p>
                      <a:pPr algn="ctr"/>
                      <a:r>
                        <a:rPr lang="en-GB" sz="1200" dirty="0"/>
                        <a:t>0</a:t>
                      </a:r>
                    </a:p>
                  </a:txBody>
                  <a:tcPr/>
                </a:tc>
                <a:extLst>
                  <a:ext uri="{0D108BD9-81ED-4DB2-BD59-A6C34878D82A}">
                    <a16:rowId xmlns:a16="http://schemas.microsoft.com/office/drawing/2014/main" val="3114349668"/>
                  </a:ext>
                </a:extLst>
              </a:tr>
            </a:tbl>
          </a:graphicData>
        </a:graphic>
      </p:graphicFrame>
      <p:graphicFrame>
        <p:nvGraphicFramePr>
          <p:cNvPr id="65" name="Table 64">
            <a:extLst>
              <a:ext uri="{FF2B5EF4-FFF2-40B4-BE49-F238E27FC236}">
                <a16:creationId xmlns:a16="http://schemas.microsoft.com/office/drawing/2014/main" id="{7513BEE5-CB68-4D15-9786-0FAD90502556}"/>
              </a:ext>
            </a:extLst>
          </p:cNvPr>
          <p:cNvGraphicFramePr>
            <a:graphicFrameLocks noGrp="1"/>
          </p:cNvGraphicFramePr>
          <p:nvPr>
            <p:extLst>
              <p:ext uri="{D42A27DB-BD31-4B8C-83A1-F6EECF244321}">
                <p14:modId xmlns:p14="http://schemas.microsoft.com/office/powerpoint/2010/main" val="4031253144"/>
              </p:ext>
            </p:extLst>
          </p:nvPr>
        </p:nvGraphicFramePr>
        <p:xfrm>
          <a:off x="6034734" y="3997722"/>
          <a:ext cx="1266140" cy="580032"/>
        </p:xfrm>
        <a:graphic>
          <a:graphicData uri="http://schemas.openxmlformats.org/drawingml/2006/table">
            <a:tbl>
              <a:tblPr firstRow="1" bandRow="1">
                <a:tableStyleId>{5C22544A-7EE6-4342-B048-85BDC9FD1C3A}</a:tableStyleId>
              </a:tblPr>
              <a:tblGrid>
                <a:gridCol w="633070">
                  <a:extLst>
                    <a:ext uri="{9D8B030D-6E8A-4147-A177-3AD203B41FA5}">
                      <a16:colId xmlns:a16="http://schemas.microsoft.com/office/drawing/2014/main" val="619748685"/>
                    </a:ext>
                  </a:extLst>
                </a:gridCol>
                <a:gridCol w="633070">
                  <a:extLst>
                    <a:ext uri="{9D8B030D-6E8A-4147-A177-3AD203B41FA5}">
                      <a16:colId xmlns:a16="http://schemas.microsoft.com/office/drawing/2014/main" val="446786709"/>
                    </a:ext>
                  </a:extLst>
                </a:gridCol>
              </a:tblGrid>
              <a:tr h="290016">
                <a:tc>
                  <a:txBody>
                    <a:bodyPr/>
                    <a:lstStyle/>
                    <a:p>
                      <a:pPr algn="ctr"/>
                      <a:r>
                        <a:rPr lang="en-GB" sz="1200" dirty="0"/>
                        <a:t>Feb</a:t>
                      </a:r>
                    </a:p>
                  </a:txBody>
                  <a:tcPr>
                    <a:solidFill>
                      <a:schemeClr val="accent1">
                        <a:lumMod val="60000"/>
                        <a:lumOff val="40000"/>
                      </a:schemeClr>
                    </a:solidFill>
                  </a:tcPr>
                </a:tc>
                <a:tc>
                  <a:txBody>
                    <a:bodyPr/>
                    <a:lstStyle/>
                    <a:p>
                      <a:pPr algn="ctr"/>
                      <a:r>
                        <a:rPr lang="en-GB" sz="1200" dirty="0"/>
                        <a:t>Mar</a:t>
                      </a:r>
                    </a:p>
                  </a:txBody>
                  <a:tcPr>
                    <a:solidFill>
                      <a:schemeClr val="accent1">
                        <a:lumMod val="60000"/>
                        <a:lumOff val="40000"/>
                      </a:schemeClr>
                    </a:solidFill>
                  </a:tcPr>
                </a:tc>
                <a:extLst>
                  <a:ext uri="{0D108BD9-81ED-4DB2-BD59-A6C34878D82A}">
                    <a16:rowId xmlns:a16="http://schemas.microsoft.com/office/drawing/2014/main" val="4243295678"/>
                  </a:ext>
                </a:extLst>
              </a:tr>
              <a:tr h="290016">
                <a:tc>
                  <a:txBody>
                    <a:bodyPr/>
                    <a:lstStyle/>
                    <a:p>
                      <a:pPr algn="ctr"/>
                      <a:r>
                        <a:rPr lang="en-GB" sz="1200" dirty="0"/>
                        <a:t>0</a:t>
                      </a:r>
                    </a:p>
                  </a:txBody>
                  <a:tcPr/>
                </a:tc>
                <a:tc>
                  <a:txBody>
                    <a:bodyPr/>
                    <a:lstStyle/>
                    <a:p>
                      <a:pPr algn="ctr"/>
                      <a:r>
                        <a:rPr lang="en-GB" sz="1200" dirty="0"/>
                        <a:t>0</a:t>
                      </a:r>
                    </a:p>
                  </a:txBody>
                  <a:tcPr/>
                </a:tc>
                <a:extLst>
                  <a:ext uri="{0D108BD9-81ED-4DB2-BD59-A6C34878D82A}">
                    <a16:rowId xmlns:a16="http://schemas.microsoft.com/office/drawing/2014/main" val="3114349668"/>
                  </a:ext>
                </a:extLst>
              </a:tr>
            </a:tbl>
          </a:graphicData>
        </a:graphic>
      </p:graphicFrame>
      <p:sp>
        <p:nvSpPr>
          <p:cNvPr id="5" name="TextBox 4">
            <a:extLst>
              <a:ext uri="{FF2B5EF4-FFF2-40B4-BE49-F238E27FC236}">
                <a16:creationId xmlns:a16="http://schemas.microsoft.com/office/drawing/2014/main" id="{F52EE9B6-3FB6-4EC5-BF58-68A855C3589A}"/>
              </a:ext>
            </a:extLst>
          </p:cNvPr>
          <p:cNvSpPr txBox="1"/>
          <p:nvPr/>
        </p:nvSpPr>
        <p:spPr>
          <a:xfrm>
            <a:off x="-10850" y="4835892"/>
            <a:ext cx="6604693" cy="230832"/>
          </a:xfrm>
          <a:prstGeom prst="rect">
            <a:avLst/>
          </a:prstGeom>
          <a:noFill/>
        </p:spPr>
        <p:txBody>
          <a:bodyPr wrap="none" rtlCol="0">
            <a:spAutoFit/>
          </a:bodyPr>
          <a:lstStyle/>
          <a:p>
            <a:r>
              <a:rPr lang="en-GB" sz="900" dirty="0"/>
              <a:t>* Volume as at 1</a:t>
            </a:r>
            <a:r>
              <a:rPr lang="en-GB" sz="900" baseline="30000" dirty="0"/>
              <a:t>st</a:t>
            </a:r>
            <a:r>
              <a:rPr lang="en-GB" sz="900" dirty="0"/>
              <a:t> April 2022. For defect reporting, value shown represents number of defects where a fix is yet to be deployed.</a:t>
            </a:r>
          </a:p>
        </p:txBody>
      </p:sp>
    </p:spTree>
    <p:extLst>
      <p:ext uri="{BB962C8B-B14F-4D97-AF65-F5344CB8AC3E}">
        <p14:creationId xmlns:p14="http://schemas.microsoft.com/office/powerpoint/2010/main" val="3467353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CE8A254-45BA-4D02-B4CF-A3F28FB8DE6B}"/>
              </a:ext>
            </a:extLst>
          </p:cNvPr>
          <p:cNvPicPr>
            <a:picLocks noChangeAspect="1"/>
          </p:cNvPicPr>
          <p:nvPr/>
        </p:nvPicPr>
        <p:blipFill>
          <a:blip r:embed="rId3"/>
          <a:stretch>
            <a:fillRect/>
          </a:stretch>
        </p:blipFill>
        <p:spPr>
          <a:xfrm>
            <a:off x="0" y="460487"/>
            <a:ext cx="9144000" cy="3528578"/>
          </a:xfrm>
          <a:prstGeom prst="rect">
            <a:avLst/>
          </a:prstGeom>
        </p:spPr>
      </p:pic>
      <p:sp>
        <p:nvSpPr>
          <p:cNvPr id="4" name="Title 1"/>
          <p:cNvSpPr txBox="1">
            <a:spLocks/>
          </p:cNvSpPr>
          <p:nvPr/>
        </p:nvSpPr>
        <p:spPr>
          <a:xfrm>
            <a:off x="107504" y="51470"/>
            <a:ext cx="8337648"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2100" dirty="0">
                <a:latin typeface="Arial"/>
                <a:cs typeface="Arial"/>
              </a:rPr>
              <a:t>Key Customer Issue Summary </a:t>
            </a:r>
            <a:r>
              <a:rPr lang="en-GB" sz="1400" dirty="0">
                <a:latin typeface="Arial"/>
                <a:cs typeface="Arial"/>
              </a:rPr>
              <a:t>(as at 1</a:t>
            </a:r>
            <a:r>
              <a:rPr lang="en-GB" sz="1400" baseline="30000" dirty="0">
                <a:latin typeface="Arial"/>
                <a:cs typeface="Arial"/>
              </a:rPr>
              <a:t>st</a:t>
            </a:r>
            <a:r>
              <a:rPr lang="en-GB" sz="1400" dirty="0">
                <a:latin typeface="Arial"/>
                <a:cs typeface="Arial"/>
              </a:rPr>
              <a:t> April 2022)</a:t>
            </a:r>
            <a:r>
              <a:rPr lang="en-US" sz="1400" dirty="0">
                <a:latin typeface="Arial"/>
                <a:cs typeface="Arial"/>
              </a:rPr>
              <a:t>  </a:t>
            </a:r>
            <a:endParaRPr lang="en-GB" sz="1400" b="0" dirty="0"/>
          </a:p>
        </p:txBody>
      </p:sp>
      <p:sp>
        <p:nvSpPr>
          <p:cNvPr id="6" name="Rectangle 1">
            <a:extLst>
              <a:ext uri="{FF2B5EF4-FFF2-40B4-BE49-F238E27FC236}">
                <a16:creationId xmlns:a16="http://schemas.microsoft.com/office/drawing/2014/main" id="{BEA43436-BD3C-4D4B-89D1-99E52AE3680E}"/>
              </a:ext>
            </a:extLst>
          </p:cNvPr>
          <p:cNvSpPr>
            <a:spLocks noChangeArrowheads="1"/>
          </p:cNvSpPr>
          <p:nvPr/>
        </p:nvSpPr>
        <p:spPr bwMode="auto">
          <a:xfrm>
            <a:off x="-612259" y="1165071"/>
            <a:ext cx="57311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sz="1000" dirty="0"/>
          </a:p>
        </p:txBody>
      </p:sp>
      <p:sp>
        <p:nvSpPr>
          <p:cNvPr id="15" name="Rounded Rectangle 14">
            <a:extLst>
              <a:ext uri="{FF2B5EF4-FFF2-40B4-BE49-F238E27FC236}">
                <a16:creationId xmlns:a16="http://schemas.microsoft.com/office/drawing/2014/main" id="{3C1E9A84-3550-BA48-8B71-2DBF5A9D529F}"/>
              </a:ext>
            </a:extLst>
          </p:cNvPr>
          <p:cNvSpPr/>
          <p:nvPr/>
        </p:nvSpPr>
        <p:spPr>
          <a:xfrm>
            <a:off x="6922606" y="2097023"/>
            <a:ext cx="500266" cy="118073"/>
          </a:xfrm>
          <a:prstGeom prst="roundRect">
            <a:avLst/>
          </a:prstGeom>
          <a:solidFill>
            <a:srgbClr val="FFC000"/>
          </a:solidFill>
          <a:ln w="9525"/>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defTabSz="1219170"/>
            <a:r>
              <a:rPr lang="en-GB" sz="500" dirty="0">
                <a:solidFill>
                  <a:prstClr val="black"/>
                </a:solidFill>
                <a:latin typeface="Arial"/>
              </a:rPr>
              <a:t>Last Month</a:t>
            </a:r>
          </a:p>
        </p:txBody>
      </p:sp>
      <p:sp>
        <p:nvSpPr>
          <p:cNvPr id="14" name="Rounded Rectangle 13">
            <a:extLst>
              <a:ext uri="{FF2B5EF4-FFF2-40B4-BE49-F238E27FC236}">
                <a16:creationId xmlns:a16="http://schemas.microsoft.com/office/drawing/2014/main" id="{750FDFBF-74E1-264F-BC98-5F92B97705D9}"/>
              </a:ext>
            </a:extLst>
          </p:cNvPr>
          <p:cNvSpPr/>
          <p:nvPr/>
        </p:nvSpPr>
        <p:spPr>
          <a:xfrm>
            <a:off x="6922606" y="3130074"/>
            <a:ext cx="500266" cy="118073"/>
          </a:xfrm>
          <a:prstGeom prst="roundRect">
            <a:avLst/>
          </a:prstGeom>
          <a:solidFill>
            <a:srgbClr val="FFC000"/>
          </a:solidFill>
          <a:ln w="9525"/>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defTabSz="1219170"/>
            <a:r>
              <a:rPr lang="en-GB" sz="500" dirty="0">
                <a:solidFill>
                  <a:prstClr val="black"/>
                </a:solidFill>
                <a:latin typeface="Arial"/>
              </a:rPr>
              <a:t>Last Month</a:t>
            </a:r>
          </a:p>
        </p:txBody>
      </p:sp>
      <p:sp>
        <p:nvSpPr>
          <p:cNvPr id="13" name="Rounded Rectangle 12">
            <a:extLst>
              <a:ext uri="{FF2B5EF4-FFF2-40B4-BE49-F238E27FC236}">
                <a16:creationId xmlns:a16="http://schemas.microsoft.com/office/drawing/2014/main" id="{D3A7DF10-1A9D-CD44-8069-155A43D9DEF9}"/>
              </a:ext>
            </a:extLst>
          </p:cNvPr>
          <p:cNvSpPr/>
          <p:nvPr/>
        </p:nvSpPr>
        <p:spPr>
          <a:xfrm>
            <a:off x="6922606" y="3801221"/>
            <a:ext cx="500266" cy="118073"/>
          </a:xfrm>
          <a:prstGeom prst="roundRect">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8000" tIns="48000" rIns="48000" bIns="48000" rtlCol="0" anchor="ctr"/>
          <a:lstStyle/>
          <a:p>
            <a:pPr algn="ctr" defTabSz="1219170"/>
            <a:r>
              <a:rPr lang="en-GB" sz="500" dirty="0">
                <a:solidFill>
                  <a:prstClr val="black"/>
                </a:solidFill>
                <a:latin typeface="Arial"/>
              </a:rPr>
              <a:t>Last Month</a:t>
            </a:r>
          </a:p>
        </p:txBody>
      </p:sp>
      <p:pic>
        <p:nvPicPr>
          <p:cNvPr id="8" name="Picture 1">
            <a:extLst>
              <a:ext uri="{FF2B5EF4-FFF2-40B4-BE49-F238E27FC236}">
                <a16:creationId xmlns:a16="http://schemas.microsoft.com/office/drawing/2014/main" id="{745500AF-ED5A-4844-BAC6-DEEFE760E3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46" y="4240312"/>
            <a:ext cx="2768876" cy="6977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ight Brace 2">
            <a:extLst>
              <a:ext uri="{FF2B5EF4-FFF2-40B4-BE49-F238E27FC236}">
                <a16:creationId xmlns:a16="http://schemas.microsoft.com/office/drawing/2014/main" id="{1424817E-B194-1543-BDF2-8163ECF059D8}"/>
              </a:ext>
            </a:extLst>
          </p:cNvPr>
          <p:cNvSpPr/>
          <p:nvPr/>
        </p:nvSpPr>
        <p:spPr>
          <a:xfrm rot="16200000">
            <a:off x="7534207" y="2731301"/>
            <a:ext cx="192559" cy="2757673"/>
          </a:xfrm>
          <a:prstGeom prst="rightBrace">
            <a:avLst>
              <a:gd name="adj1" fmla="val 8333"/>
              <a:gd name="adj2" fmla="val 3428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215271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Amendment Invoice Update</a:t>
            </a:r>
          </a:p>
        </p:txBody>
      </p:sp>
      <p:graphicFrame>
        <p:nvGraphicFramePr>
          <p:cNvPr id="4" name="Table 3">
            <a:extLst>
              <a:ext uri="{FF2B5EF4-FFF2-40B4-BE49-F238E27FC236}">
                <a16:creationId xmlns:a16="http://schemas.microsoft.com/office/drawing/2014/main" id="{8350B3BF-810D-4219-924B-B863FF5330CA}"/>
              </a:ext>
            </a:extLst>
          </p:cNvPr>
          <p:cNvGraphicFramePr>
            <a:graphicFrameLocks noGrp="1"/>
          </p:cNvGraphicFramePr>
          <p:nvPr>
            <p:extLst>
              <p:ext uri="{D42A27DB-BD31-4B8C-83A1-F6EECF244321}">
                <p14:modId xmlns:p14="http://schemas.microsoft.com/office/powerpoint/2010/main" val="2983346515"/>
              </p:ext>
            </p:extLst>
          </p:nvPr>
        </p:nvGraphicFramePr>
        <p:xfrm>
          <a:off x="108000" y="748178"/>
          <a:ext cx="8807400" cy="3884650"/>
        </p:xfrm>
        <a:graphic>
          <a:graphicData uri="http://schemas.openxmlformats.org/drawingml/2006/table">
            <a:tbl>
              <a:tblPr firstRow="1" bandRow="1"/>
              <a:tblGrid>
                <a:gridCol w="1649194">
                  <a:extLst>
                    <a:ext uri="{9D8B030D-6E8A-4147-A177-3AD203B41FA5}">
                      <a16:colId xmlns:a16="http://schemas.microsoft.com/office/drawing/2014/main" val="2998690155"/>
                    </a:ext>
                  </a:extLst>
                </a:gridCol>
                <a:gridCol w="596517">
                  <a:extLst>
                    <a:ext uri="{9D8B030D-6E8A-4147-A177-3AD203B41FA5}">
                      <a16:colId xmlns:a16="http://schemas.microsoft.com/office/drawing/2014/main" val="1551391220"/>
                    </a:ext>
                  </a:extLst>
                </a:gridCol>
                <a:gridCol w="596517">
                  <a:extLst>
                    <a:ext uri="{9D8B030D-6E8A-4147-A177-3AD203B41FA5}">
                      <a16:colId xmlns:a16="http://schemas.microsoft.com/office/drawing/2014/main" val="2762504342"/>
                    </a:ext>
                  </a:extLst>
                </a:gridCol>
                <a:gridCol w="2982586">
                  <a:extLst>
                    <a:ext uri="{9D8B030D-6E8A-4147-A177-3AD203B41FA5}">
                      <a16:colId xmlns:a16="http://schemas.microsoft.com/office/drawing/2014/main" val="3969309962"/>
                    </a:ext>
                  </a:extLst>
                </a:gridCol>
                <a:gridCol w="2982586">
                  <a:extLst>
                    <a:ext uri="{9D8B030D-6E8A-4147-A177-3AD203B41FA5}">
                      <a16:colId xmlns:a16="http://schemas.microsoft.com/office/drawing/2014/main" val="3075318716"/>
                    </a:ext>
                  </a:extLst>
                </a:gridCol>
              </a:tblGrid>
              <a:tr h="200226">
                <a:tc gridSpan="3">
                  <a:txBody>
                    <a:bodyPr/>
                    <a:lstStyle>
                      <a:lvl1pPr marL="0">
                        <a:defRPr b="1">
                          <a:solidFill>
                            <a:schemeClr val="lt1"/>
                          </a:solidFill>
                          <a:latin typeface="Arial"/>
                        </a:defRPr>
                      </a:lvl1pPr>
                      <a:lvl2pPr marL="457200">
                        <a:defRPr b="1">
                          <a:solidFill>
                            <a:schemeClr val="lt1"/>
                          </a:solidFill>
                          <a:latin typeface="Arial"/>
                        </a:defRPr>
                      </a:lvl2pPr>
                      <a:lvl3pPr marL="914400">
                        <a:defRPr b="1">
                          <a:solidFill>
                            <a:schemeClr val="lt1"/>
                          </a:solidFill>
                          <a:latin typeface="Arial"/>
                        </a:defRPr>
                      </a:lvl3pPr>
                      <a:lvl4pPr marL="1371600">
                        <a:defRPr b="1">
                          <a:solidFill>
                            <a:schemeClr val="lt1"/>
                          </a:solidFill>
                          <a:latin typeface="Arial"/>
                        </a:defRPr>
                      </a:lvl4pPr>
                      <a:lvl5pPr marL="1828800">
                        <a:defRPr b="1">
                          <a:solidFill>
                            <a:schemeClr val="lt1"/>
                          </a:solidFill>
                          <a:latin typeface="Arial"/>
                        </a:defRPr>
                      </a:lvl5pPr>
                      <a:lvl6pPr marL="2286000">
                        <a:defRPr b="1">
                          <a:solidFill>
                            <a:schemeClr val="lt1"/>
                          </a:solidFill>
                          <a:latin typeface="Arial"/>
                        </a:defRPr>
                      </a:lvl6pPr>
                      <a:lvl7pPr marL="2743200">
                        <a:defRPr b="1">
                          <a:solidFill>
                            <a:schemeClr val="lt1"/>
                          </a:solidFill>
                          <a:latin typeface="Arial"/>
                        </a:defRPr>
                      </a:lvl7pPr>
                      <a:lvl8pPr marL="3200400">
                        <a:defRPr b="1">
                          <a:solidFill>
                            <a:schemeClr val="lt1"/>
                          </a:solidFill>
                          <a:latin typeface="Arial"/>
                        </a:defRPr>
                      </a:lvl8pPr>
                      <a:lvl9pPr marL="3657600">
                        <a:defRPr b="1">
                          <a:solidFill>
                            <a:schemeClr val="lt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Arial"/>
                          <a:ea typeface="+mn-ea"/>
                          <a:cs typeface="Arial"/>
                        </a:rPr>
                        <a:t>Health – RAG</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rgbClr val="3E5AA8"/>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endParaRPr lang="en-GB"/>
                    </a:p>
                  </a:txBody>
                  <a:tcPr/>
                </a:tc>
                <a:tc>
                  <a:txBody>
                    <a:bodyPr/>
                    <a:lstStyle>
                      <a:lvl1pPr marL="0">
                        <a:defRPr b="1">
                          <a:solidFill>
                            <a:schemeClr val="lt1"/>
                          </a:solidFill>
                          <a:latin typeface="Arial"/>
                        </a:defRPr>
                      </a:lvl1pPr>
                      <a:lvl2pPr marL="457200">
                        <a:defRPr b="1">
                          <a:solidFill>
                            <a:schemeClr val="lt1"/>
                          </a:solidFill>
                          <a:latin typeface="Arial"/>
                        </a:defRPr>
                      </a:lvl2pPr>
                      <a:lvl3pPr marL="914400">
                        <a:defRPr b="1">
                          <a:solidFill>
                            <a:schemeClr val="lt1"/>
                          </a:solidFill>
                          <a:latin typeface="Arial"/>
                        </a:defRPr>
                      </a:lvl3pPr>
                      <a:lvl4pPr marL="1371600">
                        <a:defRPr b="1">
                          <a:solidFill>
                            <a:schemeClr val="lt1"/>
                          </a:solidFill>
                          <a:latin typeface="Arial"/>
                        </a:defRPr>
                      </a:lvl4pPr>
                      <a:lvl5pPr marL="1828800">
                        <a:defRPr b="1">
                          <a:solidFill>
                            <a:schemeClr val="lt1"/>
                          </a:solidFill>
                          <a:latin typeface="Arial"/>
                        </a:defRPr>
                      </a:lvl5pPr>
                      <a:lvl6pPr marL="2286000">
                        <a:defRPr b="1">
                          <a:solidFill>
                            <a:schemeClr val="lt1"/>
                          </a:solidFill>
                          <a:latin typeface="Arial"/>
                        </a:defRPr>
                      </a:lvl6pPr>
                      <a:lvl7pPr marL="2743200">
                        <a:defRPr b="1">
                          <a:solidFill>
                            <a:schemeClr val="lt1"/>
                          </a:solidFill>
                          <a:latin typeface="Arial"/>
                        </a:defRPr>
                      </a:lvl7pPr>
                      <a:lvl8pPr marL="3200400">
                        <a:defRPr b="1">
                          <a:solidFill>
                            <a:schemeClr val="lt1"/>
                          </a:solidFill>
                          <a:latin typeface="Arial"/>
                        </a:defRPr>
                      </a:lvl8pPr>
                      <a:lvl9pPr marL="3657600">
                        <a:defRPr b="1">
                          <a:solidFill>
                            <a:schemeClr val="lt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Arial"/>
                          <a:ea typeface="+mn-ea"/>
                          <a:cs typeface="Arial"/>
                        </a:rPr>
                        <a:t>Return to Green Plan</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rgbClr val="3E5AA8"/>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lvl1pPr marL="0">
                        <a:defRPr b="1">
                          <a:solidFill>
                            <a:schemeClr val="lt1"/>
                          </a:solidFill>
                          <a:latin typeface="Arial"/>
                        </a:defRPr>
                      </a:lvl1pPr>
                      <a:lvl2pPr marL="457200">
                        <a:defRPr b="1">
                          <a:solidFill>
                            <a:schemeClr val="lt1"/>
                          </a:solidFill>
                          <a:latin typeface="Arial"/>
                        </a:defRPr>
                      </a:lvl2pPr>
                      <a:lvl3pPr marL="914400">
                        <a:defRPr b="1">
                          <a:solidFill>
                            <a:schemeClr val="lt1"/>
                          </a:solidFill>
                          <a:latin typeface="Arial"/>
                        </a:defRPr>
                      </a:lvl3pPr>
                      <a:lvl4pPr marL="1371600">
                        <a:defRPr b="1">
                          <a:solidFill>
                            <a:schemeClr val="lt1"/>
                          </a:solidFill>
                          <a:latin typeface="Arial"/>
                        </a:defRPr>
                      </a:lvl4pPr>
                      <a:lvl5pPr marL="1828800">
                        <a:defRPr b="1">
                          <a:solidFill>
                            <a:schemeClr val="lt1"/>
                          </a:solidFill>
                          <a:latin typeface="Arial"/>
                        </a:defRPr>
                      </a:lvl5pPr>
                      <a:lvl6pPr marL="2286000">
                        <a:defRPr b="1">
                          <a:solidFill>
                            <a:schemeClr val="lt1"/>
                          </a:solidFill>
                          <a:latin typeface="Arial"/>
                        </a:defRPr>
                      </a:lvl6pPr>
                      <a:lvl7pPr marL="2743200">
                        <a:defRPr b="1">
                          <a:solidFill>
                            <a:schemeClr val="lt1"/>
                          </a:solidFill>
                          <a:latin typeface="Arial"/>
                        </a:defRPr>
                      </a:lvl7pPr>
                      <a:lvl8pPr marL="3200400">
                        <a:defRPr b="1">
                          <a:solidFill>
                            <a:schemeClr val="lt1"/>
                          </a:solidFill>
                          <a:latin typeface="Arial"/>
                        </a:defRPr>
                      </a:lvl8pPr>
                      <a:lvl9pPr marL="3657600">
                        <a:defRPr b="1">
                          <a:solidFill>
                            <a:schemeClr val="lt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Arial" panose="020B0604020202020204" pitchFamily="34" charset="0"/>
                        <a:ea typeface="+mn-ea"/>
                        <a:cs typeface="Arial" panose="020B0604020202020204" pitchFamily="34" charset="0"/>
                      </a:endParaRP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rgbClr val="3E5AA8"/>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894527466"/>
                  </a:ext>
                </a:extLst>
              </a:tr>
              <a:tr h="233596">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Arial"/>
                          <a:ea typeface="+mn-ea"/>
                          <a:cs typeface="Arial"/>
                        </a:rPr>
                        <a:t>Overall Status</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rPr>
                        <a:t>Previous</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rPr>
                        <a:t>Current</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rowSpan="4" gridSpan="2">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dirty="0">
                          <a:solidFill>
                            <a:schemeClr val="tx1"/>
                          </a:solidFill>
                          <a:latin typeface="Arial"/>
                          <a:ea typeface="+mn-ea"/>
                          <a:cs typeface="Arial"/>
                        </a:rPr>
                        <a:t>0 defects missed the March SLA. Dedicated team to progress defects and exceptions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dirty="0">
                          <a:solidFill>
                            <a:schemeClr val="tx1"/>
                          </a:solidFill>
                          <a:latin typeface="Arial" panose="020B0604020202020204" pitchFamily="34" charset="0"/>
                          <a:cs typeface="Arial" panose="020B0604020202020204" pitchFamily="34" charset="0"/>
                        </a:rPr>
                        <a:t>Dedicated team and plan in place to maintain clearance of defect and exceptions within SLA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dirty="0">
                        <a:solidFill>
                          <a:schemeClr val="tx1"/>
                        </a:solidFill>
                        <a:latin typeface="Arial" panose="020B0604020202020204" pitchFamily="34" charset="0"/>
                        <a:cs typeface="Arial" panose="020B0604020202020204" pitchFamily="34" charset="0"/>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800" b="0" kern="1200" baseline="0" dirty="0">
                          <a:solidFill>
                            <a:schemeClr val="tx1"/>
                          </a:solidFill>
                          <a:latin typeface="Arial"/>
                          <a:ea typeface="+mn-ea"/>
                          <a:cs typeface="Arial"/>
                        </a:rPr>
                        <a:t>Number of exceptions has increased to 28,563 (up from 12,150 in March). Exceptions are raised as part of BAU processes.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kern="1200" baseline="0" dirty="0">
                        <a:solidFill>
                          <a:schemeClr val="tx1"/>
                        </a:solidFill>
                        <a:latin typeface="Arial"/>
                        <a:ea typeface="+mn-ea"/>
                        <a:cs typeface="Arial"/>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en-GB" sz="800" b="0" dirty="0">
                          <a:solidFill>
                            <a:schemeClr val="tx1"/>
                          </a:solidFill>
                          <a:latin typeface="Arial"/>
                          <a:cs typeface="Arial"/>
                        </a:rPr>
                        <a:t>9 Amendment impacting defects open with 0</a:t>
                      </a:r>
                      <a:r>
                        <a:rPr lang="en-GB" sz="800" b="0" kern="1200" dirty="0">
                          <a:solidFill>
                            <a:schemeClr val="tx1"/>
                          </a:solidFill>
                          <a:latin typeface="Arial"/>
                          <a:ea typeface="+mn-ea"/>
                          <a:cs typeface="Arial"/>
                        </a:rPr>
                        <a:t> missing the March SLA </a:t>
                      </a:r>
                    </a:p>
                  </a:txBody>
                  <a:tcPr marL="36000" marR="36000" marT="36000" marB="36000">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31802904"/>
                  </a:ext>
                </a:extLst>
              </a:tr>
              <a:tr h="233596">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Arial"/>
                          <a:ea typeface="+mn-ea"/>
                          <a:cs typeface="Arial"/>
                        </a:rPr>
                        <a:t>Plan</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Arial"/>
                        </a:rPr>
                        <a:t>Previous</a:t>
                      </a:r>
                      <a:endParaRPr kumimoji="0" lang="en-GB" sz="700" b="1" i="0" u="none" strike="noStrike" kern="1200" cap="none" spc="0" normalizeH="0" baseline="0" noProof="0" dirty="0">
                        <a:ln>
                          <a:noFill/>
                        </a:ln>
                        <a:solidFill>
                          <a:schemeClr val="tx1"/>
                        </a:solidFill>
                        <a:effectLst/>
                        <a:uLnTx/>
                        <a:uFillTx/>
                        <a:latin typeface="Arial"/>
                        <a:ea typeface="+mn-ea"/>
                        <a:cs typeface="Arial"/>
                      </a:endParaRP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Arial"/>
                        </a:rPr>
                        <a:t>Current</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66684075"/>
                  </a:ext>
                </a:extLst>
              </a:tr>
              <a:tr h="233596">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Arial"/>
                          <a:ea typeface="+mn-ea"/>
                          <a:cs typeface="Arial"/>
                        </a:rPr>
                        <a:t>Exceptions </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Arial"/>
                        </a:rPr>
                        <a:t>Previous</a:t>
                      </a:r>
                      <a:endParaRPr kumimoji="0" lang="en-GB" sz="700" b="1" i="0" u="none" strike="noStrike" kern="1200" cap="none" spc="0" normalizeH="0" baseline="0" noProof="0" dirty="0">
                        <a:ln>
                          <a:noFill/>
                        </a:ln>
                        <a:solidFill>
                          <a:schemeClr val="tx1"/>
                        </a:solidFill>
                        <a:effectLst/>
                        <a:uLnTx/>
                        <a:uFillTx/>
                        <a:latin typeface="Arial"/>
                        <a:ea typeface="+mn-ea"/>
                        <a:cs typeface="Arial"/>
                      </a:endParaRP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Current</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835704152"/>
                  </a:ext>
                </a:extLst>
              </a:tr>
              <a:tr h="233596">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Arial"/>
                          <a:ea typeface="+mn-ea"/>
                          <a:cs typeface="Arial"/>
                        </a:rPr>
                        <a:t>Defects</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Arial"/>
                        </a:rPr>
                        <a:t>Previous</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Current</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001475613"/>
                  </a:ext>
                </a:extLst>
              </a:tr>
              <a:tr h="200226">
                <a:tc gridSpan="4">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dirty="0">
                          <a:solidFill>
                            <a:schemeClr val="bg2"/>
                          </a:solidFill>
                          <a:latin typeface="Arial"/>
                          <a:ea typeface="+mn-ea"/>
                          <a:cs typeface="Arial"/>
                        </a:rPr>
                        <a:t>Executive Summary</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2"/>
                          </a:solidFill>
                          <a:latin typeface="Arial" panose="020B0604020202020204" pitchFamily="34" charset="0"/>
                          <a:ea typeface="+mn-ea"/>
                          <a:cs typeface="Arial" panose="020B0604020202020204" pitchFamily="34" charset="0"/>
                        </a:rPr>
                        <a:t>Key Progress &amp; Milestones (Last Month: March)</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3408031258"/>
                  </a:ext>
                </a:extLst>
              </a:tr>
              <a:tr h="1048154">
                <a:tc rowSpan="3" gridSpan="4">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l">
                        <a:lnSpc>
                          <a:spcPct val="100000"/>
                        </a:lnSpc>
                        <a:spcBef>
                          <a:spcPts val="0"/>
                        </a:spcBef>
                        <a:spcAft>
                          <a:spcPts val="0"/>
                        </a:spcAft>
                        <a:buNone/>
                      </a:pPr>
                      <a:r>
                        <a:rPr lang="en-GB" sz="900" b="1" kern="1200" baseline="0" dirty="0">
                          <a:solidFill>
                            <a:schemeClr val="tx1"/>
                          </a:solidFill>
                          <a:latin typeface="Arial"/>
                          <a:ea typeface="+mn-ea"/>
                          <a:cs typeface="Arial"/>
                        </a:rPr>
                        <a:t>Key Updates: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Arial"/>
                          <a:ea typeface="+mn-ea"/>
                          <a:cs typeface="Arial"/>
                        </a:rPr>
                        <a:t>Zero defects raised in March.</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Arial"/>
                          <a:ea typeface="+mn-ea"/>
                          <a:cs typeface="Arial"/>
                        </a:rPr>
                        <a:t>Supporting information file merge activities ensured the 117 MPRNS with mismatch were included in the relevant customer files (ASP).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Arial"/>
                          <a:ea typeface="+mn-ea"/>
                          <a:cs typeface="Arial"/>
                        </a:rPr>
                        <a:t>All SSP Supporting Information (AML) files delivered ahead of payment due date.</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Arial"/>
                          <a:ea typeface="+mn-ea"/>
                          <a:cs typeface="Arial"/>
                        </a:rPr>
                        <a:t>Unique MPRNs with Exception = 28,563</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None/>
                        <a:tabLst/>
                        <a:defRPr/>
                      </a:pPr>
                      <a:r>
                        <a:rPr lang="en-GB" sz="900" b="1" kern="1200" baseline="0" dirty="0">
                          <a:solidFill>
                            <a:schemeClr val="tx1"/>
                          </a:solidFill>
                          <a:latin typeface="Arial"/>
                          <a:ea typeface="+mn-ea"/>
                          <a:cs typeface="Arial"/>
                        </a:rPr>
                        <a:t>Risks/Issues:</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Arial"/>
                          <a:ea typeface="+mn-ea"/>
                          <a:cs typeface="Arial"/>
                        </a:rPr>
                        <a:t>A small number of exceptions have missed the 2 month SLA. 99.44% closed within SLA.</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Arial"/>
                          <a:ea typeface="+mn-ea"/>
                          <a:cs typeface="Arial"/>
                        </a:rPr>
                        <a:t>0 Amendment invoice defects missed this month’s SLA. </a:t>
                      </a:r>
                      <a:endParaRPr lang="en-GB" sz="800" b="0" kern="1200" baseline="0" dirty="0">
                        <a:solidFill>
                          <a:schemeClr val="bg1"/>
                        </a:solidFill>
                        <a:latin typeface="Arial" panose="020B0604020202020204" pitchFamily="34" charset="0"/>
                        <a:ea typeface="+mn-ea"/>
                        <a:cs typeface="Arial" panose="020B0604020202020204" pitchFamily="34" charset="0"/>
                      </a:endParaRPr>
                    </a:p>
                  </a:txBody>
                  <a:tcPr marL="36000" marR="36000" marT="36000" marB="36000">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3E5AA8"/>
                      </a:solidFill>
                      <a:prstDash val="solid"/>
                      <a:round/>
                      <a:headEnd type="none" w="med" len="med"/>
                      <a:tailEnd type="none" w="med" len="med"/>
                    </a:lnB>
                    <a:lnTlToBr w="12700" cmpd="sng">
                      <a:noFill/>
                      <a:prstDash val="solid"/>
                    </a:lnTlToBr>
                    <a:lnBlToTr w="12700" cmpd="sng">
                      <a:noFill/>
                      <a:prstDash val="solid"/>
                    </a:lnBlToTr>
                    <a:noFill/>
                  </a:tcPr>
                </a:tc>
                <a:tc rowSpan="3" hMerge="1">
                  <a:txBody>
                    <a:bodyPr/>
                    <a:lstStyle/>
                    <a:p>
                      <a:endParaRPr lang="en-GB"/>
                    </a:p>
                  </a:txBody>
                  <a:tcPr/>
                </a:tc>
                <a:tc rowSpan="3" hMerge="1">
                  <a:txBody>
                    <a:bodyPr/>
                    <a:lstStyle/>
                    <a:p>
                      <a:endParaRPr lang="en-GB"/>
                    </a:p>
                  </a:txBody>
                  <a:tcPr/>
                </a:tc>
                <a:tc rowSpan="3"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171450" marR="0" lvl="0" indent="-171450" algn="l">
                        <a:lnSpc>
                          <a:spcPct val="100000"/>
                        </a:lnSpc>
                        <a:spcBef>
                          <a:spcPts val="0"/>
                        </a:spcBef>
                        <a:spcAft>
                          <a:spcPts val="0"/>
                        </a:spcAft>
                        <a:buFont typeface="Arial" panose="020B0604020202020204" pitchFamily="34" charset="0"/>
                        <a:buChar char="•"/>
                      </a:pPr>
                      <a:endParaRPr lang="en-GB" sz="900" b="0" kern="1200" dirty="0">
                        <a:solidFill>
                          <a:schemeClr val="bg2"/>
                        </a:solidFill>
                        <a:effectLst/>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dirty="0">
                          <a:solidFill>
                            <a:schemeClr val="tx1"/>
                          </a:solidFill>
                          <a:effectLst/>
                          <a:latin typeface="Arial"/>
                          <a:ea typeface="+mn-ea"/>
                          <a:cs typeface="Arial"/>
                        </a:rPr>
                        <a:t>ASP Mismatch file merge activities continue to ensure customers receive full supporting information for their LSP sites on invoice issue date. </a:t>
                      </a:r>
                    </a:p>
                    <a:p>
                      <a:pPr marL="171450" marR="0" lvl="0" indent="-171450" algn="l">
                        <a:lnSpc>
                          <a:spcPct val="100000"/>
                        </a:lnSpc>
                        <a:spcBef>
                          <a:spcPts val="0"/>
                        </a:spcBef>
                        <a:spcAft>
                          <a:spcPts val="0"/>
                        </a:spcAft>
                        <a:buFont typeface="Arial" panose="020B0604020202020204" pitchFamily="34" charset="0"/>
                        <a:buChar char="•"/>
                      </a:pPr>
                      <a:endParaRPr lang="en-GB" sz="900" b="0" kern="1200" dirty="0">
                        <a:solidFill>
                          <a:schemeClr val="tx1"/>
                        </a:solidFill>
                        <a:effectLst/>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dirty="0">
                          <a:solidFill>
                            <a:schemeClr val="tx1"/>
                          </a:solidFill>
                          <a:effectLst/>
                          <a:latin typeface="Arial"/>
                          <a:ea typeface="+mn-ea"/>
                          <a:cs typeface="Arial"/>
                        </a:rPr>
                        <a:t>All AML files delivered to customers ahead of SLA. </a:t>
                      </a:r>
                    </a:p>
                  </a:txBody>
                  <a:tcPr marL="36000" marR="36000" marT="36000" marB="36000">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rgbClr val="3E5AA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74114490"/>
                  </a:ext>
                </a:extLst>
              </a:tr>
              <a:tr h="200226">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2"/>
                          </a:solidFill>
                          <a:latin typeface="Arial" panose="020B0604020202020204" pitchFamily="34" charset="0"/>
                          <a:ea typeface="+mn-ea"/>
                          <a:cs typeface="Arial" panose="020B0604020202020204" pitchFamily="34" charset="0"/>
                        </a:rPr>
                        <a:t>Upcoming Activities &amp; Milestones (Next Month: April)</a:t>
                      </a: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rgbClr val="3E5AA8"/>
                      </a:solidFill>
                      <a:prstDash val="solid"/>
                      <a:round/>
                      <a:headEnd type="none" w="med" len="med"/>
                      <a:tailEnd type="none" w="med" len="med"/>
                    </a:lnT>
                    <a:lnB w="12700" cap="flat" cmpd="sng" algn="ctr">
                      <a:solidFill>
                        <a:srgbClr val="3E5AA8"/>
                      </a:solidFill>
                      <a:prstDash val="solid"/>
                      <a:round/>
                      <a:headEnd type="none" w="med" len="med"/>
                      <a:tailEnd type="none" w="med" len="med"/>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789740476"/>
                  </a:ext>
                </a:extLst>
              </a:tr>
              <a:tr h="1223672">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lvl1pPr marL="0">
                        <a:defRPr>
                          <a:solidFill>
                            <a:schemeClr val="dk1"/>
                          </a:solidFill>
                          <a:latin typeface="Arial"/>
                        </a:defRPr>
                      </a:lvl1pPr>
                      <a:lvl2pPr marL="457200">
                        <a:defRPr>
                          <a:solidFill>
                            <a:schemeClr val="dk1"/>
                          </a:solidFill>
                          <a:latin typeface="Arial"/>
                        </a:defRPr>
                      </a:lvl2pPr>
                      <a:lvl3pPr marL="914400">
                        <a:defRPr>
                          <a:solidFill>
                            <a:schemeClr val="dk1"/>
                          </a:solidFill>
                          <a:latin typeface="Arial"/>
                        </a:defRPr>
                      </a:lvl3pPr>
                      <a:lvl4pPr marL="1371600">
                        <a:defRPr>
                          <a:solidFill>
                            <a:schemeClr val="dk1"/>
                          </a:solidFill>
                          <a:latin typeface="Arial"/>
                        </a:defRPr>
                      </a:lvl4pPr>
                      <a:lvl5pPr marL="1828800">
                        <a:defRPr>
                          <a:solidFill>
                            <a:schemeClr val="dk1"/>
                          </a:solidFill>
                          <a:latin typeface="Arial"/>
                        </a:defRPr>
                      </a:lvl5pPr>
                      <a:lvl6pPr marL="2286000">
                        <a:defRPr>
                          <a:solidFill>
                            <a:schemeClr val="dk1"/>
                          </a:solidFill>
                          <a:latin typeface="Arial"/>
                        </a:defRPr>
                      </a:lvl6pPr>
                      <a:lvl7pPr marL="2743200">
                        <a:defRPr>
                          <a:solidFill>
                            <a:schemeClr val="dk1"/>
                          </a:solidFill>
                          <a:latin typeface="Arial"/>
                        </a:defRPr>
                      </a:lvl7pPr>
                      <a:lvl8pPr marL="3200400">
                        <a:defRPr>
                          <a:solidFill>
                            <a:schemeClr val="dk1"/>
                          </a:solidFill>
                          <a:latin typeface="Arial"/>
                        </a:defRPr>
                      </a:lvl8pPr>
                      <a:lvl9pPr marL="3657600">
                        <a:defRPr>
                          <a:solidFill>
                            <a:schemeClr val="dk1"/>
                          </a:solidFill>
                          <a:latin typeface="Arial"/>
                        </a:defRPr>
                      </a:lvl9pPr>
                    </a:lstStyle>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Arial"/>
                          <a:ea typeface="+mn-ea"/>
                          <a:cs typeface="Arial"/>
                        </a:rPr>
                        <a:t>Dedicated team in place to manage defect resolution.</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Arial"/>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bg1"/>
                        </a:solidFill>
                        <a:latin typeface="Arial" panose="020B0604020202020204" pitchFamily="34" charset="0"/>
                        <a:ea typeface="+mn-ea"/>
                        <a:cs typeface="Arial" panose="020B0604020202020204" pitchFamily="34" charset="0"/>
                      </a:endParaRPr>
                    </a:p>
                  </a:txBody>
                  <a:tcPr marL="36000" marR="36000" marT="36000" marB="36000" anchor="ctr">
                    <a:lnL w="12700" cap="flat" cmpd="sng" algn="ctr">
                      <a:solidFill>
                        <a:srgbClr val="3E5AA8"/>
                      </a:solidFill>
                      <a:prstDash val="solid"/>
                      <a:round/>
                      <a:headEnd type="none" w="med" len="med"/>
                      <a:tailEnd type="none" w="med" len="med"/>
                    </a:lnL>
                    <a:lnR w="12700" cap="flat" cmpd="sng" algn="ctr">
                      <a:solidFill>
                        <a:srgbClr val="3E5AA8"/>
                      </a:solidFill>
                      <a:prstDash val="solid"/>
                      <a:round/>
                      <a:headEnd type="none" w="med" len="med"/>
                      <a:tailEnd type="none" w="med" len="med"/>
                    </a:lnR>
                    <a:lnT w="12700" cap="flat" cmpd="sng" algn="ctr">
                      <a:solidFill>
                        <a:srgbClr val="3E5AA8"/>
                      </a:solidFill>
                      <a:prstDash val="solid"/>
                      <a:round/>
                      <a:headEnd type="none" w="med" len="med"/>
                      <a:tailEnd type="none" w="med" len="med"/>
                    </a:lnT>
                    <a:lnB w="12700" cap="flat" cmpd="sng" algn="ctr">
                      <a:solidFill>
                        <a:srgbClr val="3E5AA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5757926"/>
                  </a:ext>
                </a:extLst>
              </a:tr>
            </a:tbl>
          </a:graphicData>
        </a:graphic>
      </p:graphicFrame>
    </p:spTree>
    <p:extLst>
      <p:ext uri="{BB962C8B-B14F-4D97-AF65-F5344CB8AC3E}">
        <p14:creationId xmlns:p14="http://schemas.microsoft.com/office/powerpoint/2010/main" val="401268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F16F9-BFE8-4529-AB0D-E8DD4A467EE2}"/>
              </a:ext>
            </a:extLst>
          </p:cNvPr>
          <p:cNvSpPr>
            <a:spLocks noGrp="1"/>
          </p:cNvSpPr>
          <p:nvPr>
            <p:ph type="title"/>
          </p:nvPr>
        </p:nvSpPr>
        <p:spPr>
          <a:xfrm>
            <a:off x="457200" y="267252"/>
            <a:ext cx="8229600" cy="637580"/>
          </a:xfrm>
        </p:spPr>
        <p:txBody>
          <a:bodyPr>
            <a:normAutofit fontScale="90000"/>
          </a:bodyPr>
          <a:lstStyle/>
          <a:p>
            <a:r>
              <a:rPr lang="en-GB" dirty="0"/>
              <a:t>Amendment Invoice Dashboard – </a:t>
            </a:r>
            <a:br>
              <a:rPr lang="en-GB" dirty="0"/>
            </a:br>
            <a:r>
              <a:rPr lang="en-GB" dirty="0"/>
              <a:t>Outstanding Exceptions</a:t>
            </a:r>
          </a:p>
        </p:txBody>
      </p:sp>
      <p:pic>
        <p:nvPicPr>
          <p:cNvPr id="5" name="Picture 5" descr="Chart&#10;&#10;Description automatically generated">
            <a:extLst>
              <a:ext uri="{FF2B5EF4-FFF2-40B4-BE49-F238E27FC236}">
                <a16:creationId xmlns:a16="http://schemas.microsoft.com/office/drawing/2014/main" id="{EEAB3C15-9890-AB08-E068-279CF1C54964}"/>
              </a:ext>
            </a:extLst>
          </p:cNvPr>
          <p:cNvPicPr>
            <a:picLocks noChangeAspect="1"/>
          </p:cNvPicPr>
          <p:nvPr/>
        </p:nvPicPr>
        <p:blipFill>
          <a:blip r:embed="rId2"/>
          <a:stretch>
            <a:fillRect/>
          </a:stretch>
        </p:blipFill>
        <p:spPr>
          <a:xfrm>
            <a:off x="607943" y="1284584"/>
            <a:ext cx="7919830" cy="3311484"/>
          </a:xfrm>
          <a:prstGeom prst="rect">
            <a:avLst/>
          </a:prstGeom>
        </p:spPr>
      </p:pic>
    </p:spTree>
    <p:extLst>
      <p:ext uri="{BB962C8B-B14F-4D97-AF65-F5344CB8AC3E}">
        <p14:creationId xmlns:p14="http://schemas.microsoft.com/office/powerpoint/2010/main" val="410538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AQ Update</a:t>
            </a:r>
          </a:p>
        </p:txBody>
      </p:sp>
      <p:graphicFrame>
        <p:nvGraphicFramePr>
          <p:cNvPr id="5" name="Table 4">
            <a:extLst>
              <a:ext uri="{FF2B5EF4-FFF2-40B4-BE49-F238E27FC236}">
                <a16:creationId xmlns:a16="http://schemas.microsoft.com/office/drawing/2014/main" id="{A315208E-C00C-4432-9D1E-D6C674AB21A3}"/>
              </a:ext>
            </a:extLst>
          </p:cNvPr>
          <p:cNvGraphicFramePr>
            <a:graphicFrameLocks noGrp="1"/>
          </p:cNvGraphicFramePr>
          <p:nvPr>
            <p:extLst>
              <p:ext uri="{D42A27DB-BD31-4B8C-83A1-F6EECF244321}">
                <p14:modId xmlns:p14="http://schemas.microsoft.com/office/powerpoint/2010/main" val="3099237763"/>
              </p:ext>
            </p:extLst>
          </p:nvPr>
        </p:nvGraphicFramePr>
        <p:xfrm>
          <a:off x="154642" y="643784"/>
          <a:ext cx="8862060" cy="4279197"/>
        </p:xfrm>
        <a:graphic>
          <a:graphicData uri="http://schemas.openxmlformats.org/drawingml/2006/table">
            <a:tbl>
              <a:tblPr firstRow="1" bandRow="1">
                <a:tableStyleId>{5C22544A-7EE6-4342-B048-85BDC9FD1C3A}</a:tableStyleId>
              </a:tblPr>
              <a:tblGrid>
                <a:gridCol w="1659430">
                  <a:extLst>
                    <a:ext uri="{9D8B030D-6E8A-4147-A177-3AD203B41FA5}">
                      <a16:colId xmlns:a16="http://schemas.microsoft.com/office/drawing/2014/main" val="20000"/>
                    </a:ext>
                  </a:extLst>
                </a:gridCol>
                <a:gridCol w="600219">
                  <a:extLst>
                    <a:ext uri="{9D8B030D-6E8A-4147-A177-3AD203B41FA5}">
                      <a16:colId xmlns:a16="http://schemas.microsoft.com/office/drawing/2014/main" val="341303587"/>
                    </a:ext>
                  </a:extLst>
                </a:gridCol>
                <a:gridCol w="600219">
                  <a:extLst>
                    <a:ext uri="{9D8B030D-6E8A-4147-A177-3AD203B41FA5}">
                      <a16:colId xmlns:a16="http://schemas.microsoft.com/office/drawing/2014/main" val="3112880537"/>
                    </a:ext>
                  </a:extLst>
                </a:gridCol>
                <a:gridCol w="3001096">
                  <a:extLst>
                    <a:ext uri="{9D8B030D-6E8A-4147-A177-3AD203B41FA5}">
                      <a16:colId xmlns:a16="http://schemas.microsoft.com/office/drawing/2014/main" val="1619365689"/>
                    </a:ext>
                  </a:extLst>
                </a:gridCol>
                <a:gridCol w="3001096">
                  <a:extLst>
                    <a:ext uri="{9D8B030D-6E8A-4147-A177-3AD203B41FA5}">
                      <a16:colId xmlns:a16="http://schemas.microsoft.com/office/drawing/2014/main" val="1355656450"/>
                    </a:ext>
                  </a:extLst>
                </a:gridCol>
              </a:tblGrid>
              <a:tr h="216702">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27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Overall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j-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j-lt"/>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Amber due to defects where a fix has been deployed however, data corrections and AQ re-calculations still required</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271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Defects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j-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mj-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Zero AQ impacting defects raised in March. 12 open defects and 2 pending AQ re-calculation.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318884">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Financial Adjustments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j-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mj-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a:txBody>
                    <a:bodyPr/>
                    <a:lstStyle/>
                    <a:p>
                      <a:pPr>
                        <a:lnSpc>
                          <a:spcPct val="107000"/>
                        </a:lnSpc>
                        <a:spcAft>
                          <a:spcPts val="800"/>
                        </a:spcAft>
                      </a:pPr>
                      <a:r>
                        <a:rPr lang="en-GB" sz="700" dirty="0">
                          <a:effectLst/>
                          <a:latin typeface="+mn-lt"/>
                          <a:ea typeface="Calibri" panose="020F0502020204030204" pitchFamily="34" charset="0"/>
                          <a:cs typeface="Times New Roman" panose="02020603050405020304" pitchFamily="18" charset="0"/>
                        </a:rPr>
                        <a:t>Financial Adjustments remain to be processed for 10 defects. </a:t>
                      </a:r>
                      <a:r>
                        <a:rPr lang="en-GB" sz="700" b="0" kern="1200" baseline="0" dirty="0">
                          <a:solidFill>
                            <a:schemeClr val="tx1"/>
                          </a:solidFill>
                          <a:latin typeface="+mn-lt"/>
                          <a:ea typeface="+mn-ea"/>
                          <a:cs typeface="Arial"/>
                        </a:rPr>
                        <a:t>Of these, 7 are Prime &amp; Sub which are complex to process.</a:t>
                      </a:r>
                      <a:endParaRPr lang="en-GB" sz="700" dirty="0">
                        <a:effectLst/>
                        <a:latin typeface="+mn-lt"/>
                        <a:ea typeface="Calibri" panose="020F0502020204030204" pitchFamily="34" charset="0"/>
                        <a:cs typeface="Times New Roman" panose="02020603050405020304" pitchFamily="18" charset="0"/>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318884">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Process Improvements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j-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mj-lt"/>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Change Requests raised for remaining technical process improvements, business process improvements have been implemented and continual improvements are being identified.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33733">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Key Progress &amp; Milestones (Last Month: March)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866366">
                <a:tc rowSpan="3" gridSpan="4">
                  <a:txBody>
                    <a:bodyPr/>
                    <a:lstStyle/>
                    <a:p>
                      <a:pPr marL="0" marR="0" lvl="0" indent="0" algn="l">
                        <a:lnSpc>
                          <a:spcPct val="100000"/>
                        </a:lnSpc>
                        <a:spcBef>
                          <a:spcPts val="0"/>
                        </a:spcBef>
                        <a:spcAft>
                          <a:spcPts val="0"/>
                        </a:spcAft>
                        <a:buFont typeface="Arial" panose="020B0604020202020204" pitchFamily="34" charset="0"/>
                        <a:buNone/>
                      </a:pPr>
                      <a:r>
                        <a:rPr lang="en-GB" sz="1000" b="1" kern="1200" baseline="0" dirty="0">
                          <a:solidFill>
                            <a:schemeClr val="tx1"/>
                          </a:solidFill>
                          <a:latin typeface="+mn-lt"/>
                          <a:ea typeface="+mn-ea"/>
                          <a:cs typeface="Arial"/>
                        </a:rPr>
                        <a:t>Key Updates:</a:t>
                      </a:r>
                    </a:p>
                    <a:p>
                      <a:pPr marL="0" marR="0" lvl="0" indent="0" algn="l">
                        <a:lnSpc>
                          <a:spcPct val="100000"/>
                        </a:lnSpc>
                        <a:spcBef>
                          <a:spcPts val="0"/>
                        </a:spcBef>
                        <a:spcAft>
                          <a:spcPts val="0"/>
                        </a:spcAft>
                        <a:buFont typeface="Arial" panose="020B0604020202020204" pitchFamily="34" charset="0"/>
                        <a:buNone/>
                      </a:pPr>
                      <a:endParaRPr lang="en-GB" sz="1000" b="1"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Zero defects raised in March</a:t>
                      </a: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Two defects awaiting AQ re-calculation in April (effective as of 1</a:t>
                      </a:r>
                      <a:r>
                        <a:rPr lang="en-GB" sz="900" b="0" kern="1200" baseline="30000" dirty="0">
                          <a:solidFill>
                            <a:schemeClr val="tx1"/>
                          </a:solidFill>
                          <a:latin typeface="+mn-lt"/>
                          <a:ea typeface="+mn-ea"/>
                          <a:cs typeface="Arial"/>
                        </a:rPr>
                        <a:t>st</a:t>
                      </a:r>
                      <a:r>
                        <a:rPr lang="en-GB" sz="900" b="0" kern="1200" baseline="0" dirty="0">
                          <a:solidFill>
                            <a:schemeClr val="tx1"/>
                          </a:solidFill>
                          <a:latin typeface="+mn-lt"/>
                          <a:ea typeface="+mn-ea"/>
                          <a:cs typeface="Arial"/>
                        </a:rPr>
                        <a:t> May 2022).</a:t>
                      </a:r>
                    </a:p>
                    <a:p>
                      <a:pPr marL="171450" marR="0" lvl="0" indent="-171450" algn="l">
                        <a:lnSpc>
                          <a:spcPct val="100000"/>
                        </a:lnSpc>
                        <a:spcBef>
                          <a:spcPts val="0"/>
                        </a:spcBef>
                        <a:spcAft>
                          <a:spcPts val="0"/>
                        </a:spcAft>
                        <a:buFont typeface="Arial" panose="020B0604020202020204" pitchFamily="34" charset="0"/>
                        <a:buChar char="•"/>
                      </a:pPr>
                      <a:r>
                        <a:rPr lang="en-US" sz="900" b="0" kern="1200" baseline="0" dirty="0">
                          <a:solidFill>
                            <a:schemeClr val="tx1"/>
                          </a:solidFill>
                          <a:latin typeface="+mn-lt"/>
                          <a:ea typeface="+mn-ea"/>
                          <a:cs typeface="Arial"/>
                        </a:rPr>
                        <a:t>Invoices for financial adjustments will be issued on a monthly basis (where applicable).</a:t>
                      </a:r>
                    </a:p>
                    <a:p>
                      <a:pPr marL="171450" lvl="0" indent="-171450" fontAlgn="base">
                        <a:spcAft>
                          <a:spcPts val="0"/>
                        </a:spcAft>
                        <a:buSzPts val="800"/>
                        <a:buFont typeface="Arial" panose="020B0604020202020204" pitchFamily="34" charset="0"/>
                        <a:buChar char="•"/>
                      </a:pPr>
                      <a:r>
                        <a:rPr lang="en-US" sz="900" dirty="0">
                          <a:solidFill>
                            <a:srgbClr val="000000"/>
                          </a:solidFill>
                          <a:effectLst/>
                          <a:latin typeface="Arial" panose="020B0604020202020204" pitchFamily="34" charset="0"/>
                          <a:ea typeface="Times New Roman" panose="02020603050405020304" pitchFamily="18" charset="0"/>
                        </a:rPr>
                        <a:t>New Formula Year AQ/SOQ values for class 3 and 4 sites were applied and effective as of 1st April 2022, which were issued in March .NRL files</a:t>
                      </a:r>
                    </a:p>
                    <a:p>
                      <a:pPr marL="171450" lvl="0" indent="-171450" fontAlgn="base">
                        <a:spcAft>
                          <a:spcPts val="0"/>
                        </a:spcAft>
                        <a:buSzPts val="800"/>
                        <a:buFont typeface="Arial" panose="020B0604020202020204" pitchFamily="34" charset="0"/>
                        <a:buChar char="•"/>
                      </a:pPr>
                      <a:r>
                        <a:rPr lang="en-US" sz="900" dirty="0">
                          <a:solidFill>
                            <a:srgbClr val="000000"/>
                          </a:solidFill>
                          <a:effectLst/>
                          <a:latin typeface="Arial" panose="020B0604020202020204" pitchFamily="34" charset="0"/>
                          <a:ea typeface="Times New Roman" panose="02020603050405020304" pitchFamily="18" charset="0"/>
                        </a:rPr>
                        <a:t>The AQ Focus Group continue to assure the output of the monthly Rolling AQ calculation and host AQ support sessions to Shippers</a:t>
                      </a:r>
                      <a:endParaRPr lang="en-GB" sz="1100" dirty="0">
                        <a:solidFill>
                          <a:srgbClr val="00000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endParaRPr lang="en-US" sz="900" b="0" i="0" kern="1200" dirty="0">
                        <a:solidFill>
                          <a:schemeClr val="dk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endParaRPr lang="en-GB" sz="1000" b="0" kern="1200" baseline="0" dirty="0">
                        <a:solidFill>
                          <a:schemeClr val="tx1"/>
                        </a:solidFill>
                        <a:latin typeface="+mn-lt"/>
                        <a:ea typeface="+mn-ea"/>
                        <a:cs typeface="Arial"/>
                      </a:endParaRPr>
                    </a:p>
                    <a:p>
                      <a:pPr marL="0" marR="0" lvl="0" indent="0" algn="l">
                        <a:lnSpc>
                          <a:spcPct val="100000"/>
                        </a:lnSpc>
                        <a:spcBef>
                          <a:spcPts val="0"/>
                        </a:spcBef>
                        <a:spcAft>
                          <a:spcPts val="0"/>
                        </a:spcAft>
                        <a:buFont typeface="Arial" panose="020B0604020202020204" pitchFamily="34" charset="0"/>
                        <a:buNone/>
                      </a:pPr>
                      <a:r>
                        <a:rPr lang="en-GB" sz="1000" b="1" kern="1200" baseline="0" dirty="0">
                          <a:solidFill>
                            <a:schemeClr val="tx1"/>
                          </a:solidFill>
                          <a:latin typeface="+mn-lt"/>
                          <a:ea typeface="+mn-ea"/>
                          <a:cs typeface="Arial"/>
                        </a:rPr>
                        <a:t>Risks/Issues:</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Financial adjustments remain to be processed for 10 defects. Of these, 7 are Prime &amp; Sub which are complex to process.</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3" hMerge="1">
                  <a:txBody>
                    <a:bodyPr/>
                    <a:lstStyle/>
                    <a:p>
                      <a:endParaRPr lang="en-GB"/>
                    </a:p>
                  </a:txBody>
                  <a:tcPr/>
                </a:tc>
                <a:tc rowSpan="3" hMerge="1">
                  <a:txBody>
                    <a:bodyPr/>
                    <a:lstStyle/>
                    <a:p>
                      <a:endParaRPr lang="en-GB"/>
                    </a:p>
                  </a:txBody>
                  <a:tcPr/>
                </a:tc>
                <a:tc rowSpan="3"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a:lnSpc>
                          <a:spcPct val="100000"/>
                        </a:lnSpc>
                        <a:spcBef>
                          <a:spcPts val="0"/>
                        </a:spcBef>
                        <a:spcAft>
                          <a:spcPts val="0"/>
                        </a:spcAft>
                        <a:buFont typeface="Arial" panose="020B0604020202020204" pitchFamily="34" charset="0"/>
                        <a:buChar char="•"/>
                      </a:pPr>
                      <a:r>
                        <a:rPr lang="en-GB" sz="900" b="0" kern="1200" dirty="0">
                          <a:solidFill>
                            <a:schemeClr val="tx1"/>
                          </a:solidFill>
                          <a:effectLst/>
                          <a:latin typeface="+mn-lt"/>
                          <a:ea typeface="+mn-ea"/>
                          <a:cs typeface="+mn-cs"/>
                        </a:rPr>
                        <a:t>Completed data correction and assurance for 2 defects in March.</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r h="216702">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 April)</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56979972"/>
                  </a:ext>
                </a:extLst>
              </a:tr>
              <a:tr h="1653672">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lvl="0" indent="0" fontAlgn="base">
                        <a:spcAft>
                          <a:spcPts val="0"/>
                        </a:spcAft>
                        <a:buSzPts val="800"/>
                        <a:buFont typeface="Arial" panose="020B0604020202020204" pitchFamily="34" charset="0"/>
                        <a:buNone/>
                      </a:pPr>
                      <a:endParaRPr lang="en-GB" sz="1100" dirty="0">
                        <a:solidFill>
                          <a:srgbClr val="000000"/>
                        </a:solidFill>
                        <a:effectLst/>
                        <a:latin typeface="Calibri" panose="020F0502020204030204" pitchFamily="34" charset="0"/>
                        <a:ea typeface="Calibri" panose="020F0502020204030204" pitchFamily="34" charset="0"/>
                      </a:endParaRPr>
                    </a:p>
                    <a:p>
                      <a:pPr marL="171450" marR="0" lvl="0" indent="-171450" algn="l" defTabSz="914400" rtl="0" eaLnBrk="1" fontAlgn="base" latinLnBrk="0" hangingPunct="1">
                        <a:lnSpc>
                          <a:spcPct val="100000"/>
                        </a:lnSpc>
                        <a:spcBef>
                          <a:spcPts val="0"/>
                        </a:spcBef>
                        <a:spcAft>
                          <a:spcPts val="0"/>
                        </a:spcAft>
                        <a:buClrTx/>
                        <a:buSzPts val="800"/>
                        <a:buFont typeface="Arial" panose="020B0604020202020204" pitchFamily="34" charset="0"/>
                        <a:buChar char="•"/>
                        <a:tabLst/>
                        <a:defRPr/>
                      </a:pPr>
                      <a:r>
                        <a:rPr lang="en-US" sz="900" dirty="0">
                          <a:solidFill>
                            <a:srgbClr val="000000"/>
                          </a:solidFill>
                          <a:effectLst/>
                          <a:latin typeface="Arial" panose="020B0604020202020204" pitchFamily="34" charset="0"/>
                          <a:ea typeface="Times New Roman" panose="02020603050405020304" pitchFamily="18" charset="0"/>
                        </a:rPr>
                        <a:t>New Formula Year AQ/SOQ values for class 3 and 4 sites were applied and effective as of 1st April 2022, which were issued in March .NRL files</a:t>
                      </a:r>
                      <a:br>
                        <a:rPr lang="en-US" sz="900" dirty="0">
                          <a:solidFill>
                            <a:srgbClr val="000000"/>
                          </a:solidFill>
                          <a:effectLst/>
                          <a:latin typeface="Arial" panose="020B0604020202020204" pitchFamily="34" charset="0"/>
                          <a:ea typeface="Times New Roman" panose="02020603050405020304" pitchFamily="18" charset="0"/>
                        </a:rPr>
                      </a:br>
                      <a:endParaRPr lang="en-GB" sz="1100" dirty="0">
                        <a:solidFill>
                          <a:srgbClr val="000000"/>
                        </a:solidFill>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r>
                        <a:rPr lang="en-US" sz="900" dirty="0">
                          <a:solidFill>
                            <a:srgbClr val="000000"/>
                          </a:solidFill>
                          <a:effectLst/>
                          <a:latin typeface="Arial" panose="020B0604020202020204" pitchFamily="34" charset="0"/>
                          <a:ea typeface="Times New Roman" panose="02020603050405020304" pitchFamily="18" charset="0"/>
                        </a:rPr>
                        <a:t>The annual Winter Consumption review will be undertaken in May 2022</a:t>
                      </a:r>
                      <a:endParaRPr lang="en-GB"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824297326"/>
                  </a:ext>
                </a:extLst>
              </a:tr>
            </a:tbl>
          </a:graphicData>
        </a:graphic>
      </p:graphicFrame>
      <p:cxnSp>
        <p:nvCxnSpPr>
          <p:cNvPr id="3" name="Straight Connector 2">
            <a:extLst>
              <a:ext uri="{FF2B5EF4-FFF2-40B4-BE49-F238E27FC236}">
                <a16:creationId xmlns:a16="http://schemas.microsoft.com/office/drawing/2014/main" id="{52B1A75C-E6AC-4E5B-93F4-3374FA9E282C}"/>
              </a:ext>
            </a:extLst>
          </p:cNvPr>
          <p:cNvCxnSpPr>
            <a:cxnSpLocks/>
          </p:cNvCxnSpPr>
          <p:nvPr/>
        </p:nvCxnSpPr>
        <p:spPr>
          <a:xfrm flipH="1">
            <a:off x="154642" y="3642232"/>
            <a:ext cx="58235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873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Information</a:t>
            </a:r>
          </a:p>
        </p:txBody>
      </p:sp>
      <p:sp>
        <p:nvSpPr>
          <p:cNvPr id="3" name="Content Placeholder 2"/>
          <p:cNvSpPr>
            <a:spLocks noGrp="1"/>
          </p:cNvSpPr>
          <p:nvPr>
            <p:ph idx="1"/>
          </p:nvPr>
        </p:nvSpPr>
        <p:spPr>
          <a:xfrm>
            <a:off x="467544" y="915566"/>
            <a:ext cx="8229600" cy="3672408"/>
          </a:xfrm>
        </p:spPr>
        <p:txBody>
          <a:bodyPr vert="horz" lIns="91440" tIns="45720" rIns="91440" bIns="45720" rtlCol="0" anchor="ctr">
            <a:normAutofit/>
          </a:bodyPr>
          <a:lstStyle/>
          <a:p>
            <a:pPr marL="0" indent="0" algn="ctr">
              <a:buNone/>
            </a:pPr>
            <a:r>
              <a:rPr lang="en-GB" sz="1600" dirty="0"/>
              <a:t>The Customer Issue Register, published on xoserve.com and updated weekly, can be found at the following location:</a:t>
            </a:r>
          </a:p>
          <a:p>
            <a:pPr marL="0" indent="0" algn="ctr">
              <a:buNone/>
            </a:pPr>
            <a:r>
              <a:rPr lang="en-GB" sz="1400" dirty="0">
                <a:hlinkClick r:id="rId3"/>
              </a:rPr>
              <a:t>https://www.xoserve.com/news-updates/news-and-updates/issues-register/</a:t>
            </a:r>
            <a:r>
              <a:rPr lang="en-GB" sz="1400" dirty="0"/>
              <a:t> </a:t>
            </a:r>
            <a:br>
              <a:rPr lang="en-GB" sz="1400" dirty="0"/>
            </a:br>
            <a:endParaRPr lang="en-GB" sz="1400" dirty="0"/>
          </a:p>
          <a:p>
            <a:endParaRPr lang="en-GB" sz="1600" dirty="0">
              <a:latin typeface="Arial"/>
              <a:cs typeface="Arial"/>
            </a:endParaRPr>
          </a:p>
          <a:p>
            <a:pPr marL="0" indent="0" algn="ctr">
              <a:buNone/>
            </a:pPr>
            <a:r>
              <a:rPr lang="en-GB" sz="1600" dirty="0">
                <a:latin typeface="Arial"/>
                <a:cs typeface="Arial"/>
              </a:rPr>
              <a:t>System status, planned outages and info on current system impacting issues can be found at the following location:</a:t>
            </a:r>
          </a:p>
          <a:p>
            <a:pPr marL="0" indent="0" algn="ctr">
              <a:buNone/>
            </a:pPr>
            <a:r>
              <a:rPr lang="en-GB" sz="1400" dirty="0">
                <a:hlinkClick r:id="rId4"/>
              </a:rPr>
              <a:t>https://www.xoserve.com/news-updates/news-and-updates/system-outages/</a:t>
            </a:r>
            <a:r>
              <a:rPr lang="en-GB" sz="1400" dirty="0"/>
              <a:t> </a:t>
            </a:r>
          </a:p>
        </p:txBody>
      </p:sp>
    </p:spTree>
    <p:extLst>
      <p:ext uri="{BB962C8B-B14F-4D97-AF65-F5344CB8AC3E}">
        <p14:creationId xmlns:p14="http://schemas.microsoft.com/office/powerpoint/2010/main" val="112107591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Laki, Megan</DisplayName>
        <AccountId>6</AccountId>
        <AccountType/>
      </UserInfo>
      <UserInfo>
        <DisplayName>Larner, Ryan</DisplayName>
        <AccountId>26</AccountId>
        <AccountType/>
      </UserInfo>
      <UserInfo>
        <DisplayName>McGlone, Jayne</DisplayName>
        <AccountId>28</AccountId>
        <AccountType/>
      </UserInfo>
      <UserInfo>
        <DisplayName>Clarke, Angela</DisplayName>
        <AccountId>29</AccountId>
        <AccountType/>
      </UserInfo>
      <UserInfo>
        <DisplayName>Westwood, Robert</DisplayName>
        <AccountId>46</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5C4A6E19-CDDA-41E9-BF59-85C34D0A3401}"/>
</file>

<file path=customXml/itemProps3.xml><?xml version="1.0" encoding="utf-8"?>
<ds:datastoreItem xmlns:ds="http://schemas.openxmlformats.org/officeDocument/2006/customXml" ds:itemID="{211B2E31-4703-4F4D-BB47-74A8364BAC36}">
  <ds:schemaRefs>
    <ds:schemaRef ds:uri="06f4956c-4c52-4651-8c4e-2a64183ace1b"/>
    <ds:schemaRef ds:uri="103fba77-31dd-4780-83f9-c54f26c3a2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3342</TotalTime>
  <Words>959</Words>
  <Application>Microsoft Macintosh PowerPoint</Application>
  <PresentationFormat>On-screen Show (16:9)</PresentationFormat>
  <Paragraphs>164</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Customer Issue Management Dashboard CoMC </vt:lpstr>
      <vt:lpstr>Summary Dashboard March 2022 Period</vt:lpstr>
      <vt:lpstr>PowerPoint Presentation</vt:lpstr>
      <vt:lpstr>PowerPoint Presentation</vt:lpstr>
      <vt:lpstr>Amendment Invoice Dashboard –  Outstanding Exceptions</vt:lpstr>
      <vt:lpstr>PowerPoint Presentation</vt:lpstr>
      <vt:lpstr>Further Information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Max Pemberton</cp:lastModifiedBy>
  <cp:revision>77</cp:revision>
  <dcterms:created xsi:type="dcterms:W3CDTF">2018-09-02T17:12:15Z</dcterms:created>
  <dcterms:modified xsi:type="dcterms:W3CDTF">2022-04-08T10:35:44Z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0x01010050FB9CDCC5328344A3162B2D7C8A4CE2</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