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2C2EC-4ECD-4FDA-8EB5-50BF49138C7F}" v="3" dt="2022-04-28T18:51:18.0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84" d="100"/>
          <a:sy n="84" d="100"/>
        </p:scale>
        <p:origin x="79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27F2D904-825C-496F-B67B-FBD473DFC63D}"/>
    <pc:docChg chg="custSel modSld">
      <pc:chgData name="James Rigby" userId="7ade5d71-70eb-452f-8090-262cd4d9bd62" providerId="ADAL" clId="{27F2D904-825C-496F-B67B-FBD473DFC63D}" dt="2022-04-28T18:51:18.039" v="2" actId="1076"/>
      <pc:docMkLst>
        <pc:docMk/>
      </pc:docMkLst>
      <pc:sldChg chg="addSp delSp modSp">
        <pc:chgData name="James Rigby" userId="7ade5d71-70eb-452f-8090-262cd4d9bd62" providerId="ADAL" clId="{27F2D904-825C-496F-B67B-FBD473DFC63D}" dt="2022-04-28T18:51:18.039" v="2" actId="1076"/>
        <pc:sldMkLst>
          <pc:docMk/>
          <pc:sldMk cId="4252492987" sldId="309"/>
        </pc:sldMkLst>
        <pc:graphicFrameChg chg="del">
          <ac:chgData name="James Rigby" userId="7ade5d71-70eb-452f-8090-262cd4d9bd62" providerId="ADAL" clId="{27F2D904-825C-496F-B67B-FBD473DFC63D}" dt="2022-04-28T18:50:53.005" v="0" actId="478"/>
          <ac:graphicFrameMkLst>
            <pc:docMk/>
            <pc:sldMk cId="4252492987" sldId="309"/>
            <ac:graphicFrameMk id="4" creationId="{406B829B-3115-4383-BD6B-56D60D79E593}"/>
          </ac:graphicFrameMkLst>
        </pc:graphicFrameChg>
        <pc:graphicFrameChg chg="add mod">
          <ac:chgData name="James Rigby" userId="7ade5d71-70eb-452f-8090-262cd4d9bd62" providerId="ADAL" clId="{27F2D904-825C-496F-B67B-FBD473DFC63D}" dt="2022-04-28T18:51:18.039" v="2" actId="1076"/>
          <ac:graphicFrameMkLst>
            <pc:docMk/>
            <pc:sldMk cId="4252492987" sldId="309"/>
            <ac:graphicFrameMk id="5" creationId="{BDBD5E1C-88AC-4AF3-AFE6-22E979712C5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DN</a:t>
            </a:r>
            <a:r>
              <a:rPr lang="en-US" sz="800" dirty="0"/>
              <a:t> Budget</a:t>
            </a:r>
            <a:r>
              <a:rPr lang="en-US" sz="800" baseline="0" dirty="0"/>
              <a:t> v Spend</a:t>
            </a:r>
            <a:r>
              <a:rPr lang="en-US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9-43D2-925B-118565BA4BA5}"/>
              </c:ext>
            </c:extLst>
          </c:dPt>
          <c:cat>
            <c:strRef>
              <c:f>'[chmc-change-budget Jan-22 v1.xlsx]New Format BP21_22'!$D$2:$E$2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BP21_22'!$D$8:$E$8</c:f>
              <c:numCache>
                <c:formatCode>"£"#,##0</c:formatCode>
                <c:ptCount val="2"/>
                <c:pt idx="0">
                  <c:v>1248246.6200185358</c:v>
                </c:pt>
                <c:pt idx="1">
                  <c:v>1253245.8414882817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9-43D2-925B-118565BA4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4607"/>
        <c:axId val="2043254719"/>
      </c:barChart>
      <c:catAx>
        <c:axId val="19720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4719"/>
        <c:crosses val="autoZero"/>
        <c:auto val="1"/>
        <c:lblAlgn val="ctr"/>
        <c:lblOffset val="100"/>
        <c:noMultiLvlLbl val="0"/>
      </c:catAx>
      <c:valAx>
        <c:axId val="20432547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4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Budget v</a:t>
            </a:r>
            <a:r>
              <a:rPr lang="en-GB" sz="800" baseline="0" dirty="0"/>
              <a:t> Spend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B-43C7-B920-A84106DEAF7A}"/>
              </c:ext>
            </c:extLst>
          </c:dPt>
          <c:cat>
            <c:strRef>
              <c:f>'[chmc-change-budget Jan-22 v1.xlsx]New Format BP21_22'!$F$2:$G$2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BP21_22'!$F$8:$G$8</c:f>
              <c:numCache>
                <c:formatCode>"£"#,##0</c:formatCode>
                <c:ptCount val="2"/>
                <c:pt idx="0">
                  <c:v>194765.16311399444</c:v>
                </c:pt>
                <c:pt idx="1">
                  <c:v>33874.262817999384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B-43C7-B920-A84106DEA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7807"/>
        <c:axId val="2043258879"/>
      </c:barChart>
      <c:catAx>
        <c:axId val="197203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8879"/>
        <c:crosses val="autoZero"/>
        <c:auto val="1"/>
        <c:lblAlgn val="ctr"/>
        <c:lblOffset val="100"/>
        <c:noMultiLvlLbl val="0"/>
      </c:catAx>
      <c:valAx>
        <c:axId val="204325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Total budget</a:t>
            </a:r>
            <a:r>
              <a:rPr lang="en-GB" baseline="0" dirty="0"/>
              <a:t> v</a:t>
            </a:r>
            <a:r>
              <a:rPr lang="en-GB" dirty="0"/>
              <a:t> committed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C-41FB-8859-FDA6976399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Mar-22 v1.xlsx]BP21_22'!$J$2:$K$2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v1.xlsx]BP21_22'!$J$8:$K$8</c:f>
              <c:numCache>
                <c:formatCode>"£"#,##0</c:formatCode>
                <c:ptCount val="2"/>
                <c:pt idx="0">
                  <c:v>3589600</c:v>
                </c:pt>
                <c:pt idx="1">
                  <c:v>2697236.11663706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CC-41FB-8859-FDA697639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1740751"/>
        <c:axId val="1836261055"/>
      </c:barChart>
      <c:catAx>
        <c:axId val="20917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61055"/>
        <c:crosses val="autoZero"/>
        <c:auto val="1"/>
        <c:lblAlgn val="ctr"/>
        <c:lblOffset val="100"/>
        <c:noMultiLvlLbl val="0"/>
      </c:catAx>
      <c:valAx>
        <c:axId val="183626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40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F-4883-8510-140E83D626EA}"/>
              </c:ext>
            </c:extLst>
          </c:dPt>
          <c:cat>
            <c:strRef>
              <c:f>'[chmc-change-budget Mar-22 v1.xlsx]BP21_22'!$B$2:$C$2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v1.xlsx]BP21_22'!$B$8:$C$8</c:f>
              <c:numCache>
                <c:formatCode>"£"#,##0</c:formatCode>
                <c:ptCount val="2"/>
                <c:pt idx="0">
                  <c:v>2073012.3132530118</c:v>
                </c:pt>
                <c:pt idx="1">
                  <c:v>1389719.0123307791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F-4883-8510-140E83D62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38959"/>
        <c:axId val="1836254815"/>
      </c:barChart>
      <c:catAx>
        <c:axId val="204523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54815"/>
        <c:crosses val="autoZero"/>
        <c:auto val="1"/>
        <c:lblAlgn val="ctr"/>
        <c:lblOffset val="100"/>
        <c:noMultiLvlLbl val="0"/>
      </c:catAx>
      <c:valAx>
        <c:axId val="183625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3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31-4F82-B5C1-D6729F5ABCDF}"/>
              </c:ext>
            </c:extLst>
          </c:dPt>
          <c:cat>
            <c:strRef>
              <c:f>'[chmc-change-budget Mar-22 v1.xlsx]BP21_22'!$H$2:$I$2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v1.xlsx]BP21_22'!$H$8:$I$8</c:f>
              <c:numCache>
                <c:formatCode>"£"#,##0</c:formatCode>
                <c:ptCount val="2"/>
                <c:pt idx="0">
                  <c:v>73575.903614457842</c:v>
                </c:pt>
                <c:pt idx="1">
                  <c:v>20397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1-4F82-B5C1-D6729F5AB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024031"/>
        <c:axId val="2043257215"/>
      </c:barChart>
      <c:catAx>
        <c:axId val="213502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7215"/>
        <c:crosses val="autoZero"/>
        <c:auto val="1"/>
        <c:lblAlgn val="ctr"/>
        <c:lblOffset val="100"/>
        <c:noMultiLvlLbl val="0"/>
      </c:catAx>
      <c:valAx>
        <c:axId val="204325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02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Financial Year End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FYE Budget v Committed Spend BP21/22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9AC967-D295-4EB5-8156-5F6765360120}"/>
              </a:ext>
            </a:extLst>
          </p:cNvPr>
          <p:cNvSpPr txBox="1"/>
          <p:nvPr/>
        </p:nvSpPr>
        <p:spPr>
          <a:xfrm>
            <a:off x="7572468" y="2456524"/>
            <a:ext cx="1403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Full view of budget: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D1F122F2-340C-47D6-AD91-04EFE5240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264342"/>
              </p:ext>
            </p:extLst>
          </p:nvPr>
        </p:nvGraphicFramePr>
        <p:xfrm>
          <a:off x="2150939" y="699542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2E272D9-3FAE-41BC-A64E-4B603F103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41729"/>
              </p:ext>
            </p:extLst>
          </p:nvPr>
        </p:nvGraphicFramePr>
        <p:xfrm>
          <a:off x="4104674" y="719727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C7B00BC-D987-4E76-9438-36E751DDC91D}"/>
              </a:ext>
            </a:extLst>
          </p:cNvPr>
          <p:cNvSpPr txBox="1"/>
          <p:nvPr/>
        </p:nvSpPr>
        <p:spPr>
          <a:xfrm>
            <a:off x="7585937" y="699542"/>
            <a:ext cx="14036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21/22 Committed Spend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Total 75%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Shippers 67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DNs 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IGTs 17%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NTS 28%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5BE5B15-0C7E-48D6-A56C-6A746E46C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559119"/>
              </p:ext>
            </p:extLst>
          </p:nvPr>
        </p:nvGraphicFramePr>
        <p:xfrm>
          <a:off x="267422" y="2216042"/>
          <a:ext cx="7112889" cy="248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29864BA-670A-4A40-A473-66D6D5750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784681"/>
              </p:ext>
            </p:extLst>
          </p:nvPr>
        </p:nvGraphicFramePr>
        <p:xfrm>
          <a:off x="323528" y="719727"/>
          <a:ext cx="1827411" cy="120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B794E5D-1D49-45F7-86D6-58797F52E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059867"/>
              </p:ext>
            </p:extLst>
          </p:nvPr>
        </p:nvGraphicFramePr>
        <p:xfrm>
          <a:off x="5702421" y="719728"/>
          <a:ext cx="181867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DBD5E1C-88AC-4AF3-AFE6-22E979712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606436"/>
              </p:ext>
            </p:extLst>
          </p:nvPr>
        </p:nvGraphicFramePr>
        <p:xfrm>
          <a:off x="7578317" y="3057023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8" imgW="914400" imgH="806400" progId="Excel.Sheet.12">
                  <p:embed/>
                </p:oleObj>
              </mc:Choice>
              <mc:Fallback>
                <p:oleObj name="Worksheet" showAsIcon="1" r:id="rId8" imgW="914400" imgH="80640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DBD5E1C-88AC-4AF3-AFE6-22E979712C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78317" y="3057023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BDF0C5FF-9DED-4AA3-A0ED-5D5625262FA5}"/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18999</TotalTime>
  <Words>56</Words>
  <Application>Microsoft Office PowerPoint</Application>
  <PresentationFormat>On-screen Show (16:9)</PresentationFormat>
  <Paragraphs>15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FR3 Comms Approach v1.0 221018</vt:lpstr>
      <vt:lpstr>Microsoft Excel Worksheet</vt:lpstr>
      <vt:lpstr>DSC Change Budget 21/22 Financial Year End</vt:lpstr>
      <vt:lpstr>FYE 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James Rigby</cp:lastModifiedBy>
  <cp:revision>113</cp:revision>
  <cp:lastPrinted>2020-09-03T10:38:05Z</cp:lastPrinted>
  <dcterms:created xsi:type="dcterms:W3CDTF">2018-10-22T13:17:46Z</dcterms:created>
  <dcterms:modified xsi:type="dcterms:W3CDTF">2022-04-28T18:51:24Z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