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885" r:id="rId5"/>
    <p:sldId id="88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CCB3B"/>
    <a:srgbClr val="FFBF00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BBFE1-B6FA-3A73-7DFC-EE0348A08E74}" v="39" dt="2022-05-24T10:54:05.388"/>
    <p1510:client id="{2D3CE6CB-BE6C-C86B-8B11-1EDA108156A5}" v="948" dt="2022-05-26T13:31:12.428"/>
    <p1510:client id="{78A7E327-FC3E-9094-6ABB-FBBDF6C9625A}" v="676" dt="2022-05-20T16:14:21.381"/>
    <p1510:client id="{79934AB9-FDE9-B3B5-50F6-1226DC380EB6}" v="12" dt="2022-05-26T13:39:44.060"/>
    <p1510:client id="{7BC96C66-3C1E-183B-6ADA-1D76BBE831A8}" v="19" dt="2022-05-26T14:13:22.053"/>
    <p1510:client id="{A7CF5016-FE31-A532-4A0A-4F27DCC4EB9B}" v="11" dt="2022-05-26T11:24:36.655"/>
    <p1510:client id="{D8623204-A988-44E4-9D10-3A08BEE65EA9}" v="588" dt="2022-04-28T05:09:59.3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Follows1" userId="S::jon.follows1@xoserve.com::03766345-d5c6-469f-bc0c-a01247b0b53a" providerId="AD" clId="Web-{2D3CE6CB-BE6C-C86B-8B11-1EDA108156A5}"/>
    <pc:docChg chg="modSld">
      <pc:chgData name="Jon Follows1" userId="S::jon.follows1@xoserve.com::03766345-d5c6-469f-bc0c-a01247b0b53a" providerId="AD" clId="Web-{2D3CE6CB-BE6C-C86B-8B11-1EDA108156A5}" dt="2022-05-26T13:31:10.616" v="916"/>
      <pc:docMkLst>
        <pc:docMk/>
      </pc:docMkLst>
      <pc:sldChg chg="modSp">
        <pc:chgData name="Jon Follows1" userId="S::jon.follows1@xoserve.com::03766345-d5c6-469f-bc0c-a01247b0b53a" providerId="AD" clId="Web-{2D3CE6CB-BE6C-C86B-8B11-1EDA108156A5}" dt="2022-05-26T13:31:00.147" v="914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2D3CE6CB-BE6C-C86B-8B11-1EDA108156A5}" dt="2022-05-26T13:31:00.147" v="914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2D3CE6CB-BE6C-C86B-8B11-1EDA108156A5}" dt="2022-05-26T13:31:10.616" v="916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2D3CE6CB-BE6C-C86B-8B11-1EDA108156A5}" dt="2022-05-26T13:31:10.616" v="916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7BC96C66-3C1E-183B-6ADA-1D76BBE831A8}"/>
    <pc:docChg chg="modSld">
      <pc:chgData name="Tracy OConnor" userId="S::tracy.oconnor@xoserve.com::c165d205-f988-41c6-a790-ae0515e39fe0" providerId="AD" clId="Web-{7BC96C66-3C1E-183B-6ADA-1D76BBE831A8}" dt="2022-05-26T14:13:20.303" v="10" actId="20577"/>
      <pc:docMkLst>
        <pc:docMk/>
      </pc:docMkLst>
      <pc:sldChg chg="modSp">
        <pc:chgData name="Tracy OConnor" userId="S::tracy.oconnor@xoserve.com::c165d205-f988-41c6-a790-ae0515e39fe0" providerId="AD" clId="Web-{7BC96C66-3C1E-183B-6ADA-1D76BBE831A8}" dt="2022-05-26T14:13:13.943" v="9" actId="20577"/>
        <pc:sldMkLst>
          <pc:docMk/>
          <pc:sldMk cId="416191731" sldId="885"/>
        </pc:sldMkLst>
        <pc:spChg chg="mod">
          <ac:chgData name="Tracy OConnor" userId="S::tracy.oconnor@xoserve.com::c165d205-f988-41c6-a790-ae0515e39fe0" providerId="AD" clId="Web-{7BC96C66-3C1E-183B-6ADA-1D76BBE831A8}" dt="2022-05-26T14:13:13.943" v="9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Tracy OConnor" userId="S::tracy.oconnor@xoserve.com::c165d205-f988-41c6-a790-ae0515e39fe0" providerId="AD" clId="Web-{7BC96C66-3C1E-183B-6ADA-1D76BBE831A8}" dt="2022-05-26T14:11:09.284" v="8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Tracy OConnor" userId="S::tracy.oconnor@xoserve.com::c165d205-f988-41c6-a790-ae0515e39fe0" providerId="AD" clId="Web-{7BC96C66-3C1E-183B-6ADA-1D76BBE831A8}" dt="2022-05-26T14:13:20.303" v="10" actId="20577"/>
        <pc:sldMkLst>
          <pc:docMk/>
          <pc:sldMk cId="998598407" sldId="886"/>
        </pc:sldMkLst>
        <pc:spChg chg="mod">
          <ac:chgData name="Tracy OConnor" userId="S::tracy.oconnor@xoserve.com::c165d205-f988-41c6-a790-ae0515e39fe0" providerId="AD" clId="Web-{7BC96C66-3C1E-183B-6ADA-1D76BBE831A8}" dt="2022-05-26T14:13:20.303" v="10" actId="20577"/>
          <ac:spMkLst>
            <pc:docMk/>
            <pc:sldMk cId="998598407" sldId="886"/>
            <ac:spMk id="3" creationId="{84CF33AE-F5D0-4DB5-A281-A025ECF07D2B}"/>
          </ac:spMkLst>
        </pc:spChg>
      </pc:sldChg>
    </pc:docChg>
  </pc:docChgLst>
  <pc:docChgLst>
    <pc:chgData name="Jon Follows1" userId="S::jon.follows1@xoserve.com::03766345-d5c6-469f-bc0c-a01247b0b53a" providerId="AD" clId="Web-{79934AB9-FDE9-B3B5-50F6-1226DC380EB6}"/>
    <pc:docChg chg="modSld">
      <pc:chgData name="Jon Follows1" userId="S::jon.follows1@xoserve.com::03766345-d5c6-469f-bc0c-a01247b0b53a" providerId="AD" clId="Web-{79934AB9-FDE9-B3B5-50F6-1226DC380EB6}" dt="2022-05-26T13:39:28.903" v="7"/>
      <pc:docMkLst>
        <pc:docMk/>
      </pc:docMkLst>
      <pc:sldChg chg="modSp">
        <pc:chgData name="Jon Follows1" userId="S::jon.follows1@xoserve.com::03766345-d5c6-469f-bc0c-a01247b0b53a" providerId="AD" clId="Web-{79934AB9-FDE9-B3B5-50F6-1226DC380EB6}" dt="2022-05-26T13:39:16.340" v="3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79934AB9-FDE9-B3B5-50F6-1226DC380EB6}" dt="2022-05-26T13:39:16.340" v="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79934AB9-FDE9-B3B5-50F6-1226DC380EB6}" dt="2022-05-26T13:39:28.903" v="7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79934AB9-FDE9-B3B5-50F6-1226DC380EB6}" dt="2022-05-26T13:39:28.903" v="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78A7E327-FC3E-9094-6ABB-FBBDF6C9625A}"/>
    <pc:docChg chg="modSld">
      <pc:chgData name="Jon Follows1" userId="S::jon.follows1@xoserve.com::03766345-d5c6-469f-bc0c-a01247b0b53a" providerId="AD" clId="Web-{78A7E327-FC3E-9094-6ABB-FBBDF6C9625A}" dt="2022-05-20T16:14:19.100" v="617"/>
      <pc:docMkLst>
        <pc:docMk/>
      </pc:docMkLst>
      <pc:sldChg chg="modSp">
        <pc:chgData name="Jon Follows1" userId="S::jon.follows1@xoserve.com::03766345-d5c6-469f-bc0c-a01247b0b53a" providerId="AD" clId="Web-{78A7E327-FC3E-9094-6ABB-FBBDF6C9625A}" dt="2022-05-20T16:08:55.874" v="457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78A7E327-FC3E-9094-6ABB-FBBDF6C9625A}" dt="2022-05-20T16:08:55.874" v="45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78A7E327-FC3E-9094-6ABB-FBBDF6C9625A}" dt="2022-05-20T16:14:19.100" v="617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78A7E327-FC3E-9094-6ABB-FBBDF6C9625A}" dt="2022-05-20T16:14:19.100" v="61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03766345-d5c6-469f-bc0c-a01247b0b53a" providerId="ADAL" clId="{D8623204-A988-44E4-9D10-3A08BEE65EA9}"/>
    <pc:docChg chg="custSel modSld">
      <pc:chgData name="Jon Follows1" userId="03766345-d5c6-469f-bc0c-a01247b0b53a" providerId="ADAL" clId="{D8623204-A988-44E4-9D10-3A08BEE65EA9}" dt="2022-04-28T05:09:59.395" v="604" actId="20577"/>
      <pc:docMkLst>
        <pc:docMk/>
      </pc:docMkLst>
      <pc:sldChg chg="modSp">
        <pc:chgData name="Jon Follows1" userId="03766345-d5c6-469f-bc0c-a01247b0b53a" providerId="ADAL" clId="{D8623204-A988-44E4-9D10-3A08BEE65EA9}" dt="2022-04-28T05:08:27.409" v="601" actId="6549"/>
        <pc:sldMkLst>
          <pc:docMk/>
          <pc:sldMk cId="416191731" sldId="885"/>
        </pc:sldMkLst>
        <pc:spChg chg="mod">
          <ac:chgData name="Jon Follows1" userId="03766345-d5c6-469f-bc0c-a01247b0b53a" providerId="ADAL" clId="{D8623204-A988-44E4-9D10-3A08BEE65EA9}" dt="2022-04-28T04:48:48.942" v="2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Jon Follows1" userId="03766345-d5c6-469f-bc0c-a01247b0b53a" providerId="ADAL" clId="{D8623204-A988-44E4-9D10-3A08BEE65EA9}" dt="2022-04-28T05:08:27.409" v="601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03766345-d5c6-469f-bc0c-a01247b0b53a" providerId="ADAL" clId="{D8623204-A988-44E4-9D10-3A08BEE65EA9}" dt="2022-04-28T05:09:59.395" v="604" actId="20577"/>
        <pc:sldMkLst>
          <pc:docMk/>
          <pc:sldMk cId="998598407" sldId="886"/>
        </pc:sldMkLst>
        <pc:spChg chg="mod">
          <ac:chgData name="Jon Follows1" userId="03766345-d5c6-469f-bc0c-a01247b0b53a" providerId="ADAL" clId="{D8623204-A988-44E4-9D10-3A08BEE65EA9}" dt="2022-04-28T05:09:59.395" v="604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Jon Follows1" userId="03766345-d5c6-469f-bc0c-a01247b0b53a" providerId="ADAL" clId="{D8623204-A988-44E4-9D10-3A08BEE65EA9}" dt="2022-04-28T05:04:37.250" v="599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033BBFE1-B6FA-3A73-7DFC-EE0348A08E74}"/>
    <pc:docChg chg="modSld">
      <pc:chgData name="Jon Follows1" userId="S::jon.follows1@xoserve.com::03766345-d5c6-469f-bc0c-a01247b0b53a" providerId="AD" clId="Web-{033BBFE1-B6FA-3A73-7DFC-EE0348A08E74}" dt="2022-05-24T10:54:02.810" v="26"/>
      <pc:docMkLst>
        <pc:docMk/>
      </pc:docMkLst>
      <pc:sldChg chg="modSp">
        <pc:chgData name="Jon Follows1" userId="S::jon.follows1@xoserve.com::03766345-d5c6-469f-bc0c-a01247b0b53a" providerId="AD" clId="Web-{033BBFE1-B6FA-3A73-7DFC-EE0348A08E74}" dt="2022-05-24T10:52:48.121" v="7" actId="20577"/>
        <pc:sldMkLst>
          <pc:docMk/>
          <pc:sldMk cId="416191731" sldId="885"/>
        </pc:sldMkLst>
        <pc:spChg chg="mod">
          <ac:chgData name="Jon Follows1" userId="S::jon.follows1@xoserve.com::03766345-d5c6-469f-bc0c-a01247b0b53a" providerId="AD" clId="Web-{033BBFE1-B6FA-3A73-7DFC-EE0348A08E74}" dt="2022-05-24T10:52:48.121" v="7" actId="20577"/>
          <ac:spMkLst>
            <pc:docMk/>
            <pc:sldMk cId="416191731" sldId="885"/>
            <ac:spMk id="3" creationId="{84CF33AE-F5D0-4DB5-A281-A025ECF07D2B}"/>
          </ac:spMkLst>
        </pc:spChg>
      </pc:sldChg>
      <pc:sldChg chg="modSp">
        <pc:chgData name="Jon Follows1" userId="S::jon.follows1@xoserve.com::03766345-d5c6-469f-bc0c-a01247b0b53a" providerId="AD" clId="Web-{033BBFE1-B6FA-3A73-7DFC-EE0348A08E74}" dt="2022-05-24T10:54:02.810" v="26"/>
        <pc:sldMkLst>
          <pc:docMk/>
          <pc:sldMk cId="998598407" sldId="886"/>
        </pc:sldMkLst>
        <pc:spChg chg="mod">
          <ac:chgData name="Jon Follows1" userId="S::jon.follows1@xoserve.com::03766345-d5c6-469f-bc0c-a01247b0b53a" providerId="AD" clId="Web-{033BBFE1-B6FA-3A73-7DFC-EE0348A08E74}" dt="2022-05-24T10:52:55.011" v="16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Jon Follows1" userId="S::jon.follows1@xoserve.com::03766345-d5c6-469f-bc0c-a01247b0b53a" providerId="AD" clId="Web-{033BBFE1-B6FA-3A73-7DFC-EE0348A08E74}" dt="2022-05-24T10:54:02.810" v="26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A7CF5016-FE31-A532-4A0A-4F27DCC4EB9B}"/>
    <pc:docChg chg="modSld">
      <pc:chgData name="Jon Follows1" userId="S::jon.follows1@xoserve.com::03766345-d5c6-469f-bc0c-a01247b0b53a" providerId="AD" clId="Web-{A7CF5016-FE31-A532-4A0A-4F27DCC4EB9B}" dt="2022-05-26T11:24:36.655" v="10"/>
      <pc:docMkLst>
        <pc:docMk/>
      </pc:docMkLst>
      <pc:sldChg chg="modSp">
        <pc:chgData name="Jon Follows1" userId="S::jon.follows1@xoserve.com::03766345-d5c6-469f-bc0c-a01247b0b53a" providerId="AD" clId="Web-{A7CF5016-FE31-A532-4A0A-4F27DCC4EB9B}" dt="2022-05-26T11:24:36.655" v="10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A7CF5016-FE31-A532-4A0A-4F27DCC4EB9B}" dt="2022-05-26T11:24:36.655" v="10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c165d205-f988-41c6-a790-ae0515e39fe0" providerId="ADAL" clId="{AF00958A-D2A8-4B5C-B9DF-F29621DC5E85}"/>
    <pc:docChg chg="modSld">
      <pc:chgData name="Tracy OConnor" userId="c165d205-f988-41c6-a790-ae0515e39fe0" providerId="ADAL" clId="{AF00958A-D2A8-4B5C-B9DF-F29621DC5E85}" dt="2022-04-04T11:36:13.270" v="192" actId="20577"/>
      <pc:docMkLst>
        <pc:docMk/>
      </pc:docMkLst>
      <pc:sldChg chg="modSp">
        <pc:chgData name="Tracy OConnor" userId="c165d205-f988-41c6-a790-ae0515e39fe0" providerId="ADAL" clId="{AF00958A-D2A8-4B5C-B9DF-F29621DC5E85}" dt="2022-04-04T11:33:13.553" v="136"/>
        <pc:sldMkLst>
          <pc:docMk/>
          <pc:sldMk cId="416191731" sldId="885"/>
        </pc:sldMkLst>
        <pc:spChg chg="mod">
          <ac:chgData name="Tracy OConnor" userId="c165d205-f988-41c6-a790-ae0515e39fe0" providerId="ADAL" clId="{AF00958A-D2A8-4B5C-B9DF-F29621DC5E85}" dt="2022-04-04T11:29:12.446" v="6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Tracy OConnor" userId="c165d205-f988-41c6-a790-ae0515e39fe0" providerId="ADAL" clId="{AF00958A-D2A8-4B5C-B9DF-F29621DC5E85}" dt="2022-04-04T11:33:13.553" v="136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Tracy OConnor" userId="c165d205-f988-41c6-a790-ae0515e39fe0" providerId="ADAL" clId="{AF00958A-D2A8-4B5C-B9DF-F29621DC5E85}" dt="2022-04-04T11:36:13.270" v="192" actId="20577"/>
        <pc:sldMkLst>
          <pc:docMk/>
          <pc:sldMk cId="998598407" sldId="886"/>
        </pc:sldMkLst>
        <pc:spChg chg="mod">
          <ac:chgData name="Tracy OConnor" userId="c165d205-f988-41c6-a790-ae0515e39fe0" providerId="ADAL" clId="{AF00958A-D2A8-4B5C-B9DF-F29621DC5E85}" dt="2022-04-04T11:29:20.971" v="14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Tracy OConnor" userId="c165d205-f988-41c6-a790-ae0515e39fe0" providerId="ADAL" clId="{AF00958A-D2A8-4B5C-B9DF-F29621DC5E85}" dt="2022-04-04T11:36:13.270" v="192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726D9ECA-A13E-E854-F3E1-C2572470967B}"/>
    <pc:docChg chg="modSld">
      <pc:chgData name="Jon Follows1" userId="S::jon.follows1@xoserve.com::03766345-d5c6-469f-bc0c-a01247b0b53a" providerId="AD" clId="Web-{726D9ECA-A13E-E854-F3E1-C2572470967B}" dt="2022-04-04T12:21:36.991" v="35"/>
      <pc:docMkLst>
        <pc:docMk/>
      </pc:docMkLst>
      <pc:sldChg chg="modSp">
        <pc:chgData name="Jon Follows1" userId="S::jon.follows1@xoserve.com::03766345-d5c6-469f-bc0c-a01247b0b53a" providerId="AD" clId="Web-{726D9ECA-A13E-E854-F3E1-C2572470967B}" dt="2022-04-04T12:21:36.991" v="35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726D9ECA-A13E-E854-F3E1-C2572470967B}" dt="2022-04-04T12:21:36.991" v="35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50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881577"/>
              </p:ext>
            </p:extLst>
          </p:nvPr>
        </p:nvGraphicFramePr>
        <p:xfrm>
          <a:off x="198522" y="495673"/>
          <a:ext cx="8765004" cy="3950828"/>
        </p:xfrm>
        <a:graphic>
          <a:graphicData uri="http://schemas.openxmlformats.org/drawingml/2006/table">
            <a:tbl>
              <a:tblPr firstRow="1" bandRow="1"/>
              <a:tblGrid>
                <a:gridCol w="1838825">
                  <a:extLst>
                    <a:ext uri="{9D8B030D-6E8A-4147-A177-3AD203B41FA5}">
                      <a16:colId xmlns:a16="http://schemas.microsoft.com/office/drawing/2014/main" val="2847750447"/>
                    </a:ext>
                  </a:extLst>
                </a:gridCol>
                <a:gridCol w="1194501">
                  <a:extLst>
                    <a:ext uri="{9D8B030D-6E8A-4147-A177-3AD203B41FA5}">
                      <a16:colId xmlns:a16="http://schemas.microsoft.com/office/drawing/2014/main" val="3558775724"/>
                    </a:ext>
                  </a:extLst>
                </a:gridCol>
                <a:gridCol w="2162628">
                  <a:extLst>
                    <a:ext uri="{9D8B030D-6E8A-4147-A177-3AD203B41FA5}">
                      <a16:colId xmlns:a16="http://schemas.microsoft.com/office/drawing/2014/main" val="2515456850"/>
                    </a:ext>
                  </a:extLst>
                </a:gridCol>
                <a:gridCol w="739625">
                  <a:extLst>
                    <a:ext uri="{9D8B030D-6E8A-4147-A177-3AD203B41FA5}">
                      <a16:colId xmlns:a16="http://schemas.microsoft.com/office/drawing/2014/main" val="1654760590"/>
                    </a:ext>
                  </a:extLst>
                </a:gridCol>
                <a:gridCol w="282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1237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XRN Title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Target Detailed Design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 &amp; Issues /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Key Messaging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49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XRN4978 -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Notification of Rolling AQ Value (following Transfer of Ownership between M-5 and M) 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sz="9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endParaRPr lang="en-GB" sz="9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approved at </a:t>
                      </a:r>
                      <a:r>
                        <a:rPr lang="en-GB" sz="9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11/05/22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894165"/>
                  </a:ext>
                </a:extLst>
              </a:tr>
              <a:tr h="713677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XRN4990 -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(MOD0664) 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2022 - Approval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deferred at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on 11/05/22 to include consultation comments into Change Pack</a:t>
                      </a:r>
                      <a:endParaRPr lang="en-US" dirty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Seeking approval at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08/06/22</a:t>
                      </a:r>
                      <a:endParaRPr lang="en-US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138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XRN4992B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Modification 0687 Clarification of Supplier of Last Resort (</a:t>
                      </a:r>
                      <a:r>
                        <a:rPr lang="en-US" sz="9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SoLR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Cost Recovery Process 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2022 - Approval 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ID 67431: There is a risk that a MOD may be raised to include IGT sites into </a:t>
                      </a:r>
                      <a:r>
                        <a:rPr lang="en-US" sz="7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SoLR</a:t>
                      </a: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charging. e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Mitigation: Accept risk. Design will be completed as per the current scope and has been issued for consultation in May 2022. This will not form part of any Nov22 Release. </a:t>
                      </a: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issued to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consultation on 16/05/22</a:t>
                      </a:r>
                      <a:endParaRPr lang="en-US" dirty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Seeking approval at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08/06/22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25474"/>
                  </a:ext>
                </a:extLst>
              </a:tr>
              <a:tr h="32888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XRN5091 -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 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  2022 – Consultation​</a:t>
                      </a:r>
                    </a:p>
                    <a:p>
                      <a:pPr marL="0" indent="0" algn="l">
                        <a:buNone/>
                      </a:pP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​July 2022 - Approval 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submission date revised to 13/06/22 as quality criteria for submission not met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Seeking approval at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13/07/22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692173"/>
                  </a:ext>
                </a:extLst>
              </a:tr>
              <a:tr h="723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MOD0701 - Aligning Capacity booking under the UNC and arrangements set out in relevant NEXAs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June  2022 – Consultation </a:t>
                      </a:r>
                      <a:endParaRPr lang="en-US" sz="900" b="0" i="0" u="none" strike="noStrike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>
                        <a:buNone/>
                      </a:pPr>
                      <a:endParaRPr lang="en-US" sz="900" b="0" i="0" u="none" strike="noStrike" kern="1200" noProof="0" dirty="0"/>
                    </a:p>
                    <a:p>
                      <a:pPr marL="0" lvl="0" indent="0" algn="l">
                        <a:buNone/>
                      </a:pPr>
                      <a:r>
                        <a:rPr lang="en-US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July 2022 - Approval </a:t>
                      </a:r>
                      <a:endParaRPr lang="en-GB" b="0" i="0" u="none" strike="noStrike" noProof="0" dirty="0"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submission date revised to 13/06/22 as quality criteria for submission not met</a:t>
                      </a:r>
                      <a:endParaRPr lang="en-US" sz="900" b="0" i="0" u="none" strike="noStrike" kern="1200" noProof="0" dirty="0"/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Seeking approval at 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 on 13/07/22</a:t>
                      </a:r>
                      <a:endParaRPr lang="en-GB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85577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Dec 21 - April 22 Changes in Design – Shipper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476686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26th 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978519"/>
              </p:ext>
            </p:extLst>
          </p:nvPr>
        </p:nvGraphicFramePr>
        <p:xfrm>
          <a:off x="193682" y="495673"/>
          <a:ext cx="8756635" cy="3483002"/>
        </p:xfrm>
        <a:graphic>
          <a:graphicData uri="http://schemas.openxmlformats.org/drawingml/2006/table">
            <a:tbl>
              <a:tblPr firstRow="1" bandRow="1"/>
              <a:tblGrid>
                <a:gridCol w="1838825">
                  <a:extLst>
                    <a:ext uri="{9D8B030D-6E8A-4147-A177-3AD203B41FA5}">
                      <a16:colId xmlns:a16="http://schemas.microsoft.com/office/drawing/2014/main" val="2847750447"/>
                    </a:ext>
                  </a:extLst>
                </a:gridCol>
                <a:gridCol w="1199339">
                  <a:extLst>
                    <a:ext uri="{9D8B030D-6E8A-4147-A177-3AD203B41FA5}">
                      <a16:colId xmlns:a16="http://schemas.microsoft.com/office/drawing/2014/main" val="3558775724"/>
                    </a:ext>
                  </a:extLst>
                </a:gridCol>
                <a:gridCol w="1933199">
                  <a:extLst>
                    <a:ext uri="{9D8B030D-6E8A-4147-A177-3AD203B41FA5}">
                      <a16:colId xmlns:a16="http://schemas.microsoft.com/office/drawing/2014/main" val="2515456850"/>
                    </a:ext>
                  </a:extLst>
                </a:gridCol>
                <a:gridCol w="964216">
                  <a:extLst>
                    <a:ext uri="{9D8B030D-6E8A-4147-A177-3AD203B41FA5}">
                      <a16:colId xmlns:a16="http://schemas.microsoft.com/office/drawing/2014/main" val="1654760590"/>
                    </a:ext>
                  </a:extLst>
                </a:gridCol>
                <a:gridCol w="282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99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XRN Title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Target Detailed Design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 &amp; Issues /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Key Messaging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49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XRN4900 - Biomethane/Propane Reduction</a:t>
                      </a: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– Consultation</a:t>
                      </a:r>
                    </a:p>
                    <a:p>
                      <a:pPr marL="0" indent="0" algn="l">
                        <a:buNone/>
                      </a:pP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​June 2022 - Approval 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ID 67731: There is a risk that the physical works required on Customer site will not be completed in line with a Nov 22 Release Date. </a:t>
                      </a:r>
                      <a:b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Mitigation: Align to a future release post Nov22 release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issued to 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 for consultation on 16/05/22</a:t>
                      </a:r>
                      <a:endParaRPr lang="en-GB" sz="900" kern="1200" dirty="0" err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Seeking approval at 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 on 08/06/22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894165"/>
                  </a:ext>
                </a:extLst>
              </a:tr>
              <a:tr h="713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MOD0701 - Aligning Capacity booking under the UNC and arrangements set out in relevant NEXAs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June  2022 – Consultation </a:t>
                      </a:r>
                      <a:endParaRPr lang="en-US" sz="900" b="0" i="0" u="none" strike="noStrike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>
                        <a:buNone/>
                      </a:pPr>
                      <a:endParaRPr lang="en-US" sz="900" b="0" i="0" u="none" strike="noStrike" kern="1200" noProof="0" dirty="0"/>
                    </a:p>
                    <a:p>
                      <a:pPr marL="0" lvl="0" indent="0" algn="l">
                        <a:buNone/>
                      </a:pPr>
                      <a:r>
                        <a:rPr lang="en-US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July 2022 - Approval </a:t>
                      </a:r>
                      <a:endParaRPr lang="en-GB" b="0" i="0" u="none" strike="noStrike" noProof="0" dirty="0"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submission date revised to 13/06/22 as quality criteria for submission not met</a:t>
                      </a:r>
                      <a:endParaRPr lang="en-US" sz="900" b="0" i="0" u="none" strike="noStrike" kern="1200" noProof="0" dirty="0"/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Seeking approval at 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 on 13/07/22</a:t>
                      </a:r>
                      <a:endParaRPr lang="en-GB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9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XRN5298 -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H100 Fife Project – Hydrogen Network Trial 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  2022 - Approval 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ID 67645: The detailed design change pack was not be approved as MOD0799 is still outstanding​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Mitigation: Accept risk. Decision will be taken at </a:t>
                      </a:r>
                      <a:r>
                        <a:rPr lang="en-US" sz="7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June as to  whether this will be taken into delivery for Nov22. 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ID 67482: There is a risk that the CV range will not be updated for hydrogen because a change is required to Gemini leading to the CV for hydrogen being rejected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Mitigation: Monitor change request to be raised by SGN and align to implementation release for this change. 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deferred at 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 on 11/05/22 as UNC MOD0799 is still under consultation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Seeking approval at 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 on 08/06/22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2547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Dec 21 - April 22 Changes in Design – DN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476686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26th 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59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C7F93424-1542-4807-A41A-2647C48590A2}"/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062c7a58-680f-4f64-b38c-ee534b20c862"/>
    <ds:schemaRef ds:uri="856e6b54-728d-4a1a-921a-4039fc36354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Dec 21 - April 22 Changes in Design – Shipper Status Update</vt:lpstr>
      <vt:lpstr>Dec 21 - April 22 Changes in Design – DN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revision>169</cp:revision>
  <dcterms:created xsi:type="dcterms:W3CDTF">2018-09-02T17:12:15Z</dcterms:created>
  <dcterms:modified xsi:type="dcterms:W3CDTF">2022-05-26T14:13:24Z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