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1541" r:id="rId5"/>
    <p:sldId id="15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18"/>
    <p:restoredTop sz="95853"/>
  </p:normalViewPr>
  <p:slideViewPr>
    <p:cSldViewPr snapToGrid="0" snapToObjects="1">
      <p:cViewPr varScale="1">
        <p:scale>
          <a:sx n="103" d="100"/>
          <a:sy n="103" d="100"/>
        </p:scale>
        <p:origin x="5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393C59A1-DF4C-7C42-B871-F937EE095438}"/>
    <pc:docChg chg="undo custSel modSld">
      <pc:chgData name="Joanne Williams" userId="d39fd7a2-e977-4005-a1b8-665cd7ce1fbd" providerId="ADAL" clId="{393C59A1-DF4C-7C42-B871-F937EE095438}" dt="2022-05-25T10:00:06.556" v="30" actId="478"/>
      <pc:docMkLst>
        <pc:docMk/>
      </pc:docMkLst>
      <pc:sldChg chg="addSp delSp modSp mod">
        <pc:chgData name="Joanne Williams" userId="d39fd7a2-e977-4005-a1b8-665cd7ce1fbd" providerId="ADAL" clId="{393C59A1-DF4C-7C42-B871-F937EE095438}" dt="2022-05-25T10:00:06.556" v="30" actId="478"/>
        <pc:sldMkLst>
          <pc:docMk/>
          <pc:sldMk cId="1710057746" sldId="1541"/>
        </pc:sldMkLst>
        <pc:spChg chg="add mod">
          <ac:chgData name="Joanne Williams" userId="d39fd7a2-e977-4005-a1b8-665cd7ce1fbd" providerId="ADAL" clId="{393C59A1-DF4C-7C42-B871-F937EE095438}" dt="2022-05-25T10:00:06.556" v="30" actId="478"/>
          <ac:spMkLst>
            <pc:docMk/>
            <pc:sldMk cId="1710057746" sldId="1541"/>
            <ac:spMk id="3" creationId="{F6A1B5CF-7FA9-3EEF-C2C2-45E5E64EB949}"/>
          </ac:spMkLst>
        </pc:spChg>
        <pc:spChg chg="mod">
          <ac:chgData name="Joanne Williams" userId="d39fd7a2-e977-4005-a1b8-665cd7ce1fbd" providerId="ADAL" clId="{393C59A1-DF4C-7C42-B871-F937EE095438}" dt="2022-05-25T09:59:56.791" v="8" actId="20577"/>
          <ac:spMkLst>
            <pc:docMk/>
            <pc:sldMk cId="1710057746" sldId="1541"/>
            <ac:spMk id="4" creationId="{BF3E9A5C-F313-7347-A4CE-5A39AEB36954}"/>
          </ac:spMkLst>
        </pc:spChg>
        <pc:spChg chg="del mod">
          <ac:chgData name="Joanne Williams" userId="d39fd7a2-e977-4005-a1b8-665cd7ce1fbd" providerId="ADAL" clId="{393C59A1-DF4C-7C42-B871-F937EE095438}" dt="2022-05-25T10:00:06.556" v="30" actId="478"/>
          <ac:spMkLst>
            <pc:docMk/>
            <pc:sldMk cId="1710057746" sldId="1541"/>
            <ac:spMk id="5" creationId="{2AFC198D-9768-CF4C-8B47-AD7C3A4845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5/25/22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50" y="347325"/>
            <a:ext cx="6254751" cy="605294"/>
          </a:xfrm>
          <a:prstGeom prst="rect">
            <a:avLst/>
          </a:prstGeom>
        </p:spPr>
        <p:txBody>
          <a:bodyPr wrap="square">
            <a:spAutoFit/>
          </a:bodyPr>
          <a:lstStyle>
            <a:lvl1pPr algn="ctr">
              <a:defRPr kumimoji="0" lang="en-GB" sz="3463"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6913" marR="6765" lvl="0" indent="0" algn="l" defTabSz="1217707" rtl="0" eaLnBrk="1" fontAlgn="auto" latinLnBrk="0" hangingPunct="1">
              <a:lnSpc>
                <a:spcPts val="3995"/>
              </a:lnSpc>
              <a:spcBef>
                <a:spcPts val="400"/>
              </a:spcBef>
              <a:spcAft>
                <a:spcPts val="0"/>
              </a:spcAft>
              <a:buClrTx/>
              <a:buSzTx/>
              <a:buFontTx/>
              <a:buNone/>
              <a:tabLst/>
              <a:defRPr/>
            </a:pPr>
            <a:r>
              <a:rPr kumimoji="0" lang="en-GB" sz="3463"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644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produc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lstStyle/>
          <a:p>
            <a:r>
              <a:rPr lang="en-US" dirty="0"/>
              <a:t>CMS Rebuild June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dirty="0"/>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609600" y="1014744"/>
            <a:ext cx="10972800" cy="5843256"/>
          </a:xfrm>
        </p:spPr>
        <p:txBody>
          <a:bodyPr vert="horz" lIns="91440" tIns="45720" rIns="91440" bIns="45720" rtlCol="0" anchor="t">
            <a:normAutofit fontScale="70000" lnSpcReduction="20000"/>
          </a:bodyPr>
          <a:lstStyle/>
          <a:p>
            <a:pPr marL="456565" indent="-456565"/>
            <a:endParaRPr lang="en-US" sz="1600" dirty="0">
              <a:latin typeface="Arial"/>
              <a:cs typeface="Arial"/>
            </a:endParaRPr>
          </a:p>
          <a:p>
            <a:pPr marL="456565" indent="-456565"/>
            <a:r>
              <a:rPr lang="en-US" sz="1600" dirty="0">
                <a:latin typeface="Arial"/>
                <a:cs typeface="Arial"/>
              </a:rPr>
              <a:t>The CMS Rebuild Team continue to build out the foundations of the new CMS, the Shipper raised MNC (Meter Number Creation) Process along with non process specific functionality such as Data Clarifications and Site Visits.</a:t>
            </a:r>
          </a:p>
          <a:p>
            <a:pPr marL="456565" indent="-456565"/>
            <a:endParaRPr lang="en-US" sz="1600" dirty="0">
              <a:latin typeface="Arial"/>
              <a:cs typeface="Arial"/>
            </a:endParaRPr>
          </a:p>
          <a:p>
            <a:pPr marL="456565" indent="-456565"/>
            <a:r>
              <a:rPr lang="en-US" sz="1600" dirty="0">
                <a:latin typeface="Arial"/>
                <a:cs typeface="Arial"/>
              </a:rPr>
              <a:t>Weekly sessions with Recco and Xoserve have been scheduled to continue the development the Theft of Gas (Modification 0734) process.</a:t>
            </a:r>
          </a:p>
          <a:p>
            <a:pPr marL="456565" indent="-456565"/>
            <a:endParaRPr lang="en-US" sz="1600" dirty="0">
              <a:latin typeface="Arial"/>
              <a:cs typeface="Arial"/>
            </a:endParaRPr>
          </a:p>
          <a:p>
            <a:pPr marL="456565" indent="-456565"/>
            <a:r>
              <a:rPr lang="en-GB" sz="1600" dirty="0">
                <a:latin typeface="Arial"/>
                <a:cs typeface="Arial"/>
              </a:rPr>
              <a:t>The CMS Customer Focus Groups are now published on the Xoserve Calendar alongside the website, of which the remaining dates are:</a:t>
            </a:r>
            <a:endParaRPr lang="en-US" sz="1600" dirty="0">
              <a:latin typeface="Arial"/>
              <a:cs typeface="Arial"/>
            </a:endParaRPr>
          </a:p>
          <a:p>
            <a:endParaRPr lang="en-US" sz="1600" dirty="0"/>
          </a:p>
          <a:p>
            <a:endParaRPr lang="en-US" sz="1600" dirty="0"/>
          </a:p>
          <a:p>
            <a:endParaRPr lang="en-US" sz="1600" dirty="0"/>
          </a:p>
          <a:p>
            <a:endParaRPr lang="en-US" sz="1600" dirty="0"/>
          </a:p>
          <a:p>
            <a:endParaRPr lang="en-US" sz="1600" dirty="0"/>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r>
              <a:rPr lang="en-US" sz="1600" dirty="0">
                <a:latin typeface="Arial"/>
                <a:cs typeface="Arial"/>
              </a:rPr>
              <a:t>The Customer Focus Group on 10</a:t>
            </a:r>
            <a:r>
              <a:rPr lang="en-US" sz="1600" baseline="30000" dirty="0">
                <a:latin typeface="Arial"/>
                <a:cs typeface="Arial"/>
              </a:rPr>
              <a:t>th</a:t>
            </a:r>
            <a:r>
              <a:rPr lang="en-US" sz="1600" dirty="0">
                <a:latin typeface="Arial"/>
                <a:cs typeface="Arial"/>
              </a:rPr>
              <a:t> June will cover an update of progress to date, a walk through of the </a:t>
            </a:r>
            <a:r>
              <a:rPr lang="en-US" sz="1600" dirty="0" err="1">
                <a:latin typeface="Arial"/>
                <a:cs typeface="Arial"/>
              </a:rPr>
              <a:t>ToG</a:t>
            </a:r>
            <a:r>
              <a:rPr lang="en-US" sz="1600" dirty="0">
                <a:latin typeface="Arial"/>
                <a:cs typeface="Arial"/>
              </a:rPr>
              <a:t> Mod 0734 process alongside a live demo. To register please use the link: </a:t>
            </a:r>
            <a:r>
              <a:rPr lang="en-US" sz="1600" dirty="0">
                <a:latin typeface="Arial"/>
                <a:cs typeface="Arial"/>
                <a:hlinkClick r:id="rId3"/>
              </a:rPr>
              <a:t>https://www.xoserve.com/products-services/data-products/contact-management-service-cms/cms-rebuild-product/</a:t>
            </a:r>
            <a:r>
              <a:rPr lang="en-US" sz="1600" dirty="0">
                <a:latin typeface="Arial"/>
                <a:cs typeface="Arial"/>
              </a:rPr>
              <a:t> </a:t>
            </a: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r>
              <a:rPr lang="en-US" sz="1600" dirty="0">
                <a:latin typeface="Arial"/>
                <a:cs typeface="Arial"/>
              </a:rPr>
              <a:t>As a reminder the delivery will follow an Agile Framework, there is an option to deliver a Minimum Viable Product (MVP) initially with future releases improving the end-to-end functionality of that process.</a:t>
            </a:r>
          </a:p>
          <a:p>
            <a:pPr marL="456565" indent="-456565"/>
            <a:endParaRPr lang="en-US" sz="1600" dirty="0">
              <a:latin typeface="Arial"/>
              <a:cs typeface="Arial"/>
            </a:endParaRPr>
          </a:p>
          <a:p>
            <a:pPr marL="456565" indent="-456565"/>
            <a:r>
              <a:rPr lang="en-US" sz="1600" dirty="0"/>
              <a:t>Further updates will be provided in July </a:t>
            </a:r>
            <a:r>
              <a:rPr lang="en-US" sz="1600" dirty="0" err="1"/>
              <a:t>ChMC</a:t>
            </a:r>
            <a:r>
              <a:rPr lang="en-US" sz="1600" dirty="0"/>
              <a:t>.</a:t>
            </a:r>
          </a:p>
        </p:txBody>
      </p:sp>
      <p:graphicFrame>
        <p:nvGraphicFramePr>
          <p:cNvPr id="4" name="Table 3">
            <a:extLst>
              <a:ext uri="{FF2B5EF4-FFF2-40B4-BE49-F238E27FC236}">
                <a16:creationId xmlns:a16="http://schemas.microsoft.com/office/drawing/2014/main" id="{4F80F9FA-0A23-C047-B9AD-D41A91C9BEC5}"/>
              </a:ext>
            </a:extLst>
          </p:cNvPr>
          <p:cNvGraphicFramePr>
            <a:graphicFrameLocks noGrp="1"/>
          </p:cNvGraphicFramePr>
          <p:nvPr>
            <p:extLst>
              <p:ext uri="{D42A27DB-BD31-4B8C-83A1-F6EECF244321}">
                <p14:modId xmlns:p14="http://schemas.microsoft.com/office/powerpoint/2010/main" val="2789602197"/>
              </p:ext>
            </p:extLst>
          </p:nvPr>
        </p:nvGraphicFramePr>
        <p:xfrm>
          <a:off x="4441372" y="2615572"/>
          <a:ext cx="2476500" cy="2235200"/>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2578991102"/>
                    </a:ext>
                  </a:extLst>
                </a:gridCol>
                <a:gridCol w="825500">
                  <a:extLst>
                    <a:ext uri="{9D8B030D-6E8A-4147-A177-3AD203B41FA5}">
                      <a16:colId xmlns:a16="http://schemas.microsoft.com/office/drawing/2014/main" val="1846843008"/>
                    </a:ext>
                  </a:extLst>
                </a:gridCol>
                <a:gridCol w="825500">
                  <a:extLst>
                    <a:ext uri="{9D8B030D-6E8A-4147-A177-3AD203B41FA5}">
                      <a16:colId xmlns:a16="http://schemas.microsoft.com/office/drawing/2014/main" val="1323656476"/>
                    </a:ext>
                  </a:extLst>
                </a:gridCol>
              </a:tblGrid>
              <a:tr h="203200">
                <a:tc>
                  <a:txBody>
                    <a:bodyPr/>
                    <a:lstStyle/>
                    <a:p>
                      <a:pPr algn="l" fontAlgn="b"/>
                      <a:r>
                        <a:rPr lang="en-GB" sz="1200" u="none" strike="noStrike">
                          <a:effectLst/>
                        </a:rPr>
                        <a:t>Date</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Start</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dirty="0">
                          <a:effectLst/>
                        </a:rPr>
                        <a:t>Time end</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822136"/>
                  </a:ext>
                </a:extLst>
              </a:tr>
              <a:tr h="203200">
                <a:tc>
                  <a:txBody>
                    <a:bodyPr/>
                    <a:lstStyle/>
                    <a:p>
                      <a:pPr algn="r" fontAlgn="b"/>
                      <a:r>
                        <a:rPr lang="en-GB" sz="1200" u="none" strike="noStrike">
                          <a:effectLst/>
                        </a:rPr>
                        <a:t>10/06/2022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11:00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7026614"/>
                  </a:ext>
                </a:extLst>
              </a:tr>
              <a:tr h="203200">
                <a:tc>
                  <a:txBody>
                    <a:bodyPr/>
                    <a:lstStyle/>
                    <a:p>
                      <a:pPr algn="r" fontAlgn="b"/>
                      <a:r>
                        <a:rPr lang="en-GB" sz="1200" u="none" strike="noStrike">
                          <a:effectLst/>
                        </a:rPr>
                        <a:t>06/07/2022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699151"/>
                  </a:ext>
                </a:extLst>
              </a:tr>
              <a:tr h="203200">
                <a:tc>
                  <a:txBody>
                    <a:bodyPr/>
                    <a:lstStyle/>
                    <a:p>
                      <a:pPr algn="r" fontAlgn="b"/>
                      <a:r>
                        <a:rPr lang="en-GB" sz="1200" u="none" strike="noStrike">
                          <a:effectLst/>
                        </a:rPr>
                        <a:t>09/08/2022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2467639"/>
                  </a:ext>
                </a:extLst>
              </a:tr>
              <a:tr h="203200">
                <a:tc>
                  <a:txBody>
                    <a:bodyPr/>
                    <a:lstStyle/>
                    <a:p>
                      <a:pPr algn="r" fontAlgn="b"/>
                      <a:r>
                        <a:rPr lang="en-GB" sz="1200" u="none" strike="noStrike">
                          <a:effectLst/>
                        </a:rPr>
                        <a:t>09/09/2022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34864"/>
                  </a:ext>
                </a:extLst>
              </a:tr>
              <a:tr h="203200">
                <a:tc>
                  <a:txBody>
                    <a:bodyPr/>
                    <a:lstStyle/>
                    <a:p>
                      <a:pPr algn="r" fontAlgn="b"/>
                      <a:r>
                        <a:rPr lang="en-GB" sz="1200" u="none" strike="noStrike">
                          <a:effectLst/>
                        </a:rPr>
                        <a:t>14/10/2022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46168"/>
                  </a:ext>
                </a:extLst>
              </a:tr>
              <a:tr h="203200">
                <a:tc>
                  <a:txBody>
                    <a:bodyPr/>
                    <a:lstStyle/>
                    <a:p>
                      <a:pPr algn="r" fontAlgn="b"/>
                      <a:r>
                        <a:rPr lang="en-GB" sz="1200" u="none" strike="noStrike">
                          <a:effectLst/>
                        </a:rPr>
                        <a:t>08/11/2022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130427"/>
                  </a:ext>
                </a:extLst>
              </a:tr>
              <a:tr h="203200">
                <a:tc>
                  <a:txBody>
                    <a:bodyPr/>
                    <a:lstStyle/>
                    <a:p>
                      <a:pPr algn="r" fontAlgn="b"/>
                      <a:r>
                        <a:rPr lang="en-GB" sz="1200" u="none" strike="noStrike">
                          <a:effectLst/>
                        </a:rPr>
                        <a:t>09/12/2022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585115"/>
                  </a:ext>
                </a:extLst>
              </a:tr>
              <a:tr h="203200">
                <a:tc>
                  <a:txBody>
                    <a:bodyPr/>
                    <a:lstStyle/>
                    <a:p>
                      <a:pPr algn="r" fontAlgn="b"/>
                      <a:r>
                        <a:rPr lang="en-GB" sz="1200" u="none" strike="noStrike">
                          <a:effectLst/>
                        </a:rPr>
                        <a:t>10/01/2023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450457"/>
                  </a:ext>
                </a:extLst>
              </a:tr>
              <a:tr h="203200">
                <a:tc>
                  <a:txBody>
                    <a:bodyPr/>
                    <a:lstStyle/>
                    <a:p>
                      <a:pPr algn="r" fontAlgn="b"/>
                      <a:r>
                        <a:rPr lang="en-GB" sz="1200" u="none" strike="noStrike">
                          <a:effectLst/>
                        </a:rPr>
                        <a:t>07/02/2023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4795467"/>
                  </a:ext>
                </a:extLst>
              </a:tr>
              <a:tr h="203200">
                <a:tc>
                  <a:txBody>
                    <a:bodyPr/>
                    <a:lstStyle/>
                    <a:p>
                      <a:pPr algn="r" fontAlgn="b"/>
                      <a:r>
                        <a:rPr lang="en-GB" sz="1200" u="none" strike="noStrike">
                          <a:effectLst/>
                        </a:rPr>
                        <a:t>07/03/2023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43979"/>
                  </a:ext>
                </a:extLst>
              </a:tr>
            </a:tbl>
          </a:graphicData>
        </a:graphic>
      </p:graphicFrame>
    </p:spTree>
    <p:extLst>
      <p:ext uri="{BB962C8B-B14F-4D97-AF65-F5344CB8AC3E}">
        <p14:creationId xmlns:p14="http://schemas.microsoft.com/office/powerpoint/2010/main" val="144070407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Hannah Brown</DisplayName>
        <AccountId>356</AccountId>
        <AccountType/>
      </UserInfo>
      <UserInfo>
        <DisplayName>Linda Whitcroft</DisplayName>
        <AccountId>78</AccountId>
        <AccountType/>
      </UserInfo>
      <UserInfo>
        <DisplayName>Andrew Szabo</DisplayName>
        <AccountId>75</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092B59-2153-45D1-BA34-14AF2B535120}">
  <ds:schemaRefs>
    <ds:schemaRef ds:uri="691200bb-23ec-4320-bfcc-6974bc463eb3"/>
    <ds:schemaRef ds:uri="http://schemas.microsoft.com/office/2006/metadata/properties"/>
    <ds:schemaRef ds:uri="http://purl.org/dc/dcmitype/"/>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1447494a-e48f-468a-bba7-54d8a0f3944e"/>
    <ds:schemaRef ds:uri="http://www.w3.org/XML/1998/namespace"/>
  </ds:schemaRefs>
</ds:datastoreItem>
</file>

<file path=customXml/itemProps2.xml><?xml version="1.0" encoding="utf-8"?>
<ds:datastoreItem xmlns:ds="http://schemas.openxmlformats.org/officeDocument/2006/customXml" ds:itemID="{573010CD-D883-42C5-AF6C-3CA27AAC1DC8}"/>
</file>

<file path=customXml/itemProps3.xml><?xml version="1.0" encoding="utf-8"?>
<ds:datastoreItem xmlns:ds="http://schemas.openxmlformats.org/officeDocument/2006/customXml" ds:itemID="{6C30F180-3CC8-4D21-BE0D-7E5DA88648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5043</TotalTime>
  <Words>226</Words>
  <Application>Microsoft Macintosh PowerPoint</Application>
  <PresentationFormat>Widescreen</PresentationFormat>
  <Paragraphs>66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Poppins-Light</vt:lpstr>
      <vt:lpstr>1_Office Theme</vt:lpstr>
      <vt:lpstr>CMS Rebuild June Update </vt:lpstr>
      <vt:lpstr>Progress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Joanne Williams</cp:lastModifiedBy>
  <cp:revision>5</cp:revision>
  <dcterms:created xsi:type="dcterms:W3CDTF">2022-02-04T13:05:51Z</dcterms:created>
  <dcterms:modified xsi:type="dcterms:W3CDTF">2022-05-25T10:00:07Z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y fmtid="{D5CDD505-2E9C-101B-9397-08002B2CF9AE}" pid="3" name="Order">
    <vt:r8>79000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