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1" r:id="rId4"/>
  </p:sldMasterIdLst>
  <p:notesMasterIdLst>
    <p:notesMasterId r:id="rId15"/>
  </p:notesMasterIdLst>
  <p:sldIdLst>
    <p:sldId id="2146846682" r:id="rId5"/>
    <p:sldId id="2146846853" r:id="rId6"/>
    <p:sldId id="2146846852" r:id="rId7"/>
    <p:sldId id="2146846856" r:id="rId8"/>
    <p:sldId id="2146846851" r:id="rId9"/>
    <p:sldId id="2146846855" r:id="rId10"/>
    <p:sldId id="2146846854" r:id="rId11"/>
    <p:sldId id="2146846850" r:id="rId12"/>
    <p:sldId id="2146846848" r:id="rId13"/>
    <p:sldId id="214684684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BE9528-F54B-E5CC-7401-E14C2203FB8E}" name="Elizabeth Lawlor" initials="EL" userId="S::elizabeth.lawlor@retailenergycode.co.uk::acf59e56-7144-4f47-bcfb-1fef2afbc70a" providerId="AD"/>
  <p188:author id="{C5B7992A-3031-616F-DBA7-0C84A58968A3}" name="Brian O'Shea" initials="BO" userId="S::brian@retailenergycode.co.uk::d1f81628-ff9b-4796-84ed-a720ca286958" providerId="AD"/>
  <p188:author id="{7EAF7150-1811-9466-0159-E580AFEE574D}" name="Jon Dixon" initials="JD" userId="S::jon.dixon@retailenergycode.co.uk::2a3a1ec9-a2c5-4505-8abb-86d2dd54ae42" providerId="AD"/>
  <p188:author id="{D4952A7C-296C-08AF-EDC0-025BA13E7CB7}" name="Aiyesha Andrade" initials="AA" userId="S::aiyesha.andrade@retailenergycode.co.uk::02165738-feda-4d85-84a6-21b20ae4da40" providerId="AD"/>
  <p188:author id="{30D4BD83-4A3A-E033-036A-3C8221347617}" name="Sid Cox" initials="SC" userId="S::sid.cox@retailenergycode.co.uk::6a2ed9f5-2341-4400-8554-3d6afd633b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zabeth Lawlor" initials="EL" lastIdx="2" clrIdx="0">
    <p:extLst>
      <p:ext uri="{19B8F6BF-5375-455C-9EA6-DF929625EA0E}">
        <p15:presenceInfo xmlns:p15="http://schemas.microsoft.com/office/powerpoint/2012/main" userId="S::elizabeth.lawlor@retailenergycode.co.uk::acf59e56-7144-4f47-bcfb-1fef2afbc70a" providerId="AD"/>
      </p:ext>
    </p:extLst>
  </p:cmAuthor>
  <p:cmAuthor id="2" name="Steve Mulinganie" initials="SM" lastIdx="5" clrIdx="1">
    <p:extLst>
      <p:ext uri="{19B8F6BF-5375-455C-9EA6-DF929625EA0E}">
        <p15:presenceInfo xmlns:p15="http://schemas.microsoft.com/office/powerpoint/2012/main" userId="S::Steve.Mulinganie@gazprom-energy.com::9ff20fb3-42ab-48b2-a1d4-a7c524b58df6" providerId="AD"/>
      </p:ext>
    </p:extLst>
  </p:cmAuthor>
  <p:cmAuthor id="3" name="Brian O'Shea" initials="BO" lastIdx="1" clrIdx="2">
    <p:extLst>
      <p:ext uri="{19B8F6BF-5375-455C-9EA6-DF929625EA0E}">
        <p15:presenceInfo xmlns:p15="http://schemas.microsoft.com/office/powerpoint/2012/main" userId="S::Brian@retailenergycode.co.uk::d1f81628-ff9b-4796-84ed-a720ca286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1076"/>
    <a:srgbClr val="E8DFF9"/>
    <a:srgbClr val="EA5614"/>
    <a:srgbClr val="AFA1C7"/>
    <a:srgbClr val="8E79AF"/>
    <a:srgbClr val="705996"/>
    <a:srgbClr val="333F50"/>
    <a:srgbClr val="F6FBFC"/>
    <a:srgbClr val="0040C0"/>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95D3E-AFF9-4A83-89C1-DB50A7E4651A}" type="datetimeFigureOut">
              <a:rPr lang="en-GB" smtClean="0"/>
              <a:t>14/06/2022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BBE15-A674-48C1-8D5C-C2705F46FBCA}" type="slidenum">
              <a:rPr lang="en-GB" smtClean="0"/>
              <a:t>‹#›</a:t>
            </a:fld>
            <a:endParaRPr lang="en-GB"/>
          </a:p>
        </p:txBody>
      </p:sp>
    </p:spTree>
    <p:extLst>
      <p:ext uri="{BB962C8B-B14F-4D97-AF65-F5344CB8AC3E}">
        <p14:creationId xmlns:p14="http://schemas.microsoft.com/office/powerpoint/2010/main" val="110624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1</a:t>
            </a:fld>
            <a:endParaRPr lang="en-GB"/>
          </a:p>
        </p:txBody>
      </p:sp>
    </p:spTree>
    <p:extLst>
      <p:ext uri="{BB962C8B-B14F-4D97-AF65-F5344CB8AC3E}">
        <p14:creationId xmlns:p14="http://schemas.microsoft.com/office/powerpoint/2010/main" val="253128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DBBE15-A674-48C1-8D5C-C2705F46FBCA}" type="slidenum">
              <a:rPr lang="en-GB" smtClean="0"/>
              <a:t>10</a:t>
            </a:fld>
            <a:endParaRPr lang="en-GB"/>
          </a:p>
        </p:txBody>
      </p:sp>
    </p:spTree>
    <p:extLst>
      <p:ext uri="{BB962C8B-B14F-4D97-AF65-F5344CB8AC3E}">
        <p14:creationId xmlns:p14="http://schemas.microsoft.com/office/powerpoint/2010/main" val="271259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2</a:t>
            </a:fld>
            <a:endParaRPr lang="en-GB"/>
          </a:p>
        </p:txBody>
      </p:sp>
    </p:spTree>
    <p:extLst>
      <p:ext uri="{BB962C8B-B14F-4D97-AF65-F5344CB8AC3E}">
        <p14:creationId xmlns:p14="http://schemas.microsoft.com/office/powerpoint/2010/main" val="215260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3</a:t>
            </a:fld>
            <a:endParaRPr lang="en-GB"/>
          </a:p>
        </p:txBody>
      </p:sp>
    </p:spTree>
    <p:extLst>
      <p:ext uri="{BB962C8B-B14F-4D97-AF65-F5344CB8AC3E}">
        <p14:creationId xmlns:p14="http://schemas.microsoft.com/office/powerpoint/2010/main" val="118822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DBBE15-A674-48C1-8D5C-C2705F46FBCA}" type="slidenum">
              <a:rPr lang="en-GB" smtClean="0"/>
              <a:t>4</a:t>
            </a:fld>
            <a:endParaRPr lang="en-GB"/>
          </a:p>
        </p:txBody>
      </p:sp>
    </p:spTree>
    <p:extLst>
      <p:ext uri="{BB962C8B-B14F-4D97-AF65-F5344CB8AC3E}">
        <p14:creationId xmlns:p14="http://schemas.microsoft.com/office/powerpoint/2010/main" val="357063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5</a:t>
            </a:fld>
            <a:endParaRPr lang="en-GB"/>
          </a:p>
        </p:txBody>
      </p:sp>
    </p:spTree>
    <p:extLst>
      <p:ext uri="{BB962C8B-B14F-4D97-AF65-F5344CB8AC3E}">
        <p14:creationId xmlns:p14="http://schemas.microsoft.com/office/powerpoint/2010/main" val="338140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6</a:t>
            </a:fld>
            <a:endParaRPr lang="en-GB"/>
          </a:p>
        </p:txBody>
      </p:sp>
    </p:spTree>
    <p:extLst>
      <p:ext uri="{BB962C8B-B14F-4D97-AF65-F5344CB8AC3E}">
        <p14:creationId xmlns:p14="http://schemas.microsoft.com/office/powerpoint/2010/main" val="143167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7</a:t>
            </a:fld>
            <a:endParaRPr lang="en-GB"/>
          </a:p>
        </p:txBody>
      </p:sp>
    </p:spTree>
    <p:extLst>
      <p:ext uri="{BB962C8B-B14F-4D97-AF65-F5344CB8AC3E}">
        <p14:creationId xmlns:p14="http://schemas.microsoft.com/office/powerpoint/2010/main" val="223983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8</a:t>
            </a:fld>
            <a:endParaRPr lang="en-GB"/>
          </a:p>
        </p:txBody>
      </p:sp>
    </p:spTree>
    <p:extLst>
      <p:ext uri="{BB962C8B-B14F-4D97-AF65-F5344CB8AC3E}">
        <p14:creationId xmlns:p14="http://schemas.microsoft.com/office/powerpoint/2010/main" val="361680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ADBBE15-A674-48C1-8D5C-C2705F46FBCA}" type="slidenum">
              <a:rPr lang="en-GB" smtClean="0"/>
              <a:t>9</a:t>
            </a:fld>
            <a:endParaRPr lang="en-GB"/>
          </a:p>
        </p:txBody>
      </p:sp>
    </p:spTree>
    <p:extLst>
      <p:ext uri="{BB962C8B-B14F-4D97-AF65-F5344CB8AC3E}">
        <p14:creationId xmlns:p14="http://schemas.microsoft.com/office/powerpoint/2010/main" val="486461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8569-4725-4FD4-A829-7599686D2AFE}"/>
              </a:ext>
            </a:extLst>
          </p:cNvPr>
          <p:cNvSpPr>
            <a:spLocks noGrp="1"/>
          </p:cNvSpPr>
          <p:nvPr>
            <p:ph type="ctrTitle"/>
          </p:nvPr>
        </p:nvSpPr>
        <p:spPr>
          <a:xfrm>
            <a:off x="1589619" y="3500680"/>
            <a:ext cx="10449910" cy="771776"/>
          </a:xfrm>
        </p:spPr>
        <p:txBody>
          <a:bodyPr anchor="ctr">
            <a:normAutofit/>
          </a:bodyPr>
          <a:lstStyle>
            <a:lvl1pPr algn="l">
              <a:defRPr sz="54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826EB84-1846-4DB5-80F5-6BAE69CF4F95}"/>
              </a:ext>
            </a:extLst>
          </p:cNvPr>
          <p:cNvSpPr>
            <a:spLocks noGrp="1"/>
          </p:cNvSpPr>
          <p:nvPr>
            <p:ph type="subTitle" idx="1"/>
          </p:nvPr>
        </p:nvSpPr>
        <p:spPr>
          <a:xfrm>
            <a:off x="1589619" y="4344135"/>
            <a:ext cx="10449910" cy="520645"/>
          </a:xfrm>
        </p:spPr>
        <p:txBody>
          <a:bodyPr anchor="ctr">
            <a:normAutofit/>
          </a:bodyPr>
          <a:lstStyle>
            <a:lvl1pPr marL="0" indent="0" algn="l">
              <a:buNone/>
              <a:defRPr sz="2800" spc="3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Rectangle 6">
            <a:extLst>
              <a:ext uri="{FF2B5EF4-FFF2-40B4-BE49-F238E27FC236}">
                <a16:creationId xmlns:a16="http://schemas.microsoft.com/office/drawing/2014/main" id="{DE3590D0-AF92-48B4-B154-29B6D5CA8B6F}"/>
              </a:ext>
            </a:extLst>
          </p:cNvPr>
          <p:cNvSpPr/>
          <p:nvPr userDrawn="1"/>
        </p:nvSpPr>
        <p:spPr>
          <a:xfrm>
            <a:off x="0" y="0"/>
            <a:ext cx="12192000" cy="1103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66865D5-F9A7-436C-AE72-E4570453F052}"/>
              </a:ext>
            </a:extLst>
          </p:cNvPr>
          <p:cNvPicPr>
            <a:picLocks noChangeAspect="1"/>
          </p:cNvPicPr>
          <p:nvPr userDrawn="1"/>
        </p:nvPicPr>
        <p:blipFill>
          <a:blip r:embed="rId2"/>
          <a:stretch>
            <a:fillRect/>
          </a:stretch>
        </p:blipFill>
        <p:spPr>
          <a:xfrm>
            <a:off x="1681585" y="1725623"/>
            <a:ext cx="10510415" cy="1609483"/>
          </a:xfrm>
          <a:prstGeom prst="rect">
            <a:avLst/>
          </a:prstGeom>
        </p:spPr>
      </p:pic>
      <p:cxnSp>
        <p:nvCxnSpPr>
          <p:cNvPr id="9" name="Straight Connector 8">
            <a:extLst>
              <a:ext uri="{FF2B5EF4-FFF2-40B4-BE49-F238E27FC236}">
                <a16:creationId xmlns:a16="http://schemas.microsoft.com/office/drawing/2014/main" id="{E869FD1D-36A3-4FED-8FBB-F12AC6B991CD}"/>
              </a:ext>
            </a:extLst>
          </p:cNvPr>
          <p:cNvCxnSpPr>
            <a:cxnSpLocks/>
          </p:cNvCxnSpPr>
          <p:nvPr userDrawn="1"/>
        </p:nvCxnSpPr>
        <p:spPr>
          <a:xfrm>
            <a:off x="1682150" y="3429000"/>
            <a:ext cx="10509850" cy="0"/>
          </a:xfrm>
          <a:prstGeom prst="line">
            <a:avLst/>
          </a:prstGeom>
          <a:ln w="41275">
            <a:gradFill flip="none" rotWithShape="1">
              <a:gsLst>
                <a:gs pos="0">
                  <a:schemeClr val="accent1"/>
                </a:gs>
                <a:gs pos="73000">
                  <a:schemeClr val="accent2"/>
                </a:gs>
                <a:gs pos="32000">
                  <a:schemeClr val="accent1"/>
                </a:gs>
                <a:gs pos="98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37FA02D0-EF17-4877-9971-AF05CD8D7E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48000" cy="1098994"/>
          </a:xfrm>
          <a:prstGeom prst="rect">
            <a:avLst/>
          </a:prstGeom>
        </p:spPr>
      </p:pic>
      <p:sp>
        <p:nvSpPr>
          <p:cNvPr id="16" name="Text Placeholder 15">
            <a:extLst>
              <a:ext uri="{FF2B5EF4-FFF2-40B4-BE49-F238E27FC236}">
                <a16:creationId xmlns:a16="http://schemas.microsoft.com/office/drawing/2014/main" id="{F63FFC69-C686-4545-89C6-A2B4ADB04D29}"/>
              </a:ext>
            </a:extLst>
          </p:cNvPr>
          <p:cNvSpPr>
            <a:spLocks noGrp="1"/>
          </p:cNvSpPr>
          <p:nvPr>
            <p:ph type="body" sz="quarter" idx="10" hasCustomPrompt="1"/>
          </p:nvPr>
        </p:nvSpPr>
        <p:spPr>
          <a:xfrm>
            <a:off x="1589619" y="4936459"/>
            <a:ext cx="6335712" cy="346457"/>
          </a:xfrm>
        </p:spPr>
        <p:txBody>
          <a:bodyPr vert="horz" lIns="91440" tIns="45720" rIns="91440" bIns="45720" rtlCol="0" anchor="ctr">
            <a:normAutofit/>
          </a:bodyPr>
          <a:lstStyle>
            <a:lvl1pPr>
              <a:defRPr lang="en-GB" sz="1400" spc="300" dirty="0">
                <a:solidFill>
                  <a:schemeClr val="tx2"/>
                </a:solidFill>
                <a:latin typeface="+mj-lt"/>
              </a:defRPr>
            </a:lvl1pPr>
          </a:lstStyle>
          <a:p>
            <a:pPr marL="0" lvl="0" indent="0">
              <a:buNone/>
            </a:pPr>
            <a:r>
              <a:rPr lang="en-US"/>
              <a:t>Date</a:t>
            </a:r>
            <a:endParaRPr lang="en-GB"/>
          </a:p>
        </p:txBody>
      </p:sp>
    </p:spTree>
    <p:extLst>
      <p:ext uri="{BB962C8B-B14F-4D97-AF65-F5344CB8AC3E}">
        <p14:creationId xmlns:p14="http://schemas.microsoft.com/office/powerpoint/2010/main" val="51038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F0590F-1105-480B-9C32-7B252F2978C8}"/>
              </a:ext>
            </a:extLst>
          </p:cNvPr>
          <p:cNvSpPr/>
          <p:nvPr userDrawn="1"/>
        </p:nvSpPr>
        <p:spPr>
          <a:xfrm>
            <a:off x="0" y="6348553"/>
            <a:ext cx="12192000" cy="509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a:extLst>
              <a:ext uri="{FF2B5EF4-FFF2-40B4-BE49-F238E27FC236}">
                <a16:creationId xmlns:a16="http://schemas.microsoft.com/office/drawing/2014/main" id="{3310F9F2-2610-4755-B859-F7D4AD4A0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 y="6382156"/>
            <a:ext cx="974143" cy="437328"/>
          </a:xfrm>
          <a:prstGeom prst="rect">
            <a:avLst/>
          </a:prstGeom>
        </p:spPr>
      </p:pic>
      <p:sp>
        <p:nvSpPr>
          <p:cNvPr id="8" name="Slide Number Placeholder 5">
            <a:extLst>
              <a:ext uri="{FF2B5EF4-FFF2-40B4-BE49-F238E27FC236}">
                <a16:creationId xmlns:a16="http://schemas.microsoft.com/office/drawing/2014/main" id="{E516F5FB-D4D0-40C4-80B7-705B6183244A}"/>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spTree>
    <p:extLst>
      <p:ext uri="{BB962C8B-B14F-4D97-AF65-F5344CB8AC3E}">
        <p14:creationId xmlns:p14="http://schemas.microsoft.com/office/powerpoint/2010/main" val="112513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F0590F-1105-480B-9C32-7B252F2978C8}"/>
              </a:ext>
            </a:extLst>
          </p:cNvPr>
          <p:cNvSpPr/>
          <p:nvPr userDrawn="1"/>
        </p:nvSpPr>
        <p:spPr>
          <a:xfrm>
            <a:off x="0" y="6348553"/>
            <a:ext cx="12192000" cy="509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a:extLst>
              <a:ext uri="{FF2B5EF4-FFF2-40B4-BE49-F238E27FC236}">
                <a16:creationId xmlns:a16="http://schemas.microsoft.com/office/drawing/2014/main" id="{3310F9F2-2610-4755-B859-F7D4AD4A0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 y="6382156"/>
            <a:ext cx="974143" cy="437328"/>
          </a:xfrm>
          <a:prstGeom prst="rect">
            <a:avLst/>
          </a:prstGeom>
        </p:spPr>
      </p:pic>
      <p:sp>
        <p:nvSpPr>
          <p:cNvPr id="8" name="Slide Number Placeholder 5">
            <a:extLst>
              <a:ext uri="{FF2B5EF4-FFF2-40B4-BE49-F238E27FC236}">
                <a16:creationId xmlns:a16="http://schemas.microsoft.com/office/drawing/2014/main" id="{E516F5FB-D4D0-40C4-80B7-705B6183244A}"/>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cxnSp>
        <p:nvCxnSpPr>
          <p:cNvPr id="9" name="Straight Connector 8">
            <a:extLst>
              <a:ext uri="{FF2B5EF4-FFF2-40B4-BE49-F238E27FC236}">
                <a16:creationId xmlns:a16="http://schemas.microsoft.com/office/drawing/2014/main" id="{4939D351-7F8E-4C79-AC6D-FCDF631D73FD}"/>
              </a:ext>
            </a:extLst>
          </p:cNvPr>
          <p:cNvCxnSpPr>
            <a:cxnSpLocks/>
          </p:cNvCxnSpPr>
          <p:nvPr userDrawn="1"/>
        </p:nvCxnSpPr>
        <p:spPr>
          <a:xfrm>
            <a:off x="0" y="1098355"/>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FE427AE1-118F-4A24-B76A-0750929F8B1D}"/>
              </a:ext>
            </a:extLst>
          </p:cNvPr>
          <p:cNvSpPr>
            <a:spLocks noGrp="1"/>
          </p:cNvSpPr>
          <p:nvPr>
            <p:ph type="title"/>
          </p:nvPr>
        </p:nvSpPr>
        <p:spPr>
          <a:xfrm>
            <a:off x="200527" y="288158"/>
            <a:ext cx="10515600" cy="785757"/>
          </a:xfrm>
        </p:spPr>
        <p:txBody>
          <a:bodyPr>
            <a:normAutofit/>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2403160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D0C7670-80D4-4AC5-A7FA-FB4EC820AE15}"/>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spTree>
    <p:extLst>
      <p:ext uri="{BB962C8B-B14F-4D97-AF65-F5344CB8AC3E}">
        <p14:creationId xmlns:p14="http://schemas.microsoft.com/office/powerpoint/2010/main" val="73077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E6D60-967F-4F29-907E-B0E970DFC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13A73F-E982-4847-BBF3-A87700C4A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EADA32-2993-433F-93F2-CFB6292153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B1A04773-DEBA-4A90-904B-5C1E249A9D53}"/>
              </a:ext>
            </a:extLst>
          </p:cNvPr>
          <p:cNvSpPr/>
          <p:nvPr userDrawn="1"/>
        </p:nvSpPr>
        <p:spPr>
          <a:xfrm>
            <a:off x="0" y="6348553"/>
            <a:ext cx="12192000" cy="509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ADBB57CF-3AFC-48F5-835D-9DBA78F6F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 y="6382156"/>
            <a:ext cx="974143" cy="437328"/>
          </a:xfrm>
          <a:prstGeom prst="rect">
            <a:avLst/>
          </a:prstGeom>
        </p:spPr>
      </p:pic>
      <p:sp>
        <p:nvSpPr>
          <p:cNvPr id="10" name="Slide Number Placeholder 5">
            <a:extLst>
              <a:ext uri="{FF2B5EF4-FFF2-40B4-BE49-F238E27FC236}">
                <a16:creationId xmlns:a16="http://schemas.microsoft.com/office/drawing/2014/main" id="{7404BC11-D9D2-40C5-A28E-6FE38CEAE242}"/>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spTree>
    <p:extLst>
      <p:ext uri="{BB962C8B-B14F-4D97-AF65-F5344CB8AC3E}">
        <p14:creationId xmlns:p14="http://schemas.microsoft.com/office/powerpoint/2010/main" val="153389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B022-750E-4C81-AC06-6BFE1A1CC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0B94296-69ED-4A64-9F01-F501F56382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11AB66-7E24-437F-A6B8-EEF114C3B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8E15AF3-97AF-413F-9CC1-FAA73D547314}"/>
              </a:ext>
            </a:extLst>
          </p:cNvPr>
          <p:cNvSpPr/>
          <p:nvPr userDrawn="1"/>
        </p:nvSpPr>
        <p:spPr>
          <a:xfrm>
            <a:off x="0" y="6348553"/>
            <a:ext cx="12192000" cy="509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5E361983-BB1D-409D-A45F-14E6494DCE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 y="6382156"/>
            <a:ext cx="974143" cy="437328"/>
          </a:xfrm>
          <a:prstGeom prst="rect">
            <a:avLst/>
          </a:prstGeom>
        </p:spPr>
      </p:pic>
      <p:sp>
        <p:nvSpPr>
          <p:cNvPr id="10" name="Slide Number Placeholder 5">
            <a:extLst>
              <a:ext uri="{FF2B5EF4-FFF2-40B4-BE49-F238E27FC236}">
                <a16:creationId xmlns:a16="http://schemas.microsoft.com/office/drawing/2014/main" id="{752B4031-CC88-4349-A77D-F9EBAFA9B4ED}"/>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spTree>
    <p:extLst>
      <p:ext uri="{BB962C8B-B14F-4D97-AF65-F5344CB8AC3E}">
        <p14:creationId xmlns:p14="http://schemas.microsoft.com/office/powerpoint/2010/main" val="3995393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53AE9-C4DC-493C-92A5-7E802C6C06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ECE86C-D9D1-4DF5-98F1-08C25BD3E8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54A0C5-9B98-465E-92A3-A76AF6FF105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3DC9F8B-D195-415F-8F95-37050060D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7043EC-4F3F-44BC-9AC5-90E79059B733}"/>
              </a:ext>
            </a:extLst>
          </p:cNvPr>
          <p:cNvSpPr>
            <a:spLocks noGrp="1"/>
          </p:cNvSpPr>
          <p:nvPr>
            <p:ph type="sldNum" sz="quarter" idx="12"/>
          </p:nvPr>
        </p:nvSpPr>
        <p:spPr/>
        <p:txBody>
          <a:bodyPr/>
          <a:lstStyle/>
          <a:p>
            <a:fld id="{5D4A3269-47D8-4408-9D74-9F402B5DE675}" type="slidenum">
              <a:rPr lang="en-GB" smtClean="0"/>
              <a:t>‹#›</a:t>
            </a:fld>
            <a:endParaRPr lang="en-GB"/>
          </a:p>
        </p:txBody>
      </p:sp>
    </p:spTree>
    <p:extLst>
      <p:ext uri="{BB962C8B-B14F-4D97-AF65-F5344CB8AC3E}">
        <p14:creationId xmlns:p14="http://schemas.microsoft.com/office/powerpoint/2010/main" val="273112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1468C2-2B58-7D4B-82A4-C78BEB4744DA}"/>
              </a:ext>
            </a:extLst>
          </p:cNvPr>
          <p:cNvSpPr>
            <a:spLocks noGrp="1"/>
          </p:cNvSpPr>
          <p:nvPr>
            <p:ph type="dt" sz="half" idx="10"/>
          </p:nvPr>
        </p:nvSpPr>
        <p:spPr/>
        <p:txBody>
          <a:bodyPr/>
          <a:lstStyle/>
          <a:p>
            <a:fld id="{D016B83A-DB54-4A96-B654-44B3D723341E}" type="datetime1">
              <a:rPr lang="en-US" smtClean="0"/>
              <a:t>6/14/2022</a:t>
            </a:fld>
            <a:endParaRPr lang="en-US"/>
          </a:p>
        </p:txBody>
      </p:sp>
      <p:sp>
        <p:nvSpPr>
          <p:cNvPr id="6" name="Slide Number Placeholder 5">
            <a:extLst>
              <a:ext uri="{FF2B5EF4-FFF2-40B4-BE49-F238E27FC236}">
                <a16:creationId xmlns:a16="http://schemas.microsoft.com/office/drawing/2014/main" id="{E3474EA0-019C-3E41-8C48-F6BE929ACBD2}"/>
              </a:ext>
            </a:extLst>
          </p:cNvPr>
          <p:cNvSpPr>
            <a:spLocks noGrp="1"/>
          </p:cNvSpPr>
          <p:nvPr>
            <p:ph type="sldNum" sz="quarter" idx="12"/>
          </p:nvPr>
        </p:nvSpPr>
        <p:spPr/>
        <p:txBody>
          <a:bodyPr/>
          <a:lstStyle/>
          <a:p>
            <a:fld id="{AAD82DBE-562C-2B4D-B1CF-91A4FF021AE0}" type="slidenum">
              <a:rPr lang="en-US" smtClean="0"/>
              <a:pPr/>
              <a:t>‹#›</a:t>
            </a:fld>
            <a:endParaRPr lang="en-US"/>
          </a:p>
        </p:txBody>
      </p:sp>
      <p:cxnSp>
        <p:nvCxnSpPr>
          <p:cNvPr id="12" name="Straight Connector 11">
            <a:extLst>
              <a:ext uri="{FF2B5EF4-FFF2-40B4-BE49-F238E27FC236}">
                <a16:creationId xmlns:a16="http://schemas.microsoft.com/office/drawing/2014/main" id="{663E5D56-08C0-4E5F-B665-1FD7F646CF57}"/>
              </a:ext>
            </a:extLst>
          </p:cNvPr>
          <p:cNvCxnSpPr>
            <a:cxnSpLocks/>
          </p:cNvCxnSpPr>
          <p:nvPr userDrawn="1"/>
        </p:nvCxnSpPr>
        <p:spPr>
          <a:xfrm>
            <a:off x="285815" y="860982"/>
            <a:ext cx="872765" cy="0"/>
          </a:xfrm>
          <a:prstGeom prst="line">
            <a:avLst/>
          </a:prstGeom>
          <a:ln w="76200">
            <a:solidFill>
              <a:srgbClr val="CB6900"/>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91BC9575-D81B-4040-877A-3D4D4EFE2758}"/>
              </a:ext>
            </a:extLst>
          </p:cNvPr>
          <p:cNvSpPr txBox="1">
            <a:spLocks/>
          </p:cNvSpPr>
          <p:nvPr userDrawn="1"/>
        </p:nvSpPr>
        <p:spPr>
          <a:xfrm>
            <a:off x="873696" y="365126"/>
            <a:ext cx="10444607" cy="10300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4400">
              <a:latin typeface="+mn-lt"/>
            </a:endParaRPr>
          </a:p>
        </p:txBody>
      </p:sp>
    </p:spTree>
    <p:extLst>
      <p:ext uri="{BB962C8B-B14F-4D97-AF65-F5344CB8AC3E}">
        <p14:creationId xmlns:p14="http://schemas.microsoft.com/office/powerpoint/2010/main" val="162431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9921-B52A-4B58-ADE0-F7E2617BF59A}"/>
              </a:ext>
            </a:extLst>
          </p:cNvPr>
          <p:cNvSpPr>
            <a:spLocks noGrp="1"/>
          </p:cNvSpPr>
          <p:nvPr>
            <p:ph type="title"/>
          </p:nvPr>
        </p:nvSpPr>
        <p:spPr>
          <a:xfrm>
            <a:off x="838200" y="365126"/>
            <a:ext cx="10515600" cy="785757"/>
          </a:xfrm>
        </p:spPr>
        <p:txBody>
          <a:bodyPr>
            <a:normAutofit/>
          </a:bodyPr>
          <a:lstStyle>
            <a:lvl1pPr>
              <a:defRPr sz="4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F05A7C-8BB9-42BE-8ED3-20057D525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a:extLst>
              <a:ext uri="{FF2B5EF4-FFF2-40B4-BE49-F238E27FC236}">
                <a16:creationId xmlns:a16="http://schemas.microsoft.com/office/drawing/2014/main" id="{166AEF31-D81C-40E2-8290-62C7069FE23E}"/>
              </a:ext>
            </a:extLst>
          </p:cNvPr>
          <p:cNvSpPr/>
          <p:nvPr userDrawn="1"/>
        </p:nvSpPr>
        <p:spPr>
          <a:xfrm>
            <a:off x="0" y="6348553"/>
            <a:ext cx="12192000" cy="509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120BA602-A9BE-4392-BB3C-24490EE1C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 y="6382156"/>
            <a:ext cx="974143" cy="437328"/>
          </a:xfrm>
          <a:prstGeom prst="rect">
            <a:avLst/>
          </a:prstGeom>
        </p:spPr>
      </p:pic>
      <p:sp>
        <p:nvSpPr>
          <p:cNvPr id="6" name="Slide Number Placeholder 5">
            <a:extLst>
              <a:ext uri="{FF2B5EF4-FFF2-40B4-BE49-F238E27FC236}">
                <a16:creationId xmlns:a16="http://schemas.microsoft.com/office/drawing/2014/main" id="{0E1019B6-058B-44B4-8192-2DA5509E2F2A}"/>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cxnSp>
        <p:nvCxnSpPr>
          <p:cNvPr id="9" name="Straight Connector 8">
            <a:extLst>
              <a:ext uri="{FF2B5EF4-FFF2-40B4-BE49-F238E27FC236}">
                <a16:creationId xmlns:a16="http://schemas.microsoft.com/office/drawing/2014/main" id="{D556788F-FA3E-4A2C-8CD0-4C8BBBDB6FEB}"/>
              </a:ext>
            </a:extLst>
          </p:cNvPr>
          <p:cNvCxnSpPr>
            <a:cxnSpLocks/>
          </p:cNvCxnSpPr>
          <p:nvPr userDrawn="1"/>
        </p:nvCxnSpPr>
        <p:spPr>
          <a:xfrm>
            <a:off x="0" y="1098355"/>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46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6AEF31-D81C-40E2-8290-62C7069FE23E}"/>
              </a:ext>
            </a:extLst>
          </p:cNvPr>
          <p:cNvSpPr/>
          <p:nvPr userDrawn="1"/>
        </p:nvSpPr>
        <p:spPr>
          <a:xfrm>
            <a:off x="0" y="0"/>
            <a:ext cx="2880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Logo&#10;&#10;Description automatically generated">
            <a:extLst>
              <a:ext uri="{FF2B5EF4-FFF2-40B4-BE49-F238E27FC236}">
                <a16:creationId xmlns:a16="http://schemas.microsoft.com/office/drawing/2014/main" id="{120BA602-A9BE-4392-BB3C-24490EE1C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40" y="5617031"/>
            <a:ext cx="2678448" cy="1202452"/>
          </a:xfrm>
          <a:prstGeom prst="rect">
            <a:avLst/>
          </a:prstGeom>
        </p:spPr>
      </p:pic>
      <p:sp>
        <p:nvSpPr>
          <p:cNvPr id="6" name="Slide Number Placeholder 5">
            <a:extLst>
              <a:ext uri="{FF2B5EF4-FFF2-40B4-BE49-F238E27FC236}">
                <a16:creationId xmlns:a16="http://schemas.microsoft.com/office/drawing/2014/main" id="{0E1019B6-058B-44B4-8192-2DA5509E2F2A}"/>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cxnSp>
        <p:nvCxnSpPr>
          <p:cNvPr id="8" name="Straight Connector 7">
            <a:extLst>
              <a:ext uri="{FF2B5EF4-FFF2-40B4-BE49-F238E27FC236}">
                <a16:creationId xmlns:a16="http://schemas.microsoft.com/office/drawing/2014/main" id="{3DFEC2E5-34EB-4081-90F8-09A618FD27DB}"/>
              </a:ext>
            </a:extLst>
          </p:cNvPr>
          <p:cNvCxnSpPr/>
          <p:nvPr userDrawn="1"/>
        </p:nvCxnSpPr>
        <p:spPr>
          <a:xfrm>
            <a:off x="123088" y="917897"/>
            <a:ext cx="648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1C7ACA0E-6C67-4BF0-8DA8-21C2F9060A7F}"/>
              </a:ext>
            </a:extLst>
          </p:cNvPr>
          <p:cNvSpPr>
            <a:spLocks noGrp="1"/>
          </p:cNvSpPr>
          <p:nvPr>
            <p:ph type="title"/>
          </p:nvPr>
        </p:nvSpPr>
        <p:spPr>
          <a:xfrm>
            <a:off x="-1" y="205242"/>
            <a:ext cx="3091543" cy="801820"/>
          </a:xfrm>
        </p:spPr>
        <p:txBody>
          <a:bodyPr>
            <a:normAutofit/>
          </a:bodyPr>
          <a:lstStyle>
            <a:lvl1pPr>
              <a:defRPr sz="28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66205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ard Section Header - Updat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6100AA0-C45E-4D0A-BFAD-3BC010A35711}"/>
              </a:ext>
            </a:extLst>
          </p:cNvPr>
          <p:cNvSpPr/>
          <p:nvPr userDrawn="1"/>
        </p:nvSpPr>
        <p:spPr>
          <a:xfrm>
            <a:off x="0" y="0"/>
            <a:ext cx="3804866" cy="6858000"/>
          </a:xfrm>
          <a:custGeom>
            <a:avLst/>
            <a:gdLst>
              <a:gd name="connsiteX0" fmla="*/ 0 w 3804866"/>
              <a:gd name="connsiteY0" fmla="*/ 0 h 6858000"/>
              <a:gd name="connsiteX1" fmla="*/ 3804866 w 3804866"/>
              <a:gd name="connsiteY1" fmla="*/ 0 h 6858000"/>
              <a:gd name="connsiteX2" fmla="*/ 2568631 w 3804866"/>
              <a:gd name="connsiteY2" fmla="*/ 3429000 h 6858000"/>
              <a:gd name="connsiteX3" fmla="*/ 3804866 w 3804866"/>
              <a:gd name="connsiteY3" fmla="*/ 6858000 h 6858000"/>
              <a:gd name="connsiteX4" fmla="*/ 0 w 380486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866" h="6858000">
                <a:moveTo>
                  <a:pt x="0" y="0"/>
                </a:moveTo>
                <a:lnTo>
                  <a:pt x="3804866" y="0"/>
                </a:lnTo>
                <a:lnTo>
                  <a:pt x="2568631" y="3429000"/>
                </a:lnTo>
                <a:lnTo>
                  <a:pt x="380486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Oval 7">
            <a:extLst>
              <a:ext uri="{FF2B5EF4-FFF2-40B4-BE49-F238E27FC236}">
                <a16:creationId xmlns:a16="http://schemas.microsoft.com/office/drawing/2014/main" id="{66DBB7B0-CF7D-49A6-B2CC-C6FF41C51201}"/>
              </a:ext>
            </a:extLst>
          </p:cNvPr>
          <p:cNvSpPr>
            <a:spLocks noChangeAspect="1"/>
          </p:cNvSpPr>
          <p:nvPr userDrawn="1"/>
        </p:nvSpPr>
        <p:spPr>
          <a:xfrm>
            <a:off x="2105623" y="2478231"/>
            <a:ext cx="1901537" cy="19015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ircle: Hollow 8">
            <a:extLst>
              <a:ext uri="{FF2B5EF4-FFF2-40B4-BE49-F238E27FC236}">
                <a16:creationId xmlns:a16="http://schemas.microsoft.com/office/drawing/2014/main" id="{AE66F681-13D5-4BFF-9C22-58F93E047EB7}"/>
              </a:ext>
            </a:extLst>
          </p:cNvPr>
          <p:cNvSpPr>
            <a:spLocks noChangeAspect="1"/>
          </p:cNvSpPr>
          <p:nvPr userDrawn="1"/>
        </p:nvSpPr>
        <p:spPr>
          <a:xfrm>
            <a:off x="2228391" y="2600999"/>
            <a:ext cx="1656000" cy="1656000"/>
          </a:xfrm>
          <a:prstGeom prst="donut">
            <a:avLst>
              <a:gd name="adj" fmla="val 105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 Placeholder 10">
            <a:extLst>
              <a:ext uri="{FF2B5EF4-FFF2-40B4-BE49-F238E27FC236}">
                <a16:creationId xmlns:a16="http://schemas.microsoft.com/office/drawing/2014/main" id="{669CD4E4-8682-464F-8B1A-8EFB72F46B75}"/>
              </a:ext>
            </a:extLst>
          </p:cNvPr>
          <p:cNvSpPr>
            <a:spLocks noGrp="1"/>
          </p:cNvSpPr>
          <p:nvPr>
            <p:ph type="body" sz="quarter" idx="10" hasCustomPrompt="1"/>
          </p:nvPr>
        </p:nvSpPr>
        <p:spPr>
          <a:xfrm>
            <a:off x="2547597" y="3129755"/>
            <a:ext cx="1017587" cy="598487"/>
          </a:xfrm>
        </p:spPr>
        <p:txBody>
          <a:bodyPr anchor="ctr">
            <a:noAutofit/>
          </a:bodyPr>
          <a:lstStyle>
            <a:lvl1pPr marL="0" indent="0" algn="ctr">
              <a:buNone/>
              <a:defRPr sz="4000">
                <a:latin typeface="Lato Black" panose="020F0A02020204030203" pitchFamily="34" charset="0"/>
              </a:defRPr>
            </a:lvl1pPr>
          </a:lstStyle>
          <a:p>
            <a:pPr lvl="0"/>
            <a:r>
              <a:rPr lang="en-US"/>
              <a:t>#</a:t>
            </a:r>
            <a:endParaRPr lang="en-GB"/>
          </a:p>
        </p:txBody>
      </p:sp>
      <p:sp>
        <p:nvSpPr>
          <p:cNvPr id="12" name="Title 11">
            <a:extLst>
              <a:ext uri="{FF2B5EF4-FFF2-40B4-BE49-F238E27FC236}">
                <a16:creationId xmlns:a16="http://schemas.microsoft.com/office/drawing/2014/main" id="{7623B7C2-F34A-4152-99C3-22F4AEF99F3F}"/>
              </a:ext>
            </a:extLst>
          </p:cNvPr>
          <p:cNvSpPr>
            <a:spLocks noGrp="1"/>
          </p:cNvSpPr>
          <p:nvPr>
            <p:ph type="title"/>
          </p:nvPr>
        </p:nvSpPr>
        <p:spPr>
          <a:xfrm>
            <a:off x="4124072" y="2660713"/>
            <a:ext cx="7086120" cy="768287"/>
          </a:xfrm>
        </p:spPr>
        <p:txBody>
          <a:bodyPr>
            <a:normAutofit/>
          </a:bodyPr>
          <a:lstStyle>
            <a:lvl1pPr>
              <a:defRPr sz="3200"/>
            </a:lvl1pPr>
          </a:lstStyle>
          <a:p>
            <a:r>
              <a:rPr lang="en-US"/>
              <a:t>Click to edit Master title style</a:t>
            </a:r>
            <a:endParaRPr lang="en-GB"/>
          </a:p>
        </p:txBody>
      </p:sp>
      <p:sp>
        <p:nvSpPr>
          <p:cNvPr id="14" name="Text Placeholder 13">
            <a:extLst>
              <a:ext uri="{FF2B5EF4-FFF2-40B4-BE49-F238E27FC236}">
                <a16:creationId xmlns:a16="http://schemas.microsoft.com/office/drawing/2014/main" id="{D2702B81-C802-4670-9C05-D95C279A3B27}"/>
              </a:ext>
            </a:extLst>
          </p:cNvPr>
          <p:cNvSpPr>
            <a:spLocks noGrp="1"/>
          </p:cNvSpPr>
          <p:nvPr>
            <p:ph type="body" sz="quarter" idx="11" hasCustomPrompt="1"/>
          </p:nvPr>
        </p:nvSpPr>
        <p:spPr>
          <a:xfrm>
            <a:off x="4124324" y="3493694"/>
            <a:ext cx="7085867" cy="501039"/>
          </a:xfrm>
        </p:spPr>
        <p:txBody>
          <a:bodyPr anchor="b">
            <a:normAutofit/>
          </a:bodyPr>
          <a:lstStyle>
            <a:lvl1pPr marL="0" indent="0">
              <a:buNone/>
              <a:defRPr sz="2400"/>
            </a:lvl1pPr>
          </a:lstStyle>
          <a:p>
            <a:pPr lvl="0"/>
            <a:r>
              <a:rPr lang="en-US"/>
              <a:t>Click to edit Subtitle</a:t>
            </a:r>
            <a:endParaRPr lang="en-GB"/>
          </a:p>
        </p:txBody>
      </p:sp>
      <p:sp>
        <p:nvSpPr>
          <p:cNvPr id="16" name="Text Placeholder 15">
            <a:extLst>
              <a:ext uri="{FF2B5EF4-FFF2-40B4-BE49-F238E27FC236}">
                <a16:creationId xmlns:a16="http://schemas.microsoft.com/office/drawing/2014/main" id="{0F7A24E9-A220-468C-98A4-7DDE4D0B36D1}"/>
              </a:ext>
            </a:extLst>
          </p:cNvPr>
          <p:cNvSpPr>
            <a:spLocks noGrp="1"/>
          </p:cNvSpPr>
          <p:nvPr>
            <p:ph type="body" sz="quarter" idx="12" hasCustomPrompt="1"/>
          </p:nvPr>
        </p:nvSpPr>
        <p:spPr>
          <a:xfrm>
            <a:off x="4124072" y="4059427"/>
            <a:ext cx="2427287" cy="235443"/>
          </a:xfrm>
        </p:spPr>
        <p:txBody>
          <a:bodyPr>
            <a:normAutofit/>
          </a:bodyPr>
          <a:lstStyle>
            <a:lvl1pPr marL="0" indent="0">
              <a:buNone/>
              <a:defRPr sz="1200"/>
            </a:lvl1pPr>
          </a:lstStyle>
          <a:p>
            <a:pPr lvl="0"/>
            <a:r>
              <a:rPr lang="en-US"/>
              <a:t>Date</a:t>
            </a:r>
            <a:endParaRPr lang="en-GB"/>
          </a:p>
        </p:txBody>
      </p:sp>
      <p:sp>
        <p:nvSpPr>
          <p:cNvPr id="18" name="TextBox 17">
            <a:extLst>
              <a:ext uri="{FF2B5EF4-FFF2-40B4-BE49-F238E27FC236}">
                <a16:creationId xmlns:a16="http://schemas.microsoft.com/office/drawing/2014/main" id="{BF0F9FD8-2B27-4B1D-B0B2-6074986334E0}"/>
              </a:ext>
            </a:extLst>
          </p:cNvPr>
          <p:cNvSpPr txBox="1"/>
          <p:nvPr userDrawn="1"/>
        </p:nvSpPr>
        <p:spPr>
          <a:xfrm>
            <a:off x="83430" y="439939"/>
            <a:ext cx="3481754" cy="646331"/>
          </a:xfrm>
          <a:prstGeom prst="rect">
            <a:avLst/>
          </a:prstGeom>
          <a:noFill/>
        </p:spPr>
        <p:txBody>
          <a:bodyPr wrap="square" rtlCol="0">
            <a:spAutoFit/>
          </a:bodyPr>
          <a:lstStyle/>
          <a:p>
            <a:r>
              <a:rPr lang="en-US" sz="3600">
                <a:solidFill>
                  <a:schemeClr val="bg1"/>
                </a:solidFill>
              </a:rPr>
              <a:t>BOARD PAPER</a:t>
            </a:r>
            <a:endParaRPr lang="en-GB" sz="3600">
              <a:solidFill>
                <a:schemeClr val="bg1"/>
              </a:solidFill>
            </a:endParaRPr>
          </a:p>
        </p:txBody>
      </p:sp>
      <p:sp>
        <p:nvSpPr>
          <p:cNvPr id="19" name="TextBox 18">
            <a:extLst>
              <a:ext uri="{FF2B5EF4-FFF2-40B4-BE49-F238E27FC236}">
                <a16:creationId xmlns:a16="http://schemas.microsoft.com/office/drawing/2014/main" id="{32501C58-37FB-4DA2-95B8-C55FAA843304}"/>
              </a:ext>
            </a:extLst>
          </p:cNvPr>
          <p:cNvSpPr txBox="1"/>
          <p:nvPr userDrawn="1"/>
        </p:nvSpPr>
        <p:spPr>
          <a:xfrm>
            <a:off x="83430" y="1053248"/>
            <a:ext cx="1485900" cy="400110"/>
          </a:xfrm>
          <a:prstGeom prst="rect">
            <a:avLst/>
          </a:prstGeom>
          <a:noFill/>
        </p:spPr>
        <p:txBody>
          <a:bodyPr wrap="square" rtlCol="0">
            <a:spAutoFit/>
          </a:bodyPr>
          <a:lstStyle/>
          <a:p>
            <a:r>
              <a:rPr lang="en-US" sz="2000" b="1">
                <a:solidFill>
                  <a:schemeClr val="bg1"/>
                </a:solidFill>
              </a:rPr>
              <a:t>UPDATE</a:t>
            </a:r>
            <a:endParaRPr lang="en-GB" sz="2000" b="1">
              <a:solidFill>
                <a:schemeClr val="bg1"/>
              </a:solidFill>
            </a:endParaRPr>
          </a:p>
        </p:txBody>
      </p:sp>
      <p:pic>
        <p:nvPicPr>
          <p:cNvPr id="20" name="Picture 19" descr="Logo&#10;&#10;Description automatically generated">
            <a:extLst>
              <a:ext uri="{FF2B5EF4-FFF2-40B4-BE49-F238E27FC236}">
                <a16:creationId xmlns:a16="http://schemas.microsoft.com/office/drawing/2014/main" id="{AC4A9818-2631-4719-840B-91BA928BE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70" y="5376391"/>
            <a:ext cx="3022517" cy="1356917"/>
          </a:xfrm>
          <a:prstGeom prst="rect">
            <a:avLst/>
          </a:prstGeom>
        </p:spPr>
      </p:pic>
    </p:spTree>
    <p:extLst>
      <p:ext uri="{BB962C8B-B14F-4D97-AF65-F5344CB8AC3E}">
        <p14:creationId xmlns:p14="http://schemas.microsoft.com/office/powerpoint/2010/main" val="263412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oard Section Header - Discussion">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6100AA0-C45E-4D0A-BFAD-3BC010A35711}"/>
              </a:ext>
            </a:extLst>
          </p:cNvPr>
          <p:cNvSpPr/>
          <p:nvPr userDrawn="1"/>
        </p:nvSpPr>
        <p:spPr>
          <a:xfrm>
            <a:off x="0" y="0"/>
            <a:ext cx="3804866" cy="6858000"/>
          </a:xfrm>
          <a:custGeom>
            <a:avLst/>
            <a:gdLst>
              <a:gd name="connsiteX0" fmla="*/ 0 w 3804866"/>
              <a:gd name="connsiteY0" fmla="*/ 0 h 6858000"/>
              <a:gd name="connsiteX1" fmla="*/ 3804866 w 3804866"/>
              <a:gd name="connsiteY1" fmla="*/ 0 h 6858000"/>
              <a:gd name="connsiteX2" fmla="*/ 2568631 w 3804866"/>
              <a:gd name="connsiteY2" fmla="*/ 3429000 h 6858000"/>
              <a:gd name="connsiteX3" fmla="*/ 3804866 w 3804866"/>
              <a:gd name="connsiteY3" fmla="*/ 6858000 h 6858000"/>
              <a:gd name="connsiteX4" fmla="*/ 0 w 380486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866" h="6858000">
                <a:moveTo>
                  <a:pt x="0" y="0"/>
                </a:moveTo>
                <a:lnTo>
                  <a:pt x="3804866" y="0"/>
                </a:lnTo>
                <a:lnTo>
                  <a:pt x="2568631" y="3429000"/>
                </a:lnTo>
                <a:lnTo>
                  <a:pt x="380486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Oval 7">
            <a:extLst>
              <a:ext uri="{FF2B5EF4-FFF2-40B4-BE49-F238E27FC236}">
                <a16:creationId xmlns:a16="http://schemas.microsoft.com/office/drawing/2014/main" id="{66DBB7B0-CF7D-49A6-B2CC-C6FF41C51201}"/>
              </a:ext>
            </a:extLst>
          </p:cNvPr>
          <p:cNvSpPr>
            <a:spLocks noChangeAspect="1"/>
          </p:cNvSpPr>
          <p:nvPr userDrawn="1"/>
        </p:nvSpPr>
        <p:spPr>
          <a:xfrm>
            <a:off x="2097740" y="2478231"/>
            <a:ext cx="1901537" cy="19015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ircle: Hollow 8">
            <a:extLst>
              <a:ext uri="{FF2B5EF4-FFF2-40B4-BE49-F238E27FC236}">
                <a16:creationId xmlns:a16="http://schemas.microsoft.com/office/drawing/2014/main" id="{AE66F681-13D5-4BFF-9C22-58F93E047EB7}"/>
              </a:ext>
            </a:extLst>
          </p:cNvPr>
          <p:cNvSpPr>
            <a:spLocks noChangeAspect="1"/>
          </p:cNvSpPr>
          <p:nvPr userDrawn="1"/>
        </p:nvSpPr>
        <p:spPr>
          <a:xfrm>
            <a:off x="2228391" y="2600999"/>
            <a:ext cx="1656000" cy="1656000"/>
          </a:xfrm>
          <a:prstGeom prst="donut">
            <a:avLst>
              <a:gd name="adj" fmla="val 105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 Placeholder 10">
            <a:extLst>
              <a:ext uri="{FF2B5EF4-FFF2-40B4-BE49-F238E27FC236}">
                <a16:creationId xmlns:a16="http://schemas.microsoft.com/office/drawing/2014/main" id="{669CD4E4-8682-464F-8B1A-8EFB72F46B75}"/>
              </a:ext>
            </a:extLst>
          </p:cNvPr>
          <p:cNvSpPr>
            <a:spLocks noGrp="1"/>
          </p:cNvSpPr>
          <p:nvPr>
            <p:ph type="body" sz="quarter" idx="10" hasCustomPrompt="1"/>
          </p:nvPr>
        </p:nvSpPr>
        <p:spPr>
          <a:xfrm>
            <a:off x="2547597" y="3129755"/>
            <a:ext cx="1017587" cy="598487"/>
          </a:xfrm>
        </p:spPr>
        <p:txBody>
          <a:bodyPr anchor="ctr">
            <a:noAutofit/>
          </a:bodyPr>
          <a:lstStyle>
            <a:lvl1pPr marL="0" indent="0" algn="ctr">
              <a:buNone/>
              <a:defRPr sz="4000">
                <a:solidFill>
                  <a:schemeClr val="tx1"/>
                </a:solidFill>
                <a:latin typeface="Lato Black" panose="020F0A02020204030203" pitchFamily="34" charset="0"/>
              </a:defRPr>
            </a:lvl1pPr>
          </a:lstStyle>
          <a:p>
            <a:pPr lvl="0"/>
            <a:r>
              <a:rPr lang="en-US"/>
              <a:t>#</a:t>
            </a:r>
            <a:endParaRPr lang="en-GB"/>
          </a:p>
        </p:txBody>
      </p:sp>
      <p:sp>
        <p:nvSpPr>
          <p:cNvPr id="12" name="Title 11">
            <a:extLst>
              <a:ext uri="{FF2B5EF4-FFF2-40B4-BE49-F238E27FC236}">
                <a16:creationId xmlns:a16="http://schemas.microsoft.com/office/drawing/2014/main" id="{7623B7C2-F34A-4152-99C3-22F4AEF99F3F}"/>
              </a:ext>
            </a:extLst>
          </p:cNvPr>
          <p:cNvSpPr>
            <a:spLocks noGrp="1"/>
          </p:cNvSpPr>
          <p:nvPr>
            <p:ph type="title"/>
          </p:nvPr>
        </p:nvSpPr>
        <p:spPr>
          <a:xfrm>
            <a:off x="4124072" y="2660713"/>
            <a:ext cx="7086120" cy="768287"/>
          </a:xfrm>
        </p:spPr>
        <p:txBody>
          <a:bodyPr>
            <a:normAutofit/>
          </a:bodyPr>
          <a:lstStyle>
            <a:lvl1pPr>
              <a:defRPr sz="3200"/>
            </a:lvl1pPr>
          </a:lstStyle>
          <a:p>
            <a:r>
              <a:rPr lang="en-US"/>
              <a:t>Click to edit Master title style</a:t>
            </a:r>
            <a:endParaRPr lang="en-GB"/>
          </a:p>
        </p:txBody>
      </p:sp>
      <p:sp>
        <p:nvSpPr>
          <p:cNvPr id="14" name="Text Placeholder 13">
            <a:extLst>
              <a:ext uri="{FF2B5EF4-FFF2-40B4-BE49-F238E27FC236}">
                <a16:creationId xmlns:a16="http://schemas.microsoft.com/office/drawing/2014/main" id="{D2702B81-C802-4670-9C05-D95C279A3B27}"/>
              </a:ext>
            </a:extLst>
          </p:cNvPr>
          <p:cNvSpPr>
            <a:spLocks noGrp="1"/>
          </p:cNvSpPr>
          <p:nvPr>
            <p:ph type="body" sz="quarter" idx="11" hasCustomPrompt="1"/>
          </p:nvPr>
        </p:nvSpPr>
        <p:spPr>
          <a:xfrm>
            <a:off x="4124324" y="3493694"/>
            <a:ext cx="7085867" cy="501039"/>
          </a:xfrm>
        </p:spPr>
        <p:txBody>
          <a:bodyPr anchor="b">
            <a:normAutofit/>
          </a:bodyPr>
          <a:lstStyle>
            <a:lvl1pPr marL="0" indent="0">
              <a:buNone/>
              <a:defRPr sz="2400"/>
            </a:lvl1pPr>
          </a:lstStyle>
          <a:p>
            <a:pPr lvl="0"/>
            <a:r>
              <a:rPr lang="en-US"/>
              <a:t>Click to edit Subtitle</a:t>
            </a:r>
            <a:endParaRPr lang="en-GB"/>
          </a:p>
        </p:txBody>
      </p:sp>
      <p:sp>
        <p:nvSpPr>
          <p:cNvPr id="16" name="Text Placeholder 15">
            <a:extLst>
              <a:ext uri="{FF2B5EF4-FFF2-40B4-BE49-F238E27FC236}">
                <a16:creationId xmlns:a16="http://schemas.microsoft.com/office/drawing/2014/main" id="{0F7A24E9-A220-468C-98A4-7DDE4D0B36D1}"/>
              </a:ext>
            </a:extLst>
          </p:cNvPr>
          <p:cNvSpPr>
            <a:spLocks noGrp="1"/>
          </p:cNvSpPr>
          <p:nvPr>
            <p:ph type="body" sz="quarter" idx="12" hasCustomPrompt="1"/>
          </p:nvPr>
        </p:nvSpPr>
        <p:spPr>
          <a:xfrm>
            <a:off x="4124072" y="4059427"/>
            <a:ext cx="2427287" cy="235443"/>
          </a:xfrm>
        </p:spPr>
        <p:txBody>
          <a:bodyPr>
            <a:normAutofit/>
          </a:bodyPr>
          <a:lstStyle>
            <a:lvl1pPr marL="0" indent="0">
              <a:buNone/>
              <a:defRPr sz="1200"/>
            </a:lvl1pPr>
          </a:lstStyle>
          <a:p>
            <a:pPr lvl="0"/>
            <a:r>
              <a:rPr lang="en-US"/>
              <a:t>Date</a:t>
            </a:r>
            <a:endParaRPr lang="en-GB"/>
          </a:p>
        </p:txBody>
      </p:sp>
      <p:sp>
        <p:nvSpPr>
          <p:cNvPr id="18" name="TextBox 17">
            <a:extLst>
              <a:ext uri="{FF2B5EF4-FFF2-40B4-BE49-F238E27FC236}">
                <a16:creationId xmlns:a16="http://schemas.microsoft.com/office/drawing/2014/main" id="{BF0F9FD8-2B27-4B1D-B0B2-6074986334E0}"/>
              </a:ext>
            </a:extLst>
          </p:cNvPr>
          <p:cNvSpPr txBox="1"/>
          <p:nvPr userDrawn="1"/>
        </p:nvSpPr>
        <p:spPr>
          <a:xfrm>
            <a:off x="83430" y="439939"/>
            <a:ext cx="3481754" cy="646331"/>
          </a:xfrm>
          <a:prstGeom prst="rect">
            <a:avLst/>
          </a:prstGeom>
          <a:noFill/>
        </p:spPr>
        <p:txBody>
          <a:bodyPr wrap="square" rtlCol="0">
            <a:spAutoFit/>
          </a:bodyPr>
          <a:lstStyle/>
          <a:p>
            <a:r>
              <a:rPr lang="en-US" sz="3600">
                <a:solidFill>
                  <a:schemeClr val="bg1"/>
                </a:solidFill>
              </a:rPr>
              <a:t>BOARD PAPER</a:t>
            </a:r>
            <a:endParaRPr lang="en-GB" sz="3600">
              <a:solidFill>
                <a:schemeClr val="bg1"/>
              </a:solidFill>
            </a:endParaRPr>
          </a:p>
        </p:txBody>
      </p:sp>
      <p:sp>
        <p:nvSpPr>
          <p:cNvPr id="19" name="TextBox 18">
            <a:extLst>
              <a:ext uri="{FF2B5EF4-FFF2-40B4-BE49-F238E27FC236}">
                <a16:creationId xmlns:a16="http://schemas.microsoft.com/office/drawing/2014/main" id="{32501C58-37FB-4DA2-95B8-C55FAA843304}"/>
              </a:ext>
            </a:extLst>
          </p:cNvPr>
          <p:cNvSpPr txBox="1"/>
          <p:nvPr userDrawn="1"/>
        </p:nvSpPr>
        <p:spPr>
          <a:xfrm>
            <a:off x="83429" y="1053248"/>
            <a:ext cx="2144962" cy="400110"/>
          </a:xfrm>
          <a:prstGeom prst="rect">
            <a:avLst/>
          </a:prstGeom>
          <a:noFill/>
        </p:spPr>
        <p:txBody>
          <a:bodyPr wrap="square" rtlCol="0">
            <a:spAutoFit/>
          </a:bodyPr>
          <a:lstStyle/>
          <a:p>
            <a:r>
              <a:rPr lang="en-US" sz="2000" b="1">
                <a:solidFill>
                  <a:schemeClr val="bg1"/>
                </a:solidFill>
              </a:rPr>
              <a:t>DISCUSSION</a:t>
            </a:r>
            <a:endParaRPr lang="en-GB" sz="2000" b="1">
              <a:solidFill>
                <a:schemeClr val="bg1"/>
              </a:solidFill>
            </a:endParaRPr>
          </a:p>
        </p:txBody>
      </p:sp>
      <p:pic>
        <p:nvPicPr>
          <p:cNvPr id="20" name="Picture 19" descr="Logo&#10;&#10;Description automatically generated">
            <a:extLst>
              <a:ext uri="{FF2B5EF4-FFF2-40B4-BE49-F238E27FC236}">
                <a16:creationId xmlns:a16="http://schemas.microsoft.com/office/drawing/2014/main" id="{AC4A9818-2631-4719-840B-91BA928BE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70" y="5376391"/>
            <a:ext cx="3022517" cy="1356917"/>
          </a:xfrm>
          <a:prstGeom prst="rect">
            <a:avLst/>
          </a:prstGeom>
        </p:spPr>
      </p:pic>
    </p:spTree>
    <p:extLst>
      <p:ext uri="{BB962C8B-B14F-4D97-AF65-F5344CB8AC3E}">
        <p14:creationId xmlns:p14="http://schemas.microsoft.com/office/powerpoint/2010/main" val="368592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oard Section Header - Decision">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6100AA0-C45E-4D0A-BFAD-3BC010A35711}"/>
              </a:ext>
            </a:extLst>
          </p:cNvPr>
          <p:cNvSpPr/>
          <p:nvPr userDrawn="1"/>
        </p:nvSpPr>
        <p:spPr>
          <a:xfrm>
            <a:off x="0" y="0"/>
            <a:ext cx="3804866" cy="6858000"/>
          </a:xfrm>
          <a:custGeom>
            <a:avLst/>
            <a:gdLst>
              <a:gd name="connsiteX0" fmla="*/ 0 w 3804866"/>
              <a:gd name="connsiteY0" fmla="*/ 0 h 6858000"/>
              <a:gd name="connsiteX1" fmla="*/ 3804866 w 3804866"/>
              <a:gd name="connsiteY1" fmla="*/ 0 h 6858000"/>
              <a:gd name="connsiteX2" fmla="*/ 2568631 w 3804866"/>
              <a:gd name="connsiteY2" fmla="*/ 3429000 h 6858000"/>
              <a:gd name="connsiteX3" fmla="*/ 3804866 w 3804866"/>
              <a:gd name="connsiteY3" fmla="*/ 6858000 h 6858000"/>
              <a:gd name="connsiteX4" fmla="*/ 0 w 380486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866" h="6858000">
                <a:moveTo>
                  <a:pt x="0" y="0"/>
                </a:moveTo>
                <a:lnTo>
                  <a:pt x="3804866" y="0"/>
                </a:lnTo>
                <a:lnTo>
                  <a:pt x="2568631" y="3429000"/>
                </a:lnTo>
                <a:lnTo>
                  <a:pt x="380486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Oval 7">
            <a:extLst>
              <a:ext uri="{FF2B5EF4-FFF2-40B4-BE49-F238E27FC236}">
                <a16:creationId xmlns:a16="http://schemas.microsoft.com/office/drawing/2014/main" id="{66DBB7B0-CF7D-49A6-B2CC-C6FF41C51201}"/>
              </a:ext>
            </a:extLst>
          </p:cNvPr>
          <p:cNvSpPr>
            <a:spLocks noChangeAspect="1"/>
          </p:cNvSpPr>
          <p:nvPr userDrawn="1"/>
        </p:nvSpPr>
        <p:spPr>
          <a:xfrm>
            <a:off x="2105623" y="2478231"/>
            <a:ext cx="1901537" cy="19015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ircle: Hollow 8">
            <a:extLst>
              <a:ext uri="{FF2B5EF4-FFF2-40B4-BE49-F238E27FC236}">
                <a16:creationId xmlns:a16="http://schemas.microsoft.com/office/drawing/2014/main" id="{AE66F681-13D5-4BFF-9C22-58F93E047EB7}"/>
              </a:ext>
            </a:extLst>
          </p:cNvPr>
          <p:cNvSpPr>
            <a:spLocks noChangeAspect="1"/>
          </p:cNvSpPr>
          <p:nvPr userDrawn="1"/>
        </p:nvSpPr>
        <p:spPr>
          <a:xfrm>
            <a:off x="2228391" y="2600999"/>
            <a:ext cx="1656000" cy="1656000"/>
          </a:xfrm>
          <a:prstGeom prst="donut">
            <a:avLst>
              <a:gd name="adj" fmla="val 105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 Placeholder 10">
            <a:extLst>
              <a:ext uri="{FF2B5EF4-FFF2-40B4-BE49-F238E27FC236}">
                <a16:creationId xmlns:a16="http://schemas.microsoft.com/office/drawing/2014/main" id="{669CD4E4-8682-464F-8B1A-8EFB72F46B75}"/>
              </a:ext>
            </a:extLst>
          </p:cNvPr>
          <p:cNvSpPr>
            <a:spLocks noGrp="1"/>
          </p:cNvSpPr>
          <p:nvPr>
            <p:ph type="body" sz="quarter" idx="10" hasCustomPrompt="1"/>
          </p:nvPr>
        </p:nvSpPr>
        <p:spPr>
          <a:xfrm>
            <a:off x="2547597" y="3129755"/>
            <a:ext cx="1017587" cy="598487"/>
          </a:xfrm>
        </p:spPr>
        <p:txBody>
          <a:bodyPr anchor="ctr">
            <a:noAutofit/>
          </a:bodyPr>
          <a:lstStyle>
            <a:lvl1pPr marL="0" indent="0" algn="ctr">
              <a:buNone/>
              <a:defRPr sz="4000">
                <a:latin typeface="Lato Black" panose="020F0A02020204030203" pitchFamily="34" charset="0"/>
              </a:defRPr>
            </a:lvl1pPr>
          </a:lstStyle>
          <a:p>
            <a:pPr lvl="0"/>
            <a:r>
              <a:rPr lang="en-US"/>
              <a:t>#</a:t>
            </a:r>
            <a:endParaRPr lang="en-GB"/>
          </a:p>
        </p:txBody>
      </p:sp>
      <p:sp>
        <p:nvSpPr>
          <p:cNvPr id="12" name="Title 11">
            <a:extLst>
              <a:ext uri="{FF2B5EF4-FFF2-40B4-BE49-F238E27FC236}">
                <a16:creationId xmlns:a16="http://schemas.microsoft.com/office/drawing/2014/main" id="{7623B7C2-F34A-4152-99C3-22F4AEF99F3F}"/>
              </a:ext>
            </a:extLst>
          </p:cNvPr>
          <p:cNvSpPr>
            <a:spLocks noGrp="1"/>
          </p:cNvSpPr>
          <p:nvPr>
            <p:ph type="title"/>
          </p:nvPr>
        </p:nvSpPr>
        <p:spPr>
          <a:xfrm>
            <a:off x="4124072" y="2660713"/>
            <a:ext cx="7086120" cy="768287"/>
          </a:xfrm>
        </p:spPr>
        <p:txBody>
          <a:bodyPr>
            <a:normAutofit/>
          </a:bodyPr>
          <a:lstStyle>
            <a:lvl1pPr>
              <a:defRPr sz="3200"/>
            </a:lvl1pPr>
          </a:lstStyle>
          <a:p>
            <a:r>
              <a:rPr lang="en-US"/>
              <a:t>Click to edit Master title style</a:t>
            </a:r>
            <a:endParaRPr lang="en-GB"/>
          </a:p>
        </p:txBody>
      </p:sp>
      <p:sp>
        <p:nvSpPr>
          <p:cNvPr id="14" name="Text Placeholder 13">
            <a:extLst>
              <a:ext uri="{FF2B5EF4-FFF2-40B4-BE49-F238E27FC236}">
                <a16:creationId xmlns:a16="http://schemas.microsoft.com/office/drawing/2014/main" id="{D2702B81-C802-4670-9C05-D95C279A3B27}"/>
              </a:ext>
            </a:extLst>
          </p:cNvPr>
          <p:cNvSpPr>
            <a:spLocks noGrp="1"/>
          </p:cNvSpPr>
          <p:nvPr>
            <p:ph type="body" sz="quarter" idx="11" hasCustomPrompt="1"/>
          </p:nvPr>
        </p:nvSpPr>
        <p:spPr>
          <a:xfrm>
            <a:off x="4124324" y="3493694"/>
            <a:ext cx="7085867" cy="501039"/>
          </a:xfrm>
        </p:spPr>
        <p:txBody>
          <a:bodyPr anchor="b">
            <a:normAutofit/>
          </a:bodyPr>
          <a:lstStyle>
            <a:lvl1pPr marL="0" indent="0">
              <a:buNone/>
              <a:defRPr sz="2400"/>
            </a:lvl1pPr>
          </a:lstStyle>
          <a:p>
            <a:pPr lvl="0"/>
            <a:r>
              <a:rPr lang="en-US"/>
              <a:t>Click to edit Subtitle</a:t>
            </a:r>
            <a:endParaRPr lang="en-GB"/>
          </a:p>
        </p:txBody>
      </p:sp>
      <p:sp>
        <p:nvSpPr>
          <p:cNvPr id="16" name="Text Placeholder 15">
            <a:extLst>
              <a:ext uri="{FF2B5EF4-FFF2-40B4-BE49-F238E27FC236}">
                <a16:creationId xmlns:a16="http://schemas.microsoft.com/office/drawing/2014/main" id="{0F7A24E9-A220-468C-98A4-7DDE4D0B36D1}"/>
              </a:ext>
            </a:extLst>
          </p:cNvPr>
          <p:cNvSpPr>
            <a:spLocks noGrp="1"/>
          </p:cNvSpPr>
          <p:nvPr>
            <p:ph type="body" sz="quarter" idx="12" hasCustomPrompt="1"/>
          </p:nvPr>
        </p:nvSpPr>
        <p:spPr>
          <a:xfrm>
            <a:off x="4124072" y="4059427"/>
            <a:ext cx="2427287" cy="235443"/>
          </a:xfrm>
        </p:spPr>
        <p:txBody>
          <a:bodyPr>
            <a:normAutofit/>
          </a:bodyPr>
          <a:lstStyle>
            <a:lvl1pPr marL="0" indent="0">
              <a:buNone/>
              <a:defRPr sz="1200"/>
            </a:lvl1pPr>
          </a:lstStyle>
          <a:p>
            <a:pPr lvl="0"/>
            <a:r>
              <a:rPr lang="en-US"/>
              <a:t>Date</a:t>
            </a:r>
            <a:endParaRPr lang="en-GB"/>
          </a:p>
        </p:txBody>
      </p:sp>
      <p:sp>
        <p:nvSpPr>
          <p:cNvPr id="18" name="TextBox 17">
            <a:extLst>
              <a:ext uri="{FF2B5EF4-FFF2-40B4-BE49-F238E27FC236}">
                <a16:creationId xmlns:a16="http://schemas.microsoft.com/office/drawing/2014/main" id="{BF0F9FD8-2B27-4B1D-B0B2-6074986334E0}"/>
              </a:ext>
            </a:extLst>
          </p:cNvPr>
          <p:cNvSpPr txBox="1"/>
          <p:nvPr userDrawn="1"/>
        </p:nvSpPr>
        <p:spPr>
          <a:xfrm>
            <a:off x="83430" y="439939"/>
            <a:ext cx="3481754" cy="646331"/>
          </a:xfrm>
          <a:prstGeom prst="rect">
            <a:avLst/>
          </a:prstGeom>
          <a:noFill/>
        </p:spPr>
        <p:txBody>
          <a:bodyPr wrap="square" rtlCol="0">
            <a:spAutoFit/>
          </a:bodyPr>
          <a:lstStyle/>
          <a:p>
            <a:r>
              <a:rPr lang="en-US" sz="3600">
                <a:solidFill>
                  <a:schemeClr val="bg1"/>
                </a:solidFill>
              </a:rPr>
              <a:t>BOARD PAPER</a:t>
            </a:r>
            <a:endParaRPr lang="en-GB" sz="3600">
              <a:solidFill>
                <a:schemeClr val="bg1"/>
              </a:solidFill>
            </a:endParaRPr>
          </a:p>
        </p:txBody>
      </p:sp>
      <p:sp>
        <p:nvSpPr>
          <p:cNvPr id="19" name="TextBox 18">
            <a:extLst>
              <a:ext uri="{FF2B5EF4-FFF2-40B4-BE49-F238E27FC236}">
                <a16:creationId xmlns:a16="http://schemas.microsoft.com/office/drawing/2014/main" id="{32501C58-37FB-4DA2-95B8-C55FAA843304}"/>
              </a:ext>
            </a:extLst>
          </p:cNvPr>
          <p:cNvSpPr txBox="1"/>
          <p:nvPr userDrawn="1"/>
        </p:nvSpPr>
        <p:spPr>
          <a:xfrm>
            <a:off x="83429" y="1053248"/>
            <a:ext cx="2144962" cy="400110"/>
          </a:xfrm>
          <a:prstGeom prst="rect">
            <a:avLst/>
          </a:prstGeom>
          <a:noFill/>
        </p:spPr>
        <p:txBody>
          <a:bodyPr wrap="square" rtlCol="0">
            <a:spAutoFit/>
          </a:bodyPr>
          <a:lstStyle/>
          <a:p>
            <a:r>
              <a:rPr lang="en-US" sz="2000" b="1">
                <a:solidFill>
                  <a:schemeClr val="bg1"/>
                </a:solidFill>
              </a:rPr>
              <a:t>DECISION</a:t>
            </a:r>
            <a:endParaRPr lang="en-GB" sz="2000" b="1">
              <a:solidFill>
                <a:schemeClr val="bg1"/>
              </a:solidFill>
            </a:endParaRPr>
          </a:p>
        </p:txBody>
      </p:sp>
      <p:pic>
        <p:nvPicPr>
          <p:cNvPr id="20" name="Picture 19" descr="Logo&#10;&#10;Description automatically generated">
            <a:extLst>
              <a:ext uri="{FF2B5EF4-FFF2-40B4-BE49-F238E27FC236}">
                <a16:creationId xmlns:a16="http://schemas.microsoft.com/office/drawing/2014/main" id="{AC4A9818-2631-4719-840B-91BA928BE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70" y="5376391"/>
            <a:ext cx="3022517" cy="1356917"/>
          </a:xfrm>
          <a:prstGeom prst="rect">
            <a:avLst/>
          </a:prstGeom>
        </p:spPr>
      </p:pic>
    </p:spTree>
    <p:extLst>
      <p:ext uri="{BB962C8B-B14F-4D97-AF65-F5344CB8AC3E}">
        <p14:creationId xmlns:p14="http://schemas.microsoft.com/office/powerpoint/2010/main" val="165725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oard Section Header - Blank">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6100AA0-C45E-4D0A-BFAD-3BC010A35711}"/>
              </a:ext>
            </a:extLst>
          </p:cNvPr>
          <p:cNvSpPr/>
          <p:nvPr userDrawn="1"/>
        </p:nvSpPr>
        <p:spPr>
          <a:xfrm>
            <a:off x="0" y="0"/>
            <a:ext cx="3804866" cy="6858000"/>
          </a:xfrm>
          <a:custGeom>
            <a:avLst/>
            <a:gdLst>
              <a:gd name="connsiteX0" fmla="*/ 0 w 3804866"/>
              <a:gd name="connsiteY0" fmla="*/ 0 h 6858000"/>
              <a:gd name="connsiteX1" fmla="*/ 3804866 w 3804866"/>
              <a:gd name="connsiteY1" fmla="*/ 0 h 6858000"/>
              <a:gd name="connsiteX2" fmla="*/ 2568631 w 3804866"/>
              <a:gd name="connsiteY2" fmla="*/ 3429000 h 6858000"/>
              <a:gd name="connsiteX3" fmla="*/ 3804866 w 3804866"/>
              <a:gd name="connsiteY3" fmla="*/ 6858000 h 6858000"/>
              <a:gd name="connsiteX4" fmla="*/ 0 w 380486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4866" h="6858000">
                <a:moveTo>
                  <a:pt x="0" y="0"/>
                </a:moveTo>
                <a:lnTo>
                  <a:pt x="3804866" y="0"/>
                </a:lnTo>
                <a:lnTo>
                  <a:pt x="2568631" y="3429000"/>
                </a:lnTo>
                <a:lnTo>
                  <a:pt x="380486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Oval 7">
            <a:extLst>
              <a:ext uri="{FF2B5EF4-FFF2-40B4-BE49-F238E27FC236}">
                <a16:creationId xmlns:a16="http://schemas.microsoft.com/office/drawing/2014/main" id="{66DBB7B0-CF7D-49A6-B2CC-C6FF41C51201}"/>
              </a:ext>
            </a:extLst>
          </p:cNvPr>
          <p:cNvSpPr>
            <a:spLocks noChangeAspect="1"/>
          </p:cNvSpPr>
          <p:nvPr userDrawn="1"/>
        </p:nvSpPr>
        <p:spPr>
          <a:xfrm>
            <a:off x="2105623" y="2478231"/>
            <a:ext cx="1901537" cy="190153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ircle: Hollow 8">
            <a:extLst>
              <a:ext uri="{FF2B5EF4-FFF2-40B4-BE49-F238E27FC236}">
                <a16:creationId xmlns:a16="http://schemas.microsoft.com/office/drawing/2014/main" id="{AE66F681-13D5-4BFF-9C22-58F93E047EB7}"/>
              </a:ext>
            </a:extLst>
          </p:cNvPr>
          <p:cNvSpPr>
            <a:spLocks noChangeAspect="1"/>
          </p:cNvSpPr>
          <p:nvPr userDrawn="1"/>
        </p:nvSpPr>
        <p:spPr>
          <a:xfrm>
            <a:off x="2228391" y="2600999"/>
            <a:ext cx="1656000" cy="1656000"/>
          </a:xfrm>
          <a:prstGeom prst="donut">
            <a:avLst>
              <a:gd name="adj" fmla="val 105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 Placeholder 10">
            <a:extLst>
              <a:ext uri="{FF2B5EF4-FFF2-40B4-BE49-F238E27FC236}">
                <a16:creationId xmlns:a16="http://schemas.microsoft.com/office/drawing/2014/main" id="{669CD4E4-8682-464F-8B1A-8EFB72F46B75}"/>
              </a:ext>
            </a:extLst>
          </p:cNvPr>
          <p:cNvSpPr>
            <a:spLocks noGrp="1"/>
          </p:cNvSpPr>
          <p:nvPr>
            <p:ph type="body" sz="quarter" idx="10" hasCustomPrompt="1"/>
          </p:nvPr>
        </p:nvSpPr>
        <p:spPr>
          <a:xfrm>
            <a:off x="2547597" y="3129755"/>
            <a:ext cx="1017587" cy="598487"/>
          </a:xfrm>
        </p:spPr>
        <p:txBody>
          <a:bodyPr anchor="ctr">
            <a:noAutofit/>
          </a:bodyPr>
          <a:lstStyle>
            <a:lvl1pPr marL="0" indent="0" algn="ctr">
              <a:buNone/>
              <a:defRPr sz="4000">
                <a:latin typeface="Lato Black" panose="020F0A02020204030203" pitchFamily="34" charset="0"/>
              </a:defRPr>
            </a:lvl1pPr>
          </a:lstStyle>
          <a:p>
            <a:pPr lvl="0"/>
            <a:r>
              <a:rPr lang="en-US"/>
              <a:t>#</a:t>
            </a:r>
            <a:endParaRPr lang="en-GB"/>
          </a:p>
        </p:txBody>
      </p:sp>
      <p:sp>
        <p:nvSpPr>
          <p:cNvPr id="12" name="Title 11">
            <a:extLst>
              <a:ext uri="{FF2B5EF4-FFF2-40B4-BE49-F238E27FC236}">
                <a16:creationId xmlns:a16="http://schemas.microsoft.com/office/drawing/2014/main" id="{7623B7C2-F34A-4152-99C3-22F4AEF99F3F}"/>
              </a:ext>
            </a:extLst>
          </p:cNvPr>
          <p:cNvSpPr>
            <a:spLocks noGrp="1"/>
          </p:cNvSpPr>
          <p:nvPr>
            <p:ph type="title"/>
          </p:nvPr>
        </p:nvSpPr>
        <p:spPr>
          <a:xfrm>
            <a:off x="4124072" y="2660713"/>
            <a:ext cx="7086120" cy="768287"/>
          </a:xfrm>
        </p:spPr>
        <p:txBody>
          <a:bodyPr>
            <a:normAutofit/>
          </a:bodyPr>
          <a:lstStyle>
            <a:lvl1pPr>
              <a:defRPr sz="3200"/>
            </a:lvl1pPr>
          </a:lstStyle>
          <a:p>
            <a:r>
              <a:rPr lang="en-US"/>
              <a:t>Click to edit Master title style</a:t>
            </a:r>
            <a:endParaRPr lang="en-GB"/>
          </a:p>
        </p:txBody>
      </p:sp>
      <p:sp>
        <p:nvSpPr>
          <p:cNvPr id="14" name="Text Placeholder 13">
            <a:extLst>
              <a:ext uri="{FF2B5EF4-FFF2-40B4-BE49-F238E27FC236}">
                <a16:creationId xmlns:a16="http://schemas.microsoft.com/office/drawing/2014/main" id="{D2702B81-C802-4670-9C05-D95C279A3B27}"/>
              </a:ext>
            </a:extLst>
          </p:cNvPr>
          <p:cNvSpPr>
            <a:spLocks noGrp="1"/>
          </p:cNvSpPr>
          <p:nvPr>
            <p:ph type="body" sz="quarter" idx="11" hasCustomPrompt="1"/>
          </p:nvPr>
        </p:nvSpPr>
        <p:spPr>
          <a:xfrm>
            <a:off x="4124324" y="3493694"/>
            <a:ext cx="7085867" cy="501039"/>
          </a:xfrm>
        </p:spPr>
        <p:txBody>
          <a:bodyPr anchor="b">
            <a:normAutofit/>
          </a:bodyPr>
          <a:lstStyle>
            <a:lvl1pPr marL="0" indent="0">
              <a:buNone/>
              <a:defRPr sz="2400"/>
            </a:lvl1pPr>
          </a:lstStyle>
          <a:p>
            <a:pPr lvl="0"/>
            <a:r>
              <a:rPr lang="en-US"/>
              <a:t>Click to edit Subtitle</a:t>
            </a:r>
            <a:endParaRPr lang="en-GB"/>
          </a:p>
        </p:txBody>
      </p:sp>
      <p:sp>
        <p:nvSpPr>
          <p:cNvPr id="16" name="Text Placeholder 15">
            <a:extLst>
              <a:ext uri="{FF2B5EF4-FFF2-40B4-BE49-F238E27FC236}">
                <a16:creationId xmlns:a16="http://schemas.microsoft.com/office/drawing/2014/main" id="{0F7A24E9-A220-468C-98A4-7DDE4D0B36D1}"/>
              </a:ext>
            </a:extLst>
          </p:cNvPr>
          <p:cNvSpPr>
            <a:spLocks noGrp="1"/>
          </p:cNvSpPr>
          <p:nvPr>
            <p:ph type="body" sz="quarter" idx="12" hasCustomPrompt="1"/>
          </p:nvPr>
        </p:nvSpPr>
        <p:spPr>
          <a:xfrm>
            <a:off x="4124072" y="4059427"/>
            <a:ext cx="2427287" cy="235443"/>
          </a:xfrm>
        </p:spPr>
        <p:txBody>
          <a:bodyPr>
            <a:normAutofit/>
          </a:bodyPr>
          <a:lstStyle>
            <a:lvl1pPr marL="0" indent="0">
              <a:buNone/>
              <a:defRPr sz="1200"/>
            </a:lvl1pPr>
          </a:lstStyle>
          <a:p>
            <a:pPr lvl="0"/>
            <a:r>
              <a:rPr lang="en-US"/>
              <a:t>Date</a:t>
            </a:r>
            <a:endParaRPr lang="en-GB"/>
          </a:p>
        </p:txBody>
      </p:sp>
      <p:sp>
        <p:nvSpPr>
          <p:cNvPr id="18" name="TextBox 17">
            <a:extLst>
              <a:ext uri="{FF2B5EF4-FFF2-40B4-BE49-F238E27FC236}">
                <a16:creationId xmlns:a16="http://schemas.microsoft.com/office/drawing/2014/main" id="{BF0F9FD8-2B27-4B1D-B0B2-6074986334E0}"/>
              </a:ext>
            </a:extLst>
          </p:cNvPr>
          <p:cNvSpPr txBox="1"/>
          <p:nvPr userDrawn="1"/>
        </p:nvSpPr>
        <p:spPr>
          <a:xfrm>
            <a:off x="83430" y="439939"/>
            <a:ext cx="3481754" cy="646331"/>
          </a:xfrm>
          <a:prstGeom prst="rect">
            <a:avLst/>
          </a:prstGeom>
          <a:noFill/>
        </p:spPr>
        <p:txBody>
          <a:bodyPr wrap="square" rtlCol="0">
            <a:spAutoFit/>
          </a:bodyPr>
          <a:lstStyle/>
          <a:p>
            <a:r>
              <a:rPr lang="en-US" sz="3600">
                <a:solidFill>
                  <a:schemeClr val="bg1"/>
                </a:solidFill>
              </a:rPr>
              <a:t>BOARD PAPER</a:t>
            </a:r>
            <a:endParaRPr lang="en-GB" sz="3600">
              <a:solidFill>
                <a:schemeClr val="bg1"/>
              </a:solidFill>
            </a:endParaRPr>
          </a:p>
        </p:txBody>
      </p:sp>
      <p:pic>
        <p:nvPicPr>
          <p:cNvPr id="20" name="Picture 19" descr="Logo&#10;&#10;Description automatically generated">
            <a:extLst>
              <a:ext uri="{FF2B5EF4-FFF2-40B4-BE49-F238E27FC236}">
                <a16:creationId xmlns:a16="http://schemas.microsoft.com/office/drawing/2014/main" id="{AC4A9818-2631-4719-840B-91BA928BED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570" y="5376391"/>
            <a:ext cx="3022517" cy="1356917"/>
          </a:xfrm>
          <a:prstGeom prst="rect">
            <a:avLst/>
          </a:prstGeom>
        </p:spPr>
      </p:pic>
      <p:sp>
        <p:nvSpPr>
          <p:cNvPr id="3" name="Text Placeholder 2">
            <a:extLst>
              <a:ext uri="{FF2B5EF4-FFF2-40B4-BE49-F238E27FC236}">
                <a16:creationId xmlns:a16="http://schemas.microsoft.com/office/drawing/2014/main" id="{95C310A3-6049-449B-B7B9-2CB6335B90FD}"/>
              </a:ext>
            </a:extLst>
          </p:cNvPr>
          <p:cNvSpPr>
            <a:spLocks noGrp="1"/>
          </p:cNvSpPr>
          <p:nvPr>
            <p:ph type="body" sz="quarter" idx="13"/>
          </p:nvPr>
        </p:nvSpPr>
        <p:spPr>
          <a:xfrm>
            <a:off x="83430" y="1027592"/>
            <a:ext cx="2741558" cy="498617"/>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a:t>
            </a:r>
            <a:endParaRPr lang="en-GB"/>
          </a:p>
        </p:txBody>
      </p:sp>
    </p:spTree>
    <p:extLst>
      <p:ext uri="{BB962C8B-B14F-4D97-AF65-F5344CB8AC3E}">
        <p14:creationId xmlns:p14="http://schemas.microsoft.com/office/powerpoint/2010/main" val="221159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73BB71-580A-450D-8D85-253B03CC73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DF9052-EA38-4E66-A9AF-1AD34A80C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a:extLst>
              <a:ext uri="{FF2B5EF4-FFF2-40B4-BE49-F238E27FC236}">
                <a16:creationId xmlns:a16="http://schemas.microsoft.com/office/drawing/2014/main" id="{1D876BA5-539B-4C57-89E4-2CEF39988508}"/>
              </a:ext>
            </a:extLst>
          </p:cNvPr>
          <p:cNvSpPr>
            <a:spLocks noGrp="1"/>
          </p:cNvSpPr>
          <p:nvPr>
            <p:ph type="title"/>
          </p:nvPr>
        </p:nvSpPr>
        <p:spPr>
          <a:xfrm>
            <a:off x="200527" y="288158"/>
            <a:ext cx="10515600" cy="785757"/>
          </a:xfrm>
        </p:spPr>
        <p:txBody>
          <a:bodyPr>
            <a:normAutofit/>
          </a:bodyPr>
          <a:lstStyle>
            <a:lvl1pPr>
              <a:defRPr sz="4000"/>
            </a:lvl1pPr>
          </a:lstStyle>
          <a:p>
            <a:r>
              <a:rPr lang="en-US"/>
              <a:t>Click to edit Master title style</a:t>
            </a:r>
            <a:endParaRPr lang="en-GB"/>
          </a:p>
        </p:txBody>
      </p:sp>
      <p:sp>
        <p:nvSpPr>
          <p:cNvPr id="10" name="Rectangle 9">
            <a:extLst>
              <a:ext uri="{FF2B5EF4-FFF2-40B4-BE49-F238E27FC236}">
                <a16:creationId xmlns:a16="http://schemas.microsoft.com/office/drawing/2014/main" id="{81174557-A641-47F7-BE0F-C3F27DDF273F}"/>
              </a:ext>
            </a:extLst>
          </p:cNvPr>
          <p:cNvSpPr/>
          <p:nvPr userDrawn="1"/>
        </p:nvSpPr>
        <p:spPr>
          <a:xfrm>
            <a:off x="0" y="6348553"/>
            <a:ext cx="12192000" cy="509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ogo&#10;&#10;Description automatically generated">
            <a:extLst>
              <a:ext uri="{FF2B5EF4-FFF2-40B4-BE49-F238E27FC236}">
                <a16:creationId xmlns:a16="http://schemas.microsoft.com/office/drawing/2014/main" id="{684612A0-235B-40FA-8881-782821A3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 y="6382156"/>
            <a:ext cx="974143" cy="437328"/>
          </a:xfrm>
          <a:prstGeom prst="rect">
            <a:avLst/>
          </a:prstGeom>
        </p:spPr>
      </p:pic>
      <p:sp>
        <p:nvSpPr>
          <p:cNvPr id="12" name="Slide Number Placeholder 5">
            <a:extLst>
              <a:ext uri="{FF2B5EF4-FFF2-40B4-BE49-F238E27FC236}">
                <a16:creationId xmlns:a16="http://schemas.microsoft.com/office/drawing/2014/main" id="{2EDD5410-3C23-40F0-BBA4-9F52DEC8A5FD}"/>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cxnSp>
        <p:nvCxnSpPr>
          <p:cNvPr id="13" name="Straight Connector 12">
            <a:extLst>
              <a:ext uri="{FF2B5EF4-FFF2-40B4-BE49-F238E27FC236}">
                <a16:creationId xmlns:a16="http://schemas.microsoft.com/office/drawing/2014/main" id="{ED68EAFA-8182-4665-81D4-5AB86A05DEDD}"/>
              </a:ext>
            </a:extLst>
          </p:cNvPr>
          <p:cNvCxnSpPr>
            <a:cxnSpLocks/>
          </p:cNvCxnSpPr>
          <p:nvPr userDrawn="1"/>
        </p:nvCxnSpPr>
        <p:spPr>
          <a:xfrm>
            <a:off x="0" y="1098355"/>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09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0B34D0-C949-41C2-923A-CA4C429C3A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35D458-4DFF-4875-AEFC-00701EE08D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9C077A-A233-4DDD-8A3A-D35DAC54A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83A6D3-EDAE-41B1-BCBA-E63560636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a:extLst>
              <a:ext uri="{FF2B5EF4-FFF2-40B4-BE49-F238E27FC236}">
                <a16:creationId xmlns:a16="http://schemas.microsoft.com/office/drawing/2014/main" id="{6B8932A7-7697-4C11-A002-68C06B17DB80}"/>
              </a:ext>
            </a:extLst>
          </p:cNvPr>
          <p:cNvCxnSpPr>
            <a:cxnSpLocks/>
          </p:cNvCxnSpPr>
          <p:nvPr userDrawn="1"/>
        </p:nvCxnSpPr>
        <p:spPr>
          <a:xfrm>
            <a:off x="0" y="1300655"/>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857253E-867A-4F2E-8F67-B4A6509DBEBB}"/>
              </a:ext>
            </a:extLst>
          </p:cNvPr>
          <p:cNvSpPr/>
          <p:nvPr userDrawn="1"/>
        </p:nvSpPr>
        <p:spPr>
          <a:xfrm>
            <a:off x="0" y="6348553"/>
            <a:ext cx="12192000" cy="509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29C1ED49-F241-4CCB-A423-69875CAB0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 y="6382156"/>
            <a:ext cx="974143" cy="437328"/>
          </a:xfrm>
          <a:prstGeom prst="rect">
            <a:avLst/>
          </a:prstGeom>
        </p:spPr>
      </p:pic>
      <p:sp>
        <p:nvSpPr>
          <p:cNvPr id="14" name="Slide Number Placeholder 5">
            <a:extLst>
              <a:ext uri="{FF2B5EF4-FFF2-40B4-BE49-F238E27FC236}">
                <a16:creationId xmlns:a16="http://schemas.microsoft.com/office/drawing/2014/main" id="{5CEB1C55-A94E-4D5E-B05E-D0A0774236B5}"/>
              </a:ext>
            </a:extLst>
          </p:cNvPr>
          <p:cNvSpPr>
            <a:spLocks noGrp="1"/>
          </p:cNvSpPr>
          <p:nvPr>
            <p:ph type="sldNum" sz="quarter" idx="12"/>
          </p:nvPr>
        </p:nvSpPr>
        <p:spPr>
          <a:xfrm>
            <a:off x="11437645" y="6420711"/>
            <a:ext cx="677092" cy="365125"/>
          </a:xfrm>
        </p:spPr>
        <p:txBody>
          <a:bodyPr/>
          <a:lstStyle>
            <a:lvl1pPr algn="r">
              <a:defRPr sz="1600">
                <a:solidFill>
                  <a:schemeClr val="tx2">
                    <a:lumMod val="20000"/>
                    <a:lumOff val="80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8AF64F5E-C9FE-4343-81D7-00CBCFB1F5D3}" type="slidenum">
              <a:rPr lang="en-GB" smtClean="0"/>
              <a:pPr/>
              <a:t>‹#›</a:t>
            </a:fld>
            <a:endParaRPr lang="en-GB"/>
          </a:p>
        </p:txBody>
      </p:sp>
      <p:sp>
        <p:nvSpPr>
          <p:cNvPr id="15" name="Title 1">
            <a:extLst>
              <a:ext uri="{FF2B5EF4-FFF2-40B4-BE49-F238E27FC236}">
                <a16:creationId xmlns:a16="http://schemas.microsoft.com/office/drawing/2014/main" id="{78AE4E74-419E-4BBF-AB87-4FEFCDAFED18}"/>
              </a:ext>
            </a:extLst>
          </p:cNvPr>
          <p:cNvSpPr>
            <a:spLocks noGrp="1"/>
          </p:cNvSpPr>
          <p:nvPr>
            <p:ph type="title"/>
          </p:nvPr>
        </p:nvSpPr>
        <p:spPr>
          <a:xfrm>
            <a:off x="200527" y="288158"/>
            <a:ext cx="10515600" cy="785757"/>
          </a:xfrm>
        </p:spPr>
        <p:txBody>
          <a:bodyPr>
            <a:normAutofit/>
          </a:bodyPr>
          <a:lstStyle>
            <a:lvl1pPr>
              <a:defRPr sz="4000"/>
            </a:lvl1pPr>
          </a:lstStyle>
          <a:p>
            <a:r>
              <a:rPr lang="en-US"/>
              <a:t>Click to edit Master title style</a:t>
            </a:r>
            <a:endParaRPr lang="en-GB"/>
          </a:p>
        </p:txBody>
      </p:sp>
    </p:spTree>
    <p:extLst>
      <p:ext uri="{BB962C8B-B14F-4D97-AF65-F5344CB8AC3E}">
        <p14:creationId xmlns:p14="http://schemas.microsoft.com/office/powerpoint/2010/main" val="160949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3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C73B0-425B-44C9-8CC1-818071CBD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EB40DB-D21C-445A-A595-8630AF964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321BDE-016F-466E-854B-4E79253E9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C3714560-82AF-4461-A13F-B6FAC3328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9E528B-A4A1-4B1E-99EB-1D33B862C3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64F5E-C9FE-4343-81D7-00CBCFB1F5D3}" type="slidenum">
              <a:rPr lang="en-GB" smtClean="0"/>
              <a:t>‹#›</a:t>
            </a:fld>
            <a:endParaRPr lang="en-GB"/>
          </a:p>
        </p:txBody>
      </p:sp>
    </p:spTree>
    <p:extLst>
      <p:ext uri="{BB962C8B-B14F-4D97-AF65-F5344CB8AC3E}">
        <p14:creationId xmlns:p14="http://schemas.microsoft.com/office/powerpoint/2010/main" val="370328658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03" r:id="rId3"/>
    <p:sldLayoutId id="2147483734" r:id="rId4"/>
    <p:sldLayoutId id="2147483705" r:id="rId5"/>
    <p:sldLayoutId id="2147483706" r:id="rId6"/>
    <p:sldLayoutId id="2147483707" r:id="rId7"/>
    <p:sldLayoutId id="2147483735" r:id="rId8"/>
    <p:sldLayoutId id="2147483736" r:id="rId9"/>
    <p:sldLayoutId id="2147483710" r:id="rId10"/>
    <p:sldLayoutId id="2147483737" r:id="rId11"/>
    <p:sldLayoutId id="2147483738" r:id="rId12"/>
    <p:sldLayoutId id="2147483739" r:id="rId13"/>
    <p:sldLayoutId id="2147483740" r:id="rId14"/>
    <p:sldLayoutId id="2147483682" r:id="rId15"/>
    <p:sldLayoutId id="214748371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90371144-4FD7-4687-87EC-A306098F7187}"/>
              </a:ext>
            </a:extLst>
          </p:cNvPr>
          <p:cNvSpPr/>
          <p:nvPr/>
        </p:nvSpPr>
        <p:spPr>
          <a:xfrm>
            <a:off x="-1" y="5413"/>
            <a:ext cx="8782493" cy="6858000"/>
          </a:xfrm>
          <a:custGeom>
            <a:avLst/>
            <a:gdLst>
              <a:gd name="connsiteX0" fmla="*/ 0 w 8248802"/>
              <a:gd name="connsiteY0" fmla="*/ 0 h 6858000"/>
              <a:gd name="connsiteX1" fmla="*/ 8248802 w 8248802"/>
              <a:gd name="connsiteY1" fmla="*/ 0 h 6858000"/>
              <a:gd name="connsiteX2" fmla="*/ 5465142 w 8248802"/>
              <a:gd name="connsiteY2" fmla="*/ 6858000 h 6858000"/>
              <a:gd name="connsiteX3" fmla="*/ 0 w 82488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48802" h="6858000">
                <a:moveTo>
                  <a:pt x="0" y="0"/>
                </a:moveTo>
                <a:lnTo>
                  <a:pt x="8248802" y="0"/>
                </a:lnTo>
                <a:lnTo>
                  <a:pt x="5465142"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Freeform: Shape 34">
            <a:extLst>
              <a:ext uri="{FF2B5EF4-FFF2-40B4-BE49-F238E27FC236}">
                <a16:creationId xmlns:a16="http://schemas.microsoft.com/office/drawing/2014/main" id="{461E2985-2A3D-4484-A668-16600BBB0225}"/>
              </a:ext>
            </a:extLst>
          </p:cNvPr>
          <p:cNvSpPr/>
          <p:nvPr/>
        </p:nvSpPr>
        <p:spPr>
          <a:xfrm rot="1310241">
            <a:off x="7532261" y="-388232"/>
            <a:ext cx="654487" cy="7645288"/>
          </a:xfrm>
          <a:custGeom>
            <a:avLst/>
            <a:gdLst>
              <a:gd name="connsiteX0" fmla="*/ 641684 w 641684"/>
              <a:gd name="connsiteY0" fmla="*/ 0 h 7645288"/>
              <a:gd name="connsiteX1" fmla="*/ 641684 w 641684"/>
              <a:gd name="connsiteY1" fmla="*/ 7388147 h 7645288"/>
              <a:gd name="connsiteX2" fmla="*/ 0 w 641684"/>
              <a:gd name="connsiteY2" fmla="*/ 7645288 h 7645288"/>
              <a:gd name="connsiteX3" fmla="*/ 1 w 641684"/>
              <a:gd name="connsiteY3" fmla="*/ 257141 h 7645288"/>
            </a:gdLst>
            <a:ahLst/>
            <a:cxnLst>
              <a:cxn ang="0">
                <a:pos x="connsiteX0" y="connsiteY0"/>
              </a:cxn>
              <a:cxn ang="0">
                <a:pos x="connsiteX1" y="connsiteY1"/>
              </a:cxn>
              <a:cxn ang="0">
                <a:pos x="connsiteX2" y="connsiteY2"/>
              </a:cxn>
              <a:cxn ang="0">
                <a:pos x="connsiteX3" y="connsiteY3"/>
              </a:cxn>
            </a:cxnLst>
            <a:rect l="l" t="t" r="r" b="b"/>
            <a:pathLst>
              <a:path w="641684" h="7645288">
                <a:moveTo>
                  <a:pt x="641684" y="0"/>
                </a:moveTo>
                <a:lnTo>
                  <a:pt x="641684" y="7388147"/>
                </a:lnTo>
                <a:lnTo>
                  <a:pt x="0" y="7645288"/>
                </a:lnTo>
                <a:lnTo>
                  <a:pt x="1" y="25714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7" name="Freeform: Shape 36">
            <a:extLst>
              <a:ext uri="{FF2B5EF4-FFF2-40B4-BE49-F238E27FC236}">
                <a16:creationId xmlns:a16="http://schemas.microsoft.com/office/drawing/2014/main" id="{A8B1EE7A-F8C7-4CCC-9D6C-DF28CBF0CB11}"/>
              </a:ext>
            </a:extLst>
          </p:cNvPr>
          <p:cNvSpPr/>
          <p:nvPr/>
        </p:nvSpPr>
        <p:spPr>
          <a:xfrm rot="1310241">
            <a:off x="8527846" y="-388230"/>
            <a:ext cx="696394" cy="7645287"/>
          </a:xfrm>
          <a:custGeom>
            <a:avLst/>
            <a:gdLst>
              <a:gd name="connsiteX0" fmla="*/ 0 w 641683"/>
              <a:gd name="connsiteY0" fmla="*/ 257140 h 7645287"/>
              <a:gd name="connsiteX1" fmla="*/ 641683 w 641683"/>
              <a:gd name="connsiteY1" fmla="*/ 0 h 7645287"/>
              <a:gd name="connsiteX2" fmla="*/ 641683 w 641683"/>
              <a:gd name="connsiteY2" fmla="*/ 7388147 h 7645287"/>
              <a:gd name="connsiteX3" fmla="*/ 0 w 641683"/>
              <a:gd name="connsiteY3" fmla="*/ 7645287 h 7645287"/>
            </a:gdLst>
            <a:ahLst/>
            <a:cxnLst>
              <a:cxn ang="0">
                <a:pos x="connsiteX0" y="connsiteY0"/>
              </a:cxn>
              <a:cxn ang="0">
                <a:pos x="connsiteX1" y="connsiteY1"/>
              </a:cxn>
              <a:cxn ang="0">
                <a:pos x="connsiteX2" y="connsiteY2"/>
              </a:cxn>
              <a:cxn ang="0">
                <a:pos x="connsiteX3" y="connsiteY3"/>
              </a:cxn>
            </a:cxnLst>
            <a:rect l="l" t="t" r="r" b="b"/>
            <a:pathLst>
              <a:path w="641683" h="7645287">
                <a:moveTo>
                  <a:pt x="0" y="257140"/>
                </a:moveTo>
                <a:lnTo>
                  <a:pt x="641683" y="0"/>
                </a:lnTo>
                <a:lnTo>
                  <a:pt x="641683" y="7388147"/>
                </a:lnTo>
                <a:lnTo>
                  <a:pt x="0" y="76452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9" name="TextBox 48">
            <a:extLst>
              <a:ext uri="{FF2B5EF4-FFF2-40B4-BE49-F238E27FC236}">
                <a16:creationId xmlns:a16="http://schemas.microsoft.com/office/drawing/2014/main" id="{B80B30DF-FF93-4B56-B53F-17B44C32F2B7}"/>
              </a:ext>
            </a:extLst>
          </p:cNvPr>
          <p:cNvSpPr txBox="1"/>
          <p:nvPr/>
        </p:nvSpPr>
        <p:spPr>
          <a:xfrm>
            <a:off x="355106" y="1265140"/>
            <a:ext cx="7173158" cy="1446550"/>
          </a:xfrm>
          <a:prstGeom prst="rect">
            <a:avLst/>
          </a:prstGeom>
          <a:noFill/>
        </p:spPr>
        <p:txBody>
          <a:bodyPr wrap="square" rtlCol="0">
            <a:spAutoFit/>
          </a:bodyPr>
          <a:lstStyle/>
          <a:p>
            <a:pPr algn="ctr"/>
            <a:r>
              <a:rPr lang="en-GB" sz="4400" b="1" dirty="0">
                <a:solidFill>
                  <a:schemeClr val="bg1"/>
                </a:solidFill>
              </a:rPr>
              <a:t>Performance Assurance and Code Reforms</a:t>
            </a:r>
          </a:p>
        </p:txBody>
      </p:sp>
      <p:pic>
        <p:nvPicPr>
          <p:cNvPr id="52" name="Picture 51" descr="Logo&#10;&#10;Description automatically generated">
            <a:extLst>
              <a:ext uri="{FF2B5EF4-FFF2-40B4-BE49-F238E27FC236}">
                <a16:creationId xmlns:a16="http://schemas.microsoft.com/office/drawing/2014/main" id="{1422F095-51B0-4F28-9A02-8EFCAC190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687" y="5082068"/>
            <a:ext cx="1381236" cy="620086"/>
          </a:xfrm>
          <a:prstGeom prst="rect">
            <a:avLst/>
          </a:prstGeom>
        </p:spPr>
      </p:pic>
      <p:sp>
        <p:nvSpPr>
          <p:cNvPr id="5" name="Arrow: Pentagon 4">
            <a:extLst>
              <a:ext uri="{FF2B5EF4-FFF2-40B4-BE49-F238E27FC236}">
                <a16:creationId xmlns:a16="http://schemas.microsoft.com/office/drawing/2014/main" id="{13B7EDD8-597F-48FA-8194-CA44D8451466}"/>
              </a:ext>
            </a:extLst>
          </p:cNvPr>
          <p:cNvSpPr/>
          <p:nvPr/>
        </p:nvSpPr>
        <p:spPr>
          <a:xfrm>
            <a:off x="0" y="4956176"/>
            <a:ext cx="2424223" cy="871870"/>
          </a:xfrm>
          <a:prstGeom prst="homePlate">
            <a:avLst/>
          </a:prstGeom>
          <a:solidFill>
            <a:srgbClr val="EA5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 name="TextBox 5">
            <a:extLst>
              <a:ext uri="{FF2B5EF4-FFF2-40B4-BE49-F238E27FC236}">
                <a16:creationId xmlns:a16="http://schemas.microsoft.com/office/drawing/2014/main" id="{2C7FE2A0-DC67-498A-ADF7-6E857BAF8A68}"/>
              </a:ext>
            </a:extLst>
          </p:cNvPr>
          <p:cNvSpPr txBox="1"/>
          <p:nvPr/>
        </p:nvSpPr>
        <p:spPr>
          <a:xfrm>
            <a:off x="1784412" y="3426619"/>
            <a:ext cx="4311588" cy="646331"/>
          </a:xfrm>
          <a:prstGeom prst="rect">
            <a:avLst/>
          </a:prstGeom>
          <a:noFill/>
        </p:spPr>
        <p:txBody>
          <a:bodyPr wrap="square" lIns="91440" tIns="45720" rIns="91440" bIns="45720" rtlCol="0" anchor="t">
            <a:spAutoFit/>
          </a:bodyPr>
          <a:lstStyle/>
          <a:p>
            <a:pPr algn="ctr"/>
            <a:r>
              <a:rPr lang="en-US" dirty="0">
                <a:solidFill>
                  <a:schemeClr val="bg1"/>
                </a:solidFill>
              </a:rPr>
              <a:t>Jon Dixon - </a:t>
            </a:r>
            <a:r>
              <a:rPr lang="en-GB" dirty="0">
                <a:solidFill>
                  <a:schemeClr val="bg1"/>
                </a:solidFill>
              </a:rPr>
              <a:t>RECCo</a:t>
            </a:r>
            <a:endParaRPr lang="en-GB" dirty="0">
              <a:solidFill>
                <a:schemeClr val="bg1"/>
              </a:solidFill>
              <a:ea typeface="Open Sans"/>
              <a:cs typeface="Open Sans"/>
            </a:endParaRPr>
          </a:p>
          <a:p>
            <a:endParaRPr lang="en-GB" dirty="0">
              <a:solidFill>
                <a:schemeClr val="bg1"/>
              </a:solidFill>
            </a:endParaRPr>
          </a:p>
        </p:txBody>
      </p:sp>
      <p:sp>
        <p:nvSpPr>
          <p:cNvPr id="16" name="TextBox 15">
            <a:extLst>
              <a:ext uri="{FF2B5EF4-FFF2-40B4-BE49-F238E27FC236}">
                <a16:creationId xmlns:a16="http://schemas.microsoft.com/office/drawing/2014/main" id="{4CB9B32C-6669-4D87-A693-7D13AD8C51CE}"/>
              </a:ext>
            </a:extLst>
          </p:cNvPr>
          <p:cNvSpPr txBox="1"/>
          <p:nvPr/>
        </p:nvSpPr>
        <p:spPr>
          <a:xfrm>
            <a:off x="2545484" y="891717"/>
            <a:ext cx="2785643" cy="369332"/>
          </a:xfrm>
          <a:prstGeom prst="rect">
            <a:avLst/>
          </a:prstGeom>
          <a:noFill/>
        </p:spPr>
        <p:txBody>
          <a:bodyPr wrap="square" rtlCol="0">
            <a:spAutoFit/>
          </a:bodyPr>
          <a:lstStyle/>
          <a:p>
            <a:pPr algn="ctr"/>
            <a:r>
              <a:rPr lang="en-US" dirty="0">
                <a:solidFill>
                  <a:schemeClr val="bg1"/>
                </a:solidFill>
              </a:rPr>
              <a:t>14 June 2022</a:t>
            </a:r>
            <a:endParaRPr lang="en-GB" dirty="0">
              <a:solidFill>
                <a:schemeClr val="bg1"/>
              </a:solidFill>
            </a:endParaRPr>
          </a:p>
        </p:txBody>
      </p:sp>
    </p:spTree>
    <p:extLst>
      <p:ext uri="{BB962C8B-B14F-4D97-AF65-F5344CB8AC3E}">
        <p14:creationId xmlns:p14="http://schemas.microsoft.com/office/powerpoint/2010/main" val="3027955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3" y="179374"/>
            <a:ext cx="10515600" cy="785757"/>
          </a:xfrm>
        </p:spPr>
        <p:txBody>
          <a:bodyPr>
            <a:normAutofit/>
          </a:bodyPr>
          <a:lstStyle/>
          <a:p>
            <a:r>
              <a:rPr lang="en-US" sz="3600" b="1" dirty="0">
                <a:latin typeface="+mn-lt"/>
                <a:ea typeface="Open Sans Light"/>
                <a:cs typeface="Open Sans Light"/>
              </a:rPr>
              <a:t>Conclusions</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sp>
        <p:nvSpPr>
          <p:cNvPr id="2" name="TextBox 1">
            <a:extLst>
              <a:ext uri="{FF2B5EF4-FFF2-40B4-BE49-F238E27FC236}">
                <a16:creationId xmlns:a16="http://schemas.microsoft.com/office/drawing/2014/main" id="{583B4814-9938-4FA0-A7A6-10136D04EF66}"/>
              </a:ext>
            </a:extLst>
          </p:cNvPr>
          <p:cNvSpPr txBox="1"/>
          <p:nvPr/>
        </p:nvSpPr>
        <p:spPr>
          <a:xfrm>
            <a:off x="150920" y="1206898"/>
            <a:ext cx="11851690" cy="5047536"/>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timetable for proposed Code Reforms is unclear, will likely be prolonged and subject to competing parliamentary priorities:</a:t>
            </a:r>
          </a:p>
          <a:p>
            <a:pPr marL="742950" lvl="1" indent="-285750">
              <a:buFont typeface="Arial" panose="020B0604020202020204" pitchFamily="34" charset="0"/>
              <a:buChar char="•"/>
            </a:pPr>
            <a:r>
              <a:rPr lang="en-US" sz="1400" dirty="0"/>
              <a:t>to the extent the direction of travel is clear, some of the proposals can be embraced under existing governance – we can get on with it;</a:t>
            </a:r>
          </a:p>
          <a:p>
            <a:pPr lvl="1"/>
            <a:endParaRPr lang="en-US" sz="1400" dirty="0"/>
          </a:p>
          <a:p>
            <a:pPr marL="285750" indent="-285750">
              <a:buFont typeface="Arial" panose="020B0604020202020204" pitchFamily="34" charset="0"/>
              <a:buChar char="•"/>
            </a:pPr>
            <a:r>
              <a:rPr lang="en-US" sz="1400" dirty="0"/>
              <a:t>Original concern over Panel decision-making was vested interest over (and therefore potential to stymie) change – this has been extended to performance assurance - however we expect that there will continue to be a role for bodies such as the REC PAB and UNC PAC:</a:t>
            </a:r>
          </a:p>
          <a:p>
            <a:pPr marL="742950" lvl="1" indent="-285750">
              <a:buFont typeface="Arial" panose="020B0604020202020204" pitchFamily="34" charset="0"/>
              <a:buChar char="•"/>
            </a:pPr>
            <a:r>
              <a:rPr lang="en-US" sz="1400" dirty="0"/>
              <a:t>regulation is unlikely to prescribe </a:t>
            </a:r>
            <a:r>
              <a:rPr lang="en-US" sz="1400" i="1" dirty="0"/>
              <a:t>how</a:t>
            </a:r>
            <a:r>
              <a:rPr lang="en-US" sz="1400" dirty="0"/>
              <a:t> Code Managers should reach decisions;</a:t>
            </a:r>
          </a:p>
          <a:p>
            <a:pPr marL="742950" lvl="1" indent="-285750">
              <a:buFont typeface="Arial" panose="020B0604020202020204" pitchFamily="34" charset="0"/>
              <a:buChar char="•"/>
            </a:pPr>
            <a:r>
              <a:rPr lang="en-US" sz="1400" dirty="0"/>
              <a:t>a proxy measurement of stakeholder support remains likely to be needed, if only as filter for appeals; </a:t>
            </a:r>
          </a:p>
          <a:p>
            <a:pPr marL="742950" lvl="1" indent="-285750">
              <a:buFont typeface="Arial" panose="020B0604020202020204" pitchFamily="34" charset="0"/>
              <a:buChar char="•"/>
            </a:pPr>
            <a:r>
              <a:rPr lang="en-US" sz="1400" dirty="0"/>
              <a:t>clear Terms of Reference will continue to be needed on role of any groups, including extent of decision-making or ability to recommend as an ‘advisory forum’, and where powers stem from (i.e. may be explicitly from licensed Code Manager rather than code), ensuring clear accountabilities;</a:t>
            </a:r>
          </a:p>
          <a:p>
            <a:pPr marL="742950" lvl="1" indent="-285750">
              <a:buFont typeface="Arial" panose="020B0604020202020204" pitchFamily="34" charset="0"/>
              <a:buChar char="•"/>
            </a:pPr>
            <a:r>
              <a:rPr lang="en-US" sz="1400" dirty="0"/>
              <a:t>constitution of groups may need to demonstrate balance – greater use of non-party experts and other stake-holder representatives, alongside parties (not a ‘Panel’ by another name);</a:t>
            </a:r>
          </a:p>
          <a:p>
            <a:pPr marL="742950" lvl="1" indent="-285750">
              <a:buFont typeface="Arial" panose="020B0604020202020204" pitchFamily="34" charset="0"/>
              <a:buChar char="•"/>
            </a:pPr>
            <a:r>
              <a:rPr lang="en-US" sz="1400" dirty="0"/>
              <a:t>Service Providers will be brought within scope of performance assurance (if they are not already) - through oversight of matters such as SLAs, change delivery, </a:t>
            </a:r>
            <a:r>
              <a:rPr lang="en-US" sz="1400" dirty="0" err="1"/>
              <a:t>etc</a:t>
            </a:r>
            <a:r>
              <a:rPr lang="en-US" sz="1400" dirty="0"/>
              <a:t>;</a:t>
            </a:r>
          </a:p>
          <a:p>
            <a:pPr marL="742950" lvl="1" indent="-285750">
              <a:buFont typeface="Arial" panose="020B0604020202020204" pitchFamily="34" charset="0"/>
              <a:buChar char="•"/>
            </a:pPr>
            <a:r>
              <a:rPr lang="en-US" sz="1400" dirty="0"/>
              <a:t>Code Managers will need (amongst other things):</a:t>
            </a:r>
          </a:p>
          <a:p>
            <a:pPr marL="1200150" lvl="2" indent="-285750">
              <a:buFont typeface="Arial" panose="020B0604020202020204" pitchFamily="34" charset="0"/>
              <a:buChar char="•"/>
            </a:pPr>
            <a:r>
              <a:rPr lang="en-US" sz="1400" dirty="0"/>
              <a:t>clear objectives (not least, to assess whether more appropriate to instigate change rather than enforce BAU, if not linked to strategic direction, </a:t>
            </a:r>
            <a:r>
              <a:rPr lang="en-US" sz="1400" dirty="0" err="1"/>
              <a:t>etc</a:t>
            </a:r>
            <a:r>
              <a:rPr lang="en-US" sz="1400" dirty="0"/>
              <a:t>);</a:t>
            </a:r>
          </a:p>
          <a:p>
            <a:pPr marL="1200150" lvl="2" indent="-285750">
              <a:buFont typeface="Arial" panose="020B0604020202020204" pitchFamily="34" charset="0"/>
              <a:buChar char="•"/>
            </a:pPr>
            <a:r>
              <a:rPr lang="en-US" sz="1400" dirty="0"/>
              <a:t>appropriate access to data;</a:t>
            </a:r>
          </a:p>
          <a:p>
            <a:pPr marL="1200150" lvl="2" indent="-285750">
              <a:buFont typeface="Arial" panose="020B0604020202020204" pitchFamily="34" charset="0"/>
              <a:buChar char="•"/>
            </a:pPr>
            <a:r>
              <a:rPr lang="en-US" sz="1400" dirty="0"/>
              <a:t>sufficient resource and expertise to discharge requirements of their particular code(s);</a:t>
            </a:r>
          </a:p>
          <a:p>
            <a:pPr marL="1200150" lvl="2" indent="-285750">
              <a:buFont typeface="Arial" panose="020B0604020202020204" pitchFamily="34" charset="0"/>
              <a:buChar char="•"/>
            </a:pPr>
            <a:r>
              <a:rPr lang="en-US" sz="1400" dirty="0"/>
              <a:t>effective performance assurance techniques;</a:t>
            </a:r>
          </a:p>
          <a:p>
            <a:pPr marL="1200150" lvl="2" indent="-285750">
              <a:buFont typeface="Arial" panose="020B0604020202020204" pitchFamily="34" charset="0"/>
              <a:buChar char="•"/>
            </a:pPr>
            <a:r>
              <a:rPr lang="en-US" sz="1400" dirty="0"/>
              <a:t>adequate support from code parties and the regulator.</a:t>
            </a:r>
          </a:p>
        </p:txBody>
      </p:sp>
    </p:spTree>
    <p:extLst>
      <p:ext uri="{BB962C8B-B14F-4D97-AF65-F5344CB8AC3E}">
        <p14:creationId xmlns:p14="http://schemas.microsoft.com/office/powerpoint/2010/main" val="161769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3" y="214885"/>
            <a:ext cx="10515600" cy="785757"/>
          </a:xfrm>
        </p:spPr>
        <p:txBody>
          <a:bodyPr>
            <a:normAutofit/>
          </a:bodyPr>
          <a:lstStyle/>
          <a:p>
            <a:r>
              <a:rPr lang="en-US" sz="3600" b="1" dirty="0">
                <a:latin typeface="+mn-lt"/>
                <a:ea typeface="Open Sans Light"/>
                <a:cs typeface="Open Sans Light"/>
              </a:rPr>
              <a:t>Introduction</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sp>
        <p:nvSpPr>
          <p:cNvPr id="2" name="TextBox 1">
            <a:extLst>
              <a:ext uri="{FF2B5EF4-FFF2-40B4-BE49-F238E27FC236}">
                <a16:creationId xmlns:a16="http://schemas.microsoft.com/office/drawing/2014/main" id="{583B4814-9938-4FA0-A7A6-10136D04EF66}"/>
              </a:ext>
            </a:extLst>
          </p:cNvPr>
          <p:cNvSpPr txBox="1"/>
          <p:nvPr/>
        </p:nvSpPr>
        <p:spPr>
          <a:xfrm>
            <a:off x="150920" y="1242409"/>
            <a:ext cx="11851690" cy="5765937"/>
          </a:xfrm>
          <a:prstGeom prst="rect">
            <a:avLst/>
          </a:prstGeom>
          <a:noFill/>
        </p:spPr>
        <p:txBody>
          <a:bodyPr wrap="square" rtlCol="0">
            <a:spAutoFit/>
          </a:bodyPr>
          <a:lstStyle/>
          <a:p>
            <a:pPr marL="6350" indent="-6350">
              <a:lnSpc>
                <a:spcPct val="108000"/>
              </a:lnSpc>
              <a:spcAft>
                <a:spcPts val="1145"/>
              </a:spcAft>
            </a:pPr>
            <a:r>
              <a:rPr lang="en-GB" sz="1800" dirty="0">
                <a:solidFill>
                  <a:srgbClr val="000000"/>
                </a:solidFill>
                <a:effectLst/>
                <a:latin typeface="Arial" panose="020B0604020202020204" pitchFamily="34" charset="0"/>
                <a:ea typeface="Arial" panose="020B0604020202020204" pitchFamily="34" charset="0"/>
              </a:rPr>
              <a:t>The BEIS/Ofgem Code Reforms aim to make energy industry governance more responsive to strategic energy policy:</a:t>
            </a:r>
          </a:p>
          <a:p>
            <a:pPr marL="285750" indent="-285750">
              <a:lnSpc>
                <a:spcPct val="108000"/>
              </a:lnSpc>
              <a:spcAft>
                <a:spcPts val="1145"/>
              </a:spcAft>
              <a:buFont typeface="Arial" panose="020B0604020202020204" pitchFamily="34" charset="0"/>
              <a:buChar char="•"/>
            </a:pPr>
            <a:r>
              <a:rPr lang="en-GB" dirty="0">
                <a:solidFill>
                  <a:srgbClr val="000000"/>
                </a:solidFill>
                <a:latin typeface="Arial" panose="020B0604020202020204" pitchFamily="34" charset="0"/>
                <a:ea typeface="Arial" panose="020B0604020202020204" pitchFamily="34" charset="0"/>
              </a:rPr>
              <a:t>Ofgem to act as a strategic body, within parameters set by BEIS;</a:t>
            </a:r>
          </a:p>
          <a:p>
            <a:pPr marL="285750" indent="-285750">
              <a:lnSpc>
                <a:spcPct val="108000"/>
              </a:lnSpc>
              <a:spcAft>
                <a:spcPts val="1145"/>
              </a:spcAft>
              <a:buFont typeface="Arial" panose="020B0604020202020204" pitchFamily="34" charset="0"/>
              <a:buChar char="•"/>
            </a:pPr>
            <a:r>
              <a:rPr lang="en-GB" sz="1800" dirty="0">
                <a:solidFill>
                  <a:srgbClr val="000000"/>
                </a:solidFill>
                <a:effectLst/>
                <a:latin typeface="Arial" panose="020B0604020202020204" pitchFamily="34" charset="0"/>
                <a:ea typeface="Arial" panose="020B0604020202020204" pitchFamily="34" charset="0"/>
              </a:rPr>
              <a:t>Ability of Ofgem to change industry codes directly where necessary;</a:t>
            </a:r>
          </a:p>
          <a:p>
            <a:pPr marL="285750" indent="-285750">
              <a:lnSpc>
                <a:spcPct val="108000"/>
              </a:lnSpc>
              <a:spcAft>
                <a:spcPts val="1145"/>
              </a:spcAft>
              <a:buFont typeface="Arial" panose="020B0604020202020204" pitchFamily="34" charset="0"/>
              <a:buChar char="•"/>
            </a:pPr>
            <a:r>
              <a:rPr lang="en-GB" dirty="0">
                <a:solidFill>
                  <a:srgbClr val="000000"/>
                </a:solidFill>
                <a:latin typeface="Arial" panose="020B0604020202020204" pitchFamily="34" charset="0"/>
                <a:ea typeface="Arial" panose="020B0604020202020204" pitchFamily="34" charset="0"/>
              </a:rPr>
              <a:t>Day to day decisions to rest with an empowered Code Manager, rather than Panel’s;</a:t>
            </a:r>
          </a:p>
          <a:p>
            <a:pPr marL="285750" indent="-285750">
              <a:lnSpc>
                <a:spcPct val="108000"/>
              </a:lnSpc>
              <a:spcAft>
                <a:spcPts val="1145"/>
              </a:spcAft>
              <a:buFont typeface="Arial" panose="020B0604020202020204" pitchFamily="34" charset="0"/>
              <a:buChar char="•"/>
            </a:pPr>
            <a:r>
              <a:rPr lang="en-GB" dirty="0">
                <a:solidFill>
                  <a:srgbClr val="000000"/>
                </a:solidFill>
                <a:latin typeface="Arial" panose="020B0604020202020204" pitchFamily="34" charset="0"/>
                <a:ea typeface="Arial" panose="020B0604020202020204" pitchFamily="34" charset="0"/>
              </a:rPr>
              <a:t>Industry parties to engage via stakeholder advisory forums.</a:t>
            </a:r>
          </a:p>
          <a:p>
            <a:pPr>
              <a:lnSpc>
                <a:spcPct val="108000"/>
              </a:lnSpc>
              <a:spcAft>
                <a:spcPts val="1145"/>
              </a:spcAft>
            </a:pPr>
            <a:r>
              <a:rPr lang="en-GB" dirty="0">
                <a:solidFill>
                  <a:srgbClr val="000000"/>
                </a:solidFill>
                <a:latin typeface="Arial" panose="020B0604020202020204" pitchFamily="34" charset="0"/>
                <a:ea typeface="Arial" panose="020B0604020202020204" pitchFamily="34" charset="0"/>
              </a:rPr>
              <a:t>Although the original rationale for reforms stem from the need for coordinated and/or expedited change, policy with respect to panels was extended to </a:t>
            </a:r>
            <a:r>
              <a:rPr lang="en-GB" b="1" dirty="0">
                <a:solidFill>
                  <a:srgbClr val="000000"/>
                </a:solidFill>
                <a:latin typeface="Arial" panose="020B0604020202020204" pitchFamily="34" charset="0"/>
                <a:ea typeface="Arial" panose="020B0604020202020204" pitchFamily="34" charset="0"/>
              </a:rPr>
              <a:t>performance assurance</a:t>
            </a:r>
            <a:r>
              <a:rPr lang="en-GB" dirty="0">
                <a:solidFill>
                  <a:srgbClr val="000000"/>
                </a:solidFill>
                <a:latin typeface="Arial" panose="020B0604020202020204" pitchFamily="34" charset="0"/>
                <a:ea typeface="Arial" panose="020B0604020202020204" pitchFamily="34" charset="0"/>
              </a:rPr>
              <a:t>:</a:t>
            </a:r>
          </a:p>
          <a:p>
            <a:pPr>
              <a:lnSpc>
                <a:spcPct val="108000"/>
              </a:lnSpc>
              <a:spcAft>
                <a:spcPts val="1145"/>
              </a:spcAft>
            </a:pPr>
            <a:r>
              <a:rPr lang="en-US" dirty="0"/>
              <a:t>	“</a:t>
            </a:r>
            <a:r>
              <a:rPr lang="en-US" dirty="0">
                <a:latin typeface="Arial" panose="020B0604020202020204" pitchFamily="34" charset="0"/>
                <a:cs typeface="Arial" panose="020B0604020202020204" pitchFamily="34" charset="0"/>
              </a:rPr>
              <a:t>where an industry panel has an existing decision-making role in monitoring compliance, for 	example through a performance assurance regime, or in events of default, responsibility for such 	decisions would move to the code manager”.</a:t>
            </a:r>
          </a:p>
          <a:p>
            <a:pPr>
              <a:lnSpc>
                <a:spcPct val="108000"/>
              </a:lnSpc>
              <a:spcAft>
                <a:spcPts val="1145"/>
              </a:spcAft>
            </a:pPr>
            <a:r>
              <a:rPr lang="en-US" dirty="0">
                <a:solidFill>
                  <a:srgbClr val="000000"/>
                </a:solidFill>
                <a:latin typeface="Arial" panose="020B0604020202020204" pitchFamily="34" charset="0"/>
                <a:ea typeface="Arial" panose="020B0604020202020204" pitchFamily="34" charset="0"/>
                <a:cs typeface="Arial" panose="020B0604020202020204" pitchFamily="34" charset="0"/>
              </a:rPr>
              <a:t>April 2022 decision document is not explicit on performance assurance, focusing more on appeals against code manager decisions, but no indication that policy intent has changed.</a:t>
            </a:r>
            <a:endParaRPr lang="en-GB" dirty="0">
              <a:solidFill>
                <a:srgbClr val="000000"/>
              </a:solidFill>
              <a:latin typeface="Arial" panose="020B0604020202020204" pitchFamily="34" charset="0"/>
              <a:ea typeface="Arial" panose="020B0604020202020204" pitchFamily="34" charset="0"/>
              <a:cs typeface="Arial" panose="020B0604020202020204" pitchFamily="34" charset="0"/>
            </a:endParaRPr>
          </a:p>
          <a:p>
            <a:pPr>
              <a:lnSpc>
                <a:spcPct val="108000"/>
              </a:lnSpc>
              <a:spcAft>
                <a:spcPts val="1145"/>
              </a:spcAft>
            </a:pPr>
            <a:endParaRPr lang="en-GB" sz="1800" dirty="0">
              <a:solidFill>
                <a:srgbClr val="000000"/>
              </a:solidFill>
              <a:effectLst/>
              <a:latin typeface="Arial" panose="020B0604020202020204" pitchFamily="34" charset="0"/>
              <a:ea typeface="Arial" panose="020B0604020202020204" pitchFamily="34" charset="0"/>
            </a:endParaRPr>
          </a:p>
          <a:p>
            <a:endParaRPr lang="en-US" sz="1400" dirty="0"/>
          </a:p>
        </p:txBody>
      </p:sp>
    </p:spTree>
    <p:extLst>
      <p:ext uri="{BB962C8B-B14F-4D97-AF65-F5344CB8AC3E}">
        <p14:creationId xmlns:p14="http://schemas.microsoft.com/office/powerpoint/2010/main" val="912620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2" y="214885"/>
            <a:ext cx="11760988" cy="785757"/>
          </a:xfrm>
        </p:spPr>
        <p:txBody>
          <a:bodyPr>
            <a:normAutofit fontScale="90000"/>
          </a:bodyPr>
          <a:lstStyle/>
          <a:p>
            <a:r>
              <a:rPr lang="en-US" sz="3600" b="1" dirty="0">
                <a:latin typeface="+mn-lt"/>
                <a:ea typeface="Open Sans Light"/>
                <a:cs typeface="Open Sans Light"/>
              </a:rPr>
              <a:t>Role of Performance Assurance Board (PAB) under REC</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sp>
        <p:nvSpPr>
          <p:cNvPr id="2" name="TextBox 1">
            <a:extLst>
              <a:ext uri="{FF2B5EF4-FFF2-40B4-BE49-F238E27FC236}">
                <a16:creationId xmlns:a16="http://schemas.microsoft.com/office/drawing/2014/main" id="{583B4814-9938-4FA0-A7A6-10136D04EF66}"/>
              </a:ext>
            </a:extLst>
          </p:cNvPr>
          <p:cNvSpPr txBox="1"/>
          <p:nvPr/>
        </p:nvSpPr>
        <p:spPr>
          <a:xfrm>
            <a:off x="150920" y="1242409"/>
            <a:ext cx="11851690" cy="5116272"/>
          </a:xfrm>
          <a:prstGeom prst="rect">
            <a:avLst/>
          </a:prstGeom>
          <a:noFill/>
        </p:spPr>
        <p:txBody>
          <a:bodyPr wrap="square" rtlCol="0">
            <a:spAutoFit/>
          </a:bodyPr>
          <a:lstStyle/>
          <a:p>
            <a:pPr marL="6350" indent="-6350">
              <a:lnSpc>
                <a:spcPct val="108000"/>
              </a:lnSpc>
              <a:spcAft>
                <a:spcPts val="1145"/>
              </a:spcAft>
            </a:pPr>
            <a:r>
              <a:rPr lang="en-GB" dirty="0">
                <a:solidFill>
                  <a:srgbClr val="000000"/>
                </a:solidFill>
                <a:latin typeface="Arial" panose="020B0604020202020204" pitchFamily="34" charset="0"/>
                <a:ea typeface="Arial" panose="020B0604020202020204" pitchFamily="34" charset="0"/>
              </a:rPr>
              <a:t>The RECCo Board has established the PAB and may from time to time, delegate additional powers, rights or responsibilities to the PAB.</a:t>
            </a:r>
          </a:p>
          <a:p>
            <a:pPr marL="6350" indent="-6350">
              <a:lnSpc>
                <a:spcPct val="108000"/>
              </a:lnSpc>
              <a:spcAft>
                <a:spcPts val="1145"/>
              </a:spcAft>
            </a:pPr>
            <a:r>
              <a:rPr lang="en-GB" sz="1800" dirty="0">
                <a:solidFill>
                  <a:srgbClr val="000000"/>
                </a:solidFill>
                <a:effectLst/>
                <a:latin typeface="Arial" panose="020B0604020202020204" pitchFamily="34" charset="0"/>
                <a:ea typeface="Arial" panose="020B0604020202020204" pitchFamily="34" charset="0"/>
              </a:rPr>
              <a:t>The PAB is assigned functions and responsibilities either directly by the REC, with reference to the </a:t>
            </a:r>
            <a:r>
              <a:rPr lang="en-GB" sz="1800" b="1" u="sng" dirty="0">
                <a:solidFill>
                  <a:srgbClr val="68A495"/>
                </a:solidFill>
                <a:effectLst/>
                <a:uFill>
                  <a:solidFill>
                    <a:srgbClr val="68A495"/>
                  </a:solidFill>
                </a:uFill>
                <a:latin typeface="Arial" panose="020B0604020202020204" pitchFamily="34" charset="0"/>
                <a:ea typeface="Arial" panose="020B0604020202020204" pitchFamily="34" charset="0"/>
              </a:rPr>
              <a:t>Performance Assurance Schedule </a:t>
            </a:r>
            <a:r>
              <a:rPr lang="en-GB" sz="1800" b="1" dirty="0">
                <a:solidFill>
                  <a:srgbClr val="000000"/>
                </a:solidFill>
                <a:effectLst/>
                <a:latin typeface="Arial" panose="020B0604020202020204" pitchFamily="34" charset="0"/>
                <a:ea typeface="Arial" panose="020B0604020202020204" pitchFamily="34" charset="0"/>
              </a:rPr>
              <a:t>or as required by the RECCo Board</a:t>
            </a:r>
            <a:r>
              <a:rPr lang="en-GB" sz="1800" dirty="0">
                <a:solidFill>
                  <a:srgbClr val="000000"/>
                </a:solidFill>
                <a:effectLst/>
                <a:latin typeface="Arial" panose="020B0604020202020204" pitchFamily="34" charset="0"/>
                <a:ea typeface="Arial" panose="020B0604020202020204" pitchFamily="34" charset="0"/>
              </a:rPr>
              <a:t>. These include:</a:t>
            </a:r>
          </a:p>
          <a:p>
            <a:pPr marL="342900" lvl="0" indent="-342900">
              <a:lnSpc>
                <a:spcPct val="108000"/>
              </a:lnSpc>
              <a:spcAft>
                <a:spcPts val="1475"/>
              </a:spcAft>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rPr>
              <a:t>contributing to the development of, and deciding upon REC Change Proposals that relate to performance assurance</a:t>
            </a:r>
          </a:p>
          <a:p>
            <a:pPr marL="342900" lvl="0" indent="-342900">
              <a:lnSpc>
                <a:spcPct val="108000"/>
              </a:lnSpc>
              <a:spcAft>
                <a:spcPts val="1485"/>
              </a:spcAft>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rPr>
              <a:t>assessing retail risks and issues relating to REC Parties and REC Service Providers</a:t>
            </a:r>
          </a:p>
          <a:p>
            <a:pPr marL="342900" lvl="0" indent="-342900">
              <a:lnSpc>
                <a:spcPct val="108000"/>
              </a:lnSpc>
              <a:spcAft>
                <a:spcPts val="1485"/>
              </a:spcAft>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rPr>
              <a:t>making Risk Management Determinations in accordance with the Performance Assurance Framework (PAF) and Performance Assurance Techniques (PATs)</a:t>
            </a:r>
          </a:p>
          <a:p>
            <a:pPr marL="342900" lvl="0" indent="-342900">
              <a:lnSpc>
                <a:spcPct val="108000"/>
              </a:lnSpc>
              <a:spcAft>
                <a:spcPts val="1485"/>
              </a:spcAft>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rPr>
              <a:t>determining appeals or disputes against outcomes of Qualification/Maintenance of Qualification</a:t>
            </a:r>
          </a:p>
          <a:p>
            <a:pPr marL="342900" lvl="0" indent="-342900">
              <a:lnSpc>
                <a:spcPct val="108000"/>
              </a:lnSpc>
              <a:spcAft>
                <a:spcPts val="1485"/>
              </a:spcAft>
              <a:buFont typeface="Symbol" panose="05050102010706020507" pitchFamily="18" charset="2"/>
              <a:buChar char=""/>
            </a:pPr>
            <a:r>
              <a:rPr lang="en-GB" sz="1800" dirty="0">
                <a:solidFill>
                  <a:srgbClr val="000000"/>
                </a:solidFill>
                <a:effectLst/>
                <a:latin typeface="Arial" panose="020B0604020202020204" pitchFamily="34" charset="0"/>
                <a:ea typeface="Arial" panose="020B0604020202020204" pitchFamily="34" charset="0"/>
              </a:rPr>
              <a:t>responsibility for specifying REC Party, Non-Party REC Service User and REC Service Provider security and data protection requirements under the REC.</a:t>
            </a:r>
          </a:p>
          <a:p>
            <a:endParaRPr lang="en-US" sz="1400" dirty="0"/>
          </a:p>
        </p:txBody>
      </p:sp>
    </p:spTree>
    <p:extLst>
      <p:ext uri="{BB962C8B-B14F-4D97-AF65-F5344CB8AC3E}">
        <p14:creationId xmlns:p14="http://schemas.microsoft.com/office/powerpoint/2010/main" val="376972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2" y="214885"/>
            <a:ext cx="11760988" cy="785757"/>
          </a:xfrm>
        </p:spPr>
        <p:txBody>
          <a:bodyPr>
            <a:normAutofit/>
          </a:bodyPr>
          <a:lstStyle/>
          <a:p>
            <a:r>
              <a:rPr lang="en-US" sz="3600" b="1" dirty="0">
                <a:latin typeface="+mn-lt"/>
                <a:ea typeface="Open Sans Light"/>
                <a:cs typeface="Open Sans Light"/>
              </a:rPr>
              <a:t>PAB membership</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sp>
        <p:nvSpPr>
          <p:cNvPr id="2" name="TextBox 1">
            <a:extLst>
              <a:ext uri="{FF2B5EF4-FFF2-40B4-BE49-F238E27FC236}">
                <a16:creationId xmlns:a16="http://schemas.microsoft.com/office/drawing/2014/main" id="{583B4814-9938-4FA0-A7A6-10136D04EF66}"/>
              </a:ext>
            </a:extLst>
          </p:cNvPr>
          <p:cNvSpPr txBox="1"/>
          <p:nvPr/>
        </p:nvSpPr>
        <p:spPr>
          <a:xfrm>
            <a:off x="150920" y="1242409"/>
            <a:ext cx="11851690" cy="5078057"/>
          </a:xfrm>
          <a:prstGeom prst="rect">
            <a:avLst/>
          </a:prstGeom>
          <a:noFill/>
        </p:spPr>
        <p:txBody>
          <a:bodyPr wrap="square" rtlCol="0">
            <a:spAutoFit/>
          </a:bodyPr>
          <a:lstStyle/>
          <a:p>
            <a:pPr marL="6350" indent="-6350">
              <a:lnSpc>
                <a:spcPct val="108000"/>
              </a:lnSpc>
              <a:spcAft>
                <a:spcPts val="1145"/>
              </a:spcAft>
            </a:pPr>
            <a:r>
              <a:rPr lang="en-US" b="1" dirty="0"/>
              <a:t>REC Parties:</a:t>
            </a:r>
          </a:p>
          <a:p>
            <a:pPr marL="6350" indent="-6350">
              <a:lnSpc>
                <a:spcPct val="108000"/>
              </a:lnSpc>
              <a:spcAft>
                <a:spcPts val="1145"/>
              </a:spcAft>
            </a:pPr>
            <a:r>
              <a:rPr lang="en-US" dirty="0"/>
              <a:t>• Three member(s) nominated by Parties who are Gas Suppliers and/or Electricity Suppliers; </a:t>
            </a:r>
          </a:p>
          <a:p>
            <a:pPr marL="6350" indent="-6350">
              <a:lnSpc>
                <a:spcPct val="108000"/>
              </a:lnSpc>
              <a:spcAft>
                <a:spcPts val="1145"/>
              </a:spcAft>
            </a:pPr>
            <a:r>
              <a:rPr lang="en-US" dirty="0"/>
              <a:t>• One member nominated by Gas Transporters; </a:t>
            </a:r>
          </a:p>
          <a:p>
            <a:pPr marL="6350" indent="-6350">
              <a:lnSpc>
                <a:spcPct val="108000"/>
              </a:lnSpc>
              <a:spcAft>
                <a:spcPts val="1145"/>
              </a:spcAft>
            </a:pPr>
            <a:r>
              <a:rPr lang="en-US" dirty="0"/>
              <a:t>• One member nominated by Distribution Network Operators; and </a:t>
            </a:r>
          </a:p>
          <a:p>
            <a:pPr marL="6350" indent="-6350">
              <a:lnSpc>
                <a:spcPct val="108000"/>
              </a:lnSpc>
              <a:spcAft>
                <a:spcPts val="1145"/>
              </a:spcAft>
            </a:pPr>
            <a:r>
              <a:rPr lang="en-US" dirty="0"/>
              <a:t>• One member nominated by Meter Equipment Managers. </a:t>
            </a:r>
          </a:p>
          <a:p>
            <a:pPr marL="6350" indent="-6350">
              <a:lnSpc>
                <a:spcPct val="108000"/>
              </a:lnSpc>
              <a:spcAft>
                <a:spcPts val="1145"/>
              </a:spcAft>
            </a:pPr>
            <a:r>
              <a:rPr lang="en-US" b="1" dirty="0"/>
              <a:t>Other Voting Members: </a:t>
            </a:r>
          </a:p>
          <a:p>
            <a:pPr marL="6350" indent="-6350">
              <a:lnSpc>
                <a:spcPct val="108000"/>
              </a:lnSpc>
              <a:spcAft>
                <a:spcPts val="1145"/>
              </a:spcAft>
            </a:pPr>
            <a:r>
              <a:rPr lang="en-US" dirty="0"/>
              <a:t>• One member nominated by the BSC Performance Assurance Administrator; </a:t>
            </a:r>
          </a:p>
          <a:p>
            <a:pPr marL="6350" indent="-6350">
              <a:lnSpc>
                <a:spcPct val="108000"/>
              </a:lnSpc>
              <a:spcAft>
                <a:spcPts val="1145"/>
              </a:spcAft>
            </a:pPr>
            <a:r>
              <a:rPr lang="en-US" dirty="0"/>
              <a:t>• One member nominated by the UNC Performance Assurance Framework Administrator; </a:t>
            </a:r>
          </a:p>
          <a:p>
            <a:pPr marL="6350" indent="-6350">
              <a:lnSpc>
                <a:spcPct val="108000"/>
              </a:lnSpc>
              <a:spcAft>
                <a:spcPts val="1145"/>
              </a:spcAft>
            </a:pPr>
            <a:r>
              <a:rPr lang="en-US" dirty="0"/>
              <a:t>• One consumer representative, being either an employee or a nominee of Citizen’s Advice or Citizen’s Advice Scotland; and </a:t>
            </a:r>
          </a:p>
          <a:p>
            <a:pPr marL="6350" indent="-6350">
              <a:lnSpc>
                <a:spcPct val="108000"/>
              </a:lnSpc>
              <a:spcAft>
                <a:spcPts val="1145"/>
              </a:spcAft>
            </a:pPr>
            <a:r>
              <a:rPr lang="en-US" dirty="0"/>
              <a:t>• Three independent performance management experts who shall be appointed by RECCo for this purpose.</a:t>
            </a:r>
          </a:p>
          <a:p>
            <a:pPr marL="6350" indent="-6350">
              <a:lnSpc>
                <a:spcPct val="108000"/>
              </a:lnSpc>
              <a:spcAft>
                <a:spcPts val="1145"/>
              </a:spcAft>
            </a:pPr>
            <a:r>
              <a:rPr lang="en-US" b="1" dirty="0"/>
              <a:t>Plus: </a:t>
            </a:r>
            <a:r>
              <a:rPr lang="en-US" dirty="0"/>
              <a:t>non-voting chair, secretariat, subject matter experts as required (standing invitation for Ofgem).</a:t>
            </a:r>
            <a:endParaRPr lang="en-US" sz="1400" dirty="0"/>
          </a:p>
        </p:txBody>
      </p:sp>
    </p:spTree>
    <p:extLst>
      <p:ext uri="{BB962C8B-B14F-4D97-AF65-F5344CB8AC3E}">
        <p14:creationId xmlns:p14="http://schemas.microsoft.com/office/powerpoint/2010/main" val="348168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3" y="214885"/>
            <a:ext cx="10515600" cy="785757"/>
          </a:xfrm>
        </p:spPr>
        <p:txBody>
          <a:bodyPr>
            <a:normAutofit/>
          </a:bodyPr>
          <a:lstStyle/>
          <a:p>
            <a:r>
              <a:rPr lang="en-US" sz="3600" b="1" dirty="0">
                <a:latin typeface="+mn-lt"/>
                <a:ea typeface="Open Sans Light"/>
                <a:cs typeface="Open Sans Light"/>
              </a:rPr>
              <a:t>The Role of the Code Manager</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sp>
        <p:nvSpPr>
          <p:cNvPr id="36" name="Rectangle 72">
            <a:extLst>
              <a:ext uri="{FF2B5EF4-FFF2-40B4-BE49-F238E27FC236}">
                <a16:creationId xmlns:a16="http://schemas.microsoft.com/office/drawing/2014/main" id="{8ECB24D8-3190-4D8B-BA57-0CE395EA12B0}"/>
              </a:ext>
            </a:extLst>
          </p:cNvPr>
          <p:cNvSpPr>
            <a:spLocks noChangeArrowheads="1"/>
          </p:cNvSpPr>
          <p:nvPr/>
        </p:nvSpPr>
        <p:spPr bwMode="auto">
          <a:xfrm>
            <a:off x="280330" y="1445088"/>
            <a:ext cx="842506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GB" altLang="en-US" b="0" i="0" u="none" strike="noStrike" cap="none" normalizeH="0" baseline="0" dirty="0">
                <a:ln>
                  <a:noFill/>
                </a:ln>
                <a:solidFill>
                  <a:srgbClr val="000000"/>
                </a:solidFill>
                <a:effectLst/>
                <a:latin typeface="Arial" panose="020B0604020202020204" pitchFamily="34" charset="0"/>
                <a:ea typeface="Arial" panose="020B0604020202020204" pitchFamily="34" charset="0"/>
              </a:rPr>
              <a:t>The Code Manager will</a:t>
            </a:r>
            <a:r>
              <a:rPr kumimoji="0" lang="en-GB" altLang="en-US" i="0" u="none" strike="noStrike" cap="none" normalizeH="0" baseline="0" dirty="0">
                <a:ln>
                  <a:noFill/>
                </a:ln>
                <a:effectLst/>
                <a:latin typeface="Arial" panose="020B0604020202020204" pitchFamily="34" charset="0"/>
                <a:ea typeface="Arial" panose="020B0604020202020204" pitchFamily="34" charset="0"/>
              </a:rPr>
              <a:t> monitor </a:t>
            </a:r>
            <a:r>
              <a:rPr lang="en-GB" altLang="en-US" dirty="0">
                <a:ea typeface="Arial" panose="020B0604020202020204" pitchFamily="34" charset="0"/>
              </a:rPr>
              <a:t>performance of</a:t>
            </a:r>
            <a:r>
              <a:rPr kumimoji="0" lang="en-GB" altLang="en-US" i="0" u="none" strike="noStrike" cap="none" normalizeH="0" baseline="0" dirty="0">
                <a:ln>
                  <a:noFill/>
                </a:ln>
                <a:effectLst/>
                <a:latin typeface="Arial" panose="020B0604020202020204" pitchFamily="34" charset="0"/>
                <a:ea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i="0" u="none" strike="noStrike" cap="none" normalizeH="0" baseline="0" dirty="0">
                <a:ln>
                  <a:noFill/>
                </a:ln>
                <a:effectLst/>
                <a:latin typeface="Arial" panose="020B0604020202020204" pitchFamily="34" charset="0"/>
                <a:ea typeface="Arial" panose="020B0604020202020204" pitchFamily="34" charset="0"/>
              </a:rPr>
              <a:t>market participants (REC Parties and non-party users of REC services); and,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i="0" u="none" strike="noStrike" cap="none" normalizeH="0" baseline="0" dirty="0">
                <a:ln>
                  <a:noFill/>
                </a:ln>
                <a:effectLst/>
                <a:latin typeface="Arial" panose="020B0604020202020204" pitchFamily="34" charset="0"/>
                <a:ea typeface="Arial" panose="020B0604020202020204" pitchFamily="34" charset="0"/>
              </a:rPr>
              <a:t>service providers.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b="0" dirty="0">
                <a:solidFill>
                  <a:srgbClr val="000000"/>
                </a:solidFill>
                <a:ea typeface="Arial" panose="020B0604020202020204" pitchFamily="34" charset="0"/>
              </a:rPr>
              <a:t>They </a:t>
            </a:r>
            <a:r>
              <a:rPr kumimoji="0" lang="en-GB" altLang="en-US" b="0" i="0" u="none" strike="noStrike" cap="none" normalizeH="0" baseline="0" dirty="0">
                <a:ln>
                  <a:noFill/>
                </a:ln>
                <a:solidFill>
                  <a:srgbClr val="000000"/>
                </a:solidFill>
                <a:effectLst/>
                <a:latin typeface="Arial" panose="020B0604020202020204" pitchFamily="34" charset="0"/>
                <a:ea typeface="Arial" panose="020B0604020202020204" pitchFamily="34" charset="0"/>
              </a:rPr>
              <a:t>use dynamic risk assessments and analysis to help drive improvements to existing code process and potentially to </a:t>
            </a:r>
            <a:r>
              <a:rPr lang="en-GB" altLang="en-US" dirty="0">
                <a:solidFill>
                  <a:srgbClr val="000000"/>
                </a:solidFill>
                <a:ea typeface="Arial" panose="020B0604020202020204" pitchFamily="34" charset="0"/>
              </a:rPr>
              <a:t>identify wider </a:t>
            </a:r>
            <a:r>
              <a:rPr kumimoji="0" lang="en-GB" altLang="en-US" b="0" i="0" u="none" strike="noStrike" cap="none" normalizeH="0" baseline="0" dirty="0">
                <a:ln>
                  <a:noFill/>
                </a:ln>
                <a:solidFill>
                  <a:srgbClr val="000000"/>
                </a:solidFill>
                <a:effectLst/>
                <a:latin typeface="Arial" panose="020B0604020202020204" pitchFamily="34" charset="0"/>
                <a:ea typeface="Arial" panose="020B0604020202020204" pitchFamily="34" charset="0"/>
              </a:rPr>
              <a:t>market improvements – which could be integrated into the REC via a Change Proposal.</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Arial" panose="020B0604020202020204" pitchFamily="34" charset="0"/>
              </a:rPr>
              <a:t>supporting the running of the PAB;</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Arial" panose="020B0604020202020204" pitchFamily="34" charset="0"/>
              </a:rPr>
              <a:t>performing market monitoring and REC Party compliance audits;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Arial" panose="020B0604020202020204" pitchFamily="34" charset="0"/>
              </a:rPr>
              <a:t>administering the REC Party entry and exit process on behalf of the PAB;</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rgbClr val="000000"/>
                </a:solidFill>
                <a:effectLst/>
                <a:latin typeface="Arial" panose="020B0604020202020204" pitchFamily="34" charset="0"/>
                <a:ea typeface="Arial" panose="020B0604020202020204" pitchFamily="34" charset="0"/>
              </a:rPr>
              <a:t>undertaking performance assurance over the REC Service Providers.</a:t>
            </a:r>
            <a:endParaRPr kumimoji="0" lang="en-GB"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Rounded Corners 66">
            <a:extLst>
              <a:ext uri="{FF2B5EF4-FFF2-40B4-BE49-F238E27FC236}">
                <a16:creationId xmlns:a16="http://schemas.microsoft.com/office/drawing/2014/main" id="{6AA7E477-D8A3-4D47-9E8D-281ACB0EE551}"/>
              </a:ext>
            </a:extLst>
          </p:cNvPr>
          <p:cNvSpPr/>
          <p:nvPr/>
        </p:nvSpPr>
        <p:spPr>
          <a:xfrm>
            <a:off x="9019713" y="1346716"/>
            <a:ext cx="2891957" cy="43438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BCDDF3D3-F32A-4057-B335-1BA3D03DE19F}"/>
              </a:ext>
            </a:extLst>
          </p:cNvPr>
          <p:cNvGrpSpPr/>
          <p:nvPr/>
        </p:nvGrpSpPr>
        <p:grpSpPr>
          <a:xfrm>
            <a:off x="9345191" y="1959736"/>
            <a:ext cx="2303780" cy="3408680"/>
            <a:chOff x="0" y="0"/>
            <a:chExt cx="2304288" cy="3409188"/>
          </a:xfrm>
        </p:grpSpPr>
        <p:sp>
          <p:nvSpPr>
            <p:cNvPr id="38" name="Shape 348">
              <a:extLst>
                <a:ext uri="{FF2B5EF4-FFF2-40B4-BE49-F238E27FC236}">
                  <a16:creationId xmlns:a16="http://schemas.microsoft.com/office/drawing/2014/main" id="{601C5414-3D1F-4142-BD1E-268363EBECF0}"/>
                </a:ext>
              </a:extLst>
            </p:cNvPr>
            <p:cNvSpPr/>
            <p:nvPr/>
          </p:nvSpPr>
          <p:spPr>
            <a:xfrm>
              <a:off x="0" y="0"/>
              <a:ext cx="2296668" cy="804672"/>
            </a:xfrm>
            <a:custGeom>
              <a:avLst/>
              <a:gdLst/>
              <a:ahLst/>
              <a:cxnLst/>
              <a:rect l="0" t="0" r="0" b="0"/>
              <a:pathLst>
                <a:path w="2296668" h="804672">
                  <a:moveTo>
                    <a:pt x="80518" y="0"/>
                  </a:moveTo>
                  <a:lnTo>
                    <a:pt x="2216150" y="0"/>
                  </a:lnTo>
                  <a:cubicBezTo>
                    <a:pt x="2260600" y="0"/>
                    <a:pt x="2296668" y="36068"/>
                    <a:pt x="2296668" y="80518"/>
                  </a:cubicBezTo>
                  <a:lnTo>
                    <a:pt x="2296668" y="724154"/>
                  </a:lnTo>
                  <a:cubicBezTo>
                    <a:pt x="2296668" y="768604"/>
                    <a:pt x="2260600" y="804672"/>
                    <a:pt x="2216150" y="804672"/>
                  </a:cubicBezTo>
                  <a:lnTo>
                    <a:pt x="80518" y="804672"/>
                  </a:lnTo>
                  <a:cubicBezTo>
                    <a:pt x="36068" y="804672"/>
                    <a:pt x="0" y="768604"/>
                    <a:pt x="0" y="724154"/>
                  </a:cubicBezTo>
                  <a:lnTo>
                    <a:pt x="0" y="80518"/>
                  </a:lnTo>
                  <a:cubicBezTo>
                    <a:pt x="0" y="36068"/>
                    <a:pt x="36068" y="0"/>
                    <a:pt x="80518" y="0"/>
                  </a:cubicBezTo>
                  <a:close/>
                </a:path>
              </a:pathLst>
            </a:custGeom>
            <a:ln w="0" cap="flat">
              <a:miter lim="127000"/>
            </a:ln>
          </p:spPr>
          <p:style>
            <a:lnRef idx="0">
              <a:srgbClr val="000000">
                <a:alpha val="0"/>
              </a:srgbClr>
            </a:lnRef>
            <a:fillRef idx="1">
              <a:srgbClr val="65ABA0"/>
            </a:fillRef>
            <a:effectRef idx="0">
              <a:scrgbClr r="0" g="0" b="0"/>
            </a:effectRef>
            <a:fontRef idx="none"/>
          </p:style>
          <p:txBody>
            <a:bodyPr/>
            <a:lstStyle/>
            <a:p>
              <a:endParaRPr lang="en-GB"/>
            </a:p>
          </p:txBody>
        </p:sp>
        <p:sp>
          <p:nvSpPr>
            <p:cNvPr id="39" name="Shape 349">
              <a:extLst>
                <a:ext uri="{FF2B5EF4-FFF2-40B4-BE49-F238E27FC236}">
                  <a16:creationId xmlns:a16="http://schemas.microsoft.com/office/drawing/2014/main" id="{BCF169D2-911E-4367-BEA6-E17CBBDD789E}"/>
                </a:ext>
              </a:extLst>
            </p:cNvPr>
            <p:cNvSpPr/>
            <p:nvPr/>
          </p:nvSpPr>
          <p:spPr>
            <a:xfrm>
              <a:off x="0" y="0"/>
              <a:ext cx="2296668" cy="804672"/>
            </a:xfrm>
            <a:custGeom>
              <a:avLst/>
              <a:gdLst/>
              <a:ahLst/>
              <a:cxnLst/>
              <a:rect l="0" t="0" r="0" b="0"/>
              <a:pathLst>
                <a:path w="2296668" h="804672">
                  <a:moveTo>
                    <a:pt x="0" y="80518"/>
                  </a:moveTo>
                  <a:cubicBezTo>
                    <a:pt x="0" y="36068"/>
                    <a:pt x="36068" y="0"/>
                    <a:pt x="80518" y="0"/>
                  </a:cubicBezTo>
                  <a:lnTo>
                    <a:pt x="2216150" y="0"/>
                  </a:lnTo>
                  <a:cubicBezTo>
                    <a:pt x="2260600" y="0"/>
                    <a:pt x="2296668" y="36068"/>
                    <a:pt x="2296668" y="80518"/>
                  </a:cubicBezTo>
                  <a:lnTo>
                    <a:pt x="2296668" y="724154"/>
                  </a:lnTo>
                  <a:cubicBezTo>
                    <a:pt x="2296668" y="768604"/>
                    <a:pt x="2260600" y="804672"/>
                    <a:pt x="2216150" y="804672"/>
                  </a:cubicBezTo>
                  <a:lnTo>
                    <a:pt x="80518" y="804672"/>
                  </a:lnTo>
                  <a:cubicBezTo>
                    <a:pt x="36068" y="804672"/>
                    <a:pt x="0" y="768604"/>
                    <a:pt x="0" y="724154"/>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GB"/>
            </a:p>
          </p:txBody>
        </p:sp>
        <p:sp>
          <p:nvSpPr>
            <p:cNvPr id="40" name="Rectangle 39">
              <a:extLst>
                <a:ext uri="{FF2B5EF4-FFF2-40B4-BE49-F238E27FC236}">
                  <a16:creationId xmlns:a16="http://schemas.microsoft.com/office/drawing/2014/main" id="{4ADA1B9D-8DC5-4821-B5BD-077D5B817C03}"/>
                </a:ext>
              </a:extLst>
            </p:cNvPr>
            <p:cNvSpPr/>
            <p:nvPr/>
          </p:nvSpPr>
          <p:spPr>
            <a:xfrm>
              <a:off x="70993" y="85979"/>
              <a:ext cx="1242502"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Performance </a:t>
              </a:r>
              <a:endParaRPr lang="en-GB" sz="1400">
                <a:solidFill>
                  <a:srgbClr val="000000"/>
                </a:solidFill>
                <a:effectLst/>
                <a:latin typeface="Arial" panose="020B0604020202020204" pitchFamily="34" charset="0"/>
                <a:ea typeface="Arial" panose="020B0604020202020204" pitchFamily="34" charset="0"/>
              </a:endParaRPr>
            </a:p>
          </p:txBody>
        </p:sp>
        <p:sp>
          <p:nvSpPr>
            <p:cNvPr id="41" name="Rectangle 40">
              <a:extLst>
                <a:ext uri="{FF2B5EF4-FFF2-40B4-BE49-F238E27FC236}">
                  <a16:creationId xmlns:a16="http://schemas.microsoft.com/office/drawing/2014/main" id="{6EC291A6-FB6E-45D3-9F6B-784AE8CACB92}"/>
                </a:ext>
              </a:extLst>
            </p:cNvPr>
            <p:cNvSpPr/>
            <p:nvPr/>
          </p:nvSpPr>
          <p:spPr>
            <a:xfrm>
              <a:off x="70993" y="250571"/>
              <a:ext cx="1020149"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Assurance </a:t>
              </a:r>
              <a:endParaRPr lang="en-GB" sz="1400">
                <a:solidFill>
                  <a:srgbClr val="000000"/>
                </a:solidFill>
                <a:effectLst/>
                <a:latin typeface="Arial" panose="020B0604020202020204" pitchFamily="34" charset="0"/>
                <a:ea typeface="Arial" panose="020B0604020202020204" pitchFamily="34" charset="0"/>
              </a:endParaRPr>
            </a:p>
          </p:txBody>
        </p:sp>
        <p:sp>
          <p:nvSpPr>
            <p:cNvPr id="42" name="Rectangle 41">
              <a:extLst>
                <a:ext uri="{FF2B5EF4-FFF2-40B4-BE49-F238E27FC236}">
                  <a16:creationId xmlns:a16="http://schemas.microsoft.com/office/drawing/2014/main" id="{5B213AB2-DCB4-4055-9146-4C1536738BBC}"/>
                </a:ext>
              </a:extLst>
            </p:cNvPr>
            <p:cNvSpPr/>
            <p:nvPr/>
          </p:nvSpPr>
          <p:spPr>
            <a:xfrm>
              <a:off x="70993" y="414934"/>
              <a:ext cx="1255344" cy="203098"/>
            </a:xfrm>
            <a:prstGeom prst="rect">
              <a:avLst/>
            </a:prstGeom>
            <a:ln>
              <a:noFill/>
            </a:ln>
          </p:spPr>
          <p:txBody>
            <a:bodyPr vert="horz" lIns="0" tIns="0" rIns="0" bIns="0" rtlCol="0">
              <a:noAutofit/>
            </a:bodyPr>
            <a:lstStyle/>
            <a:p>
              <a:pPr marL="6350" indent="-6350">
                <a:lnSpc>
                  <a:spcPct val="107000"/>
                </a:lnSpc>
                <a:spcAft>
                  <a:spcPts val="800"/>
                </a:spcAft>
              </a:pPr>
              <a:r>
                <a:rPr lang="en-GB" sz="1200" b="1" dirty="0">
                  <a:solidFill>
                    <a:srgbClr val="FFFFFF"/>
                  </a:solidFill>
                  <a:effectLst/>
                  <a:latin typeface="Roboto" panose="02000000000000000000" pitchFamily="2" charset="0"/>
                  <a:ea typeface="Roboto" panose="02000000000000000000" pitchFamily="2" charset="0"/>
                  <a:cs typeface="Roboto" panose="02000000000000000000" pitchFamily="2" charset="0"/>
                </a:rPr>
                <a:t>Methodology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43" name="Rectangle 42">
              <a:extLst>
                <a:ext uri="{FF2B5EF4-FFF2-40B4-BE49-F238E27FC236}">
                  <a16:creationId xmlns:a16="http://schemas.microsoft.com/office/drawing/2014/main" id="{882D1FEF-D119-473F-9A35-1F079498D7E7}"/>
                </a:ext>
              </a:extLst>
            </p:cNvPr>
            <p:cNvSpPr/>
            <p:nvPr/>
          </p:nvSpPr>
          <p:spPr>
            <a:xfrm>
              <a:off x="70993" y="580009"/>
              <a:ext cx="71144"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400">
                <a:solidFill>
                  <a:srgbClr val="000000"/>
                </a:solidFill>
                <a:effectLst/>
                <a:latin typeface="Arial" panose="020B0604020202020204" pitchFamily="34" charset="0"/>
                <a:ea typeface="Arial" panose="020B0604020202020204" pitchFamily="34" charset="0"/>
              </a:endParaRPr>
            </a:p>
          </p:txBody>
        </p:sp>
        <p:sp>
          <p:nvSpPr>
            <p:cNvPr id="44" name="Rectangle 43">
              <a:extLst>
                <a:ext uri="{FF2B5EF4-FFF2-40B4-BE49-F238E27FC236}">
                  <a16:creationId xmlns:a16="http://schemas.microsoft.com/office/drawing/2014/main" id="{1607DDCE-14D1-4D5E-8FD4-0737D272CA7A}"/>
                </a:ext>
              </a:extLst>
            </p:cNvPr>
            <p:cNvSpPr/>
            <p:nvPr/>
          </p:nvSpPr>
          <p:spPr>
            <a:xfrm>
              <a:off x="124485" y="580009"/>
              <a:ext cx="445720"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PAM</a:t>
              </a:r>
              <a:endParaRPr lang="en-GB" sz="1400">
                <a:solidFill>
                  <a:srgbClr val="000000"/>
                </a:solidFill>
                <a:effectLst/>
                <a:latin typeface="Arial" panose="020B0604020202020204" pitchFamily="34" charset="0"/>
                <a:ea typeface="Arial" panose="020B0604020202020204" pitchFamily="34" charset="0"/>
              </a:endParaRPr>
            </a:p>
          </p:txBody>
        </p:sp>
        <p:sp>
          <p:nvSpPr>
            <p:cNvPr id="45" name="Rectangle 44">
              <a:extLst>
                <a:ext uri="{FF2B5EF4-FFF2-40B4-BE49-F238E27FC236}">
                  <a16:creationId xmlns:a16="http://schemas.microsoft.com/office/drawing/2014/main" id="{FAE649D5-6B9D-4509-BAEF-9724F1EF5447}"/>
                </a:ext>
              </a:extLst>
            </p:cNvPr>
            <p:cNvSpPr/>
            <p:nvPr/>
          </p:nvSpPr>
          <p:spPr>
            <a:xfrm>
              <a:off x="460222" y="580009"/>
              <a:ext cx="71550"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a:t>
              </a:r>
              <a:endParaRPr lang="en-GB" sz="1400">
                <a:solidFill>
                  <a:srgbClr val="000000"/>
                </a:solidFill>
                <a:effectLst/>
                <a:latin typeface="Arial" panose="020B0604020202020204" pitchFamily="34" charset="0"/>
                <a:ea typeface="Arial" panose="020B0604020202020204" pitchFamily="34" charset="0"/>
              </a:endParaRPr>
            </a:p>
          </p:txBody>
        </p:sp>
        <p:sp>
          <p:nvSpPr>
            <p:cNvPr id="46" name="Shape 354">
              <a:extLst>
                <a:ext uri="{FF2B5EF4-FFF2-40B4-BE49-F238E27FC236}">
                  <a16:creationId xmlns:a16="http://schemas.microsoft.com/office/drawing/2014/main" id="{1A8C90F1-6FE6-4D90-A63C-2928883CD449}"/>
                </a:ext>
              </a:extLst>
            </p:cNvPr>
            <p:cNvSpPr/>
            <p:nvPr/>
          </p:nvSpPr>
          <p:spPr>
            <a:xfrm>
              <a:off x="3048" y="854964"/>
              <a:ext cx="2296668" cy="804672"/>
            </a:xfrm>
            <a:custGeom>
              <a:avLst/>
              <a:gdLst/>
              <a:ahLst/>
              <a:cxnLst/>
              <a:rect l="0" t="0" r="0" b="0"/>
              <a:pathLst>
                <a:path w="2296668" h="804672">
                  <a:moveTo>
                    <a:pt x="80518" y="0"/>
                  </a:moveTo>
                  <a:lnTo>
                    <a:pt x="2216150" y="0"/>
                  </a:lnTo>
                  <a:cubicBezTo>
                    <a:pt x="2260600" y="0"/>
                    <a:pt x="2296668" y="36068"/>
                    <a:pt x="2296668" y="80518"/>
                  </a:cubicBezTo>
                  <a:lnTo>
                    <a:pt x="2296668" y="724154"/>
                  </a:lnTo>
                  <a:cubicBezTo>
                    <a:pt x="2296668" y="768604"/>
                    <a:pt x="2260600" y="804672"/>
                    <a:pt x="2216150" y="804672"/>
                  </a:cubicBezTo>
                  <a:lnTo>
                    <a:pt x="80518" y="804672"/>
                  </a:lnTo>
                  <a:cubicBezTo>
                    <a:pt x="36068" y="804672"/>
                    <a:pt x="0" y="768604"/>
                    <a:pt x="0" y="724154"/>
                  </a:cubicBezTo>
                  <a:lnTo>
                    <a:pt x="0" y="80518"/>
                  </a:lnTo>
                  <a:cubicBezTo>
                    <a:pt x="0" y="36068"/>
                    <a:pt x="36068" y="0"/>
                    <a:pt x="80518" y="0"/>
                  </a:cubicBezTo>
                  <a:close/>
                </a:path>
              </a:pathLst>
            </a:custGeom>
            <a:ln w="0" cap="flat">
              <a:miter lim="127000"/>
            </a:ln>
          </p:spPr>
          <p:style>
            <a:lnRef idx="0">
              <a:srgbClr val="000000">
                <a:alpha val="0"/>
              </a:srgbClr>
            </a:lnRef>
            <a:fillRef idx="1">
              <a:srgbClr val="58944F"/>
            </a:fillRef>
            <a:effectRef idx="0">
              <a:scrgbClr r="0" g="0" b="0"/>
            </a:effectRef>
            <a:fontRef idx="none"/>
          </p:style>
          <p:txBody>
            <a:bodyPr/>
            <a:lstStyle/>
            <a:p>
              <a:endParaRPr lang="en-GB"/>
            </a:p>
          </p:txBody>
        </p:sp>
        <p:sp>
          <p:nvSpPr>
            <p:cNvPr id="47" name="Shape 355">
              <a:extLst>
                <a:ext uri="{FF2B5EF4-FFF2-40B4-BE49-F238E27FC236}">
                  <a16:creationId xmlns:a16="http://schemas.microsoft.com/office/drawing/2014/main" id="{CA2740CB-7DCE-4BA4-B410-C0B43ED8F910}"/>
                </a:ext>
              </a:extLst>
            </p:cNvPr>
            <p:cNvSpPr/>
            <p:nvPr/>
          </p:nvSpPr>
          <p:spPr>
            <a:xfrm>
              <a:off x="3048" y="854964"/>
              <a:ext cx="2296668" cy="804672"/>
            </a:xfrm>
            <a:custGeom>
              <a:avLst/>
              <a:gdLst/>
              <a:ahLst/>
              <a:cxnLst/>
              <a:rect l="0" t="0" r="0" b="0"/>
              <a:pathLst>
                <a:path w="2296668" h="804672">
                  <a:moveTo>
                    <a:pt x="0" y="80518"/>
                  </a:moveTo>
                  <a:cubicBezTo>
                    <a:pt x="0" y="36068"/>
                    <a:pt x="36068" y="0"/>
                    <a:pt x="80518" y="0"/>
                  </a:cubicBezTo>
                  <a:lnTo>
                    <a:pt x="2216150" y="0"/>
                  </a:lnTo>
                  <a:cubicBezTo>
                    <a:pt x="2260600" y="0"/>
                    <a:pt x="2296668" y="36068"/>
                    <a:pt x="2296668" y="80518"/>
                  </a:cubicBezTo>
                  <a:lnTo>
                    <a:pt x="2296668" y="724154"/>
                  </a:lnTo>
                  <a:cubicBezTo>
                    <a:pt x="2296668" y="768604"/>
                    <a:pt x="2260600" y="804672"/>
                    <a:pt x="2216150" y="804672"/>
                  </a:cubicBezTo>
                  <a:lnTo>
                    <a:pt x="80518" y="804672"/>
                  </a:lnTo>
                  <a:cubicBezTo>
                    <a:pt x="36068" y="804672"/>
                    <a:pt x="0" y="768604"/>
                    <a:pt x="0" y="724154"/>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GB"/>
            </a:p>
          </p:txBody>
        </p:sp>
        <p:sp>
          <p:nvSpPr>
            <p:cNvPr id="48" name="Rectangle 47">
              <a:extLst>
                <a:ext uri="{FF2B5EF4-FFF2-40B4-BE49-F238E27FC236}">
                  <a16:creationId xmlns:a16="http://schemas.microsoft.com/office/drawing/2014/main" id="{C464629A-45FC-4FDD-8AE5-E886E7125C8A}"/>
                </a:ext>
              </a:extLst>
            </p:cNvPr>
            <p:cNvSpPr/>
            <p:nvPr/>
          </p:nvSpPr>
          <p:spPr>
            <a:xfrm>
              <a:off x="73406" y="1188085"/>
              <a:ext cx="1783082"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Retail Risk Register</a:t>
              </a:r>
              <a:endParaRPr lang="en-GB" sz="1400">
                <a:solidFill>
                  <a:srgbClr val="000000"/>
                </a:solidFill>
                <a:effectLst/>
                <a:latin typeface="Arial" panose="020B0604020202020204" pitchFamily="34" charset="0"/>
                <a:ea typeface="Arial" panose="020B0604020202020204" pitchFamily="34" charset="0"/>
              </a:endParaRPr>
            </a:p>
          </p:txBody>
        </p:sp>
        <p:sp>
          <p:nvSpPr>
            <p:cNvPr id="49" name="Shape 357">
              <a:extLst>
                <a:ext uri="{FF2B5EF4-FFF2-40B4-BE49-F238E27FC236}">
                  <a16:creationId xmlns:a16="http://schemas.microsoft.com/office/drawing/2014/main" id="{3261348E-79DF-4631-A856-6EB6A780954E}"/>
                </a:ext>
              </a:extLst>
            </p:cNvPr>
            <p:cNvSpPr/>
            <p:nvPr/>
          </p:nvSpPr>
          <p:spPr>
            <a:xfrm>
              <a:off x="3048" y="1734312"/>
              <a:ext cx="2296668" cy="804672"/>
            </a:xfrm>
            <a:custGeom>
              <a:avLst/>
              <a:gdLst/>
              <a:ahLst/>
              <a:cxnLst/>
              <a:rect l="0" t="0" r="0" b="0"/>
              <a:pathLst>
                <a:path w="2296668" h="804672">
                  <a:moveTo>
                    <a:pt x="80518" y="0"/>
                  </a:moveTo>
                  <a:lnTo>
                    <a:pt x="2216150" y="0"/>
                  </a:lnTo>
                  <a:cubicBezTo>
                    <a:pt x="2260600" y="0"/>
                    <a:pt x="2296668" y="36068"/>
                    <a:pt x="2296668" y="80518"/>
                  </a:cubicBezTo>
                  <a:lnTo>
                    <a:pt x="2296668" y="724154"/>
                  </a:lnTo>
                  <a:cubicBezTo>
                    <a:pt x="2296668" y="768604"/>
                    <a:pt x="2260600" y="804672"/>
                    <a:pt x="2216150" y="804672"/>
                  </a:cubicBezTo>
                  <a:lnTo>
                    <a:pt x="80518" y="804672"/>
                  </a:lnTo>
                  <a:cubicBezTo>
                    <a:pt x="36068" y="804672"/>
                    <a:pt x="0" y="768604"/>
                    <a:pt x="0" y="724154"/>
                  </a:cubicBezTo>
                  <a:lnTo>
                    <a:pt x="0" y="80518"/>
                  </a:lnTo>
                  <a:cubicBezTo>
                    <a:pt x="0" y="36068"/>
                    <a:pt x="36068" y="0"/>
                    <a:pt x="80518" y="0"/>
                  </a:cubicBezTo>
                  <a:close/>
                </a:path>
              </a:pathLst>
            </a:custGeom>
            <a:ln w="0" cap="flat">
              <a:miter lim="127000"/>
            </a:ln>
          </p:spPr>
          <p:style>
            <a:lnRef idx="0">
              <a:srgbClr val="000000">
                <a:alpha val="0"/>
              </a:srgbClr>
            </a:lnRef>
            <a:fillRef idx="1">
              <a:srgbClr val="B3CB89"/>
            </a:fillRef>
            <a:effectRef idx="0">
              <a:scrgbClr r="0" g="0" b="0"/>
            </a:effectRef>
            <a:fontRef idx="none"/>
          </p:style>
          <p:txBody>
            <a:bodyPr/>
            <a:lstStyle/>
            <a:p>
              <a:endParaRPr lang="en-GB"/>
            </a:p>
          </p:txBody>
        </p:sp>
        <p:sp>
          <p:nvSpPr>
            <p:cNvPr id="50" name="Shape 358">
              <a:extLst>
                <a:ext uri="{FF2B5EF4-FFF2-40B4-BE49-F238E27FC236}">
                  <a16:creationId xmlns:a16="http://schemas.microsoft.com/office/drawing/2014/main" id="{EB1ED9D0-5E7A-41EF-8A73-E276EC528F53}"/>
                </a:ext>
              </a:extLst>
            </p:cNvPr>
            <p:cNvSpPr/>
            <p:nvPr/>
          </p:nvSpPr>
          <p:spPr>
            <a:xfrm>
              <a:off x="3048" y="1734312"/>
              <a:ext cx="2296668" cy="804672"/>
            </a:xfrm>
            <a:custGeom>
              <a:avLst/>
              <a:gdLst/>
              <a:ahLst/>
              <a:cxnLst/>
              <a:rect l="0" t="0" r="0" b="0"/>
              <a:pathLst>
                <a:path w="2296668" h="804672">
                  <a:moveTo>
                    <a:pt x="0" y="80518"/>
                  </a:moveTo>
                  <a:cubicBezTo>
                    <a:pt x="0" y="36068"/>
                    <a:pt x="36068" y="0"/>
                    <a:pt x="80518" y="0"/>
                  </a:cubicBezTo>
                  <a:lnTo>
                    <a:pt x="2216150" y="0"/>
                  </a:lnTo>
                  <a:cubicBezTo>
                    <a:pt x="2260600" y="0"/>
                    <a:pt x="2296668" y="36068"/>
                    <a:pt x="2296668" y="80518"/>
                  </a:cubicBezTo>
                  <a:lnTo>
                    <a:pt x="2296668" y="724154"/>
                  </a:lnTo>
                  <a:cubicBezTo>
                    <a:pt x="2296668" y="768604"/>
                    <a:pt x="2260600" y="804672"/>
                    <a:pt x="2216150" y="804672"/>
                  </a:cubicBezTo>
                  <a:lnTo>
                    <a:pt x="80518" y="804672"/>
                  </a:lnTo>
                  <a:cubicBezTo>
                    <a:pt x="36068" y="804672"/>
                    <a:pt x="0" y="768604"/>
                    <a:pt x="0" y="724154"/>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GB"/>
            </a:p>
          </p:txBody>
        </p:sp>
        <p:sp>
          <p:nvSpPr>
            <p:cNvPr id="51" name="Rectangle 50">
              <a:extLst>
                <a:ext uri="{FF2B5EF4-FFF2-40B4-BE49-F238E27FC236}">
                  <a16:creationId xmlns:a16="http://schemas.microsoft.com/office/drawing/2014/main" id="{547735CB-95B4-4C6F-8BA3-C3DA41C4456C}"/>
                </a:ext>
              </a:extLst>
            </p:cNvPr>
            <p:cNvSpPr/>
            <p:nvPr/>
          </p:nvSpPr>
          <p:spPr>
            <a:xfrm>
              <a:off x="73406" y="1902358"/>
              <a:ext cx="1240112" cy="203097"/>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Performance </a:t>
              </a:r>
              <a:endParaRPr lang="en-GB" sz="1400">
                <a:solidFill>
                  <a:srgbClr val="000000"/>
                </a:solidFill>
                <a:effectLst/>
                <a:latin typeface="Arial" panose="020B0604020202020204" pitchFamily="34" charset="0"/>
                <a:ea typeface="Arial" panose="020B0604020202020204" pitchFamily="34" charset="0"/>
              </a:endParaRPr>
            </a:p>
          </p:txBody>
        </p:sp>
        <p:sp>
          <p:nvSpPr>
            <p:cNvPr id="52" name="Rectangle 51">
              <a:extLst>
                <a:ext uri="{FF2B5EF4-FFF2-40B4-BE49-F238E27FC236}">
                  <a16:creationId xmlns:a16="http://schemas.microsoft.com/office/drawing/2014/main" id="{C7DC8180-ADE1-438B-A0E2-FEFC951FF6B5}"/>
                </a:ext>
              </a:extLst>
            </p:cNvPr>
            <p:cNvSpPr/>
            <p:nvPr/>
          </p:nvSpPr>
          <p:spPr>
            <a:xfrm>
              <a:off x="73406" y="2067433"/>
              <a:ext cx="1017514"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Assurance </a:t>
              </a:r>
              <a:endParaRPr lang="en-GB" sz="1400">
                <a:solidFill>
                  <a:srgbClr val="000000"/>
                </a:solidFill>
                <a:effectLst/>
                <a:latin typeface="Arial" panose="020B0604020202020204" pitchFamily="34" charset="0"/>
                <a:ea typeface="Arial" panose="020B0604020202020204" pitchFamily="34" charset="0"/>
              </a:endParaRPr>
            </a:p>
          </p:txBody>
        </p:sp>
        <p:sp>
          <p:nvSpPr>
            <p:cNvPr id="53" name="Rectangle 52">
              <a:extLst>
                <a:ext uri="{FF2B5EF4-FFF2-40B4-BE49-F238E27FC236}">
                  <a16:creationId xmlns:a16="http://schemas.microsoft.com/office/drawing/2014/main" id="{BB99E179-DC2D-4EE4-83D3-BE53B1251362}"/>
                </a:ext>
              </a:extLst>
            </p:cNvPr>
            <p:cNvSpPr/>
            <p:nvPr/>
          </p:nvSpPr>
          <p:spPr>
            <a:xfrm>
              <a:off x="73406" y="2232025"/>
              <a:ext cx="1751259"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Techniques (PATs)</a:t>
              </a:r>
              <a:endParaRPr lang="en-GB" sz="1400">
                <a:solidFill>
                  <a:srgbClr val="000000"/>
                </a:solidFill>
                <a:effectLst/>
                <a:latin typeface="Arial" panose="020B0604020202020204" pitchFamily="34" charset="0"/>
                <a:ea typeface="Arial" panose="020B0604020202020204" pitchFamily="34" charset="0"/>
              </a:endParaRPr>
            </a:p>
          </p:txBody>
        </p:sp>
        <p:sp>
          <p:nvSpPr>
            <p:cNvPr id="54" name="Shape 362">
              <a:extLst>
                <a:ext uri="{FF2B5EF4-FFF2-40B4-BE49-F238E27FC236}">
                  <a16:creationId xmlns:a16="http://schemas.microsoft.com/office/drawing/2014/main" id="{88C67C3F-A3A8-475F-B70F-AB87A26DB670}"/>
                </a:ext>
              </a:extLst>
            </p:cNvPr>
            <p:cNvSpPr/>
            <p:nvPr/>
          </p:nvSpPr>
          <p:spPr>
            <a:xfrm>
              <a:off x="9144" y="2604516"/>
              <a:ext cx="2295145" cy="804672"/>
            </a:xfrm>
            <a:custGeom>
              <a:avLst/>
              <a:gdLst/>
              <a:ahLst/>
              <a:cxnLst/>
              <a:rect l="0" t="0" r="0" b="0"/>
              <a:pathLst>
                <a:path w="2295145" h="804672">
                  <a:moveTo>
                    <a:pt x="80518" y="0"/>
                  </a:moveTo>
                  <a:lnTo>
                    <a:pt x="2214626" y="0"/>
                  </a:lnTo>
                  <a:cubicBezTo>
                    <a:pt x="2259076" y="0"/>
                    <a:pt x="2295145" y="36068"/>
                    <a:pt x="2295145" y="80518"/>
                  </a:cubicBezTo>
                  <a:lnTo>
                    <a:pt x="2295145" y="724205"/>
                  </a:lnTo>
                  <a:cubicBezTo>
                    <a:pt x="2295145" y="768642"/>
                    <a:pt x="2259076" y="804672"/>
                    <a:pt x="2214626" y="804672"/>
                  </a:cubicBezTo>
                  <a:lnTo>
                    <a:pt x="80518" y="804672"/>
                  </a:lnTo>
                  <a:cubicBezTo>
                    <a:pt x="36068" y="804672"/>
                    <a:pt x="0" y="768642"/>
                    <a:pt x="0" y="724205"/>
                  </a:cubicBezTo>
                  <a:lnTo>
                    <a:pt x="0" y="80518"/>
                  </a:lnTo>
                  <a:cubicBezTo>
                    <a:pt x="0" y="36068"/>
                    <a:pt x="36068" y="0"/>
                    <a:pt x="80518" y="0"/>
                  </a:cubicBezTo>
                  <a:close/>
                </a:path>
              </a:pathLst>
            </a:custGeom>
            <a:ln w="0" cap="flat">
              <a:miter lim="127000"/>
            </a:ln>
          </p:spPr>
          <p:style>
            <a:lnRef idx="0">
              <a:srgbClr val="000000">
                <a:alpha val="0"/>
              </a:srgbClr>
            </a:lnRef>
            <a:fillRef idx="1">
              <a:srgbClr val="DBA32E"/>
            </a:fillRef>
            <a:effectRef idx="0">
              <a:scrgbClr r="0" g="0" b="0"/>
            </a:effectRef>
            <a:fontRef idx="none"/>
          </p:style>
          <p:txBody>
            <a:bodyPr/>
            <a:lstStyle/>
            <a:p>
              <a:endParaRPr lang="en-GB"/>
            </a:p>
          </p:txBody>
        </p:sp>
        <p:sp>
          <p:nvSpPr>
            <p:cNvPr id="55" name="Shape 363">
              <a:extLst>
                <a:ext uri="{FF2B5EF4-FFF2-40B4-BE49-F238E27FC236}">
                  <a16:creationId xmlns:a16="http://schemas.microsoft.com/office/drawing/2014/main" id="{0637FEE8-F32C-4985-9EB1-061E3B07F1E6}"/>
                </a:ext>
              </a:extLst>
            </p:cNvPr>
            <p:cNvSpPr/>
            <p:nvPr/>
          </p:nvSpPr>
          <p:spPr>
            <a:xfrm>
              <a:off x="9144" y="2604516"/>
              <a:ext cx="2295145" cy="804672"/>
            </a:xfrm>
            <a:custGeom>
              <a:avLst/>
              <a:gdLst/>
              <a:ahLst/>
              <a:cxnLst/>
              <a:rect l="0" t="0" r="0" b="0"/>
              <a:pathLst>
                <a:path w="2295145" h="804672">
                  <a:moveTo>
                    <a:pt x="0" y="80518"/>
                  </a:moveTo>
                  <a:cubicBezTo>
                    <a:pt x="0" y="36068"/>
                    <a:pt x="36068" y="0"/>
                    <a:pt x="80518" y="0"/>
                  </a:cubicBezTo>
                  <a:lnTo>
                    <a:pt x="2214626" y="0"/>
                  </a:lnTo>
                  <a:cubicBezTo>
                    <a:pt x="2259076" y="0"/>
                    <a:pt x="2295145" y="36068"/>
                    <a:pt x="2295145" y="80518"/>
                  </a:cubicBezTo>
                  <a:lnTo>
                    <a:pt x="2295145" y="724205"/>
                  </a:lnTo>
                  <a:cubicBezTo>
                    <a:pt x="2295145" y="768642"/>
                    <a:pt x="2259076" y="804672"/>
                    <a:pt x="2214626" y="804672"/>
                  </a:cubicBezTo>
                  <a:lnTo>
                    <a:pt x="80518" y="804672"/>
                  </a:lnTo>
                  <a:cubicBezTo>
                    <a:pt x="36068" y="804672"/>
                    <a:pt x="0" y="768642"/>
                    <a:pt x="0" y="724205"/>
                  </a:cubicBezTo>
                  <a:close/>
                </a:path>
              </a:pathLst>
            </a:custGeom>
            <a:ln w="12700" cap="flat">
              <a:miter lim="127000"/>
            </a:ln>
          </p:spPr>
          <p:style>
            <a:lnRef idx="1">
              <a:srgbClr val="FFFFFF"/>
            </a:lnRef>
            <a:fillRef idx="0">
              <a:srgbClr val="000000">
                <a:alpha val="0"/>
              </a:srgbClr>
            </a:fillRef>
            <a:effectRef idx="0">
              <a:scrgbClr r="0" g="0" b="0"/>
            </a:effectRef>
            <a:fontRef idx="none"/>
          </p:style>
          <p:txBody>
            <a:bodyPr/>
            <a:lstStyle/>
            <a:p>
              <a:endParaRPr lang="en-GB"/>
            </a:p>
          </p:txBody>
        </p:sp>
        <p:sp>
          <p:nvSpPr>
            <p:cNvPr id="56" name="Rectangle 55">
              <a:extLst>
                <a:ext uri="{FF2B5EF4-FFF2-40B4-BE49-F238E27FC236}">
                  <a16:creationId xmlns:a16="http://schemas.microsoft.com/office/drawing/2014/main" id="{5D84CEEE-1D75-4968-A057-E836478BCE12}"/>
                </a:ext>
              </a:extLst>
            </p:cNvPr>
            <p:cNvSpPr/>
            <p:nvPr/>
          </p:nvSpPr>
          <p:spPr>
            <a:xfrm>
              <a:off x="79248" y="2773045"/>
              <a:ext cx="1239867"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Performance </a:t>
              </a:r>
              <a:endParaRPr lang="en-GB" sz="1400">
                <a:solidFill>
                  <a:srgbClr val="000000"/>
                </a:solidFill>
                <a:effectLst/>
                <a:latin typeface="Arial" panose="020B0604020202020204" pitchFamily="34" charset="0"/>
                <a:ea typeface="Arial" panose="020B0604020202020204" pitchFamily="34" charset="0"/>
              </a:endParaRPr>
            </a:p>
          </p:txBody>
        </p:sp>
        <p:sp>
          <p:nvSpPr>
            <p:cNvPr id="57" name="Rectangle 56">
              <a:extLst>
                <a:ext uri="{FF2B5EF4-FFF2-40B4-BE49-F238E27FC236}">
                  <a16:creationId xmlns:a16="http://schemas.microsoft.com/office/drawing/2014/main" id="{8C6636D4-9BE4-45D0-9752-49A418FE73E0}"/>
                </a:ext>
              </a:extLst>
            </p:cNvPr>
            <p:cNvSpPr/>
            <p:nvPr/>
          </p:nvSpPr>
          <p:spPr>
            <a:xfrm>
              <a:off x="79248" y="2937637"/>
              <a:ext cx="1679708"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Assurance Report </a:t>
              </a:r>
              <a:endParaRPr lang="en-GB" sz="1400">
                <a:solidFill>
                  <a:srgbClr val="000000"/>
                </a:solidFill>
                <a:effectLst/>
                <a:latin typeface="Arial" panose="020B0604020202020204" pitchFamily="34" charset="0"/>
                <a:ea typeface="Arial" panose="020B0604020202020204" pitchFamily="34" charset="0"/>
              </a:endParaRPr>
            </a:p>
          </p:txBody>
        </p:sp>
        <p:sp>
          <p:nvSpPr>
            <p:cNvPr id="58" name="Rectangle 57">
              <a:extLst>
                <a:ext uri="{FF2B5EF4-FFF2-40B4-BE49-F238E27FC236}">
                  <a16:creationId xmlns:a16="http://schemas.microsoft.com/office/drawing/2014/main" id="{E3A2619C-8A7E-4FD4-AA78-49DE66BA25BD}"/>
                </a:ext>
              </a:extLst>
            </p:cNvPr>
            <p:cNvSpPr/>
            <p:nvPr/>
          </p:nvSpPr>
          <p:spPr>
            <a:xfrm>
              <a:off x="79248" y="3102254"/>
              <a:ext cx="1645454" cy="202692"/>
            </a:xfrm>
            <a:prstGeom prst="rect">
              <a:avLst/>
            </a:prstGeom>
            <a:ln>
              <a:noFill/>
            </a:ln>
          </p:spPr>
          <p:txBody>
            <a:bodyPr vert="horz" lIns="0" tIns="0" rIns="0" bIns="0" rtlCol="0">
              <a:noAutofit/>
            </a:bodyPr>
            <a:lstStyle/>
            <a:p>
              <a:pPr marL="6350" indent="-6350">
                <a:lnSpc>
                  <a:spcPct val="107000"/>
                </a:lnSpc>
                <a:spcAft>
                  <a:spcPts val="800"/>
                </a:spcAft>
              </a:pPr>
              <a:r>
                <a:rPr lang="en-GB" sz="1200" b="1">
                  <a:solidFill>
                    <a:srgbClr val="FFFFFF"/>
                  </a:solidFill>
                  <a:effectLst/>
                  <a:latin typeface="Roboto" panose="02000000000000000000" pitchFamily="2" charset="0"/>
                  <a:ea typeface="Roboto" panose="02000000000000000000" pitchFamily="2" charset="0"/>
                  <a:cs typeface="Roboto" panose="02000000000000000000" pitchFamily="2" charset="0"/>
                </a:rPr>
                <a:t>Catalogue (PARC)</a:t>
              </a:r>
              <a:endParaRPr lang="en-GB" sz="1400">
                <a:solidFill>
                  <a:srgbClr val="000000"/>
                </a:solidFill>
                <a:effectLst/>
                <a:latin typeface="Arial" panose="020B0604020202020204" pitchFamily="34" charset="0"/>
                <a:ea typeface="Arial" panose="020B0604020202020204" pitchFamily="34" charset="0"/>
              </a:endParaRPr>
            </a:p>
          </p:txBody>
        </p:sp>
        <p:sp>
          <p:nvSpPr>
            <p:cNvPr id="59" name="Shape 367">
              <a:extLst>
                <a:ext uri="{FF2B5EF4-FFF2-40B4-BE49-F238E27FC236}">
                  <a16:creationId xmlns:a16="http://schemas.microsoft.com/office/drawing/2014/main" id="{0D9AE8EC-D8A6-44D1-86F5-AB822411C709}"/>
                </a:ext>
              </a:extLst>
            </p:cNvPr>
            <p:cNvSpPr/>
            <p:nvPr/>
          </p:nvSpPr>
          <p:spPr>
            <a:xfrm>
              <a:off x="1642872" y="605028"/>
              <a:ext cx="522732" cy="522732"/>
            </a:xfrm>
            <a:custGeom>
              <a:avLst/>
              <a:gdLst/>
              <a:ahLst/>
              <a:cxnLst/>
              <a:rect l="0" t="0" r="0" b="0"/>
              <a:pathLst>
                <a:path w="522732" h="522732">
                  <a:moveTo>
                    <a:pt x="117602" y="0"/>
                  </a:moveTo>
                  <a:lnTo>
                    <a:pt x="405130" y="0"/>
                  </a:lnTo>
                  <a:lnTo>
                    <a:pt x="405130" y="287528"/>
                  </a:lnTo>
                  <a:lnTo>
                    <a:pt x="522732" y="287528"/>
                  </a:lnTo>
                  <a:lnTo>
                    <a:pt x="261366" y="522732"/>
                  </a:lnTo>
                  <a:lnTo>
                    <a:pt x="0" y="287528"/>
                  </a:lnTo>
                  <a:lnTo>
                    <a:pt x="117602" y="287528"/>
                  </a:lnTo>
                  <a:lnTo>
                    <a:pt x="117602" y="0"/>
                  </a:lnTo>
                  <a:close/>
                </a:path>
              </a:pathLst>
            </a:custGeom>
            <a:ln w="0" cap="flat">
              <a:miter lim="127000"/>
            </a:ln>
          </p:spPr>
          <p:style>
            <a:lnRef idx="0">
              <a:srgbClr val="000000">
                <a:alpha val="0"/>
              </a:srgbClr>
            </a:lnRef>
            <a:fillRef idx="1">
              <a:srgbClr val="CFD5EA">
                <a:alpha val="90196"/>
              </a:srgbClr>
            </a:fillRef>
            <a:effectRef idx="0">
              <a:scrgbClr r="0" g="0" b="0"/>
            </a:effectRef>
            <a:fontRef idx="none"/>
          </p:style>
          <p:txBody>
            <a:bodyPr/>
            <a:lstStyle/>
            <a:p>
              <a:endParaRPr lang="en-GB"/>
            </a:p>
          </p:txBody>
        </p:sp>
        <p:sp>
          <p:nvSpPr>
            <p:cNvPr id="60" name="Shape 368">
              <a:extLst>
                <a:ext uri="{FF2B5EF4-FFF2-40B4-BE49-F238E27FC236}">
                  <a16:creationId xmlns:a16="http://schemas.microsoft.com/office/drawing/2014/main" id="{64776C51-FE9A-4667-B324-8F841404D848}"/>
                </a:ext>
              </a:extLst>
            </p:cNvPr>
            <p:cNvSpPr/>
            <p:nvPr/>
          </p:nvSpPr>
          <p:spPr>
            <a:xfrm>
              <a:off x="1642872" y="605028"/>
              <a:ext cx="522732" cy="522732"/>
            </a:xfrm>
            <a:custGeom>
              <a:avLst/>
              <a:gdLst/>
              <a:ahLst/>
              <a:cxnLst/>
              <a:rect l="0" t="0" r="0" b="0"/>
              <a:pathLst>
                <a:path w="522732" h="522732">
                  <a:moveTo>
                    <a:pt x="0" y="287528"/>
                  </a:moveTo>
                  <a:lnTo>
                    <a:pt x="117602" y="287528"/>
                  </a:lnTo>
                  <a:lnTo>
                    <a:pt x="117602" y="0"/>
                  </a:lnTo>
                  <a:lnTo>
                    <a:pt x="405130" y="0"/>
                  </a:lnTo>
                  <a:lnTo>
                    <a:pt x="405130" y="287528"/>
                  </a:lnTo>
                  <a:lnTo>
                    <a:pt x="522732" y="287528"/>
                  </a:lnTo>
                  <a:lnTo>
                    <a:pt x="261366" y="522732"/>
                  </a:lnTo>
                  <a:close/>
                </a:path>
              </a:pathLst>
            </a:custGeom>
            <a:ln w="12700" cap="flat">
              <a:miter lim="127000"/>
            </a:ln>
          </p:spPr>
          <p:style>
            <a:lnRef idx="1">
              <a:srgbClr val="CFD5EA">
                <a:alpha val="90196"/>
              </a:srgbClr>
            </a:lnRef>
            <a:fillRef idx="0">
              <a:srgbClr val="000000">
                <a:alpha val="0"/>
              </a:srgbClr>
            </a:fillRef>
            <a:effectRef idx="0">
              <a:scrgbClr r="0" g="0" b="0"/>
            </a:effectRef>
            <a:fontRef idx="none"/>
          </p:style>
          <p:txBody>
            <a:bodyPr/>
            <a:lstStyle/>
            <a:p>
              <a:endParaRPr lang="en-GB"/>
            </a:p>
          </p:txBody>
        </p:sp>
        <p:sp>
          <p:nvSpPr>
            <p:cNvPr id="61" name="Shape 369">
              <a:extLst>
                <a:ext uri="{FF2B5EF4-FFF2-40B4-BE49-F238E27FC236}">
                  <a16:creationId xmlns:a16="http://schemas.microsoft.com/office/drawing/2014/main" id="{0E49ED05-9C69-42BD-8BE4-D159614862EF}"/>
                </a:ext>
              </a:extLst>
            </p:cNvPr>
            <p:cNvSpPr/>
            <p:nvPr/>
          </p:nvSpPr>
          <p:spPr>
            <a:xfrm>
              <a:off x="1644396" y="1490472"/>
              <a:ext cx="522732" cy="522732"/>
            </a:xfrm>
            <a:custGeom>
              <a:avLst/>
              <a:gdLst/>
              <a:ahLst/>
              <a:cxnLst/>
              <a:rect l="0" t="0" r="0" b="0"/>
              <a:pathLst>
                <a:path w="522732" h="522732">
                  <a:moveTo>
                    <a:pt x="117602" y="0"/>
                  </a:moveTo>
                  <a:lnTo>
                    <a:pt x="405130" y="0"/>
                  </a:lnTo>
                  <a:lnTo>
                    <a:pt x="405130" y="287528"/>
                  </a:lnTo>
                  <a:lnTo>
                    <a:pt x="522732" y="287528"/>
                  </a:lnTo>
                  <a:lnTo>
                    <a:pt x="261366" y="522732"/>
                  </a:lnTo>
                  <a:lnTo>
                    <a:pt x="0" y="287528"/>
                  </a:lnTo>
                  <a:lnTo>
                    <a:pt x="117602" y="287528"/>
                  </a:lnTo>
                  <a:lnTo>
                    <a:pt x="117602" y="0"/>
                  </a:lnTo>
                  <a:close/>
                </a:path>
              </a:pathLst>
            </a:custGeom>
            <a:ln w="0" cap="flat">
              <a:miter lim="127000"/>
            </a:ln>
          </p:spPr>
          <p:style>
            <a:lnRef idx="0">
              <a:srgbClr val="000000">
                <a:alpha val="0"/>
              </a:srgbClr>
            </a:lnRef>
            <a:fillRef idx="1">
              <a:srgbClr val="CFD5EA">
                <a:alpha val="90196"/>
              </a:srgbClr>
            </a:fillRef>
            <a:effectRef idx="0">
              <a:scrgbClr r="0" g="0" b="0"/>
            </a:effectRef>
            <a:fontRef idx="none"/>
          </p:style>
          <p:txBody>
            <a:bodyPr/>
            <a:lstStyle/>
            <a:p>
              <a:endParaRPr lang="en-GB"/>
            </a:p>
          </p:txBody>
        </p:sp>
        <p:sp>
          <p:nvSpPr>
            <p:cNvPr id="62" name="Shape 370">
              <a:extLst>
                <a:ext uri="{FF2B5EF4-FFF2-40B4-BE49-F238E27FC236}">
                  <a16:creationId xmlns:a16="http://schemas.microsoft.com/office/drawing/2014/main" id="{5FCD83A8-441E-4A71-B695-619966F0DA87}"/>
                </a:ext>
              </a:extLst>
            </p:cNvPr>
            <p:cNvSpPr/>
            <p:nvPr/>
          </p:nvSpPr>
          <p:spPr>
            <a:xfrm>
              <a:off x="1644396" y="1490472"/>
              <a:ext cx="522732" cy="522732"/>
            </a:xfrm>
            <a:custGeom>
              <a:avLst/>
              <a:gdLst/>
              <a:ahLst/>
              <a:cxnLst/>
              <a:rect l="0" t="0" r="0" b="0"/>
              <a:pathLst>
                <a:path w="522732" h="522732">
                  <a:moveTo>
                    <a:pt x="0" y="287528"/>
                  </a:moveTo>
                  <a:lnTo>
                    <a:pt x="117602" y="287528"/>
                  </a:lnTo>
                  <a:lnTo>
                    <a:pt x="117602" y="0"/>
                  </a:lnTo>
                  <a:lnTo>
                    <a:pt x="405130" y="0"/>
                  </a:lnTo>
                  <a:lnTo>
                    <a:pt x="405130" y="287528"/>
                  </a:lnTo>
                  <a:lnTo>
                    <a:pt x="522732" y="287528"/>
                  </a:lnTo>
                  <a:lnTo>
                    <a:pt x="261366" y="522732"/>
                  </a:lnTo>
                  <a:close/>
                </a:path>
              </a:pathLst>
            </a:custGeom>
            <a:ln w="12700" cap="flat">
              <a:miter lim="127000"/>
            </a:ln>
          </p:spPr>
          <p:style>
            <a:lnRef idx="1">
              <a:srgbClr val="CFD5EA">
                <a:alpha val="90196"/>
              </a:srgbClr>
            </a:lnRef>
            <a:fillRef idx="0">
              <a:srgbClr val="000000">
                <a:alpha val="0"/>
              </a:srgbClr>
            </a:fillRef>
            <a:effectRef idx="0">
              <a:scrgbClr r="0" g="0" b="0"/>
            </a:effectRef>
            <a:fontRef idx="none"/>
          </p:style>
          <p:txBody>
            <a:bodyPr/>
            <a:lstStyle/>
            <a:p>
              <a:endParaRPr lang="en-GB"/>
            </a:p>
          </p:txBody>
        </p:sp>
        <p:sp>
          <p:nvSpPr>
            <p:cNvPr id="63" name="Shape 371">
              <a:extLst>
                <a:ext uri="{FF2B5EF4-FFF2-40B4-BE49-F238E27FC236}">
                  <a16:creationId xmlns:a16="http://schemas.microsoft.com/office/drawing/2014/main" id="{1FBD4FE9-8E85-4628-9CD9-F6597AEB6E8A}"/>
                </a:ext>
              </a:extLst>
            </p:cNvPr>
            <p:cNvSpPr/>
            <p:nvPr/>
          </p:nvSpPr>
          <p:spPr>
            <a:xfrm>
              <a:off x="1626108" y="2351532"/>
              <a:ext cx="522732" cy="522732"/>
            </a:xfrm>
            <a:custGeom>
              <a:avLst/>
              <a:gdLst/>
              <a:ahLst/>
              <a:cxnLst/>
              <a:rect l="0" t="0" r="0" b="0"/>
              <a:pathLst>
                <a:path w="522732" h="522732">
                  <a:moveTo>
                    <a:pt x="117602" y="0"/>
                  </a:moveTo>
                  <a:lnTo>
                    <a:pt x="405130" y="0"/>
                  </a:lnTo>
                  <a:lnTo>
                    <a:pt x="405130" y="287528"/>
                  </a:lnTo>
                  <a:lnTo>
                    <a:pt x="522732" y="287528"/>
                  </a:lnTo>
                  <a:lnTo>
                    <a:pt x="261366" y="522732"/>
                  </a:lnTo>
                  <a:lnTo>
                    <a:pt x="0" y="287528"/>
                  </a:lnTo>
                  <a:lnTo>
                    <a:pt x="117602" y="287528"/>
                  </a:lnTo>
                  <a:lnTo>
                    <a:pt x="117602" y="0"/>
                  </a:lnTo>
                  <a:close/>
                </a:path>
              </a:pathLst>
            </a:custGeom>
            <a:ln w="0" cap="flat">
              <a:miter lim="127000"/>
            </a:ln>
          </p:spPr>
          <p:style>
            <a:lnRef idx="0">
              <a:srgbClr val="000000">
                <a:alpha val="0"/>
              </a:srgbClr>
            </a:lnRef>
            <a:fillRef idx="1">
              <a:srgbClr val="CFD5EA">
                <a:alpha val="90196"/>
              </a:srgbClr>
            </a:fillRef>
            <a:effectRef idx="0">
              <a:scrgbClr r="0" g="0" b="0"/>
            </a:effectRef>
            <a:fontRef idx="none"/>
          </p:style>
          <p:txBody>
            <a:bodyPr/>
            <a:lstStyle/>
            <a:p>
              <a:endParaRPr lang="en-GB"/>
            </a:p>
          </p:txBody>
        </p:sp>
        <p:sp>
          <p:nvSpPr>
            <p:cNvPr id="64" name="Shape 372">
              <a:extLst>
                <a:ext uri="{FF2B5EF4-FFF2-40B4-BE49-F238E27FC236}">
                  <a16:creationId xmlns:a16="http://schemas.microsoft.com/office/drawing/2014/main" id="{64048D86-8204-4181-BBE8-76F16496A345}"/>
                </a:ext>
              </a:extLst>
            </p:cNvPr>
            <p:cNvSpPr/>
            <p:nvPr/>
          </p:nvSpPr>
          <p:spPr>
            <a:xfrm>
              <a:off x="1626108" y="2351532"/>
              <a:ext cx="522732" cy="522732"/>
            </a:xfrm>
            <a:custGeom>
              <a:avLst/>
              <a:gdLst/>
              <a:ahLst/>
              <a:cxnLst/>
              <a:rect l="0" t="0" r="0" b="0"/>
              <a:pathLst>
                <a:path w="522732" h="522732">
                  <a:moveTo>
                    <a:pt x="0" y="287528"/>
                  </a:moveTo>
                  <a:lnTo>
                    <a:pt x="117602" y="287528"/>
                  </a:lnTo>
                  <a:lnTo>
                    <a:pt x="117602" y="0"/>
                  </a:lnTo>
                  <a:lnTo>
                    <a:pt x="405130" y="0"/>
                  </a:lnTo>
                  <a:lnTo>
                    <a:pt x="405130" y="287528"/>
                  </a:lnTo>
                  <a:lnTo>
                    <a:pt x="522732" y="287528"/>
                  </a:lnTo>
                  <a:lnTo>
                    <a:pt x="261366" y="522732"/>
                  </a:lnTo>
                  <a:close/>
                </a:path>
              </a:pathLst>
            </a:custGeom>
            <a:ln w="12700" cap="flat">
              <a:miter lim="127000"/>
            </a:ln>
          </p:spPr>
          <p:style>
            <a:lnRef idx="1">
              <a:srgbClr val="CFD5EA">
                <a:alpha val="90196"/>
              </a:srgbClr>
            </a:lnRef>
            <a:fillRef idx="0">
              <a:srgbClr val="000000">
                <a:alpha val="0"/>
              </a:srgbClr>
            </a:fillRef>
            <a:effectRef idx="0">
              <a:scrgbClr r="0" g="0" b="0"/>
            </a:effectRef>
            <a:fontRef idx="none"/>
          </p:style>
          <p:txBody>
            <a:bodyPr/>
            <a:lstStyle/>
            <a:p>
              <a:endParaRPr lang="en-GB"/>
            </a:p>
          </p:txBody>
        </p:sp>
      </p:grpSp>
      <p:sp>
        <p:nvSpPr>
          <p:cNvPr id="66" name="TextBox 65">
            <a:extLst>
              <a:ext uri="{FF2B5EF4-FFF2-40B4-BE49-F238E27FC236}">
                <a16:creationId xmlns:a16="http://schemas.microsoft.com/office/drawing/2014/main" id="{565499E6-78FD-4E9F-AEB6-B6E2398261FF}"/>
              </a:ext>
            </a:extLst>
          </p:cNvPr>
          <p:cNvSpPr txBox="1"/>
          <p:nvPr/>
        </p:nvSpPr>
        <p:spPr>
          <a:xfrm>
            <a:off x="9205434" y="1451389"/>
            <a:ext cx="2583295" cy="369332"/>
          </a:xfrm>
          <a:prstGeom prst="rect">
            <a:avLst/>
          </a:prstGeom>
          <a:noFill/>
        </p:spPr>
        <p:txBody>
          <a:bodyPr wrap="square" rtlCol="0">
            <a:spAutoFit/>
          </a:bodyPr>
          <a:lstStyle/>
          <a:p>
            <a:r>
              <a:rPr lang="en-GB" altLang="en-US" dirty="0">
                <a:solidFill>
                  <a:srgbClr val="000000"/>
                </a:solidFill>
                <a:latin typeface="Arial" panose="020B0604020202020204" pitchFamily="34" charset="0"/>
                <a:ea typeface="Arial" panose="020B0604020202020204" pitchFamily="34" charset="0"/>
              </a:rPr>
              <a:t>PAF Core Components </a:t>
            </a:r>
            <a:endParaRPr lang="en-GB" dirty="0"/>
          </a:p>
        </p:txBody>
      </p:sp>
    </p:spTree>
    <p:extLst>
      <p:ext uri="{BB962C8B-B14F-4D97-AF65-F5344CB8AC3E}">
        <p14:creationId xmlns:p14="http://schemas.microsoft.com/office/powerpoint/2010/main" val="2927764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2" y="214885"/>
            <a:ext cx="10731177" cy="785757"/>
          </a:xfrm>
        </p:spPr>
        <p:txBody>
          <a:bodyPr>
            <a:normAutofit/>
          </a:bodyPr>
          <a:lstStyle/>
          <a:p>
            <a:r>
              <a:rPr lang="en-US" sz="3600" b="1" dirty="0">
                <a:latin typeface="+mn-lt"/>
                <a:ea typeface="Open Sans Light"/>
                <a:cs typeface="Open Sans Light"/>
              </a:rPr>
              <a:t>Performance Assurance Techniques</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4000"/>
              </a:lnSpc>
              <a:spcAft>
                <a:spcPts val="995"/>
              </a:spcAft>
              <a:buNone/>
            </a:pPr>
            <a:r>
              <a:rPr lang="en-GB" sz="1800" dirty="0">
                <a:solidFill>
                  <a:srgbClr val="000000"/>
                </a:solidFill>
                <a:latin typeface="Arial" panose="020B0604020202020204" pitchFamily="34" charset="0"/>
                <a:ea typeface="Arial" panose="020B0604020202020204" pitchFamily="34" charset="0"/>
              </a:rPr>
              <a:t>In </a:t>
            </a:r>
            <a:r>
              <a:rPr lang="en-GB" sz="1800" dirty="0">
                <a:solidFill>
                  <a:srgbClr val="000000"/>
                </a:solidFill>
                <a:effectLst/>
                <a:latin typeface="Arial" panose="020B0604020202020204" pitchFamily="34" charset="0"/>
                <a:ea typeface="Arial" panose="020B0604020202020204" pitchFamily="34" charset="0"/>
              </a:rPr>
              <a:t>response to high, or increasing, risk scores the PAB can use Performance Assurance Techniques.</a:t>
            </a:r>
          </a:p>
          <a:p>
            <a:pPr marL="0" indent="0" algn="just">
              <a:lnSpc>
                <a:spcPct val="104000"/>
              </a:lnSpc>
              <a:spcAft>
                <a:spcPts val="995"/>
              </a:spcAft>
              <a:buNone/>
            </a:pPr>
            <a:r>
              <a:rPr lang="en-GB" sz="1800" dirty="0">
                <a:solidFill>
                  <a:srgbClr val="000000"/>
                </a:solidFill>
                <a:effectLst/>
                <a:latin typeface="Arial" panose="020B0604020202020204" pitchFamily="34" charset="0"/>
                <a:ea typeface="Arial" panose="020B0604020202020204" pitchFamily="34" charset="0"/>
              </a:rPr>
              <a:t>Each month the Code Manager will review performance data to decide which techniques to apply. This is referred to as the risk management determination process.</a:t>
            </a:r>
          </a:p>
          <a:p>
            <a:pPr marL="0" indent="0">
              <a:lnSpc>
                <a:spcPct val="108000"/>
              </a:lnSpc>
              <a:spcAft>
                <a:spcPts val="940"/>
              </a:spcAft>
              <a:buNone/>
            </a:pPr>
            <a:r>
              <a:rPr lang="en-GB" sz="1800" dirty="0">
                <a:solidFill>
                  <a:srgbClr val="000000"/>
                </a:solidFill>
                <a:effectLst/>
                <a:latin typeface="Arial" panose="020B0604020202020204" pitchFamily="34" charset="0"/>
                <a:ea typeface="Arial" panose="020B0604020202020204" pitchFamily="34" charset="0"/>
              </a:rPr>
              <a:t>The Code Manager can apply one of 17 Performance Techniques, and 3 escalations, as set out below.</a:t>
            </a:r>
          </a:p>
          <a:p>
            <a:pPr marL="0" indent="0">
              <a:lnSpc>
                <a:spcPct val="140000"/>
              </a:lnSpc>
              <a:buFont typeface="Arial" panose="020B0604020202020204" pitchFamily="34" charset="0"/>
              <a:buNone/>
            </a:pPr>
            <a:endParaRPr lang="en-GB" sz="2100" dirty="0">
              <a:ea typeface="Open Sans SemiBold"/>
              <a:cs typeface="Open Sans SemiBold"/>
            </a:endParaRPr>
          </a:p>
          <a:p>
            <a:pPr marL="285750" indent="-285750">
              <a:lnSpc>
                <a:spcPct val="140000"/>
              </a:lnSpc>
            </a:pPr>
            <a:endParaRPr lang="en-GB" sz="1600" dirty="0">
              <a:ea typeface="Open Sans"/>
              <a:cs typeface="Open Sans"/>
            </a:endParaRPr>
          </a:p>
          <a:p>
            <a:pPr marL="285750" indent="-285750">
              <a:lnSpc>
                <a:spcPct val="140000"/>
              </a:lnSpc>
            </a:pPr>
            <a:endParaRPr lang="en-GB" sz="1600" dirty="0">
              <a:ea typeface="Open Sans"/>
              <a:cs typeface="Open Sans"/>
            </a:endParaRPr>
          </a:p>
          <a:p>
            <a:pPr>
              <a:lnSpc>
                <a:spcPct val="140000"/>
              </a:lnSpc>
            </a:pPr>
            <a:endParaRPr lang="en-GB" sz="1600" dirty="0">
              <a:ea typeface="Open Sans"/>
              <a:cs typeface="Open Sans"/>
            </a:endParaRPr>
          </a:p>
          <a:p>
            <a:pPr>
              <a:lnSpc>
                <a:spcPct val="140000"/>
              </a:lnSpc>
            </a:pPr>
            <a:endParaRPr lang="en-GB" sz="700" dirty="0">
              <a:ea typeface="Open Sans"/>
              <a:cs typeface="Open Sans"/>
            </a:endParaRPr>
          </a:p>
          <a:p>
            <a:pPr marL="0" indent="0">
              <a:lnSpc>
                <a:spcPct val="140000"/>
              </a:lnSpc>
              <a:buFont typeface="Arial" panose="020B0604020202020204" pitchFamily="34" charset="0"/>
              <a:buNone/>
            </a:pPr>
            <a:endParaRPr lang="en-GB" dirty="0">
              <a:ea typeface="Open Sans"/>
              <a:cs typeface="Open Sans"/>
            </a:endParaRPr>
          </a:p>
        </p:txBody>
      </p:sp>
      <p:pic>
        <p:nvPicPr>
          <p:cNvPr id="5" name="Picture 4">
            <a:extLst>
              <a:ext uri="{FF2B5EF4-FFF2-40B4-BE49-F238E27FC236}">
                <a16:creationId xmlns:a16="http://schemas.microsoft.com/office/drawing/2014/main" id="{57185868-7DED-4131-B96D-1119F5DB5D4E}"/>
              </a:ext>
            </a:extLst>
          </p:cNvPr>
          <p:cNvPicPr/>
          <p:nvPr/>
        </p:nvPicPr>
        <p:blipFill>
          <a:blip r:embed="rId3"/>
          <a:stretch>
            <a:fillRect/>
          </a:stretch>
        </p:blipFill>
        <p:spPr>
          <a:xfrm>
            <a:off x="2591813" y="3118050"/>
            <a:ext cx="7008374" cy="3204996"/>
          </a:xfrm>
          <a:prstGeom prst="rect">
            <a:avLst/>
          </a:prstGeom>
        </p:spPr>
      </p:pic>
    </p:spTree>
    <p:extLst>
      <p:ext uri="{BB962C8B-B14F-4D97-AF65-F5344CB8AC3E}">
        <p14:creationId xmlns:p14="http://schemas.microsoft.com/office/powerpoint/2010/main" val="57438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2" y="214885"/>
            <a:ext cx="10731177" cy="785757"/>
          </a:xfrm>
        </p:spPr>
        <p:txBody>
          <a:bodyPr>
            <a:normAutofit/>
          </a:bodyPr>
          <a:lstStyle/>
          <a:p>
            <a:r>
              <a:rPr lang="en-US" sz="3600" b="1" dirty="0">
                <a:latin typeface="+mn-lt"/>
                <a:ea typeface="Open Sans Light"/>
                <a:cs typeface="Open Sans Light"/>
              </a:rPr>
              <a:t>Performance Assurance Framework</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pic>
        <p:nvPicPr>
          <p:cNvPr id="5" name="Picture 4">
            <a:extLst>
              <a:ext uri="{FF2B5EF4-FFF2-40B4-BE49-F238E27FC236}">
                <a16:creationId xmlns:a16="http://schemas.microsoft.com/office/drawing/2014/main" id="{13B16C33-8011-4315-9D61-512A114CA78B}"/>
              </a:ext>
            </a:extLst>
          </p:cNvPr>
          <p:cNvPicPr/>
          <p:nvPr/>
        </p:nvPicPr>
        <p:blipFill>
          <a:blip r:embed="rId3"/>
          <a:stretch>
            <a:fillRect/>
          </a:stretch>
        </p:blipFill>
        <p:spPr>
          <a:xfrm>
            <a:off x="298592" y="1909931"/>
            <a:ext cx="5316559" cy="4623015"/>
          </a:xfrm>
          <a:prstGeom prst="rect">
            <a:avLst/>
          </a:prstGeom>
        </p:spPr>
      </p:pic>
      <p:grpSp>
        <p:nvGrpSpPr>
          <p:cNvPr id="6" name="Group 5">
            <a:extLst>
              <a:ext uri="{FF2B5EF4-FFF2-40B4-BE49-F238E27FC236}">
                <a16:creationId xmlns:a16="http://schemas.microsoft.com/office/drawing/2014/main" id="{A11A9AB2-08B1-4768-8080-8FEE5A5FEA8B}"/>
              </a:ext>
            </a:extLst>
          </p:cNvPr>
          <p:cNvGrpSpPr/>
          <p:nvPr/>
        </p:nvGrpSpPr>
        <p:grpSpPr>
          <a:xfrm>
            <a:off x="6804801" y="2042552"/>
            <a:ext cx="5463146" cy="2928228"/>
            <a:chOff x="0" y="0"/>
            <a:chExt cx="5463436" cy="2928356"/>
          </a:xfrm>
        </p:grpSpPr>
        <p:sp>
          <p:nvSpPr>
            <p:cNvPr id="7" name="Shape 15071">
              <a:extLst>
                <a:ext uri="{FF2B5EF4-FFF2-40B4-BE49-F238E27FC236}">
                  <a16:creationId xmlns:a16="http://schemas.microsoft.com/office/drawing/2014/main" id="{645A6BDD-7134-43BA-9A27-65080DBC6211}"/>
                </a:ext>
              </a:extLst>
            </p:cNvPr>
            <p:cNvSpPr/>
            <p:nvPr/>
          </p:nvSpPr>
          <p:spPr>
            <a:xfrm>
              <a:off x="291084" y="0"/>
              <a:ext cx="4044696" cy="1758696"/>
            </a:xfrm>
            <a:custGeom>
              <a:avLst/>
              <a:gdLst/>
              <a:ahLst/>
              <a:cxnLst/>
              <a:rect l="0" t="0" r="0" b="0"/>
              <a:pathLst>
                <a:path w="4044696" h="1758696">
                  <a:moveTo>
                    <a:pt x="0" y="0"/>
                  </a:moveTo>
                  <a:lnTo>
                    <a:pt x="4044696" y="0"/>
                  </a:lnTo>
                  <a:lnTo>
                    <a:pt x="4044696" y="1758696"/>
                  </a:lnTo>
                  <a:lnTo>
                    <a:pt x="0" y="1758696"/>
                  </a:lnTo>
                  <a:lnTo>
                    <a:pt x="0" y="0"/>
                  </a:lnTo>
                </a:path>
              </a:pathLst>
            </a:custGeom>
            <a:ln w="0" cap="flat">
              <a:miter lim="127000"/>
            </a:ln>
          </p:spPr>
          <p:style>
            <a:lnRef idx="0">
              <a:srgbClr val="000000">
                <a:alpha val="0"/>
              </a:srgbClr>
            </a:lnRef>
            <a:fillRef idx="1">
              <a:srgbClr val="4D8934"/>
            </a:fillRef>
            <a:effectRef idx="0">
              <a:scrgbClr r="0" g="0" b="0"/>
            </a:effectRef>
            <a:fontRef idx="none"/>
          </p:style>
          <p:txBody>
            <a:bodyPr/>
            <a:lstStyle/>
            <a:p>
              <a:endParaRPr lang="en-GB"/>
            </a:p>
          </p:txBody>
        </p:sp>
        <p:sp>
          <p:nvSpPr>
            <p:cNvPr id="8" name="Shape 613">
              <a:extLst>
                <a:ext uri="{FF2B5EF4-FFF2-40B4-BE49-F238E27FC236}">
                  <a16:creationId xmlns:a16="http://schemas.microsoft.com/office/drawing/2014/main" id="{F28C5D0D-BF87-49D6-9D29-F612B056940A}"/>
                </a:ext>
              </a:extLst>
            </p:cNvPr>
            <p:cNvSpPr/>
            <p:nvPr/>
          </p:nvSpPr>
          <p:spPr>
            <a:xfrm>
              <a:off x="291084" y="0"/>
              <a:ext cx="4044696" cy="1758696"/>
            </a:xfrm>
            <a:custGeom>
              <a:avLst/>
              <a:gdLst/>
              <a:ahLst/>
              <a:cxnLst/>
              <a:rect l="0" t="0" r="0" b="0"/>
              <a:pathLst>
                <a:path w="4044696" h="1758696">
                  <a:moveTo>
                    <a:pt x="0" y="1758696"/>
                  </a:moveTo>
                  <a:lnTo>
                    <a:pt x="4044696" y="1758696"/>
                  </a:lnTo>
                  <a:lnTo>
                    <a:pt x="4044696" y="0"/>
                  </a:lnTo>
                  <a:lnTo>
                    <a:pt x="0" y="0"/>
                  </a:lnTo>
                  <a:close/>
                </a:path>
              </a:pathLst>
            </a:custGeom>
            <a:ln w="12700" cap="flat">
              <a:miter lim="127000"/>
            </a:ln>
          </p:spPr>
          <p:style>
            <a:lnRef idx="1">
              <a:srgbClr val="366323"/>
            </a:lnRef>
            <a:fillRef idx="0">
              <a:srgbClr val="000000">
                <a:alpha val="0"/>
              </a:srgbClr>
            </a:fillRef>
            <a:effectRef idx="0">
              <a:scrgbClr r="0" g="0" b="0"/>
            </a:effectRef>
            <a:fontRef idx="none"/>
          </p:style>
          <p:txBody>
            <a:bodyPr/>
            <a:lstStyle/>
            <a:p>
              <a:endParaRPr lang="en-GB"/>
            </a:p>
          </p:txBody>
        </p:sp>
        <p:sp>
          <p:nvSpPr>
            <p:cNvPr id="9" name="Rectangle 8">
              <a:extLst>
                <a:ext uri="{FF2B5EF4-FFF2-40B4-BE49-F238E27FC236}">
                  <a16:creationId xmlns:a16="http://schemas.microsoft.com/office/drawing/2014/main" id="{0CB36464-990F-4F94-B125-0A4D392847EE}"/>
                </a:ext>
              </a:extLst>
            </p:cNvPr>
            <p:cNvSpPr/>
            <p:nvPr/>
          </p:nvSpPr>
          <p:spPr>
            <a:xfrm>
              <a:off x="465709" y="62230"/>
              <a:ext cx="4997727" cy="339003"/>
            </a:xfrm>
            <a:prstGeom prst="rect">
              <a:avLst/>
            </a:prstGeom>
            <a:ln>
              <a:noFill/>
            </a:ln>
          </p:spPr>
          <p:txBody>
            <a:bodyPr vert="horz" lIns="0" tIns="0" rIns="0" bIns="0" rtlCol="0">
              <a:noAutofit/>
            </a:bodyPr>
            <a:lstStyle/>
            <a:p>
              <a:pPr marL="6350" indent="-6350">
                <a:lnSpc>
                  <a:spcPct val="107000"/>
                </a:lnSpc>
                <a:spcAft>
                  <a:spcPts val="800"/>
                </a:spcAft>
              </a:pPr>
              <a:r>
                <a:rPr lang="en-GB" sz="1800">
                  <a:solidFill>
                    <a:srgbClr val="FFFFFF"/>
                  </a:solidFill>
                  <a:effectLst/>
                  <a:latin typeface="Arial" panose="020B0604020202020204" pitchFamily="34" charset="0"/>
                  <a:ea typeface="Arial" panose="020B0604020202020204" pitchFamily="34" charset="0"/>
                </a:rPr>
                <a:t>Measurement of the risks in the Risk </a:t>
              </a:r>
              <a:endParaRPr lang="en-GB" sz="1400">
                <a:solidFill>
                  <a:srgbClr val="000000"/>
                </a:solidFill>
                <a:effectLst/>
                <a:latin typeface="Arial" panose="020B0604020202020204" pitchFamily="34" charset="0"/>
                <a:ea typeface="Arial" panose="020B0604020202020204" pitchFamily="34" charset="0"/>
              </a:endParaRPr>
            </a:p>
          </p:txBody>
        </p:sp>
        <p:sp>
          <p:nvSpPr>
            <p:cNvPr id="10" name="Rectangle 9">
              <a:extLst>
                <a:ext uri="{FF2B5EF4-FFF2-40B4-BE49-F238E27FC236}">
                  <a16:creationId xmlns:a16="http://schemas.microsoft.com/office/drawing/2014/main" id="{AF9944F6-0593-450C-B2AB-6D9442FE6BD4}"/>
                </a:ext>
              </a:extLst>
            </p:cNvPr>
            <p:cNvSpPr/>
            <p:nvPr/>
          </p:nvSpPr>
          <p:spPr>
            <a:xfrm>
              <a:off x="1889506" y="336550"/>
              <a:ext cx="1128895" cy="339003"/>
            </a:xfrm>
            <a:prstGeom prst="rect">
              <a:avLst/>
            </a:prstGeom>
            <a:ln>
              <a:noFill/>
            </a:ln>
          </p:spPr>
          <p:txBody>
            <a:bodyPr vert="horz" lIns="0" tIns="0" rIns="0" bIns="0" rtlCol="0">
              <a:noAutofit/>
            </a:bodyPr>
            <a:lstStyle/>
            <a:p>
              <a:pPr marL="6350" indent="-6350">
                <a:lnSpc>
                  <a:spcPct val="107000"/>
                </a:lnSpc>
                <a:spcAft>
                  <a:spcPts val="800"/>
                </a:spcAft>
              </a:pPr>
              <a:r>
                <a:rPr lang="en-GB" sz="1800">
                  <a:solidFill>
                    <a:srgbClr val="FFFFFF"/>
                  </a:solidFill>
                  <a:effectLst/>
                  <a:latin typeface="Arial" panose="020B0604020202020204" pitchFamily="34" charset="0"/>
                  <a:ea typeface="Arial" panose="020B0604020202020204" pitchFamily="34" charset="0"/>
                </a:rPr>
                <a:t>Register</a:t>
              </a:r>
              <a:endParaRPr lang="en-GB" sz="1400">
                <a:solidFill>
                  <a:srgbClr val="000000"/>
                </a:solidFill>
                <a:effectLst/>
                <a:latin typeface="Arial" panose="020B0604020202020204" pitchFamily="34" charset="0"/>
                <a:ea typeface="Arial" panose="020B0604020202020204" pitchFamily="34" charset="0"/>
              </a:endParaRPr>
            </a:p>
          </p:txBody>
        </p:sp>
        <p:sp>
          <p:nvSpPr>
            <p:cNvPr id="11" name="Shape 15072">
              <a:extLst>
                <a:ext uri="{FF2B5EF4-FFF2-40B4-BE49-F238E27FC236}">
                  <a16:creationId xmlns:a16="http://schemas.microsoft.com/office/drawing/2014/main" id="{383355F2-1634-4CFD-B063-00B7D238189C}"/>
                </a:ext>
              </a:extLst>
            </p:cNvPr>
            <p:cNvSpPr/>
            <p:nvPr/>
          </p:nvSpPr>
          <p:spPr>
            <a:xfrm>
              <a:off x="1682496" y="2113788"/>
              <a:ext cx="1373124" cy="794004"/>
            </a:xfrm>
            <a:custGeom>
              <a:avLst/>
              <a:gdLst/>
              <a:ahLst/>
              <a:cxnLst/>
              <a:rect l="0" t="0" r="0" b="0"/>
              <a:pathLst>
                <a:path w="1373124" h="794004">
                  <a:moveTo>
                    <a:pt x="0" y="0"/>
                  </a:moveTo>
                  <a:lnTo>
                    <a:pt x="1373124" y="0"/>
                  </a:lnTo>
                  <a:lnTo>
                    <a:pt x="1373124" y="794004"/>
                  </a:lnTo>
                  <a:lnTo>
                    <a:pt x="0" y="794004"/>
                  </a:lnTo>
                  <a:lnTo>
                    <a:pt x="0" y="0"/>
                  </a:lnTo>
                </a:path>
              </a:pathLst>
            </a:custGeom>
            <a:ln w="0" cap="flat">
              <a:miter lim="127000"/>
            </a:ln>
          </p:spPr>
          <p:style>
            <a:lnRef idx="0">
              <a:srgbClr val="000000">
                <a:alpha val="0"/>
              </a:srgbClr>
            </a:lnRef>
            <a:fillRef idx="1">
              <a:srgbClr val="7B282E"/>
            </a:fillRef>
            <a:effectRef idx="0">
              <a:scrgbClr r="0" g="0" b="0"/>
            </a:effectRef>
            <a:fontRef idx="none"/>
          </p:style>
          <p:txBody>
            <a:bodyPr/>
            <a:lstStyle/>
            <a:p>
              <a:endParaRPr lang="en-GB"/>
            </a:p>
          </p:txBody>
        </p:sp>
        <p:sp>
          <p:nvSpPr>
            <p:cNvPr id="12" name="Rectangle 11">
              <a:extLst>
                <a:ext uri="{FF2B5EF4-FFF2-40B4-BE49-F238E27FC236}">
                  <a16:creationId xmlns:a16="http://schemas.microsoft.com/office/drawing/2014/main" id="{8A640CB9-3F61-43D4-A4B2-029FCBFAD276}"/>
                </a:ext>
              </a:extLst>
            </p:cNvPr>
            <p:cNvSpPr/>
            <p:nvPr/>
          </p:nvSpPr>
          <p:spPr>
            <a:xfrm>
              <a:off x="1754759" y="2338832"/>
              <a:ext cx="1688795"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dirty="0">
                  <a:solidFill>
                    <a:srgbClr val="FFFFFF"/>
                  </a:solidFill>
                  <a:effectLst/>
                  <a:latin typeface="Arial" panose="020B0604020202020204" pitchFamily="34" charset="0"/>
                  <a:ea typeface="Arial" panose="020B0604020202020204" pitchFamily="34" charset="0"/>
                </a:rPr>
                <a:t>Risk Management </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13" name="Rectangle 12">
              <a:extLst>
                <a:ext uri="{FF2B5EF4-FFF2-40B4-BE49-F238E27FC236}">
                  <a16:creationId xmlns:a16="http://schemas.microsoft.com/office/drawing/2014/main" id="{5C0C59CA-B798-49C8-A4D0-D8D869526B49}"/>
                </a:ext>
              </a:extLst>
            </p:cNvPr>
            <p:cNvSpPr/>
            <p:nvPr/>
          </p:nvSpPr>
          <p:spPr>
            <a:xfrm>
              <a:off x="1894967" y="2521712"/>
              <a:ext cx="1263177"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dirty="0">
                  <a:solidFill>
                    <a:srgbClr val="FFFFFF"/>
                  </a:solidFill>
                  <a:effectLst/>
                  <a:latin typeface="Arial" panose="020B0604020202020204" pitchFamily="34" charset="0"/>
                  <a:ea typeface="Arial" panose="020B0604020202020204" pitchFamily="34" charset="0"/>
                </a:rPr>
                <a:t>Determination</a:t>
              </a:r>
              <a:endParaRPr lang="en-GB" sz="1400" dirty="0">
                <a:solidFill>
                  <a:srgbClr val="000000"/>
                </a:solidFill>
                <a:effectLst/>
                <a:latin typeface="Arial" panose="020B0604020202020204" pitchFamily="34" charset="0"/>
                <a:ea typeface="Arial" panose="020B0604020202020204" pitchFamily="34" charset="0"/>
              </a:endParaRPr>
            </a:p>
          </p:txBody>
        </p:sp>
        <p:sp>
          <p:nvSpPr>
            <p:cNvPr id="14" name="Shape 15073">
              <a:extLst>
                <a:ext uri="{FF2B5EF4-FFF2-40B4-BE49-F238E27FC236}">
                  <a16:creationId xmlns:a16="http://schemas.microsoft.com/office/drawing/2014/main" id="{0AF2AE0E-785D-4B99-848A-B3DB59E0ED49}"/>
                </a:ext>
              </a:extLst>
            </p:cNvPr>
            <p:cNvSpPr/>
            <p:nvPr/>
          </p:nvSpPr>
          <p:spPr>
            <a:xfrm>
              <a:off x="3563112" y="2112264"/>
              <a:ext cx="1216152" cy="792480"/>
            </a:xfrm>
            <a:custGeom>
              <a:avLst/>
              <a:gdLst/>
              <a:ahLst/>
              <a:cxnLst/>
              <a:rect l="0" t="0" r="0" b="0"/>
              <a:pathLst>
                <a:path w="1216152" h="792480">
                  <a:moveTo>
                    <a:pt x="0" y="0"/>
                  </a:moveTo>
                  <a:lnTo>
                    <a:pt x="1216152" y="0"/>
                  </a:lnTo>
                  <a:lnTo>
                    <a:pt x="1216152" y="792480"/>
                  </a:lnTo>
                  <a:lnTo>
                    <a:pt x="0" y="792480"/>
                  </a:lnTo>
                  <a:lnTo>
                    <a:pt x="0" y="0"/>
                  </a:lnTo>
                </a:path>
              </a:pathLst>
            </a:custGeom>
            <a:ln w="0" cap="flat">
              <a:miter lim="127000"/>
            </a:ln>
          </p:spPr>
          <p:style>
            <a:lnRef idx="0">
              <a:srgbClr val="000000">
                <a:alpha val="0"/>
              </a:srgbClr>
            </a:lnRef>
            <a:fillRef idx="1">
              <a:srgbClr val="70ADA3"/>
            </a:fillRef>
            <a:effectRef idx="0">
              <a:scrgbClr r="0" g="0" b="0"/>
            </a:effectRef>
            <a:fontRef idx="none"/>
          </p:style>
          <p:txBody>
            <a:bodyPr/>
            <a:lstStyle/>
            <a:p>
              <a:endParaRPr lang="en-GB"/>
            </a:p>
          </p:txBody>
        </p:sp>
        <p:sp>
          <p:nvSpPr>
            <p:cNvPr id="15" name="Rectangle 14">
              <a:extLst>
                <a:ext uri="{FF2B5EF4-FFF2-40B4-BE49-F238E27FC236}">
                  <a16:creationId xmlns:a16="http://schemas.microsoft.com/office/drawing/2014/main" id="{9B6E3C0D-375B-458F-BE59-06E8257F93B5}"/>
                </a:ext>
              </a:extLst>
            </p:cNvPr>
            <p:cNvSpPr/>
            <p:nvPr/>
          </p:nvSpPr>
          <p:spPr>
            <a:xfrm>
              <a:off x="3807587" y="2153539"/>
              <a:ext cx="1026838"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Contextual </a:t>
              </a:r>
              <a:endParaRPr lang="en-GB" sz="1400">
                <a:solidFill>
                  <a:srgbClr val="000000"/>
                </a:solidFill>
                <a:effectLst/>
                <a:latin typeface="Arial" panose="020B0604020202020204" pitchFamily="34" charset="0"/>
                <a:ea typeface="Arial" panose="020B0604020202020204" pitchFamily="34" charset="0"/>
              </a:endParaRPr>
            </a:p>
          </p:txBody>
        </p:sp>
        <p:sp>
          <p:nvSpPr>
            <p:cNvPr id="16" name="Rectangle 15">
              <a:extLst>
                <a:ext uri="{FF2B5EF4-FFF2-40B4-BE49-F238E27FC236}">
                  <a16:creationId xmlns:a16="http://schemas.microsoft.com/office/drawing/2014/main" id="{33E1AD6C-BBE2-4175-9269-3C1B19EFA853}"/>
                </a:ext>
              </a:extLst>
            </p:cNvPr>
            <p:cNvSpPr/>
            <p:nvPr/>
          </p:nvSpPr>
          <p:spPr>
            <a:xfrm>
              <a:off x="3690239" y="2336420"/>
              <a:ext cx="1338139"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information on </a:t>
              </a:r>
              <a:endParaRPr lang="en-GB" sz="1400">
                <a:solidFill>
                  <a:srgbClr val="000000"/>
                </a:solidFill>
                <a:effectLst/>
                <a:latin typeface="Arial" panose="020B0604020202020204" pitchFamily="34" charset="0"/>
                <a:ea typeface="Arial" panose="020B0604020202020204" pitchFamily="34" charset="0"/>
              </a:endParaRPr>
            </a:p>
          </p:txBody>
        </p:sp>
        <p:sp>
          <p:nvSpPr>
            <p:cNvPr id="17" name="Rectangle 16">
              <a:extLst>
                <a:ext uri="{FF2B5EF4-FFF2-40B4-BE49-F238E27FC236}">
                  <a16:creationId xmlns:a16="http://schemas.microsoft.com/office/drawing/2014/main" id="{2CBEB084-7EED-4E5F-AFB3-657464792CCB}"/>
                </a:ext>
              </a:extLst>
            </p:cNvPr>
            <p:cNvSpPr/>
            <p:nvPr/>
          </p:nvSpPr>
          <p:spPr>
            <a:xfrm>
              <a:off x="3854831" y="2519299"/>
              <a:ext cx="901372"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individual </a:t>
              </a:r>
              <a:endParaRPr lang="en-GB" sz="1400">
                <a:solidFill>
                  <a:srgbClr val="000000"/>
                </a:solidFill>
                <a:effectLst/>
                <a:latin typeface="Arial" panose="020B0604020202020204" pitchFamily="34" charset="0"/>
                <a:ea typeface="Arial" panose="020B0604020202020204" pitchFamily="34" charset="0"/>
              </a:endParaRPr>
            </a:p>
          </p:txBody>
        </p:sp>
        <p:sp>
          <p:nvSpPr>
            <p:cNvPr id="18" name="Rectangle 17">
              <a:extLst>
                <a:ext uri="{FF2B5EF4-FFF2-40B4-BE49-F238E27FC236}">
                  <a16:creationId xmlns:a16="http://schemas.microsoft.com/office/drawing/2014/main" id="{C912C7F3-8CF2-4D9B-A945-4E16CB7189CA}"/>
                </a:ext>
              </a:extLst>
            </p:cNvPr>
            <p:cNvSpPr/>
            <p:nvPr/>
          </p:nvSpPr>
          <p:spPr>
            <a:xfrm>
              <a:off x="3934079" y="2701903"/>
              <a:ext cx="632039" cy="226453"/>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Parties</a:t>
              </a:r>
              <a:endParaRPr lang="en-GB" sz="1400">
                <a:solidFill>
                  <a:srgbClr val="000000"/>
                </a:solidFill>
                <a:effectLst/>
                <a:latin typeface="Arial" panose="020B0604020202020204" pitchFamily="34" charset="0"/>
                <a:ea typeface="Arial" panose="020B0604020202020204" pitchFamily="34" charset="0"/>
              </a:endParaRPr>
            </a:p>
          </p:txBody>
        </p:sp>
        <p:sp>
          <p:nvSpPr>
            <p:cNvPr id="19" name="Shape 15074">
              <a:extLst>
                <a:ext uri="{FF2B5EF4-FFF2-40B4-BE49-F238E27FC236}">
                  <a16:creationId xmlns:a16="http://schemas.microsoft.com/office/drawing/2014/main" id="{01734D89-45E3-4CE6-AC46-E1151B20D805}"/>
                </a:ext>
              </a:extLst>
            </p:cNvPr>
            <p:cNvSpPr/>
            <p:nvPr/>
          </p:nvSpPr>
          <p:spPr>
            <a:xfrm>
              <a:off x="0" y="2112264"/>
              <a:ext cx="1217676" cy="792480"/>
            </a:xfrm>
            <a:custGeom>
              <a:avLst/>
              <a:gdLst/>
              <a:ahLst/>
              <a:cxnLst/>
              <a:rect l="0" t="0" r="0" b="0"/>
              <a:pathLst>
                <a:path w="1217676" h="792480">
                  <a:moveTo>
                    <a:pt x="0" y="0"/>
                  </a:moveTo>
                  <a:lnTo>
                    <a:pt x="1217676" y="0"/>
                  </a:lnTo>
                  <a:lnTo>
                    <a:pt x="1217676" y="792480"/>
                  </a:lnTo>
                  <a:lnTo>
                    <a:pt x="0" y="792480"/>
                  </a:lnTo>
                  <a:lnTo>
                    <a:pt x="0" y="0"/>
                  </a:lnTo>
                </a:path>
              </a:pathLst>
            </a:custGeom>
            <a:ln w="0" cap="flat">
              <a:miter lim="127000"/>
            </a:ln>
          </p:spPr>
          <p:style>
            <a:lnRef idx="0">
              <a:srgbClr val="000000">
                <a:alpha val="0"/>
              </a:srgbClr>
            </a:lnRef>
            <a:fillRef idx="1">
              <a:srgbClr val="70ADA3"/>
            </a:fillRef>
            <a:effectRef idx="0">
              <a:scrgbClr r="0" g="0" b="0"/>
            </a:effectRef>
            <a:fontRef idx="none"/>
          </p:style>
          <p:txBody>
            <a:bodyPr/>
            <a:lstStyle/>
            <a:p>
              <a:endParaRPr lang="en-GB"/>
            </a:p>
          </p:txBody>
        </p:sp>
        <p:sp>
          <p:nvSpPr>
            <p:cNvPr id="20" name="Rectangle 19">
              <a:extLst>
                <a:ext uri="{FF2B5EF4-FFF2-40B4-BE49-F238E27FC236}">
                  <a16:creationId xmlns:a16="http://schemas.microsoft.com/office/drawing/2014/main" id="{7D560C97-31B5-4EEC-8519-4ACF837A578A}"/>
                </a:ext>
              </a:extLst>
            </p:cNvPr>
            <p:cNvSpPr/>
            <p:nvPr/>
          </p:nvSpPr>
          <p:spPr>
            <a:xfrm>
              <a:off x="52705" y="2153539"/>
              <a:ext cx="1532554"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Information from </a:t>
              </a:r>
              <a:endParaRPr lang="en-GB" sz="1400">
                <a:solidFill>
                  <a:srgbClr val="000000"/>
                </a:solidFill>
                <a:effectLst/>
                <a:latin typeface="Arial" panose="020B0604020202020204" pitchFamily="34" charset="0"/>
                <a:ea typeface="Arial" panose="020B0604020202020204" pitchFamily="34" charset="0"/>
              </a:endParaRPr>
            </a:p>
          </p:txBody>
        </p:sp>
        <p:sp>
          <p:nvSpPr>
            <p:cNvPr id="21" name="Rectangle 20">
              <a:extLst>
                <a:ext uri="{FF2B5EF4-FFF2-40B4-BE49-F238E27FC236}">
                  <a16:creationId xmlns:a16="http://schemas.microsoft.com/office/drawing/2014/main" id="{6F8B3FC9-EF0D-4518-B523-61F7825F9C23}"/>
                </a:ext>
              </a:extLst>
            </p:cNvPr>
            <p:cNvSpPr/>
            <p:nvPr/>
          </p:nvSpPr>
          <p:spPr>
            <a:xfrm>
              <a:off x="171577" y="2336420"/>
              <a:ext cx="1218585"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Performance </a:t>
              </a:r>
              <a:endParaRPr lang="en-GB" sz="1400">
                <a:solidFill>
                  <a:srgbClr val="000000"/>
                </a:solidFill>
                <a:effectLst/>
                <a:latin typeface="Arial" panose="020B0604020202020204" pitchFamily="34" charset="0"/>
                <a:ea typeface="Arial" panose="020B0604020202020204" pitchFamily="34" charset="0"/>
              </a:endParaRPr>
            </a:p>
          </p:txBody>
        </p:sp>
        <p:sp>
          <p:nvSpPr>
            <p:cNvPr id="22" name="Rectangle 21">
              <a:extLst>
                <a:ext uri="{FF2B5EF4-FFF2-40B4-BE49-F238E27FC236}">
                  <a16:creationId xmlns:a16="http://schemas.microsoft.com/office/drawing/2014/main" id="{3FC4B355-DE21-421A-BA63-8182EC174A53}"/>
                </a:ext>
              </a:extLst>
            </p:cNvPr>
            <p:cNvSpPr/>
            <p:nvPr/>
          </p:nvSpPr>
          <p:spPr>
            <a:xfrm>
              <a:off x="247777" y="2519299"/>
              <a:ext cx="1016298" cy="226002"/>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Assurance </a:t>
              </a:r>
              <a:endParaRPr lang="en-GB" sz="1400">
                <a:solidFill>
                  <a:srgbClr val="000000"/>
                </a:solidFill>
                <a:effectLst/>
                <a:latin typeface="Arial" panose="020B0604020202020204" pitchFamily="34" charset="0"/>
                <a:ea typeface="Arial" panose="020B0604020202020204" pitchFamily="34" charset="0"/>
              </a:endParaRPr>
            </a:p>
          </p:txBody>
        </p:sp>
        <p:sp>
          <p:nvSpPr>
            <p:cNvPr id="23" name="Rectangle 22">
              <a:extLst>
                <a:ext uri="{FF2B5EF4-FFF2-40B4-BE49-F238E27FC236}">
                  <a16:creationId xmlns:a16="http://schemas.microsoft.com/office/drawing/2014/main" id="{1A2DE51B-6EDB-49FC-AB31-E4313BFF3A37}"/>
                </a:ext>
              </a:extLst>
            </p:cNvPr>
            <p:cNvSpPr/>
            <p:nvPr/>
          </p:nvSpPr>
          <p:spPr>
            <a:xfrm>
              <a:off x="223393" y="2701903"/>
              <a:ext cx="1025642" cy="226453"/>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Techniques</a:t>
              </a:r>
              <a:endParaRPr lang="en-GB" sz="1400">
                <a:solidFill>
                  <a:srgbClr val="000000"/>
                </a:solidFill>
                <a:effectLst/>
                <a:latin typeface="Arial" panose="020B0604020202020204" pitchFamily="34" charset="0"/>
                <a:ea typeface="Arial" panose="020B0604020202020204" pitchFamily="34" charset="0"/>
              </a:endParaRPr>
            </a:p>
          </p:txBody>
        </p:sp>
        <p:sp>
          <p:nvSpPr>
            <p:cNvPr id="24" name="Shape 15075">
              <a:extLst>
                <a:ext uri="{FF2B5EF4-FFF2-40B4-BE49-F238E27FC236}">
                  <a16:creationId xmlns:a16="http://schemas.microsoft.com/office/drawing/2014/main" id="{86860538-6718-4173-BBB6-CBC6CE0AB6FC}"/>
                </a:ext>
              </a:extLst>
            </p:cNvPr>
            <p:cNvSpPr/>
            <p:nvPr/>
          </p:nvSpPr>
          <p:spPr>
            <a:xfrm>
              <a:off x="763524" y="762000"/>
              <a:ext cx="1373124" cy="794004"/>
            </a:xfrm>
            <a:custGeom>
              <a:avLst/>
              <a:gdLst/>
              <a:ahLst/>
              <a:cxnLst/>
              <a:rect l="0" t="0" r="0" b="0"/>
              <a:pathLst>
                <a:path w="1373124" h="794004">
                  <a:moveTo>
                    <a:pt x="0" y="0"/>
                  </a:moveTo>
                  <a:lnTo>
                    <a:pt x="1373124" y="0"/>
                  </a:lnTo>
                  <a:lnTo>
                    <a:pt x="1373124" y="794004"/>
                  </a:lnTo>
                  <a:lnTo>
                    <a:pt x="0" y="794004"/>
                  </a:lnTo>
                  <a:lnTo>
                    <a:pt x="0" y="0"/>
                  </a:lnTo>
                </a:path>
              </a:pathLst>
            </a:custGeom>
            <a:ln w="0" cap="flat">
              <a:miter lim="127000"/>
            </a:ln>
          </p:spPr>
          <p:style>
            <a:lnRef idx="0">
              <a:srgbClr val="000000">
                <a:alpha val="0"/>
              </a:srgbClr>
            </a:lnRef>
            <a:fillRef idx="1">
              <a:srgbClr val="E7AB00"/>
            </a:fillRef>
            <a:effectRef idx="0">
              <a:scrgbClr r="0" g="0" b="0"/>
            </a:effectRef>
            <a:fontRef idx="none"/>
          </p:style>
          <p:txBody>
            <a:bodyPr/>
            <a:lstStyle/>
            <a:p>
              <a:endParaRPr lang="en-GB"/>
            </a:p>
          </p:txBody>
        </p:sp>
        <p:sp>
          <p:nvSpPr>
            <p:cNvPr id="25" name="Rectangle 24">
              <a:extLst>
                <a:ext uri="{FF2B5EF4-FFF2-40B4-BE49-F238E27FC236}">
                  <a16:creationId xmlns:a16="http://schemas.microsoft.com/office/drawing/2014/main" id="{9BA30424-8258-4E8E-BAE4-850198B2553C}"/>
                </a:ext>
              </a:extLst>
            </p:cNvPr>
            <p:cNvSpPr/>
            <p:nvPr/>
          </p:nvSpPr>
          <p:spPr>
            <a:xfrm>
              <a:off x="931799" y="986260"/>
              <a:ext cx="1435864" cy="226454"/>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Individual Party </a:t>
              </a:r>
              <a:endParaRPr lang="en-GB" sz="1400">
                <a:solidFill>
                  <a:srgbClr val="000000"/>
                </a:solidFill>
                <a:effectLst/>
                <a:latin typeface="Arial" panose="020B0604020202020204" pitchFamily="34" charset="0"/>
                <a:ea typeface="Arial" panose="020B0604020202020204" pitchFamily="34" charset="0"/>
              </a:endParaRPr>
            </a:p>
          </p:txBody>
        </p:sp>
        <p:sp>
          <p:nvSpPr>
            <p:cNvPr id="26" name="Rectangle 25">
              <a:extLst>
                <a:ext uri="{FF2B5EF4-FFF2-40B4-BE49-F238E27FC236}">
                  <a16:creationId xmlns:a16="http://schemas.microsoft.com/office/drawing/2014/main" id="{562BD523-D3FD-4E72-8B95-877E4B6A37D4}"/>
                </a:ext>
              </a:extLst>
            </p:cNvPr>
            <p:cNvSpPr/>
            <p:nvPr/>
          </p:nvSpPr>
          <p:spPr>
            <a:xfrm>
              <a:off x="1012571" y="1169671"/>
              <a:ext cx="1218585" cy="226001"/>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Performance </a:t>
              </a:r>
              <a:endParaRPr lang="en-GB" sz="1400">
                <a:solidFill>
                  <a:srgbClr val="000000"/>
                </a:solidFill>
                <a:effectLst/>
                <a:latin typeface="Arial" panose="020B0604020202020204" pitchFamily="34" charset="0"/>
                <a:ea typeface="Arial" panose="020B0604020202020204" pitchFamily="34" charset="0"/>
              </a:endParaRPr>
            </a:p>
          </p:txBody>
        </p:sp>
        <p:sp>
          <p:nvSpPr>
            <p:cNvPr id="27" name="Shape 15076">
              <a:extLst>
                <a:ext uri="{FF2B5EF4-FFF2-40B4-BE49-F238E27FC236}">
                  <a16:creationId xmlns:a16="http://schemas.microsoft.com/office/drawing/2014/main" id="{2B8488C4-7476-4777-A011-AE300D6965E0}"/>
                </a:ext>
              </a:extLst>
            </p:cNvPr>
            <p:cNvSpPr/>
            <p:nvPr/>
          </p:nvSpPr>
          <p:spPr>
            <a:xfrm>
              <a:off x="2622804" y="786384"/>
              <a:ext cx="1373124" cy="794004"/>
            </a:xfrm>
            <a:custGeom>
              <a:avLst/>
              <a:gdLst/>
              <a:ahLst/>
              <a:cxnLst/>
              <a:rect l="0" t="0" r="0" b="0"/>
              <a:pathLst>
                <a:path w="1373124" h="794004">
                  <a:moveTo>
                    <a:pt x="0" y="0"/>
                  </a:moveTo>
                  <a:lnTo>
                    <a:pt x="1373124" y="0"/>
                  </a:lnTo>
                  <a:lnTo>
                    <a:pt x="1373124" y="794004"/>
                  </a:lnTo>
                  <a:lnTo>
                    <a:pt x="0" y="794004"/>
                  </a:lnTo>
                  <a:lnTo>
                    <a:pt x="0" y="0"/>
                  </a:lnTo>
                </a:path>
              </a:pathLst>
            </a:custGeom>
            <a:ln w="0" cap="flat">
              <a:miter lim="127000"/>
            </a:ln>
          </p:spPr>
          <p:style>
            <a:lnRef idx="0">
              <a:srgbClr val="000000">
                <a:alpha val="0"/>
              </a:srgbClr>
            </a:lnRef>
            <a:fillRef idx="1">
              <a:srgbClr val="E7AB00"/>
            </a:fillRef>
            <a:effectRef idx="0">
              <a:scrgbClr r="0" g="0" b="0"/>
            </a:effectRef>
            <a:fontRef idx="none"/>
          </p:style>
          <p:txBody>
            <a:bodyPr/>
            <a:lstStyle/>
            <a:p>
              <a:endParaRPr lang="en-GB"/>
            </a:p>
          </p:txBody>
        </p:sp>
        <p:sp>
          <p:nvSpPr>
            <p:cNvPr id="28" name="Rectangle 27">
              <a:extLst>
                <a:ext uri="{FF2B5EF4-FFF2-40B4-BE49-F238E27FC236}">
                  <a16:creationId xmlns:a16="http://schemas.microsoft.com/office/drawing/2014/main" id="{069B6308-4D16-4A3F-8EE7-4A5CD9B70122}"/>
                </a:ext>
              </a:extLst>
            </p:cNvPr>
            <p:cNvSpPr/>
            <p:nvPr/>
          </p:nvSpPr>
          <p:spPr>
            <a:xfrm>
              <a:off x="2839847" y="1010920"/>
              <a:ext cx="1306113" cy="226001"/>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Whole market </a:t>
              </a:r>
              <a:endParaRPr lang="en-GB" sz="1400">
                <a:solidFill>
                  <a:srgbClr val="000000"/>
                </a:solidFill>
                <a:effectLst/>
                <a:latin typeface="Arial" panose="020B0604020202020204" pitchFamily="34" charset="0"/>
                <a:ea typeface="Arial" panose="020B0604020202020204" pitchFamily="34" charset="0"/>
              </a:endParaRPr>
            </a:p>
          </p:txBody>
        </p:sp>
        <p:sp>
          <p:nvSpPr>
            <p:cNvPr id="29" name="Rectangle 28">
              <a:extLst>
                <a:ext uri="{FF2B5EF4-FFF2-40B4-BE49-F238E27FC236}">
                  <a16:creationId xmlns:a16="http://schemas.microsoft.com/office/drawing/2014/main" id="{2EECED17-A268-4A95-8F4F-8C70060297B8}"/>
                </a:ext>
              </a:extLst>
            </p:cNvPr>
            <p:cNvSpPr/>
            <p:nvPr/>
          </p:nvSpPr>
          <p:spPr>
            <a:xfrm>
              <a:off x="2880995" y="1193800"/>
              <a:ext cx="1139332" cy="226001"/>
            </a:xfrm>
            <a:prstGeom prst="rect">
              <a:avLst/>
            </a:prstGeom>
            <a:ln>
              <a:noFill/>
            </a:ln>
          </p:spPr>
          <p:txBody>
            <a:bodyPr vert="horz" lIns="0" tIns="0" rIns="0" bIns="0" rtlCol="0">
              <a:noAutofit/>
            </a:bodyPr>
            <a:lstStyle/>
            <a:p>
              <a:pPr marL="6350" indent="-6350">
                <a:lnSpc>
                  <a:spcPct val="107000"/>
                </a:lnSpc>
                <a:spcAft>
                  <a:spcPts val="800"/>
                </a:spcAft>
              </a:pPr>
              <a:r>
                <a:rPr lang="en-GB" sz="1200">
                  <a:solidFill>
                    <a:srgbClr val="FFFFFF"/>
                  </a:solidFill>
                  <a:effectLst/>
                  <a:latin typeface="Arial" panose="020B0604020202020204" pitchFamily="34" charset="0"/>
                  <a:ea typeface="Arial" panose="020B0604020202020204" pitchFamily="34" charset="0"/>
                </a:rPr>
                <a:t>performance</a:t>
              </a:r>
              <a:endParaRPr lang="en-GB" sz="1400">
                <a:solidFill>
                  <a:srgbClr val="000000"/>
                </a:solidFill>
                <a:effectLst/>
                <a:latin typeface="Arial" panose="020B0604020202020204" pitchFamily="34" charset="0"/>
                <a:ea typeface="Arial" panose="020B0604020202020204" pitchFamily="34" charset="0"/>
              </a:endParaRPr>
            </a:p>
          </p:txBody>
        </p:sp>
        <p:sp>
          <p:nvSpPr>
            <p:cNvPr id="30" name="Shape 639">
              <a:extLst>
                <a:ext uri="{FF2B5EF4-FFF2-40B4-BE49-F238E27FC236}">
                  <a16:creationId xmlns:a16="http://schemas.microsoft.com/office/drawing/2014/main" id="{C5EE0C9B-41E6-41AE-ACE0-93F7921BDFEA}"/>
                </a:ext>
              </a:extLst>
            </p:cNvPr>
            <p:cNvSpPr/>
            <p:nvPr/>
          </p:nvSpPr>
          <p:spPr>
            <a:xfrm>
              <a:off x="3154680" y="2319528"/>
              <a:ext cx="309372" cy="377952"/>
            </a:xfrm>
            <a:custGeom>
              <a:avLst/>
              <a:gdLst/>
              <a:ahLst/>
              <a:cxnLst/>
              <a:rect l="0" t="0" r="0" b="0"/>
              <a:pathLst>
                <a:path w="309372" h="377952">
                  <a:moveTo>
                    <a:pt x="169163" y="0"/>
                  </a:moveTo>
                  <a:lnTo>
                    <a:pt x="169163" y="94869"/>
                  </a:lnTo>
                  <a:lnTo>
                    <a:pt x="309372" y="94869"/>
                  </a:lnTo>
                  <a:lnTo>
                    <a:pt x="309372" y="283083"/>
                  </a:lnTo>
                  <a:lnTo>
                    <a:pt x="169163" y="283083"/>
                  </a:lnTo>
                  <a:lnTo>
                    <a:pt x="169163" y="377952"/>
                  </a:lnTo>
                  <a:lnTo>
                    <a:pt x="0" y="188976"/>
                  </a:lnTo>
                  <a:lnTo>
                    <a:pt x="169163" y="0"/>
                  </a:lnTo>
                  <a:close/>
                </a:path>
              </a:pathLst>
            </a:custGeom>
            <a:ln w="0" cap="flat">
              <a:miter lim="127000"/>
            </a:ln>
          </p:spPr>
          <p:style>
            <a:lnRef idx="0">
              <a:srgbClr val="000000">
                <a:alpha val="0"/>
              </a:srgbClr>
            </a:lnRef>
            <a:fillRef idx="1">
              <a:srgbClr val="AFABAB"/>
            </a:fillRef>
            <a:effectRef idx="0">
              <a:scrgbClr r="0" g="0" b="0"/>
            </a:effectRef>
            <a:fontRef idx="none"/>
          </p:style>
          <p:txBody>
            <a:bodyPr/>
            <a:lstStyle/>
            <a:p>
              <a:endParaRPr lang="en-GB"/>
            </a:p>
          </p:txBody>
        </p:sp>
        <p:sp>
          <p:nvSpPr>
            <p:cNvPr id="31" name="Shape 640">
              <a:extLst>
                <a:ext uri="{FF2B5EF4-FFF2-40B4-BE49-F238E27FC236}">
                  <a16:creationId xmlns:a16="http://schemas.microsoft.com/office/drawing/2014/main" id="{0DBCAA78-A590-443D-9FDA-70365EB228B7}"/>
                </a:ext>
              </a:extLst>
            </p:cNvPr>
            <p:cNvSpPr/>
            <p:nvPr/>
          </p:nvSpPr>
          <p:spPr>
            <a:xfrm>
              <a:off x="1647444" y="1671828"/>
              <a:ext cx="376428" cy="307848"/>
            </a:xfrm>
            <a:custGeom>
              <a:avLst/>
              <a:gdLst/>
              <a:ahLst/>
              <a:cxnLst/>
              <a:rect l="0" t="0" r="0" b="0"/>
              <a:pathLst>
                <a:path w="376428" h="307848">
                  <a:moveTo>
                    <a:pt x="94488" y="0"/>
                  </a:moveTo>
                  <a:lnTo>
                    <a:pt x="281940" y="0"/>
                  </a:lnTo>
                  <a:lnTo>
                    <a:pt x="281940" y="139573"/>
                  </a:lnTo>
                  <a:lnTo>
                    <a:pt x="376428" y="139573"/>
                  </a:lnTo>
                  <a:lnTo>
                    <a:pt x="188214" y="307848"/>
                  </a:lnTo>
                  <a:lnTo>
                    <a:pt x="0" y="139573"/>
                  </a:lnTo>
                  <a:lnTo>
                    <a:pt x="94488" y="139573"/>
                  </a:lnTo>
                  <a:lnTo>
                    <a:pt x="94488" y="0"/>
                  </a:lnTo>
                  <a:close/>
                </a:path>
              </a:pathLst>
            </a:custGeom>
            <a:ln w="0" cap="flat">
              <a:miter lim="127000"/>
            </a:ln>
          </p:spPr>
          <p:style>
            <a:lnRef idx="0">
              <a:srgbClr val="000000">
                <a:alpha val="0"/>
              </a:srgbClr>
            </a:lnRef>
            <a:fillRef idx="1">
              <a:srgbClr val="AFABAB"/>
            </a:fillRef>
            <a:effectRef idx="0">
              <a:scrgbClr r="0" g="0" b="0"/>
            </a:effectRef>
            <a:fontRef idx="none"/>
          </p:style>
          <p:txBody>
            <a:bodyPr/>
            <a:lstStyle/>
            <a:p>
              <a:endParaRPr lang="en-GB"/>
            </a:p>
          </p:txBody>
        </p:sp>
        <p:sp>
          <p:nvSpPr>
            <p:cNvPr id="32" name="Shape 642">
              <a:extLst>
                <a:ext uri="{FF2B5EF4-FFF2-40B4-BE49-F238E27FC236}">
                  <a16:creationId xmlns:a16="http://schemas.microsoft.com/office/drawing/2014/main" id="{84E8456D-2891-4261-B379-667C275A76D8}"/>
                </a:ext>
              </a:extLst>
            </p:cNvPr>
            <p:cNvSpPr/>
            <p:nvPr/>
          </p:nvSpPr>
          <p:spPr>
            <a:xfrm>
              <a:off x="1295400" y="2319528"/>
              <a:ext cx="309372" cy="377952"/>
            </a:xfrm>
            <a:custGeom>
              <a:avLst/>
              <a:gdLst/>
              <a:ahLst/>
              <a:cxnLst/>
              <a:rect l="0" t="0" r="0" b="0"/>
              <a:pathLst>
                <a:path w="309372" h="377952">
                  <a:moveTo>
                    <a:pt x="140208" y="0"/>
                  </a:moveTo>
                  <a:lnTo>
                    <a:pt x="309372" y="188976"/>
                  </a:lnTo>
                  <a:lnTo>
                    <a:pt x="140208" y="377952"/>
                  </a:lnTo>
                  <a:lnTo>
                    <a:pt x="140208" y="283083"/>
                  </a:lnTo>
                  <a:lnTo>
                    <a:pt x="0" y="283083"/>
                  </a:lnTo>
                  <a:lnTo>
                    <a:pt x="0" y="94869"/>
                  </a:lnTo>
                  <a:lnTo>
                    <a:pt x="140208" y="94869"/>
                  </a:lnTo>
                  <a:lnTo>
                    <a:pt x="140208" y="0"/>
                  </a:lnTo>
                  <a:close/>
                </a:path>
              </a:pathLst>
            </a:custGeom>
            <a:ln w="0" cap="flat">
              <a:miter lim="127000"/>
            </a:ln>
          </p:spPr>
          <p:style>
            <a:lnRef idx="0">
              <a:srgbClr val="000000">
                <a:alpha val="0"/>
              </a:srgbClr>
            </a:lnRef>
            <a:fillRef idx="1">
              <a:srgbClr val="BFBFBF"/>
            </a:fillRef>
            <a:effectRef idx="0">
              <a:scrgbClr r="0" g="0" b="0"/>
            </a:effectRef>
            <a:fontRef idx="none"/>
          </p:style>
          <p:txBody>
            <a:bodyPr/>
            <a:lstStyle/>
            <a:p>
              <a:endParaRPr lang="en-GB"/>
            </a:p>
          </p:txBody>
        </p:sp>
        <p:sp>
          <p:nvSpPr>
            <p:cNvPr id="33" name="Shape 644">
              <a:extLst>
                <a:ext uri="{FF2B5EF4-FFF2-40B4-BE49-F238E27FC236}">
                  <a16:creationId xmlns:a16="http://schemas.microsoft.com/office/drawing/2014/main" id="{99E790D3-3E20-449C-8347-270D476B3873}"/>
                </a:ext>
              </a:extLst>
            </p:cNvPr>
            <p:cNvSpPr/>
            <p:nvPr/>
          </p:nvSpPr>
          <p:spPr>
            <a:xfrm>
              <a:off x="2679192" y="1671828"/>
              <a:ext cx="376428" cy="307848"/>
            </a:xfrm>
            <a:custGeom>
              <a:avLst/>
              <a:gdLst/>
              <a:ahLst/>
              <a:cxnLst/>
              <a:rect l="0" t="0" r="0" b="0"/>
              <a:pathLst>
                <a:path w="376428" h="307848">
                  <a:moveTo>
                    <a:pt x="94488" y="0"/>
                  </a:moveTo>
                  <a:lnTo>
                    <a:pt x="281940" y="0"/>
                  </a:lnTo>
                  <a:lnTo>
                    <a:pt x="281940" y="139573"/>
                  </a:lnTo>
                  <a:lnTo>
                    <a:pt x="376428" y="139573"/>
                  </a:lnTo>
                  <a:lnTo>
                    <a:pt x="188214" y="307848"/>
                  </a:lnTo>
                  <a:lnTo>
                    <a:pt x="0" y="139573"/>
                  </a:lnTo>
                  <a:lnTo>
                    <a:pt x="94488" y="139573"/>
                  </a:lnTo>
                  <a:lnTo>
                    <a:pt x="94488" y="0"/>
                  </a:lnTo>
                  <a:close/>
                </a:path>
              </a:pathLst>
            </a:custGeom>
            <a:ln w="0" cap="flat">
              <a:miter lim="127000"/>
            </a:ln>
          </p:spPr>
          <p:style>
            <a:lnRef idx="0">
              <a:srgbClr val="000000">
                <a:alpha val="0"/>
              </a:srgbClr>
            </a:lnRef>
            <a:fillRef idx="1">
              <a:srgbClr val="AFABAB"/>
            </a:fillRef>
            <a:effectRef idx="0">
              <a:scrgbClr r="0" g="0" b="0"/>
            </a:effectRef>
            <a:fontRef idx="none"/>
          </p:style>
          <p:txBody>
            <a:bodyPr/>
            <a:lstStyle/>
            <a:p>
              <a:endParaRPr lang="en-GB"/>
            </a:p>
          </p:txBody>
        </p:sp>
      </p:grpSp>
      <p:sp>
        <p:nvSpPr>
          <p:cNvPr id="34" name="Shape 644">
            <a:extLst>
              <a:ext uri="{FF2B5EF4-FFF2-40B4-BE49-F238E27FC236}">
                <a16:creationId xmlns:a16="http://schemas.microsoft.com/office/drawing/2014/main" id="{EFFBB8DD-9362-4B6D-B3E9-AF9C9D26C5F0}"/>
              </a:ext>
            </a:extLst>
          </p:cNvPr>
          <p:cNvSpPr/>
          <p:nvPr/>
        </p:nvSpPr>
        <p:spPr>
          <a:xfrm>
            <a:off x="8984135" y="4881346"/>
            <a:ext cx="376408" cy="307835"/>
          </a:xfrm>
          <a:custGeom>
            <a:avLst/>
            <a:gdLst/>
            <a:ahLst/>
            <a:cxnLst/>
            <a:rect l="0" t="0" r="0" b="0"/>
            <a:pathLst>
              <a:path w="376428" h="307848">
                <a:moveTo>
                  <a:pt x="94488" y="0"/>
                </a:moveTo>
                <a:lnTo>
                  <a:pt x="281940" y="0"/>
                </a:lnTo>
                <a:lnTo>
                  <a:pt x="281940" y="139573"/>
                </a:lnTo>
                <a:lnTo>
                  <a:pt x="376428" y="139573"/>
                </a:lnTo>
                <a:lnTo>
                  <a:pt x="188214" y="307848"/>
                </a:lnTo>
                <a:lnTo>
                  <a:pt x="0" y="139573"/>
                </a:lnTo>
                <a:lnTo>
                  <a:pt x="94488" y="139573"/>
                </a:lnTo>
                <a:lnTo>
                  <a:pt x="94488" y="0"/>
                </a:lnTo>
                <a:close/>
              </a:path>
            </a:pathLst>
          </a:custGeom>
          <a:ln w="0" cap="flat">
            <a:miter lim="127000"/>
          </a:ln>
        </p:spPr>
        <p:style>
          <a:lnRef idx="0">
            <a:srgbClr val="000000">
              <a:alpha val="0"/>
            </a:srgbClr>
          </a:lnRef>
          <a:fillRef idx="1">
            <a:srgbClr val="AFABAB"/>
          </a:fillRef>
          <a:effectRef idx="0">
            <a:scrgbClr r="0" g="0" b="0"/>
          </a:effectRef>
          <a:fontRef idx="none"/>
        </p:style>
        <p:txBody>
          <a:bodyPr/>
          <a:lstStyle/>
          <a:p>
            <a:endParaRPr lang="en-GB"/>
          </a:p>
        </p:txBody>
      </p:sp>
      <p:sp>
        <p:nvSpPr>
          <p:cNvPr id="35" name="TextBox 34">
            <a:extLst>
              <a:ext uri="{FF2B5EF4-FFF2-40B4-BE49-F238E27FC236}">
                <a16:creationId xmlns:a16="http://schemas.microsoft.com/office/drawing/2014/main" id="{9048FE1F-EC98-4BD0-A07D-818FC25B4B30}"/>
              </a:ext>
            </a:extLst>
          </p:cNvPr>
          <p:cNvSpPr txBox="1"/>
          <p:nvPr/>
        </p:nvSpPr>
        <p:spPr>
          <a:xfrm>
            <a:off x="183647" y="1242409"/>
            <a:ext cx="11754924" cy="369332"/>
          </a:xfrm>
          <a:prstGeom prst="rect">
            <a:avLst/>
          </a:prstGeom>
          <a:noFill/>
        </p:spPr>
        <p:txBody>
          <a:bodyPr wrap="square" rtlCol="0">
            <a:spAutoFit/>
          </a:bodyPr>
          <a:lstStyle/>
          <a:p>
            <a:r>
              <a:rPr lang="en-US" dirty="0"/>
              <a:t>Risk-based and data-driven approach, allied with market intelligence to determine appropriate response:  </a:t>
            </a:r>
            <a:endParaRPr lang="en-GB" dirty="0"/>
          </a:p>
        </p:txBody>
      </p:sp>
      <p:sp>
        <p:nvSpPr>
          <p:cNvPr id="38" name="Shape 15072">
            <a:extLst>
              <a:ext uri="{FF2B5EF4-FFF2-40B4-BE49-F238E27FC236}">
                <a16:creationId xmlns:a16="http://schemas.microsoft.com/office/drawing/2014/main" id="{0E5EF036-1410-4677-9720-F14D4B469AAD}"/>
              </a:ext>
            </a:extLst>
          </p:cNvPr>
          <p:cNvSpPr/>
          <p:nvPr/>
        </p:nvSpPr>
        <p:spPr>
          <a:xfrm>
            <a:off x="8492667" y="5267223"/>
            <a:ext cx="1373051" cy="636428"/>
          </a:xfrm>
          <a:custGeom>
            <a:avLst/>
            <a:gdLst/>
            <a:ahLst/>
            <a:cxnLst/>
            <a:rect l="0" t="0" r="0" b="0"/>
            <a:pathLst>
              <a:path w="1373124" h="794004">
                <a:moveTo>
                  <a:pt x="0" y="0"/>
                </a:moveTo>
                <a:lnTo>
                  <a:pt x="1373124" y="0"/>
                </a:lnTo>
                <a:lnTo>
                  <a:pt x="1373124" y="794004"/>
                </a:lnTo>
                <a:lnTo>
                  <a:pt x="0" y="794004"/>
                </a:lnTo>
                <a:lnTo>
                  <a:pt x="0" y="0"/>
                </a:lnTo>
              </a:path>
            </a:pathLst>
          </a:custGeom>
          <a:ln w="0" cap="flat">
            <a:miter lim="127000"/>
          </a:ln>
        </p:spPr>
        <p:style>
          <a:lnRef idx="0">
            <a:srgbClr val="000000">
              <a:alpha val="0"/>
            </a:srgbClr>
          </a:lnRef>
          <a:fillRef idx="1">
            <a:srgbClr val="7B282E"/>
          </a:fillRef>
          <a:effectRef idx="0">
            <a:scrgbClr r="0" g="0" b="0"/>
          </a:effectRef>
          <a:fontRef idx="none"/>
        </p:style>
        <p:txBody>
          <a:bodyPr/>
          <a:lstStyle/>
          <a:p>
            <a:pPr marL="6350" indent="-6350" algn="ctr">
              <a:lnSpc>
                <a:spcPct val="107000"/>
              </a:lnSpc>
              <a:spcAft>
                <a:spcPts val="800"/>
              </a:spcAft>
            </a:pPr>
            <a:endParaRPr lang="en-GB" sz="1200" dirty="0">
              <a:solidFill>
                <a:srgbClr val="000000"/>
              </a:solidFill>
              <a:effectLst/>
              <a:latin typeface="Arial" panose="020B0604020202020204" pitchFamily="34" charset="0"/>
              <a:ea typeface="Arial" panose="020B0604020202020204" pitchFamily="34" charset="0"/>
            </a:endParaRPr>
          </a:p>
        </p:txBody>
      </p:sp>
      <p:sp>
        <p:nvSpPr>
          <p:cNvPr id="41" name="TextBox 40">
            <a:extLst>
              <a:ext uri="{FF2B5EF4-FFF2-40B4-BE49-F238E27FC236}">
                <a16:creationId xmlns:a16="http://schemas.microsoft.com/office/drawing/2014/main" id="{52D06816-A9B0-4924-8CC7-874FB011B7BD}"/>
              </a:ext>
            </a:extLst>
          </p:cNvPr>
          <p:cNvSpPr txBox="1"/>
          <p:nvPr/>
        </p:nvSpPr>
        <p:spPr>
          <a:xfrm>
            <a:off x="8559467" y="5341995"/>
            <a:ext cx="1263575" cy="461665"/>
          </a:xfrm>
          <a:prstGeom prst="rect">
            <a:avLst/>
          </a:prstGeom>
          <a:noFill/>
        </p:spPr>
        <p:txBody>
          <a:bodyPr wrap="square" rtlCol="0">
            <a:spAutoFit/>
          </a:bodyPr>
          <a:lstStyle/>
          <a:p>
            <a:pPr algn="ctr"/>
            <a:r>
              <a:rPr lang="en-US" sz="1200" dirty="0">
                <a:solidFill>
                  <a:schemeClr val="bg1"/>
                </a:solidFill>
              </a:rPr>
              <a:t>Techniques Applied</a:t>
            </a:r>
            <a:endParaRPr lang="en-GB" sz="1200" dirty="0">
              <a:solidFill>
                <a:schemeClr val="bg1"/>
              </a:solidFill>
            </a:endParaRPr>
          </a:p>
        </p:txBody>
      </p:sp>
    </p:spTree>
    <p:extLst>
      <p:ext uri="{BB962C8B-B14F-4D97-AF65-F5344CB8AC3E}">
        <p14:creationId xmlns:p14="http://schemas.microsoft.com/office/powerpoint/2010/main" val="391147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3" y="214885"/>
            <a:ext cx="10515600" cy="785757"/>
          </a:xfrm>
        </p:spPr>
        <p:txBody>
          <a:bodyPr>
            <a:normAutofit/>
          </a:bodyPr>
          <a:lstStyle/>
          <a:p>
            <a:r>
              <a:rPr lang="en-US" sz="3600" b="1" dirty="0">
                <a:latin typeface="+mn-lt"/>
                <a:ea typeface="Open Sans Light"/>
                <a:cs typeface="Open Sans Light"/>
              </a:rPr>
              <a:t>Near-term: closer collaboration</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sp>
        <p:nvSpPr>
          <p:cNvPr id="2" name="TextBox 1">
            <a:extLst>
              <a:ext uri="{FF2B5EF4-FFF2-40B4-BE49-F238E27FC236}">
                <a16:creationId xmlns:a16="http://schemas.microsoft.com/office/drawing/2014/main" id="{583B4814-9938-4FA0-A7A6-10136D04EF66}"/>
              </a:ext>
            </a:extLst>
          </p:cNvPr>
          <p:cNvSpPr txBox="1"/>
          <p:nvPr/>
        </p:nvSpPr>
        <p:spPr>
          <a:xfrm>
            <a:off x="86881" y="1153633"/>
            <a:ext cx="11851690" cy="6124754"/>
          </a:xfrm>
          <a:prstGeom prst="rect">
            <a:avLst/>
          </a:prstGeom>
          <a:noFill/>
        </p:spPr>
        <p:txBody>
          <a:bodyPr wrap="square" rtlCol="0">
            <a:spAutoFit/>
          </a:bodyPr>
          <a:lstStyle/>
          <a:p>
            <a:r>
              <a:rPr lang="en-US" sz="1400" dirty="0"/>
              <a:t>While the Code Reform may result in further code consolidation, this will be several years away (and very unlikely to result in full consolidation) – the industry needs better integration now;</a:t>
            </a:r>
          </a:p>
          <a:p>
            <a:endParaRPr lang="en-US" sz="1400" dirty="0"/>
          </a:p>
          <a:p>
            <a:r>
              <a:rPr lang="en-US" sz="1400" dirty="0"/>
              <a:t>Cross-code collaboration is continually improving, and generally does not require code changes to allow it;</a:t>
            </a:r>
          </a:p>
          <a:p>
            <a:pPr marL="742950" lvl="1" indent="-285750">
              <a:buFont typeface="Arial" panose="020B0604020202020204" pitchFamily="34" charset="0"/>
              <a:buChar char="•"/>
            </a:pPr>
            <a:r>
              <a:rPr lang="en-US" sz="1400" dirty="0"/>
              <a:t>BSC PAB and UNC PAFA members of and advise REC PAB (may extend to SEC if a PAF is established under that code);</a:t>
            </a:r>
          </a:p>
          <a:p>
            <a:endParaRPr lang="en-US" sz="1400" dirty="0"/>
          </a:p>
          <a:p>
            <a:r>
              <a:rPr lang="en-US" sz="1400" dirty="0"/>
              <a:t>Risk should be tackled at source – which may involve a process governed elsewhere in the supply chain/best placed to manage it, e.g.:</a:t>
            </a:r>
          </a:p>
          <a:p>
            <a:pPr marL="742950" lvl="1" indent="-285750">
              <a:buFont typeface="Arial" panose="020B0604020202020204" pitchFamily="34" charset="0"/>
              <a:buChar char="•"/>
            </a:pPr>
            <a:r>
              <a:rPr lang="en-US" sz="1400" dirty="0"/>
              <a:t>could risks associated with meter reading/installation (conversion factor, </a:t>
            </a:r>
            <a:r>
              <a:rPr lang="en-US" sz="1400" dirty="0" err="1"/>
              <a:t>etc</a:t>
            </a:r>
            <a:r>
              <a:rPr lang="en-US" sz="1400" dirty="0"/>
              <a:t>) be further mitigated through PATs applied to MEMs rather than shippers?</a:t>
            </a:r>
          </a:p>
          <a:p>
            <a:pPr marL="742950" lvl="1" indent="-285750">
              <a:buFont typeface="Arial" panose="020B0604020202020204" pitchFamily="34" charset="0"/>
              <a:buChar char="•"/>
            </a:pPr>
            <a:r>
              <a:rPr lang="en-US" sz="1400" dirty="0"/>
              <a:t>looking at possibility of backing-off supplier Deeds of Undertaking within REC.</a:t>
            </a:r>
          </a:p>
          <a:p>
            <a:endParaRPr lang="en-US" sz="1400" dirty="0"/>
          </a:p>
          <a:p>
            <a:r>
              <a:rPr lang="en-US" sz="1400" dirty="0"/>
              <a:t>Risk Registers could be consolidated/aligned (but retaining separate responsibilities):</a:t>
            </a:r>
          </a:p>
          <a:p>
            <a:pPr marL="742950" lvl="1" indent="-285750">
              <a:buFont typeface="Arial" panose="020B0604020202020204" pitchFamily="34" charset="0"/>
              <a:buChar char="•"/>
            </a:pPr>
            <a:r>
              <a:rPr lang="en-US" sz="1400" dirty="0"/>
              <a:t>improve visibility and access for parties;</a:t>
            </a:r>
          </a:p>
          <a:p>
            <a:pPr marL="742950" lvl="1" indent="-285750">
              <a:buFont typeface="Arial" panose="020B0604020202020204" pitchFamily="34" charset="0"/>
              <a:buChar char="•"/>
            </a:pPr>
            <a:r>
              <a:rPr lang="en-US" sz="1400" dirty="0"/>
              <a:t>reduce duplication of reporting;</a:t>
            </a:r>
          </a:p>
          <a:p>
            <a:pPr marL="742950" lvl="1" indent="-285750">
              <a:buFont typeface="Arial" panose="020B0604020202020204" pitchFamily="34" charset="0"/>
              <a:buChar char="•"/>
            </a:pPr>
            <a:r>
              <a:rPr lang="en-US" sz="1400" dirty="0"/>
              <a:t>increase verification of data and cooperation between PA bodies.</a:t>
            </a:r>
          </a:p>
          <a:p>
            <a:pPr marL="742950" lvl="1" indent="-285750">
              <a:buFont typeface="Arial" panose="020B0604020202020204" pitchFamily="34" charset="0"/>
              <a:buChar char="•"/>
            </a:pPr>
            <a:endParaRPr lang="en-US" sz="1400" dirty="0"/>
          </a:p>
          <a:p>
            <a:r>
              <a:rPr lang="en-US" sz="1400" dirty="0"/>
              <a:t>Better data sharing:</a:t>
            </a:r>
          </a:p>
          <a:p>
            <a:pPr marL="742950" lvl="1" indent="-285750">
              <a:buFont typeface="Arial" panose="020B0604020202020204" pitchFamily="34" charset="0"/>
              <a:buChar char="•"/>
            </a:pPr>
            <a:r>
              <a:rPr lang="en-US" sz="1400" dirty="0"/>
              <a:t>RECCo working with CDSP to fulfil intent of UNC Mod734 (theft reporting);</a:t>
            </a:r>
          </a:p>
          <a:p>
            <a:pPr marL="742950" lvl="1" indent="-285750">
              <a:buFont typeface="Arial" panose="020B0604020202020204" pitchFamily="34" charset="0"/>
              <a:buChar char="•"/>
            </a:pPr>
            <a:r>
              <a:rPr lang="en-US" sz="1400" dirty="0"/>
              <a:t>Match supplier meter read performance (for billing purposes) against submissions into settlement;</a:t>
            </a:r>
          </a:p>
          <a:p>
            <a:pPr marL="742950" lvl="1" indent="-285750">
              <a:buFont typeface="Arial" panose="020B0604020202020204" pitchFamily="34" charset="0"/>
              <a:buChar char="•"/>
            </a:pPr>
            <a:r>
              <a:rPr lang="en-US" sz="1400" dirty="0"/>
              <a:t>Considering an MoU to facilitate general data sharing for codified performance assurance purposes (avoid duplicate reporting);</a:t>
            </a:r>
          </a:p>
          <a:p>
            <a:pPr marL="742950" lvl="1" indent="-285750">
              <a:buFont typeface="Arial" panose="020B0604020202020204" pitchFamily="34" charset="0"/>
              <a:buChar char="•"/>
            </a:pPr>
            <a:r>
              <a:rPr lang="en-US" sz="1400" dirty="0"/>
              <a:t>Possibility of ‘whole of system’ dashboards</a:t>
            </a:r>
          </a:p>
          <a:p>
            <a:pPr marL="742950" lvl="1" indent="-285750">
              <a:buFont typeface="Arial" panose="020B0604020202020204" pitchFamily="34" charset="0"/>
              <a:buChar char="•"/>
            </a:pPr>
            <a:endParaRPr lang="en-US" sz="1400" dirty="0"/>
          </a:p>
          <a:p>
            <a:r>
              <a:rPr lang="en-US" sz="1400" dirty="0"/>
              <a:t>Single coordinated market entry process fulfilling all code/ </a:t>
            </a:r>
            <a:r>
              <a:rPr lang="en-US" sz="1400" dirty="0" err="1"/>
              <a:t>licence</a:t>
            </a:r>
            <a:r>
              <a:rPr lang="en-US" sz="1400" dirty="0"/>
              <a:t> requirements – and ability to effectively ‘pause’ at Ofgem mandatory review thresholds:</a:t>
            </a:r>
          </a:p>
          <a:p>
            <a:pPr marL="285750" indent="-285750">
              <a:buFont typeface="Arial" panose="020B0604020202020204" pitchFamily="34" charset="0"/>
              <a:buChar char="•"/>
            </a:pPr>
            <a:endParaRPr lang="en-US" sz="1400" dirty="0"/>
          </a:p>
          <a:p>
            <a:endParaRPr lang="en-US" sz="1400" dirty="0"/>
          </a:p>
          <a:p>
            <a:endParaRPr lang="en-US" sz="1400" dirty="0"/>
          </a:p>
        </p:txBody>
      </p:sp>
    </p:spTree>
    <p:extLst>
      <p:ext uri="{BB962C8B-B14F-4D97-AF65-F5344CB8AC3E}">
        <p14:creationId xmlns:p14="http://schemas.microsoft.com/office/powerpoint/2010/main" val="71261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655EA-B947-4031-B586-FB4BB7173F2E}"/>
              </a:ext>
            </a:extLst>
          </p:cNvPr>
          <p:cNvSpPr>
            <a:spLocks noGrp="1"/>
          </p:cNvSpPr>
          <p:nvPr>
            <p:ph type="title"/>
          </p:nvPr>
        </p:nvSpPr>
        <p:spPr>
          <a:xfrm>
            <a:off x="241622" y="214885"/>
            <a:ext cx="11601189" cy="785757"/>
          </a:xfrm>
        </p:spPr>
        <p:txBody>
          <a:bodyPr>
            <a:normAutofit/>
          </a:bodyPr>
          <a:lstStyle/>
          <a:p>
            <a:r>
              <a:rPr lang="en-US" sz="3600" b="1" dirty="0">
                <a:latin typeface="+mn-lt"/>
                <a:ea typeface="Open Sans Light"/>
                <a:cs typeface="Open Sans Light"/>
              </a:rPr>
              <a:t>Longer term: scope of Performance Assurance</a:t>
            </a:r>
            <a:endParaRPr lang="en-GB" sz="3600" b="1" dirty="0">
              <a:latin typeface="+mn-lt"/>
              <a:ea typeface="Open Sans Light"/>
              <a:cs typeface="Open Sans Light"/>
            </a:endParaRPr>
          </a:p>
        </p:txBody>
      </p:sp>
      <p:sp>
        <p:nvSpPr>
          <p:cNvPr id="4" name="Content Placeholder 2">
            <a:extLst>
              <a:ext uri="{FF2B5EF4-FFF2-40B4-BE49-F238E27FC236}">
                <a16:creationId xmlns:a16="http://schemas.microsoft.com/office/drawing/2014/main" id="{CE74BD56-FCE5-4E0C-9A4C-5EBFB10569F0}"/>
              </a:ext>
            </a:extLst>
          </p:cNvPr>
          <p:cNvSpPr txBox="1">
            <a:spLocks/>
          </p:cNvSpPr>
          <p:nvPr/>
        </p:nvSpPr>
        <p:spPr>
          <a:xfrm>
            <a:off x="403271" y="1242409"/>
            <a:ext cx="11535300" cy="4732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buFont typeface="Arial" panose="020B0604020202020204" pitchFamily="34" charset="0"/>
              <a:buNone/>
            </a:pPr>
            <a:endParaRPr lang="en-GB" sz="2100">
              <a:ea typeface="Open Sans SemiBold"/>
              <a:cs typeface="Open Sans SemiBold"/>
            </a:endParaRPr>
          </a:p>
          <a:p>
            <a:pPr marL="285750" indent="-285750">
              <a:lnSpc>
                <a:spcPct val="140000"/>
              </a:lnSpc>
            </a:pPr>
            <a:endParaRPr lang="en-GB" sz="1600">
              <a:ea typeface="Open Sans"/>
              <a:cs typeface="Open Sans"/>
            </a:endParaRPr>
          </a:p>
          <a:p>
            <a:pPr marL="285750" indent="-285750">
              <a:lnSpc>
                <a:spcPct val="140000"/>
              </a:lnSpc>
            </a:pPr>
            <a:endParaRPr lang="en-GB" sz="1600">
              <a:ea typeface="Open Sans"/>
              <a:cs typeface="Open Sans"/>
            </a:endParaRPr>
          </a:p>
          <a:p>
            <a:pPr>
              <a:lnSpc>
                <a:spcPct val="140000"/>
              </a:lnSpc>
            </a:pPr>
            <a:endParaRPr lang="en-GB" sz="1600">
              <a:ea typeface="Open Sans"/>
              <a:cs typeface="Open Sans"/>
            </a:endParaRPr>
          </a:p>
          <a:p>
            <a:pPr>
              <a:lnSpc>
                <a:spcPct val="140000"/>
              </a:lnSpc>
            </a:pPr>
            <a:endParaRPr lang="en-GB" sz="700">
              <a:ea typeface="Open Sans"/>
              <a:cs typeface="Open Sans"/>
            </a:endParaRPr>
          </a:p>
          <a:p>
            <a:pPr marL="0" indent="0">
              <a:lnSpc>
                <a:spcPct val="140000"/>
              </a:lnSpc>
              <a:buFont typeface="Arial" panose="020B0604020202020204" pitchFamily="34" charset="0"/>
              <a:buNone/>
            </a:pPr>
            <a:endParaRPr lang="en-GB">
              <a:ea typeface="Open Sans"/>
              <a:cs typeface="Open Sans"/>
            </a:endParaRPr>
          </a:p>
        </p:txBody>
      </p:sp>
      <p:sp>
        <p:nvSpPr>
          <p:cNvPr id="2" name="TextBox 1">
            <a:extLst>
              <a:ext uri="{FF2B5EF4-FFF2-40B4-BE49-F238E27FC236}">
                <a16:creationId xmlns:a16="http://schemas.microsoft.com/office/drawing/2014/main" id="{583B4814-9938-4FA0-A7A6-10136D04EF66}"/>
              </a:ext>
            </a:extLst>
          </p:cNvPr>
          <p:cNvSpPr txBox="1"/>
          <p:nvPr/>
        </p:nvSpPr>
        <p:spPr>
          <a:xfrm>
            <a:off x="150920" y="1242409"/>
            <a:ext cx="11851690" cy="4832092"/>
          </a:xfrm>
          <a:prstGeom prst="rect">
            <a:avLst/>
          </a:prstGeom>
          <a:noFill/>
        </p:spPr>
        <p:txBody>
          <a:bodyPr wrap="square" rtlCol="0">
            <a:spAutoFit/>
          </a:bodyPr>
          <a:lstStyle/>
          <a:p>
            <a:r>
              <a:rPr lang="en-US" sz="1400" b="1" dirty="0"/>
              <a:t>Engineering Standards:</a:t>
            </a:r>
          </a:p>
          <a:p>
            <a:endParaRPr lang="en-US" sz="1400" dirty="0"/>
          </a:p>
          <a:p>
            <a:r>
              <a:rPr lang="en-US" sz="1400" dirty="0"/>
              <a:t>The Codes Reform proposes to appoint one or more Code Managers to oversee engineering standards.  Not obvious what this may mean for gas, as document referred largely to electricity Distribution Code, Grid Code and SQSS while excluding IGEM from scope.  However, it is possible that some elements may move from traditional GT oversight to that of a Code Manager.</a:t>
            </a:r>
          </a:p>
          <a:p>
            <a:endParaRPr lang="en-US" sz="1400" dirty="0"/>
          </a:p>
          <a:p>
            <a:r>
              <a:rPr lang="en-US" sz="1400" b="1" dirty="0"/>
              <a:t>Information Systems:</a:t>
            </a:r>
          </a:p>
          <a:p>
            <a:endParaRPr lang="en-US" sz="1400" dirty="0"/>
          </a:p>
          <a:p>
            <a:r>
              <a:rPr lang="en-US" sz="1400" dirty="0"/>
              <a:t>The four central system delivery functions previously identified in consultation will be captured within the scope of the Code Reforms:</a:t>
            </a:r>
          </a:p>
          <a:p>
            <a:pPr marL="285750" indent="-285750">
              <a:buFont typeface="Arial" panose="020B0604020202020204" pitchFamily="34" charset="0"/>
              <a:buChar char="•"/>
            </a:pPr>
            <a:r>
              <a:rPr lang="en-US" sz="1400" dirty="0"/>
              <a:t>gas industry arrangements undertaken by </a:t>
            </a:r>
            <a:r>
              <a:rPr lang="en-US" sz="1400" dirty="0" err="1"/>
              <a:t>Xoserve</a:t>
            </a:r>
            <a:r>
              <a:rPr lang="en-US" sz="1400" dirty="0"/>
              <a:t> - (UNC); </a:t>
            </a:r>
          </a:p>
          <a:p>
            <a:pPr marL="285750" indent="-285750">
              <a:buFont typeface="Arial" panose="020B0604020202020204" pitchFamily="34" charset="0"/>
              <a:buChar char="•"/>
            </a:pPr>
            <a:r>
              <a:rPr lang="en-US" sz="1400" dirty="0"/>
              <a:t>balancing and settlement arrangements undertaken by Elexon - (BSC); </a:t>
            </a:r>
          </a:p>
          <a:p>
            <a:pPr marL="285750" indent="-285750">
              <a:buFont typeface="Arial" panose="020B0604020202020204" pitchFamily="34" charset="0"/>
              <a:buChar char="•"/>
            </a:pPr>
            <a:r>
              <a:rPr lang="en-US" sz="1400" dirty="0"/>
              <a:t>service delivery for smart metering undertaken by DCC – (SEC) and;</a:t>
            </a:r>
          </a:p>
          <a:p>
            <a:pPr marL="285750" indent="-285750">
              <a:buFont typeface="Arial" panose="020B0604020202020204" pitchFamily="34" charset="0"/>
              <a:buChar char="•"/>
            </a:pPr>
            <a:r>
              <a:rPr lang="en-US" sz="1400" dirty="0"/>
              <a:t>data transfer services undertaken by electralink – (DTSA).</a:t>
            </a:r>
          </a:p>
          <a:p>
            <a:pPr marL="285750" indent="-285750">
              <a:buFont typeface="Arial" panose="020B0604020202020204" pitchFamily="34" charset="0"/>
              <a:buChar char="•"/>
            </a:pPr>
            <a:endParaRPr lang="en-US" sz="1400" dirty="0"/>
          </a:p>
          <a:p>
            <a:r>
              <a:rPr lang="en-US" sz="1400" dirty="0"/>
              <a:t>Scope expected to extend to:</a:t>
            </a:r>
          </a:p>
          <a:p>
            <a:pPr marL="285750" indent="-285750">
              <a:buFont typeface="Arial" panose="020B0604020202020204" pitchFamily="34" charset="0"/>
              <a:buChar char="•"/>
            </a:pPr>
            <a:r>
              <a:rPr lang="en-US" sz="1400" dirty="0"/>
              <a:t>Central Switching Services – (REC), and,</a:t>
            </a:r>
          </a:p>
          <a:p>
            <a:pPr marL="285750" indent="-285750">
              <a:buFont typeface="Arial" panose="020B0604020202020204" pitchFamily="34" charset="0"/>
              <a:buChar char="•"/>
            </a:pPr>
            <a:r>
              <a:rPr lang="en-US" sz="1400" dirty="0"/>
              <a:t>MHHS Data Integration </a:t>
            </a:r>
            <a:r>
              <a:rPr lang="en-US" sz="1400"/>
              <a:t>Platform - (</a:t>
            </a:r>
            <a:r>
              <a:rPr lang="en-US" sz="1400" dirty="0"/>
              <a:t>BSC).</a:t>
            </a:r>
          </a:p>
          <a:p>
            <a:pPr marL="285750" indent="-285750">
              <a:buFont typeface="Arial" panose="020B0604020202020204" pitchFamily="34" charset="0"/>
              <a:buChar char="•"/>
            </a:pPr>
            <a:endParaRPr lang="en-US" sz="1400" dirty="0"/>
          </a:p>
          <a:p>
            <a:r>
              <a:rPr lang="en-US" sz="1400" b="1" dirty="0"/>
              <a:t>Implications:</a:t>
            </a:r>
          </a:p>
          <a:p>
            <a:pPr marL="285750" indent="-285750">
              <a:buFont typeface="Arial" panose="020B0604020202020204" pitchFamily="34" charset="0"/>
              <a:buChar char="•"/>
            </a:pPr>
            <a:r>
              <a:rPr lang="en-US" sz="1400" dirty="0"/>
              <a:t>it is not yet certain (though seems logical) that the oversight of the engineering standards and IS protocols will remain with the same Code Manager that oversees the relevant market rules and commercial arrangements;</a:t>
            </a:r>
          </a:p>
          <a:p>
            <a:pPr marL="285750" indent="-285750">
              <a:buFont typeface="Arial" panose="020B0604020202020204" pitchFamily="34" charset="0"/>
              <a:buChar char="•"/>
            </a:pPr>
            <a:r>
              <a:rPr lang="en-US" sz="1400" dirty="0"/>
              <a:t>any performance assurance function will need sufficient expertise (and leverage) to assure these </a:t>
            </a:r>
            <a:r>
              <a:rPr lang="en-US" sz="1400" dirty="0" err="1"/>
              <a:t>specialised</a:t>
            </a:r>
            <a:r>
              <a:rPr lang="en-US" sz="1400" dirty="0"/>
              <a:t> functions. </a:t>
            </a:r>
          </a:p>
        </p:txBody>
      </p:sp>
    </p:spTree>
    <p:extLst>
      <p:ext uri="{BB962C8B-B14F-4D97-AF65-F5344CB8AC3E}">
        <p14:creationId xmlns:p14="http://schemas.microsoft.com/office/powerpoint/2010/main" val="4228490993"/>
      </p:ext>
    </p:extLst>
  </p:cSld>
  <p:clrMapOvr>
    <a:masterClrMapping/>
  </p:clrMapOvr>
</p:sld>
</file>

<file path=ppt/theme/theme1.xml><?xml version="1.0" encoding="utf-8"?>
<a:theme xmlns:a="http://schemas.openxmlformats.org/drawingml/2006/main" name="Office Theme">
  <a:themeElements>
    <a:clrScheme name="RECCoTest">
      <a:dk1>
        <a:sysClr val="windowText" lastClr="000000"/>
      </a:dk1>
      <a:lt1>
        <a:sysClr val="window" lastClr="FFFFFF"/>
      </a:lt1>
      <a:dk2>
        <a:srgbClr val="44546A"/>
      </a:dk2>
      <a:lt2>
        <a:srgbClr val="E7E6E6"/>
      </a:lt2>
      <a:accent1>
        <a:srgbClr val="2F1163"/>
      </a:accent1>
      <a:accent2>
        <a:srgbClr val="EE4024"/>
      </a:accent2>
      <a:accent3>
        <a:srgbClr val="EA5614"/>
      </a:accent3>
      <a:accent4>
        <a:srgbClr val="705994"/>
      </a:accent4>
      <a:accent5>
        <a:srgbClr val="3BB0C4"/>
      </a:accent5>
      <a:accent6>
        <a:srgbClr val="325D7C"/>
      </a:accent6>
      <a:hlink>
        <a:srgbClr val="0563C1"/>
      </a:hlink>
      <a:folHlink>
        <a:srgbClr val="954F72"/>
      </a:folHlink>
    </a:clrScheme>
    <a:fontScheme name="Custom 1">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CCo PowerPoint Template" id="{21672311-1616-4583-BEAE-867D04BBFC40}" vid="{96970850-D8DB-455A-8C9F-312D11CC9B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717a2b9-33e4-4b6e-b53c-dc44d9eddd4a">
      <UserInfo>
        <DisplayName>Helen Charlton</DisplayName>
        <AccountId>61</AccountId>
        <AccountType/>
      </UserInfo>
      <UserInfo>
        <DisplayName>Brian O'Shea</DisplayName>
        <AccountId>17</AccountId>
        <AccountType/>
      </UserInfo>
      <UserInfo>
        <DisplayName>Rachael Anderson</DisplayName>
        <AccountId>13</AccountId>
        <AccountType/>
      </UserInfo>
      <UserInfo>
        <DisplayName>Aiyesha Andrade</DisplayName>
        <AccountId>22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D20C90A991424FA7C70C57E72EF65B" ma:contentTypeVersion="12" ma:contentTypeDescription="Create a new document." ma:contentTypeScope="" ma:versionID="2b83c8f0bc79a445738de5f96531df8d">
  <xsd:schema xmlns:xsd="http://www.w3.org/2001/XMLSchema" xmlns:xs="http://www.w3.org/2001/XMLSchema" xmlns:p="http://schemas.microsoft.com/office/2006/metadata/properties" xmlns:ns2="6717a2b9-33e4-4b6e-b53c-dc44d9eddd4a" xmlns:ns3="faa513e0-a3f0-40b5-b1dc-f609214b744d" targetNamespace="http://schemas.microsoft.com/office/2006/metadata/properties" ma:root="true" ma:fieldsID="bc748087038cdca511865cd91e3aeff9" ns2:_="" ns3:_="">
    <xsd:import namespace="6717a2b9-33e4-4b6e-b53c-dc44d9eddd4a"/>
    <xsd:import namespace="faa513e0-a3f0-40b5-b1dc-f609214b74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LengthInSecond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7a2b9-33e4-4b6e-b53c-dc44d9eddd4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a513e0-a3f0-40b5-b1dc-f609214b74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DB17C-9589-44B1-B656-EF7F21C9489A}">
  <ds:schemaRefs>
    <ds:schemaRef ds:uri="http://schemas.microsoft.com/sharepoint/v3/contenttype/forms"/>
  </ds:schemaRefs>
</ds:datastoreItem>
</file>

<file path=customXml/itemProps2.xml><?xml version="1.0" encoding="utf-8"?>
<ds:datastoreItem xmlns:ds="http://schemas.openxmlformats.org/officeDocument/2006/customXml" ds:itemID="{1F26F7C4-F834-40C7-BB7C-270692B69611}">
  <ds:schemaRefs>
    <ds:schemaRef ds:uri="http://schemas.microsoft.com/office/2006/documentManagement/types"/>
    <ds:schemaRef ds:uri="6717a2b9-33e4-4b6e-b53c-dc44d9eddd4a"/>
    <ds:schemaRef ds:uri="http://purl.org/dc/terms/"/>
    <ds:schemaRef ds:uri="http://schemas.openxmlformats.org/package/2006/metadata/core-properties"/>
    <ds:schemaRef ds:uri="faa513e0-a3f0-40b5-b1dc-f609214b744d"/>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5ABE221-88E8-473C-899D-4BDBB3A4D7AA}">
  <ds:schemaRefs>
    <ds:schemaRef ds:uri="6717a2b9-33e4-4b6e-b53c-dc44d9eddd4a"/>
    <ds:schemaRef ds:uri="faa513e0-a3f0-40b5-b1dc-f609214b74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1526</Words>
  <Application>Microsoft Office PowerPoint</Application>
  <PresentationFormat>Widescreen</PresentationFormat>
  <Paragraphs>185</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Lato Black</vt:lpstr>
      <vt:lpstr>Open Sans</vt:lpstr>
      <vt:lpstr>Open Sans ExtraBold</vt:lpstr>
      <vt:lpstr>Open Sans SemiBold</vt:lpstr>
      <vt:lpstr>Roboto</vt:lpstr>
      <vt:lpstr>Symbol</vt:lpstr>
      <vt:lpstr>Office Theme</vt:lpstr>
      <vt:lpstr>PowerPoint Presentation</vt:lpstr>
      <vt:lpstr>Introduction</vt:lpstr>
      <vt:lpstr>Role of Performance Assurance Board (PAB) under REC</vt:lpstr>
      <vt:lpstr>PAB membership</vt:lpstr>
      <vt:lpstr>The Role of the Code Manager</vt:lpstr>
      <vt:lpstr>Performance Assurance Techniques</vt:lpstr>
      <vt:lpstr>Performance Assurance Framework</vt:lpstr>
      <vt:lpstr>Near-term: closer collaboration</vt:lpstr>
      <vt:lpstr>Longer term: scope of Performance Assurance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Energy Code</dc:title>
  <dc:creator>Anna Jardine</dc:creator>
  <cp:lastModifiedBy>Helen Cuin</cp:lastModifiedBy>
  <cp:revision>7</cp:revision>
  <dcterms:created xsi:type="dcterms:W3CDTF">2021-09-01T07:47:50Z</dcterms:created>
  <dcterms:modified xsi:type="dcterms:W3CDTF">2022-06-14T13:01:07Z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0x01010056D20C90A991424FA7C70C57E72EF65B</vt:lpwstr>
  </property>
  <property fmtid="{D5CDD505-2E9C-101B-9397-08002B2CF9AE}" pid="3" name="Order">
    <vt:r8>19900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