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886" r:id="rId5"/>
    <p:sldId id="88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Jon Follows1" initials="JF" lastIdx="1" clrIdx="6">
    <p:extLst>
      <p:ext uri="{19B8F6BF-5375-455C-9EA6-DF929625EA0E}">
        <p15:presenceInfo xmlns:p15="http://schemas.microsoft.com/office/powerpoint/2012/main" userId="S::jon.follows1@xoserve.com::03766345-d5c6-469f-bc0c-a01247b0b53a" providerId="AD"/>
      </p:ext>
    </p:extLst>
  </p:cmAuthor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3B"/>
    <a:srgbClr val="FFBF00"/>
    <a:srgbClr val="FFFFFF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EEF4A5-6E63-777E-0D4C-11F2AB64D03D}" v="10" dt="2022-07-05T08:01:34.5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9" d="100"/>
          <a:sy n="129" d="100"/>
        </p:scale>
        <p:origin x="1026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Orsler" userId="S::paul.orsler@xoserve.com::0fe27abf-47b1-4035-89e4-039935425a3c" providerId="AD" clId="Web-{12EEF4A5-6E63-777E-0D4C-11F2AB64D03D}"/>
    <pc:docChg chg="modSld">
      <pc:chgData name="Paul Orsler" userId="S::paul.orsler@xoserve.com::0fe27abf-47b1-4035-89e4-039935425a3c" providerId="AD" clId="Web-{12EEF4A5-6E63-777E-0D4C-11F2AB64D03D}" dt="2022-07-05T08:01:30.600" v="7"/>
      <pc:docMkLst>
        <pc:docMk/>
      </pc:docMkLst>
      <pc:sldChg chg="modSp">
        <pc:chgData name="Paul Orsler" userId="S::paul.orsler@xoserve.com::0fe27abf-47b1-4035-89e4-039935425a3c" providerId="AD" clId="Web-{12EEF4A5-6E63-777E-0D4C-11F2AB64D03D}" dt="2022-07-05T08:01:30.600" v="7"/>
        <pc:sldMkLst>
          <pc:docMk/>
          <pc:sldMk cId="4247919414" sldId="889"/>
        </pc:sldMkLst>
        <pc:graphicFrameChg chg="mod modGraphic">
          <ac:chgData name="Paul Orsler" userId="S::paul.orsler@xoserve.com::0fe27abf-47b1-4035-89e4-039935425a3c" providerId="AD" clId="Web-{12EEF4A5-6E63-777E-0D4C-11F2AB64D03D}" dt="2022-07-05T08:01:30.600" v="7"/>
          <ac:graphicFrameMkLst>
            <pc:docMk/>
            <pc:sldMk cId="4247919414" sldId="889"/>
            <ac:graphicFrameMk id="8" creationId="{0B4B15F8-0A65-4B5C-A45C-9DDC2222A040}"/>
          </ac:graphicFrameMkLst>
        </pc:graphicFrameChg>
      </pc:sldChg>
    </pc:docChg>
  </pc:docChgLst>
  <pc:docChgLst>
    <pc:chgData name="Peter Hopkins" userId="261e3536-8f3c-426f-8011-5eb8d44fb3bc" providerId="ADAL" clId="{FBFC1D5F-AA40-4BB0-82C0-6AA54569640D}"/>
    <pc:docChg chg="undo custSel modSld">
      <pc:chgData name="Peter Hopkins" userId="261e3536-8f3c-426f-8011-5eb8d44fb3bc" providerId="ADAL" clId="{FBFC1D5F-AA40-4BB0-82C0-6AA54569640D}" dt="2022-06-29T11:26:47.406" v="821" actId="14100"/>
      <pc:docMkLst>
        <pc:docMk/>
      </pc:docMkLst>
      <pc:sldChg chg="modSp mod">
        <pc:chgData name="Peter Hopkins" userId="261e3536-8f3c-426f-8011-5eb8d44fb3bc" providerId="ADAL" clId="{FBFC1D5F-AA40-4BB0-82C0-6AA54569640D}" dt="2022-06-29T11:26:47.406" v="821" actId="14100"/>
        <pc:sldMkLst>
          <pc:docMk/>
          <pc:sldMk cId="4247919414" sldId="889"/>
        </pc:sldMkLst>
        <pc:spChg chg="mod">
          <ac:chgData name="Peter Hopkins" userId="261e3536-8f3c-426f-8011-5eb8d44fb3bc" providerId="ADAL" clId="{FBFC1D5F-AA40-4BB0-82C0-6AA54569640D}" dt="2022-06-29T11:26:47.406" v="821" actId="14100"/>
          <ac:spMkLst>
            <pc:docMk/>
            <pc:sldMk cId="4247919414" sldId="889"/>
            <ac:spMk id="2" creationId="{1F6F0ABA-0709-4BA4-83D5-0CA40ABAEBC5}"/>
          </ac:spMkLst>
        </pc:spChg>
        <pc:graphicFrameChg chg="mod modGraphic">
          <ac:chgData name="Peter Hopkins" userId="261e3536-8f3c-426f-8011-5eb8d44fb3bc" providerId="ADAL" clId="{FBFC1D5F-AA40-4BB0-82C0-6AA54569640D}" dt="2022-06-29T11:26:17.961" v="815" actId="1035"/>
          <ac:graphicFrameMkLst>
            <pc:docMk/>
            <pc:sldMk cId="4247919414" sldId="889"/>
            <ac:graphicFrameMk id="4" creationId="{DD5B59FB-A03D-4622-A7CD-1F8123E5B7A4}"/>
          </ac:graphicFrameMkLst>
        </pc:graphicFrameChg>
        <pc:graphicFrameChg chg="mod modGraphic">
          <ac:chgData name="Peter Hopkins" userId="261e3536-8f3c-426f-8011-5eb8d44fb3bc" providerId="ADAL" clId="{FBFC1D5F-AA40-4BB0-82C0-6AA54569640D}" dt="2022-06-29T11:26:11.625" v="809" actId="1036"/>
          <ac:graphicFrameMkLst>
            <pc:docMk/>
            <pc:sldMk cId="4247919414" sldId="889"/>
            <ac:graphicFrameMk id="7" creationId="{A2F136C1-2CA2-4565-8075-3C4871B44404}"/>
          </ac:graphicFrameMkLst>
        </pc:graphicFrameChg>
        <pc:graphicFrameChg chg="mod modGraphic">
          <ac:chgData name="Peter Hopkins" userId="261e3536-8f3c-426f-8011-5eb8d44fb3bc" providerId="ADAL" clId="{FBFC1D5F-AA40-4BB0-82C0-6AA54569640D}" dt="2022-06-29T11:26:23.168" v="818" actId="1035"/>
          <ac:graphicFrameMkLst>
            <pc:docMk/>
            <pc:sldMk cId="4247919414" sldId="889"/>
            <ac:graphicFrameMk id="8" creationId="{0B4B15F8-0A65-4B5C-A45C-9DDC2222A040}"/>
          </ac:graphicFrameMkLst>
        </pc:graphicFrameChg>
      </pc:sldChg>
    </pc:docChg>
  </pc:docChgLst>
  <pc:docChgLst>
    <pc:chgData name="Peter Hopkins" userId="261e3536-8f3c-426f-8011-5eb8d44fb3bc" providerId="ADAL" clId="{E37EFCBB-D23B-45A0-A02C-6E8FD643A925}"/>
    <pc:docChg chg="modSld">
      <pc:chgData name="Peter Hopkins" userId="261e3536-8f3c-426f-8011-5eb8d44fb3bc" providerId="ADAL" clId="{E37EFCBB-D23B-45A0-A02C-6E8FD643A925}" dt="2022-07-04T10:28:50.811" v="5" actId="20577"/>
      <pc:docMkLst>
        <pc:docMk/>
      </pc:docMkLst>
      <pc:sldChg chg="modSp mod">
        <pc:chgData name="Peter Hopkins" userId="261e3536-8f3c-426f-8011-5eb8d44fb3bc" providerId="ADAL" clId="{E37EFCBB-D23B-45A0-A02C-6E8FD643A925}" dt="2022-07-04T10:28:50.811" v="5" actId="20577"/>
        <pc:sldMkLst>
          <pc:docMk/>
          <pc:sldMk cId="4247919414" sldId="889"/>
        </pc:sldMkLst>
        <pc:graphicFrameChg chg="modGraphic">
          <ac:chgData name="Peter Hopkins" userId="261e3536-8f3c-426f-8011-5eb8d44fb3bc" providerId="ADAL" clId="{E37EFCBB-D23B-45A0-A02C-6E8FD643A925}" dt="2022-07-04T10:28:50.811" v="5" actId="20577"/>
          <ac:graphicFrameMkLst>
            <pc:docMk/>
            <pc:sldMk cId="4247919414" sldId="889"/>
            <ac:graphicFrameMk id="4" creationId="{DD5B59FB-A03D-4622-A7CD-1F8123E5B7A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13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FCC0C-6A43-492C-87F0-21944FBAC7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50624"/>
            <a:ext cx="7772400" cy="1102519"/>
          </a:xfrm>
        </p:spPr>
        <p:txBody>
          <a:bodyPr>
            <a:normAutofit fontScale="90000"/>
          </a:bodyPr>
          <a:lstStyle/>
          <a:p>
            <a:br>
              <a:rPr lang="en-GB" dirty="0">
                <a:latin typeface="Poppins Light"/>
                <a:cs typeface="Poppins Light"/>
              </a:rPr>
            </a:br>
            <a:br>
              <a:rPr lang="en-GB" dirty="0">
                <a:latin typeface="Poppins Light"/>
                <a:cs typeface="Poppins Light"/>
              </a:rPr>
            </a:br>
            <a:br>
              <a:rPr lang="en-GB" dirty="0">
                <a:latin typeface="+mn-lt"/>
                <a:cs typeface="Poppins Light"/>
              </a:rPr>
            </a:br>
            <a:r>
              <a:rPr lang="en-GB" dirty="0">
                <a:latin typeface="+mn-lt"/>
                <a:cs typeface="Poppins Light"/>
              </a:rPr>
              <a:t>UK Link February 23 Major Release </a:t>
            </a:r>
            <a:br>
              <a:rPr lang="en-GB" dirty="0">
                <a:latin typeface="+mn-lt"/>
                <a:cs typeface="Poppins Light"/>
              </a:rPr>
            </a:br>
            <a:br>
              <a:rPr lang="en-GB" dirty="0">
                <a:latin typeface="+mn-lt"/>
                <a:cs typeface="Poppins Light"/>
              </a:rPr>
            </a:br>
            <a:r>
              <a:rPr lang="en-GB" dirty="0">
                <a:latin typeface="+mn-lt"/>
                <a:cs typeface="Poppins Light"/>
              </a:rPr>
              <a:t>Scope Approval</a:t>
            </a:r>
            <a:br>
              <a:rPr lang="en-GB" dirty="0">
                <a:latin typeface="+mn-lt"/>
              </a:rPr>
            </a:b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998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7"/>
            <a:ext cx="8229600" cy="498688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rial"/>
                <a:cs typeface="Arial"/>
              </a:rPr>
              <a:t>Proposed Scope 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D5B59FB-A03D-4622-A7CD-1F8123E5B7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126496"/>
              </p:ext>
            </p:extLst>
          </p:nvPr>
        </p:nvGraphicFramePr>
        <p:xfrm>
          <a:off x="216348" y="1665983"/>
          <a:ext cx="8711304" cy="2608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770">
                  <a:extLst>
                    <a:ext uri="{9D8B030D-6E8A-4147-A177-3AD203B41FA5}">
                      <a16:colId xmlns:a16="http://schemas.microsoft.com/office/drawing/2014/main" val="3885288750"/>
                    </a:ext>
                  </a:extLst>
                </a:gridCol>
                <a:gridCol w="3119628">
                  <a:extLst>
                    <a:ext uri="{9D8B030D-6E8A-4147-A177-3AD203B41FA5}">
                      <a16:colId xmlns:a16="http://schemas.microsoft.com/office/drawing/2014/main" val="2666035350"/>
                    </a:ext>
                  </a:extLst>
                </a:gridCol>
                <a:gridCol w="677400">
                  <a:extLst>
                    <a:ext uri="{9D8B030D-6E8A-4147-A177-3AD203B41FA5}">
                      <a16:colId xmlns:a16="http://schemas.microsoft.com/office/drawing/2014/main" val="2207084505"/>
                    </a:ext>
                  </a:extLst>
                </a:gridCol>
                <a:gridCol w="791700">
                  <a:extLst>
                    <a:ext uri="{9D8B030D-6E8A-4147-A177-3AD203B41FA5}">
                      <a16:colId xmlns:a16="http://schemas.microsoft.com/office/drawing/2014/main" val="3233469831"/>
                    </a:ext>
                  </a:extLst>
                </a:gridCol>
                <a:gridCol w="588500">
                  <a:extLst>
                    <a:ext uri="{9D8B030D-6E8A-4147-A177-3AD203B41FA5}">
                      <a16:colId xmlns:a16="http://schemas.microsoft.com/office/drawing/2014/main" val="3264185382"/>
                    </a:ext>
                  </a:extLst>
                </a:gridCol>
                <a:gridCol w="588500">
                  <a:extLst>
                    <a:ext uri="{9D8B030D-6E8A-4147-A177-3AD203B41FA5}">
                      <a16:colId xmlns:a16="http://schemas.microsoft.com/office/drawing/2014/main" val="745820958"/>
                    </a:ext>
                  </a:extLst>
                </a:gridCol>
                <a:gridCol w="525000">
                  <a:extLst>
                    <a:ext uri="{9D8B030D-6E8A-4147-A177-3AD203B41FA5}">
                      <a16:colId xmlns:a16="http://schemas.microsoft.com/office/drawing/2014/main" val="2494587996"/>
                    </a:ext>
                  </a:extLst>
                </a:gridCol>
                <a:gridCol w="1884806">
                  <a:extLst>
                    <a:ext uri="{9D8B030D-6E8A-4147-A177-3AD203B41FA5}">
                      <a16:colId xmlns:a16="http://schemas.microsoft.com/office/drawing/2014/main" val="3315029670"/>
                    </a:ext>
                  </a:extLst>
                </a:gridCol>
              </a:tblGrid>
              <a:tr h="3557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/>
                        <a:t>XRN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/>
                        <a:t>Title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/>
                        <a:t>Proposer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/>
                        <a:t>Benefitting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/>
                        <a:t>Funded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/>
                        <a:t>by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/>
                        <a:t>HLSO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/>
                        <a:t>Est.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/>
                        <a:t>Points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/>
                        <a:t>Design Change Pack Approved</a:t>
                      </a: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3477755440"/>
                  </a:ext>
                </a:extLst>
              </a:tr>
              <a:tr h="3557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/>
                        <a:t>4900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Biomethane/Propane Reduction</a:t>
                      </a:r>
                      <a:endParaRPr lang="en-GB" sz="900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/>
                        <a:t>SGN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/>
                        <a:t>DNO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/>
                        <a:t>Decarb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/>
                        <a:t>(DNO)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/>
                        <a:t>£300k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/>
                        <a:t>21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/>
                        <a:t>Yes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182278"/>
                  </a:ext>
                </a:extLst>
              </a:tr>
              <a:tr h="3557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/>
                        <a:t>4978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 of Rolling AQ Value (following Transfer of Ownership between M-5 and M) </a:t>
                      </a:r>
                      <a:endParaRPr lang="en-GB" sz="900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/>
                        <a:t>British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/>
                        <a:t>Gas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/>
                        <a:t>£150k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/>
                        <a:t>8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/>
                        <a:t>Yes 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645996"/>
                  </a:ext>
                </a:extLst>
              </a:tr>
              <a:tr h="3557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/>
                        <a:t>4990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 of Sites with Low Read Submission Performance from Class 2 and 3 into Class 4 (MOD0664) </a:t>
                      </a:r>
                      <a:endParaRPr lang="en-GB" sz="900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/>
                        <a:t>SSE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/>
                        <a:t>£150k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/>
                        <a:t>8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/>
                        <a:t>Yes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34668"/>
                  </a:ext>
                </a:extLst>
              </a:tr>
              <a:tr h="214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/>
                        <a:t>4989b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Residual AMT activities</a:t>
                      </a:r>
                      <a:endParaRPr lang="en-GB" sz="900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/>
                        <a:t>CDSP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/>
                        <a:t>£10k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/>
                        <a:t>3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878738"/>
                  </a:ext>
                </a:extLst>
              </a:tr>
              <a:tr h="3557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/>
                        <a:t>4992b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XRN4992 - Modification 0687 Clarification of Supplier of Last Resort (SoLR) Cost Recovery Process </a:t>
                      </a:r>
                      <a:endParaRPr lang="en-GB" sz="900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/>
                        <a:t>Total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/>
                        <a:t>DNO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/>
                        <a:t>DNO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/>
                        <a:t>£150k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/>
                        <a:t>13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/>
                        <a:t>Yes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748475"/>
                  </a:ext>
                </a:extLst>
              </a:tr>
              <a:tr h="3559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/>
                        <a:t>5298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H100 Fife Project – Hydrogen Network Trial 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/>
                        <a:t>Shipper, GT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/>
                        <a:t>DNO, IGT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Decarb</a:t>
                      </a:r>
                    </a:p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(DNO)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£300k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/>
                        <a:t>MOD not approved – work at risk against current Change Pack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000992"/>
                  </a:ext>
                </a:extLst>
              </a:tr>
              <a:tr h="258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£1,060k</a:t>
                      </a:r>
                      <a:endParaRPr lang="en-GB" sz="9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900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960223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A2F136C1-2CA2-4565-8075-3C4871B444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335670"/>
              </p:ext>
            </p:extLst>
          </p:nvPr>
        </p:nvGraphicFramePr>
        <p:xfrm>
          <a:off x="215591" y="622165"/>
          <a:ext cx="8712062" cy="1024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8973">
                  <a:extLst>
                    <a:ext uri="{9D8B030D-6E8A-4147-A177-3AD203B41FA5}">
                      <a16:colId xmlns:a16="http://schemas.microsoft.com/office/drawing/2014/main" val="3885288750"/>
                    </a:ext>
                  </a:extLst>
                </a:gridCol>
                <a:gridCol w="5103089">
                  <a:extLst>
                    <a:ext uri="{9D8B030D-6E8A-4147-A177-3AD203B41FA5}">
                      <a16:colId xmlns:a16="http://schemas.microsoft.com/office/drawing/2014/main" val="2666035350"/>
                    </a:ext>
                  </a:extLst>
                </a:gridCol>
              </a:tblGrid>
              <a:tr h="256063"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bg1"/>
                          </a:solidFill>
                        </a:rPr>
                        <a:t>Release </a:t>
                      </a:r>
                    </a:p>
                  </a:txBody>
                  <a:tcPr marL="72000" marR="72000" marT="36000" marB="3600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UK Link February 23 Major Release </a:t>
                      </a:r>
                    </a:p>
                  </a:txBody>
                  <a:tcPr marL="72000" marR="72000" marT="36000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182278"/>
                  </a:ext>
                </a:extLst>
              </a:tr>
              <a:tr h="256063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Implementation Date</a:t>
                      </a:r>
                    </a:p>
                  </a:txBody>
                  <a:tcPr marL="72000" marR="72000" marT="36000" marB="3600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24</a:t>
                      </a:r>
                      <a:r>
                        <a:rPr lang="en-GB" sz="900" baseline="30000" dirty="0"/>
                        <a:t>th</a:t>
                      </a:r>
                      <a:r>
                        <a:rPr lang="en-GB" sz="900" dirty="0"/>
                        <a:t> / 25</a:t>
                      </a:r>
                      <a:r>
                        <a:rPr lang="en-GB" sz="900" baseline="30000" dirty="0"/>
                        <a:t>th</a:t>
                      </a:r>
                      <a:r>
                        <a:rPr lang="en-GB" sz="900" dirty="0"/>
                        <a:t> February 2023 (no REC changes in scope so proposing weekend go live)</a:t>
                      </a:r>
                    </a:p>
                  </a:txBody>
                  <a:tcPr marL="72000" marR="72000" marT="36000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645996"/>
                  </a:ext>
                </a:extLst>
              </a:tr>
              <a:tr h="256063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Contingency Implementation Date</a:t>
                      </a:r>
                    </a:p>
                  </a:txBody>
                  <a:tcPr marL="72000" marR="72000" marT="36000" marB="3600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3</a:t>
                      </a:r>
                      <a:r>
                        <a:rPr lang="en-GB" sz="900" baseline="30000" dirty="0"/>
                        <a:t>rd</a:t>
                      </a:r>
                      <a:r>
                        <a:rPr lang="en-GB" sz="900" dirty="0"/>
                        <a:t> / 4</a:t>
                      </a:r>
                      <a:r>
                        <a:rPr lang="en-GB" sz="900" baseline="30000" dirty="0"/>
                        <a:t>th</a:t>
                      </a:r>
                      <a:r>
                        <a:rPr lang="en-GB" sz="900" dirty="0"/>
                        <a:t> March 2023</a:t>
                      </a:r>
                    </a:p>
                  </a:txBody>
                  <a:tcPr marL="72000" marR="72000" marT="36000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34668"/>
                  </a:ext>
                </a:extLst>
              </a:tr>
              <a:tr h="256063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BER Approval being sought from ChMC</a:t>
                      </a:r>
                    </a:p>
                  </a:txBody>
                  <a:tcPr marL="72000" marR="72000" marT="36000" marB="3600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20</a:t>
                      </a:r>
                      <a:r>
                        <a:rPr lang="en-GB" sz="900" baseline="30000" dirty="0"/>
                        <a:t>th</a:t>
                      </a:r>
                      <a:r>
                        <a:rPr lang="en-GB" sz="900" dirty="0"/>
                        <a:t> July 2022 (see below) </a:t>
                      </a:r>
                    </a:p>
                  </a:txBody>
                  <a:tcPr marL="72000" marR="72000" marT="36000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258960"/>
                  </a:ext>
                </a:extLst>
              </a:tr>
            </a:tbl>
          </a:graphicData>
        </a:graphic>
      </p:graphicFrame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0B4B15F8-0A65-4B5C-A45C-9DDC2222A0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0491523"/>
              </p:ext>
            </p:extLst>
          </p:nvPr>
        </p:nvGraphicFramePr>
        <p:xfrm>
          <a:off x="216348" y="4294201"/>
          <a:ext cx="8712062" cy="708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1276">
                  <a:extLst>
                    <a:ext uri="{9D8B030D-6E8A-4147-A177-3AD203B41FA5}">
                      <a16:colId xmlns:a16="http://schemas.microsoft.com/office/drawing/2014/main" val="3885288750"/>
                    </a:ext>
                  </a:extLst>
                </a:gridCol>
                <a:gridCol w="6860786">
                  <a:extLst>
                    <a:ext uri="{9D8B030D-6E8A-4147-A177-3AD203B41FA5}">
                      <a16:colId xmlns:a16="http://schemas.microsoft.com/office/drawing/2014/main" val="1090101794"/>
                    </a:ext>
                  </a:extLst>
                </a:gridCol>
              </a:tblGrid>
              <a:tr h="236011">
                <a:tc>
                  <a:txBody>
                    <a:bodyPr/>
                    <a:lstStyle/>
                    <a:p>
                      <a:pPr lvl="1" algn="l"/>
                      <a:r>
                        <a:rPr lang="en-GB" sz="900" dirty="0">
                          <a:solidFill>
                            <a:schemeClr val="bg1"/>
                          </a:solidFill>
                        </a:rPr>
                        <a:t>Decision: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n-GB" sz="900" dirty="0">
                          <a:solidFill>
                            <a:schemeClr val="bg1"/>
                          </a:solidFill>
                        </a:rPr>
                        <a:t>Required from the committee on proposed scope above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182278"/>
                  </a:ext>
                </a:extLst>
              </a:tr>
              <a:tr h="236011">
                <a:tc>
                  <a:txBody>
                    <a:bodyPr/>
                    <a:lstStyle/>
                    <a:p>
                      <a:pPr lvl="1" algn="l"/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Agreement: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Being sought for an </a:t>
                      </a:r>
                      <a:r>
                        <a:rPr lang="en-GB" sz="900" b="1" dirty="0" err="1">
                          <a:solidFill>
                            <a:schemeClr val="bg1"/>
                          </a:solidFill>
                        </a:rPr>
                        <a:t>eChMC</a:t>
                      </a:r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 to be arranged on 22nd July to approve the BER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645996"/>
                  </a:ext>
                </a:extLst>
              </a:tr>
              <a:tr h="236011">
                <a:tc>
                  <a:txBody>
                    <a:bodyPr/>
                    <a:lstStyle/>
                    <a:p>
                      <a:pPr lvl="1" algn="l"/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Note: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Any additional scope requirements will be change controlled into the BER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80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919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Chris Silk</DisplayName>
        <AccountId>222</AccountId>
        <AccountType/>
      </UserInfo>
      <UserInfo>
        <DisplayName>Dan Malone</DisplayName>
        <AccountId>390</AccountId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11f1cc19-a6a2-4477-822b-8358f9edc374"/>
    <ds:schemaRef ds:uri="http://purl.org/dc/elements/1.1/"/>
    <ds:schemaRef ds:uri="http://schemas.microsoft.com/office/2006/metadata/properties"/>
    <ds:schemaRef ds:uri="http://schemas.microsoft.com/office/infopath/2007/PartnerControls"/>
    <ds:schemaRef ds:uri="103fba77-31dd-4780-83f9-c54f26c3a26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046FB9-D6EF-4B73-98E8-13669E8830CB}"/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261</Words>
  <Application>Microsoft Office PowerPoint</Application>
  <PresentationFormat>On-screen Show (16:9)</PresentationFormat>
  <Paragraphs>85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 UK Link February 23 Major Release   Scope Approval </vt:lpstr>
      <vt:lpstr>Proposed Scope 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Peter Hopkins</cp:lastModifiedBy>
  <cp:revision>24</cp:revision>
  <dcterms:created xsi:type="dcterms:W3CDTF">2018-09-02T17:12:15Z</dcterms:created>
  <dcterms:modified xsi:type="dcterms:W3CDTF">2022-07-05T08:01:36Z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