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310" r:id="rId5"/>
    <p:sldId id="2020" r:id="rId6"/>
    <p:sldId id="2021" r:id="rId7"/>
    <p:sldId id="2022" r:id="rId8"/>
    <p:sldId id="2023" r:id="rId9"/>
    <p:sldId id="2024" r:id="rId10"/>
    <p:sldId id="2025" r:id="rId11"/>
    <p:sldId id="288" r:id="rId12"/>
    <p:sldId id="309" r:id="rId13"/>
  </p:sldIdLst>
  <p:sldSz cx="9144000" cy="5143500" type="screen16x9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Wood" initials="SW" lastIdx="0" clrIdx="0">
    <p:extLst>
      <p:ext uri="{19B8F6BF-5375-455C-9EA6-DF929625EA0E}">
        <p15:presenceInfo xmlns:p15="http://schemas.microsoft.com/office/powerpoint/2012/main" userId="S-1-5-21-4145888014-839675345-3125187760-521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835D"/>
    <a:srgbClr val="84B8DA"/>
    <a:srgbClr val="9CCB3B"/>
    <a:srgbClr val="2B80B1"/>
    <a:srgbClr val="40D1F5"/>
    <a:srgbClr val="FFFFFF"/>
    <a:srgbClr val="B1D6E8"/>
    <a:srgbClr val="9C4877"/>
    <a:srgbClr val="E7BB20"/>
    <a:srgbClr val="BD6A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11DFE7-D00A-4DB4-87DB-B4D017820A8F}" v="1" dt="2022-07-04T15:19:45.6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5" autoAdjust="0"/>
    <p:restoredTop sz="93883" autoAdjust="0"/>
  </p:normalViewPr>
  <p:slideViewPr>
    <p:cSldViewPr>
      <p:cViewPr varScale="1">
        <p:scale>
          <a:sx n="83" d="100"/>
          <a:sy n="83" d="100"/>
        </p:scale>
        <p:origin x="812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lly Haley1" userId="2264ca27-fef1-4fb9-96be-333087b5d2f3" providerId="ADAL" clId="{D211DFE7-D00A-4DB4-87DB-B4D017820A8F}"/>
    <pc:docChg chg="undo custSel addSld delSld modSld">
      <pc:chgData name="Molly Haley1" userId="2264ca27-fef1-4fb9-96be-333087b5d2f3" providerId="ADAL" clId="{D211DFE7-D00A-4DB4-87DB-B4D017820A8F}" dt="2022-07-04T15:19:45.659" v="3"/>
      <pc:docMkLst>
        <pc:docMk/>
      </pc:docMkLst>
      <pc:sldChg chg="del">
        <pc:chgData name="Molly Haley1" userId="2264ca27-fef1-4fb9-96be-333087b5d2f3" providerId="ADAL" clId="{D211DFE7-D00A-4DB4-87DB-B4D017820A8F}" dt="2022-07-04T15:19:42.763" v="2" actId="47"/>
        <pc:sldMkLst>
          <pc:docMk/>
          <pc:sldMk cId="3653749228" sldId="288"/>
        </pc:sldMkLst>
      </pc:sldChg>
      <pc:sldChg chg="add">
        <pc:chgData name="Molly Haley1" userId="2264ca27-fef1-4fb9-96be-333087b5d2f3" providerId="ADAL" clId="{D211DFE7-D00A-4DB4-87DB-B4D017820A8F}" dt="2022-07-04T15:19:45.659" v="3"/>
        <pc:sldMkLst>
          <pc:docMk/>
          <pc:sldMk cId="3753454561" sldId="288"/>
        </pc:sldMkLst>
      </pc:sldChg>
      <pc:sldChg chg="add">
        <pc:chgData name="Molly Haley1" userId="2264ca27-fef1-4fb9-96be-333087b5d2f3" providerId="ADAL" clId="{D211DFE7-D00A-4DB4-87DB-B4D017820A8F}" dt="2022-07-04T15:19:45.659" v="3"/>
        <pc:sldMkLst>
          <pc:docMk/>
          <pc:sldMk cId="1771267808" sldId="309"/>
        </pc:sldMkLst>
      </pc:sldChg>
      <pc:sldChg chg="add del">
        <pc:chgData name="Molly Haley1" userId="2264ca27-fef1-4fb9-96be-333087b5d2f3" providerId="ADAL" clId="{D211DFE7-D00A-4DB4-87DB-B4D017820A8F}" dt="2022-07-04T15:19:42.763" v="2" actId="47"/>
        <pc:sldMkLst>
          <pc:docMk/>
          <pc:sldMk cId="4252492987" sldId="309"/>
        </pc:sldMkLst>
      </pc:sldChg>
      <pc:sldChg chg="add del">
        <pc:chgData name="Molly Haley1" userId="2264ca27-fef1-4fb9-96be-333087b5d2f3" providerId="ADAL" clId="{D211DFE7-D00A-4DB4-87DB-B4D017820A8F}" dt="2022-07-04T15:19:33.726" v="1" actId="47"/>
        <pc:sldMkLst>
          <pc:docMk/>
          <pc:sldMk cId="669574902" sldId="31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chmc-change-budget%20Jun-22%20v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Committed to date per constituency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'[chmc-change-budget Jun-22 v1.xlsx]BP22_23'!$R$1</c:f>
              <c:strCache>
                <c:ptCount val="1"/>
                <c:pt idx="0">
                  <c:v>Committed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4561-4134-8AE3-E8D7CCCB06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Jun-22 v1.xlsx]BP22_23'!$Q$2:$Q$5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'[chmc-change-budget Jun-22 v1.xlsx]BP22_23'!$R$2:$R$5</c:f>
              <c:numCache>
                <c:formatCode>"£"#,##0</c:formatCode>
                <c:ptCount val="4"/>
                <c:pt idx="0">
                  <c:v>154400</c:v>
                </c:pt>
                <c:pt idx="1">
                  <c:v>56800</c:v>
                </c:pt>
                <c:pt idx="2">
                  <c:v>8800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4F3-41AA-BE24-0F1CE1A1A74C}"/>
            </c:ext>
          </c:extLst>
        </c:ser>
        <c:ser>
          <c:idx val="1"/>
          <c:order val="1"/>
          <c:tx>
            <c:strRef>
              <c:f>'[chmc-change-budget Jun-22 v1.xlsx]BP22_23'!$S$1</c:f>
              <c:strCache>
                <c:ptCount val="1"/>
                <c:pt idx="0">
                  <c:v>Uncommitted</c:v>
                </c:pt>
              </c:strCache>
            </c:strRef>
          </c:tx>
          <c:spPr>
            <a:solidFill>
              <a:srgbClr val="9BC2E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'[chmc-change-budget Jun-22 v1.xlsx]BP22_23'!$Q$2:$Q$5</c:f>
              <c:strCache>
                <c:ptCount val="4"/>
                <c:pt idx="0">
                  <c:v>Shipper</c:v>
                </c:pt>
                <c:pt idx="1">
                  <c:v>DN</c:v>
                </c:pt>
                <c:pt idx="2">
                  <c:v>IGT</c:v>
                </c:pt>
                <c:pt idx="3">
                  <c:v>NTS</c:v>
                </c:pt>
              </c:strCache>
            </c:strRef>
          </c:cat>
          <c:val>
            <c:numRef>
              <c:f>'[chmc-change-budget Jun-22 v1.xlsx]BP22_23'!$S$2:$S$5</c:f>
              <c:numCache>
                <c:formatCode>"£"#,##0</c:formatCode>
                <c:ptCount val="4"/>
                <c:pt idx="0">
                  <c:v>1724961.4529250001</c:v>
                </c:pt>
                <c:pt idx="1">
                  <c:v>1074896.3318749999</c:v>
                </c:pt>
                <c:pt idx="2">
                  <c:v>168102.939725</c:v>
                </c:pt>
                <c:pt idx="3">
                  <c:v>66021.525475000002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4F3-41AA-BE24-0F1CE1A1A7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884679"/>
        <c:axId val="674047208"/>
      </c:barChart>
      <c:catAx>
        <c:axId val="17588467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4047208"/>
        <c:crosses val="autoZero"/>
        <c:auto val="1"/>
        <c:lblAlgn val="ctr"/>
        <c:lblOffset val="100"/>
        <c:noMultiLvlLbl val="0"/>
      </c:catAx>
      <c:valAx>
        <c:axId val="6740472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8846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04/07/2022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8788" y="720725"/>
            <a:ext cx="6397625" cy="3598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19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755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74454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6968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033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335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asgovernance.co.uk/sites/default/files/ggf/page/2018-12/Change%20Management%20Procedures%20v2%20%209.11.18.pd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umbraco.xoserve.com/media/43405/chmc-change-budget.xlsx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General Change Budget BP23</a:t>
            </a:r>
          </a:p>
        </p:txBody>
      </p:sp>
    </p:spTree>
    <p:extLst>
      <p:ext uri="{BB962C8B-B14F-4D97-AF65-F5344CB8AC3E}">
        <p14:creationId xmlns:p14="http://schemas.microsoft.com/office/powerpoint/2010/main" val="66957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8C49853-68B4-4775-B5F8-7CA6BBB1740F}"/>
              </a:ext>
            </a:extLst>
          </p:cNvPr>
          <p:cNvSpPr txBox="1">
            <a:spLocks/>
          </p:cNvSpPr>
          <p:nvPr/>
        </p:nvSpPr>
        <p:spPr>
          <a:xfrm>
            <a:off x="295940" y="321912"/>
            <a:ext cx="7772400" cy="500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Guiding Principles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3C74B7-03B5-4105-BF8B-F89420B9A644}"/>
              </a:ext>
            </a:extLst>
          </p:cNvPr>
          <p:cNvSpPr txBox="1"/>
          <p:nvPr/>
        </p:nvSpPr>
        <p:spPr>
          <a:xfrm>
            <a:off x="347331" y="907150"/>
            <a:ext cx="81232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General Change (formerly called ‘UNC Change’) is an investment budget that iteratively funds UNC, REC and DSC Changes, once approved for delivery in ChMC  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Investment funds are only utilised from design phase onwards (via approval of EQRs) and also cover build/test/implement/PIS phases (via approval of BER) for major release or standalone change delivery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Regulation-driven change (UNC, REC) is prioritised as per DSC Change Management procedures </a:t>
            </a:r>
            <a:r>
              <a:rPr lang="en-GB" dirty="0">
                <a:hlinkClick r:id="rId3"/>
              </a:rPr>
              <a:t>46768906.01 (gasgovernance.co.uk)</a:t>
            </a:r>
            <a:endParaRPr lang="en-GB" sz="18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Unutilised funds rebated at end of financial year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75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8C49853-68B4-4775-B5F8-7CA6BBB1740F}"/>
              </a:ext>
            </a:extLst>
          </p:cNvPr>
          <p:cNvSpPr txBox="1">
            <a:spLocks/>
          </p:cNvSpPr>
          <p:nvPr/>
        </p:nvSpPr>
        <p:spPr>
          <a:xfrm>
            <a:off x="295940" y="284577"/>
            <a:ext cx="7772400" cy="500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Proposed Budget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3C74B7-03B5-4105-BF8B-F89420B9A644}"/>
              </a:ext>
            </a:extLst>
          </p:cNvPr>
          <p:cNvSpPr txBox="1"/>
          <p:nvPr/>
        </p:nvSpPr>
        <p:spPr>
          <a:xfrm>
            <a:off x="6047091" y="881996"/>
            <a:ext cx="2934585" cy="35394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Proposed total budget is the same size as in BP22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Calculation based on major release bandwidth, historic trends / costs and a provision for REC change development above and beyond ‘BAU’ levels of regulatory change post CSSC implementation</a:t>
            </a:r>
          </a:p>
          <a:p>
            <a:endParaRPr lang="en-GB" sz="1600" b="1" dirty="0">
              <a:solidFill>
                <a:schemeClr val="bg1"/>
              </a:solidFill>
            </a:endParaRPr>
          </a:p>
          <a:p>
            <a:endParaRPr lang="en-GB" sz="1600" b="1" dirty="0">
              <a:solidFill>
                <a:schemeClr val="bg1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D46DA6E-F125-4CC3-A9C2-8416ED8F7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44" y="924578"/>
            <a:ext cx="5746724" cy="3458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7400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331212E-24E0-46AC-8811-01354CCE80E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488" y="575312"/>
            <a:ext cx="7833272" cy="4424306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C8C49853-68B4-4775-B5F8-7CA6BBB1740F}"/>
              </a:ext>
            </a:extLst>
          </p:cNvPr>
          <p:cNvSpPr txBox="1">
            <a:spLocks/>
          </p:cNvSpPr>
          <p:nvPr/>
        </p:nvSpPr>
        <p:spPr>
          <a:xfrm>
            <a:off x="516920" y="97833"/>
            <a:ext cx="7772400" cy="500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GB" dirty="0"/>
              <a:t>Breakdown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9082AE1-8042-4262-A3FF-05FF00654FA1}"/>
              </a:ext>
            </a:extLst>
          </p:cNvPr>
          <p:cNvSpPr txBox="1"/>
          <p:nvPr/>
        </p:nvSpPr>
        <p:spPr>
          <a:xfrm>
            <a:off x="2507506" y="856805"/>
            <a:ext cx="4639340" cy="206210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Same as previous years, except with the introduction of ring-fenced ‘Design’ pot for transparency and to support ‘factory model’ of design activity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>
                <a:solidFill>
                  <a:schemeClr val="bg1"/>
                </a:solidFill>
              </a:rPr>
              <a:t>Cost splits the same as in BP20 and BP21: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6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56D5C0D-42C2-4CAA-8EE4-EF077B4F57B8}"/>
              </a:ext>
            </a:extLst>
          </p:cNvPr>
          <p:cNvGraphicFramePr>
            <a:graphicFrameLocks noGrp="1"/>
          </p:cNvGraphicFramePr>
          <p:nvPr/>
        </p:nvGraphicFramePr>
        <p:xfrm>
          <a:off x="2904652" y="2169800"/>
          <a:ext cx="3962921" cy="685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94305">
                  <a:extLst>
                    <a:ext uri="{9D8B030D-6E8A-4147-A177-3AD203B41FA5}">
                      <a16:colId xmlns:a16="http://schemas.microsoft.com/office/drawing/2014/main" val="1877367841"/>
                    </a:ext>
                  </a:extLst>
                </a:gridCol>
                <a:gridCol w="575438">
                  <a:extLst>
                    <a:ext uri="{9D8B030D-6E8A-4147-A177-3AD203B41FA5}">
                      <a16:colId xmlns:a16="http://schemas.microsoft.com/office/drawing/2014/main" val="4171193843"/>
                    </a:ext>
                  </a:extLst>
                </a:gridCol>
                <a:gridCol w="575438">
                  <a:extLst>
                    <a:ext uri="{9D8B030D-6E8A-4147-A177-3AD203B41FA5}">
                      <a16:colId xmlns:a16="http://schemas.microsoft.com/office/drawing/2014/main" val="2337659225"/>
                    </a:ext>
                  </a:extLst>
                </a:gridCol>
                <a:gridCol w="575438">
                  <a:extLst>
                    <a:ext uri="{9D8B030D-6E8A-4147-A177-3AD203B41FA5}">
                      <a16:colId xmlns:a16="http://schemas.microsoft.com/office/drawing/2014/main" val="3353980923"/>
                    </a:ext>
                  </a:extLst>
                </a:gridCol>
                <a:gridCol w="521151">
                  <a:extLst>
                    <a:ext uri="{9D8B030D-6E8A-4147-A177-3AD203B41FA5}">
                      <a16:colId xmlns:a16="http://schemas.microsoft.com/office/drawing/2014/main" val="1543686955"/>
                    </a:ext>
                  </a:extLst>
                </a:gridCol>
                <a:gridCol w="521151">
                  <a:extLst>
                    <a:ext uri="{9D8B030D-6E8A-4147-A177-3AD203B41FA5}">
                      <a16:colId xmlns:a16="http://schemas.microsoft.com/office/drawing/2014/main" val="4095682846"/>
                    </a:ext>
                  </a:extLst>
                </a:gridCol>
              </a:tblGrid>
              <a:tr h="105963"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PAC funding split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58.4%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35.5%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6.1%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0%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13352855"/>
                  </a:ext>
                </a:extLst>
              </a:tr>
              <a:tr h="19868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All other categories funding split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100" u="none" strike="noStrike">
                          <a:effectLst/>
                        </a:rPr>
                        <a:t> 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57.7%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34.8%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>
                          <a:effectLst/>
                        </a:rPr>
                        <a:t>5.4%</a:t>
                      </a:r>
                      <a:endParaRPr lang="en-GB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100" u="none" strike="noStrike" dirty="0">
                          <a:effectLst/>
                        </a:rPr>
                        <a:t>2%</a:t>
                      </a:r>
                      <a:endParaRPr lang="en-GB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665494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3790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D400D5C-EF11-4BE6-8FCB-66E50A4F9A5D}"/>
              </a:ext>
            </a:extLst>
          </p:cNvPr>
          <p:cNvSpPr txBox="1">
            <a:spLocks/>
          </p:cNvSpPr>
          <p:nvPr/>
        </p:nvSpPr>
        <p:spPr>
          <a:xfrm>
            <a:off x="1990060" y="141768"/>
            <a:ext cx="4006702" cy="6450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rgbClr val="3E5AA8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en-GB" sz="2400" dirty="0"/>
          </a:p>
        </p:txBody>
      </p:sp>
      <p:sp>
        <p:nvSpPr>
          <p:cNvPr id="5" name="Text Placeholder 1">
            <a:extLst>
              <a:ext uri="{FF2B5EF4-FFF2-40B4-BE49-F238E27FC236}">
                <a16:creationId xmlns:a16="http://schemas.microsoft.com/office/drawing/2014/main" id="{EDDE2B0A-0005-4871-B48C-CE7E2CEAA43D}"/>
              </a:ext>
            </a:extLst>
          </p:cNvPr>
          <p:cNvSpPr txBox="1">
            <a:spLocks/>
          </p:cNvSpPr>
          <p:nvPr/>
        </p:nvSpPr>
        <p:spPr>
          <a:xfrm>
            <a:off x="1094348" y="137039"/>
            <a:ext cx="6711574" cy="4001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000" b="1" dirty="0">
                <a:solidFill>
                  <a:schemeClr val="accent1"/>
                </a:solidFill>
              </a:rPr>
              <a:t>Release bandwidth &amp; impacts to budget BP23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80C757F-832D-4D69-AA55-CFE2CABE4A23}"/>
              </a:ext>
            </a:extLst>
          </p:cNvPr>
          <p:cNvSpPr txBox="1"/>
          <p:nvPr/>
        </p:nvSpPr>
        <p:spPr>
          <a:xfrm>
            <a:off x="344890" y="1394685"/>
            <a:ext cx="1141591" cy="1999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/>
              <a:t>MiR 12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2E00489-705B-4EFF-B0B4-6FB0DE9BA277}"/>
              </a:ext>
            </a:extLst>
          </p:cNvPr>
          <p:cNvSpPr txBox="1"/>
          <p:nvPr/>
        </p:nvSpPr>
        <p:spPr>
          <a:xfrm>
            <a:off x="1602232" y="3384671"/>
            <a:ext cx="3548888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Design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2631BD8-EE3E-47F2-9571-CD8C52DC7EF7}"/>
              </a:ext>
            </a:extLst>
          </p:cNvPr>
          <p:cNvSpPr txBox="1"/>
          <p:nvPr/>
        </p:nvSpPr>
        <p:spPr>
          <a:xfrm>
            <a:off x="2147043" y="2399416"/>
            <a:ext cx="1261911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Build/Test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129CB1B-9178-4601-9538-7B46BA0D73AD}"/>
              </a:ext>
            </a:extLst>
          </p:cNvPr>
          <p:cNvSpPr txBox="1"/>
          <p:nvPr/>
        </p:nvSpPr>
        <p:spPr>
          <a:xfrm>
            <a:off x="3408954" y="2399416"/>
            <a:ext cx="786356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/>
              <a:t>PIS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B270609-D05C-4748-AF53-F6013C3250A1}"/>
              </a:ext>
            </a:extLst>
          </p:cNvPr>
          <p:cNvSpPr txBox="1"/>
          <p:nvPr/>
        </p:nvSpPr>
        <p:spPr>
          <a:xfrm>
            <a:off x="1614749" y="3637016"/>
            <a:ext cx="3536371" cy="199927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 Develop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E5154C3-4487-484B-8971-6A92C737E2DC}"/>
              </a:ext>
            </a:extLst>
          </p:cNvPr>
          <p:cNvSpPr txBox="1"/>
          <p:nvPr/>
        </p:nvSpPr>
        <p:spPr>
          <a:xfrm>
            <a:off x="3487428" y="2613061"/>
            <a:ext cx="1261911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Build/Test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3B4CBD84-C575-44A7-96BE-E63780ECFC19}"/>
              </a:ext>
            </a:extLst>
          </p:cNvPr>
          <p:cNvSpPr txBox="1"/>
          <p:nvPr/>
        </p:nvSpPr>
        <p:spPr>
          <a:xfrm>
            <a:off x="4749339" y="2613061"/>
            <a:ext cx="786356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/>
              <a:t>PIS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05FF366-24BD-4152-9701-2F7222F5F922}"/>
              </a:ext>
            </a:extLst>
          </p:cNvPr>
          <p:cNvSpPr txBox="1"/>
          <p:nvPr/>
        </p:nvSpPr>
        <p:spPr>
          <a:xfrm>
            <a:off x="4653465" y="2822933"/>
            <a:ext cx="1261911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Build/Test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AAF152D5-9D4A-4545-BB12-DF10CF09F366}"/>
              </a:ext>
            </a:extLst>
          </p:cNvPr>
          <p:cNvSpPr txBox="1"/>
          <p:nvPr/>
        </p:nvSpPr>
        <p:spPr>
          <a:xfrm>
            <a:off x="5915376" y="2822933"/>
            <a:ext cx="786356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/>
              <a:t>PIS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8713121-F053-441B-B724-C369402B5CEF}"/>
              </a:ext>
            </a:extLst>
          </p:cNvPr>
          <p:cNvSpPr txBox="1"/>
          <p:nvPr/>
        </p:nvSpPr>
        <p:spPr>
          <a:xfrm>
            <a:off x="6150833" y="3047031"/>
            <a:ext cx="1261911" cy="1999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Build/Test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08B99C3-9378-414C-A47F-EE7382C510AD}"/>
              </a:ext>
            </a:extLst>
          </p:cNvPr>
          <p:cNvSpPr txBox="1"/>
          <p:nvPr/>
        </p:nvSpPr>
        <p:spPr>
          <a:xfrm>
            <a:off x="7546094" y="3078781"/>
            <a:ext cx="786356" cy="1999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/>
              <a:t>PIS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2195DDD1-DFBB-4793-A364-545E57B715FF}"/>
              </a:ext>
            </a:extLst>
          </p:cNvPr>
          <p:cNvSpPr txBox="1"/>
          <p:nvPr/>
        </p:nvSpPr>
        <p:spPr>
          <a:xfrm>
            <a:off x="1614749" y="2599343"/>
            <a:ext cx="47931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F23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539110A-F8E0-4788-B25D-7398543B4E32}"/>
              </a:ext>
            </a:extLst>
          </p:cNvPr>
          <p:cNvSpPr txBox="1"/>
          <p:nvPr/>
        </p:nvSpPr>
        <p:spPr>
          <a:xfrm flipH="1">
            <a:off x="2772248" y="2820872"/>
            <a:ext cx="4546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J23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B0192D0-E29E-4584-9E6F-ACB613633282}"/>
              </a:ext>
            </a:extLst>
          </p:cNvPr>
          <p:cNvSpPr txBox="1"/>
          <p:nvPr/>
        </p:nvSpPr>
        <p:spPr>
          <a:xfrm flipH="1">
            <a:off x="4246934" y="3053661"/>
            <a:ext cx="4546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N23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99D4B07F-3021-4D2C-8BF1-9D651F452BCF}"/>
              </a:ext>
            </a:extLst>
          </p:cNvPr>
          <p:cNvSpPr txBox="1"/>
          <p:nvPr/>
        </p:nvSpPr>
        <p:spPr>
          <a:xfrm>
            <a:off x="7287500" y="4636372"/>
            <a:ext cx="1549134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BP22 Delivery Budget Impact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5E1E34-A7C5-4ADB-AD50-AF4361E92784}"/>
              </a:ext>
            </a:extLst>
          </p:cNvPr>
          <p:cNvSpPr txBox="1"/>
          <p:nvPr/>
        </p:nvSpPr>
        <p:spPr>
          <a:xfrm>
            <a:off x="2231033" y="654562"/>
            <a:ext cx="487402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3863317-182C-45CE-8720-6CB1B1DFAB8E}"/>
              </a:ext>
            </a:extLst>
          </p:cNvPr>
          <p:cNvSpPr txBox="1"/>
          <p:nvPr/>
        </p:nvSpPr>
        <p:spPr>
          <a:xfrm>
            <a:off x="5821152" y="649605"/>
            <a:ext cx="487402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DBB8935C-6F57-48EA-9906-A5D9B02DBFE0}"/>
              </a:ext>
            </a:extLst>
          </p:cNvPr>
          <p:cNvSpPr txBox="1"/>
          <p:nvPr/>
        </p:nvSpPr>
        <p:spPr>
          <a:xfrm>
            <a:off x="8136355" y="650099"/>
            <a:ext cx="487402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2025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1604B5-675F-42B1-820A-8DCF184AE4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" y="558428"/>
            <a:ext cx="8920686" cy="365763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9FE5C2A-522F-4FF4-BE5C-131C29B11F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" y="3853009"/>
            <a:ext cx="8920686" cy="952773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02C66ED-3FF2-43DD-AE6F-813504DBF62F}"/>
              </a:ext>
            </a:extLst>
          </p:cNvPr>
          <p:cNvSpPr txBox="1"/>
          <p:nvPr/>
        </p:nvSpPr>
        <p:spPr>
          <a:xfrm>
            <a:off x="199201" y="4036469"/>
            <a:ext cx="353943" cy="585852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en-GB" sz="1100" dirty="0"/>
              <a:t>Activity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DD0F169-34B3-4091-963F-981AD563CFD4}"/>
              </a:ext>
            </a:extLst>
          </p:cNvPr>
          <p:cNvSpPr txBox="1"/>
          <p:nvPr/>
        </p:nvSpPr>
        <p:spPr>
          <a:xfrm>
            <a:off x="2167533" y="637457"/>
            <a:ext cx="487402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2023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5607263-E603-4A94-B54D-D540CA927E92}"/>
              </a:ext>
            </a:extLst>
          </p:cNvPr>
          <p:cNvSpPr txBox="1"/>
          <p:nvPr/>
        </p:nvSpPr>
        <p:spPr>
          <a:xfrm>
            <a:off x="5784811" y="659550"/>
            <a:ext cx="487402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2024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B55E617-FBCE-41A8-A677-20C2C7BCBD00}"/>
              </a:ext>
            </a:extLst>
          </p:cNvPr>
          <p:cNvSpPr txBox="1"/>
          <p:nvPr/>
        </p:nvSpPr>
        <p:spPr>
          <a:xfrm>
            <a:off x="8172696" y="675267"/>
            <a:ext cx="487402" cy="24622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bg1"/>
                </a:solidFill>
              </a:rPr>
              <a:t>2025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034D17A3-05AD-4F8D-B488-F3EC6B597F6A}"/>
              </a:ext>
            </a:extLst>
          </p:cNvPr>
          <p:cNvSpPr txBox="1"/>
          <p:nvPr/>
        </p:nvSpPr>
        <p:spPr>
          <a:xfrm>
            <a:off x="1570482" y="4210641"/>
            <a:ext cx="3503168" cy="16927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500" dirty="0"/>
              <a:t>Design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D49C2AFD-BAF1-4FA1-99A3-4F3BBC2E39B9}"/>
              </a:ext>
            </a:extLst>
          </p:cNvPr>
          <p:cNvSpPr txBox="1"/>
          <p:nvPr/>
        </p:nvSpPr>
        <p:spPr>
          <a:xfrm>
            <a:off x="710563" y="4450286"/>
            <a:ext cx="8274615" cy="206470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 Develop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CE57D743-FE83-4E5E-A975-77FDF77B91DC}"/>
              </a:ext>
            </a:extLst>
          </p:cNvPr>
          <p:cNvSpPr txBox="1"/>
          <p:nvPr/>
        </p:nvSpPr>
        <p:spPr>
          <a:xfrm>
            <a:off x="470718" y="2300029"/>
            <a:ext cx="786356" cy="1692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sz="500" dirty="0"/>
              <a:t>Build/Test / Imp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8E71EB5-46C2-4783-A7E6-FD48D6FA06B4}"/>
              </a:ext>
            </a:extLst>
          </p:cNvPr>
          <p:cNvSpPr txBox="1"/>
          <p:nvPr/>
        </p:nvSpPr>
        <p:spPr>
          <a:xfrm>
            <a:off x="1257074" y="2288128"/>
            <a:ext cx="786356" cy="1692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PIS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3CD43256-7247-49B7-8C15-3EAA0C1E890C}"/>
              </a:ext>
            </a:extLst>
          </p:cNvPr>
          <p:cNvSpPr txBox="1"/>
          <p:nvPr/>
        </p:nvSpPr>
        <p:spPr>
          <a:xfrm>
            <a:off x="1071103" y="2536630"/>
            <a:ext cx="1261911" cy="1692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Build/Test /Imp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C4EA164-254D-49A5-8BDD-2D15540E72E0}"/>
              </a:ext>
            </a:extLst>
          </p:cNvPr>
          <p:cNvSpPr txBox="1"/>
          <p:nvPr/>
        </p:nvSpPr>
        <p:spPr>
          <a:xfrm>
            <a:off x="2333014" y="2536630"/>
            <a:ext cx="786356" cy="1692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/>
              <a:t>PIS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839F3096-A884-4C3E-9FA9-2F233AA15E3A}"/>
              </a:ext>
            </a:extLst>
          </p:cNvPr>
          <p:cNvSpPr txBox="1"/>
          <p:nvPr/>
        </p:nvSpPr>
        <p:spPr>
          <a:xfrm>
            <a:off x="2579747" y="2755377"/>
            <a:ext cx="1261911" cy="16927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Build/Test/Imp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494CB543-75A6-4F29-B066-155F580EE323}"/>
              </a:ext>
            </a:extLst>
          </p:cNvPr>
          <p:cNvSpPr txBox="1"/>
          <p:nvPr/>
        </p:nvSpPr>
        <p:spPr>
          <a:xfrm>
            <a:off x="3841658" y="2755377"/>
            <a:ext cx="786356" cy="16927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PIS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E473238-ECBF-4597-A6AC-B6BF23BF27E5}"/>
              </a:ext>
            </a:extLst>
          </p:cNvPr>
          <p:cNvSpPr txBox="1"/>
          <p:nvPr/>
        </p:nvSpPr>
        <p:spPr>
          <a:xfrm>
            <a:off x="4759182" y="3012313"/>
            <a:ext cx="786356" cy="16927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/>
              <a:t>PIS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4DDABE7-51C2-4D29-8A8D-C01560BC3094}"/>
              </a:ext>
            </a:extLst>
          </p:cNvPr>
          <p:cNvSpPr txBox="1"/>
          <p:nvPr/>
        </p:nvSpPr>
        <p:spPr>
          <a:xfrm>
            <a:off x="685179" y="4201885"/>
            <a:ext cx="849059" cy="1692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Design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5A6BAFAC-E2AE-4975-BA9A-CAA20FDD7972}"/>
              </a:ext>
            </a:extLst>
          </p:cNvPr>
          <p:cNvSpPr txBox="1"/>
          <p:nvPr/>
        </p:nvSpPr>
        <p:spPr>
          <a:xfrm>
            <a:off x="3497271" y="3013992"/>
            <a:ext cx="1261911" cy="16927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Build/Test/Imp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AA0EB07-97BE-47B9-BF72-6457DFDBFB5B}"/>
              </a:ext>
            </a:extLst>
          </p:cNvPr>
          <p:cNvSpPr txBox="1"/>
          <p:nvPr/>
        </p:nvSpPr>
        <p:spPr>
          <a:xfrm>
            <a:off x="5109894" y="4216060"/>
            <a:ext cx="3875284" cy="1692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Design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B46C467-C8A4-44D0-8F26-C82CF98DEAB4}"/>
              </a:ext>
            </a:extLst>
          </p:cNvPr>
          <p:cNvSpPr/>
          <p:nvPr/>
        </p:nvSpPr>
        <p:spPr>
          <a:xfrm>
            <a:off x="6920107" y="3654288"/>
            <a:ext cx="2076893" cy="128010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dirty="0"/>
              <a:t>Key</a:t>
            </a:r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r>
              <a:rPr lang="en-GB" dirty="0"/>
              <a:t> 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FAC3FE7-F9DC-45BD-98AB-292AB7BA1671}"/>
              </a:ext>
            </a:extLst>
          </p:cNvPr>
          <p:cNvSpPr txBox="1"/>
          <p:nvPr/>
        </p:nvSpPr>
        <p:spPr>
          <a:xfrm>
            <a:off x="7142111" y="3996649"/>
            <a:ext cx="1549134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BP23 Delivery Budget Impact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A5E2641A-E510-47DF-9B93-C39969C33527}"/>
              </a:ext>
            </a:extLst>
          </p:cNvPr>
          <p:cNvSpPr txBox="1"/>
          <p:nvPr/>
        </p:nvSpPr>
        <p:spPr>
          <a:xfrm>
            <a:off x="7137169" y="4257852"/>
            <a:ext cx="1549134" cy="199927"/>
          </a:xfrm>
          <a:prstGeom prst="rect">
            <a:avLst/>
          </a:prstGeom>
          <a:solidFill>
            <a:srgbClr val="7030A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>
                <a:solidFill>
                  <a:schemeClr val="bg1"/>
                </a:solidFill>
              </a:rPr>
              <a:t> Development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85C7C24-A67D-4B55-BD33-44919B215407}"/>
              </a:ext>
            </a:extLst>
          </p:cNvPr>
          <p:cNvSpPr txBox="1"/>
          <p:nvPr/>
        </p:nvSpPr>
        <p:spPr>
          <a:xfrm>
            <a:off x="7140537" y="4508115"/>
            <a:ext cx="1549134" cy="19992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699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No £ Impact to BP23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A1563DE-A49C-44C6-AF77-D5303194D07F}"/>
              </a:ext>
            </a:extLst>
          </p:cNvPr>
          <p:cNvSpPr txBox="1"/>
          <p:nvPr/>
        </p:nvSpPr>
        <p:spPr>
          <a:xfrm>
            <a:off x="46786" y="2243243"/>
            <a:ext cx="487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F23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A636A73F-FA3E-45E6-8F3E-E0B197E26CAD}"/>
              </a:ext>
            </a:extLst>
          </p:cNvPr>
          <p:cNvSpPr txBox="1"/>
          <p:nvPr/>
        </p:nvSpPr>
        <p:spPr>
          <a:xfrm>
            <a:off x="780251" y="2529045"/>
            <a:ext cx="487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J23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ACA68487-2018-48AE-9BBE-9B802916965C}"/>
              </a:ext>
            </a:extLst>
          </p:cNvPr>
          <p:cNvSpPr txBox="1"/>
          <p:nvPr/>
        </p:nvSpPr>
        <p:spPr>
          <a:xfrm>
            <a:off x="2168645" y="2736949"/>
            <a:ext cx="487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N23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19975E4-0473-4042-B4B1-6D1B6D7D2C54}"/>
              </a:ext>
            </a:extLst>
          </p:cNvPr>
          <p:cNvSpPr txBox="1"/>
          <p:nvPr/>
        </p:nvSpPr>
        <p:spPr>
          <a:xfrm>
            <a:off x="3129015" y="2994406"/>
            <a:ext cx="487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F24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900E61C-AB2A-4493-908F-4390BF73CE07}"/>
              </a:ext>
            </a:extLst>
          </p:cNvPr>
          <p:cNvSpPr txBox="1"/>
          <p:nvPr/>
        </p:nvSpPr>
        <p:spPr>
          <a:xfrm>
            <a:off x="5851958" y="3229766"/>
            <a:ext cx="786356" cy="16927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/>
              <a:t>PIS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0F870CDB-9B6A-4E87-AC84-FA9F46CDF053}"/>
              </a:ext>
            </a:extLst>
          </p:cNvPr>
          <p:cNvSpPr txBox="1"/>
          <p:nvPr/>
        </p:nvSpPr>
        <p:spPr>
          <a:xfrm>
            <a:off x="4590047" y="3231445"/>
            <a:ext cx="1261911" cy="16927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Build/Test/Imp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A4A7AA65-2BB3-408C-86BC-0B0E55D964D5}"/>
              </a:ext>
            </a:extLst>
          </p:cNvPr>
          <p:cNvSpPr txBox="1"/>
          <p:nvPr/>
        </p:nvSpPr>
        <p:spPr>
          <a:xfrm>
            <a:off x="4234836" y="3210675"/>
            <a:ext cx="487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J24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DBF6FF0C-EA8F-4202-967C-14C413950A6A}"/>
              </a:ext>
            </a:extLst>
          </p:cNvPr>
          <p:cNvSpPr txBox="1"/>
          <p:nvPr/>
        </p:nvSpPr>
        <p:spPr>
          <a:xfrm>
            <a:off x="192113" y="1332612"/>
            <a:ext cx="353943" cy="92817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en-GB" sz="1100" dirty="0"/>
              <a:t>Standalone* 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51FFC985-8F24-4582-831C-B1B3A257199D}"/>
              </a:ext>
            </a:extLst>
          </p:cNvPr>
          <p:cNvSpPr txBox="1"/>
          <p:nvPr/>
        </p:nvSpPr>
        <p:spPr>
          <a:xfrm>
            <a:off x="205935" y="2612329"/>
            <a:ext cx="353943" cy="1020056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vert="vert270" wrap="square" rtlCol="0">
            <a:spAutoFit/>
          </a:bodyPr>
          <a:lstStyle/>
          <a:p>
            <a:r>
              <a:rPr lang="en-GB" sz="1100" dirty="0"/>
              <a:t>Major Release 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21771473-6427-4CEE-9F7B-C9087840B69E}"/>
              </a:ext>
            </a:extLst>
          </p:cNvPr>
          <p:cNvSpPr txBox="1"/>
          <p:nvPr/>
        </p:nvSpPr>
        <p:spPr>
          <a:xfrm>
            <a:off x="6150832" y="3459974"/>
            <a:ext cx="1261911" cy="1692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Build/Test /Imp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FCC686A9-7F0F-40E9-B351-A3C3366F6FCC}"/>
              </a:ext>
            </a:extLst>
          </p:cNvPr>
          <p:cNvSpPr txBox="1"/>
          <p:nvPr/>
        </p:nvSpPr>
        <p:spPr>
          <a:xfrm>
            <a:off x="7426078" y="3456376"/>
            <a:ext cx="786356" cy="1692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PIS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46DB7549-F150-411E-920F-0FC8F0692E43}"/>
              </a:ext>
            </a:extLst>
          </p:cNvPr>
          <p:cNvSpPr txBox="1"/>
          <p:nvPr/>
        </p:nvSpPr>
        <p:spPr>
          <a:xfrm>
            <a:off x="5769217" y="3427294"/>
            <a:ext cx="4877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/>
              <a:t>N24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1ABA6AE4-5A2C-4E6D-95CE-EDEE90D771E3}"/>
              </a:ext>
            </a:extLst>
          </p:cNvPr>
          <p:cNvSpPr txBox="1"/>
          <p:nvPr/>
        </p:nvSpPr>
        <p:spPr>
          <a:xfrm>
            <a:off x="4315115" y="1620687"/>
            <a:ext cx="423323" cy="16927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XRN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6134933B-82AF-428D-BB81-344B92CCCA3B}"/>
              </a:ext>
            </a:extLst>
          </p:cNvPr>
          <p:cNvSpPr txBox="1"/>
          <p:nvPr/>
        </p:nvSpPr>
        <p:spPr>
          <a:xfrm>
            <a:off x="2263072" y="1620688"/>
            <a:ext cx="423323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XRN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735F2EB-93CF-43E9-9028-AABD52F6394F}"/>
              </a:ext>
            </a:extLst>
          </p:cNvPr>
          <p:cNvSpPr txBox="1"/>
          <p:nvPr/>
        </p:nvSpPr>
        <p:spPr>
          <a:xfrm>
            <a:off x="2808853" y="1620687"/>
            <a:ext cx="423323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XRN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F29A5E11-F10C-4838-9F73-58D64DEFF303}"/>
              </a:ext>
            </a:extLst>
          </p:cNvPr>
          <p:cNvSpPr txBox="1"/>
          <p:nvPr/>
        </p:nvSpPr>
        <p:spPr>
          <a:xfrm>
            <a:off x="3372877" y="1620687"/>
            <a:ext cx="423323" cy="199927"/>
          </a:xfrm>
          <a:prstGeom prst="rect">
            <a:avLst/>
          </a:prstGeom>
          <a:solidFill>
            <a:srgbClr val="00B0F0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XRN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90837CD1-592A-4405-B3C6-DA9E1D1FED56}"/>
              </a:ext>
            </a:extLst>
          </p:cNvPr>
          <p:cNvSpPr txBox="1"/>
          <p:nvPr/>
        </p:nvSpPr>
        <p:spPr>
          <a:xfrm>
            <a:off x="984784" y="1592546"/>
            <a:ext cx="423323" cy="16927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defTabSz="913280">
              <a:defRPr sz="500">
                <a:solidFill>
                  <a:srgbClr val="1E1246"/>
                </a:solidFill>
                <a:latin typeface="Poppins Medium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en-GB" dirty="0"/>
              <a:t>XRN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40EF5C7-28E9-413A-A62C-303E10CA4FB1}"/>
              </a:ext>
            </a:extLst>
          </p:cNvPr>
          <p:cNvSpPr txBox="1"/>
          <p:nvPr/>
        </p:nvSpPr>
        <p:spPr>
          <a:xfrm>
            <a:off x="558731" y="4843507"/>
            <a:ext cx="342493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i="1" dirty="0"/>
              <a:t>* Standalone for illustration only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62D272A4-F5F7-42EE-8B34-A4D9583BA61C}"/>
              </a:ext>
            </a:extLst>
          </p:cNvPr>
          <p:cNvSpPr txBox="1"/>
          <p:nvPr/>
        </p:nvSpPr>
        <p:spPr>
          <a:xfrm>
            <a:off x="5102991" y="1594621"/>
            <a:ext cx="3740469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bg1"/>
                </a:solidFill>
              </a:rPr>
              <a:t>Costs for release or individual changes are considered committed upon approval of EQR/BER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chemeClr val="bg1"/>
                </a:solidFill>
              </a:rPr>
              <a:t>Major release costs based on average cost of previous releases (£0.8m)</a:t>
            </a:r>
          </a:p>
        </p:txBody>
      </p:sp>
    </p:spTree>
    <p:extLst>
      <p:ext uri="{BB962C8B-B14F-4D97-AF65-F5344CB8AC3E}">
        <p14:creationId xmlns:p14="http://schemas.microsoft.com/office/powerpoint/2010/main" val="220994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47C8938-9B36-4F94-86DA-552CA04870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763" y="1379849"/>
            <a:ext cx="8580473" cy="3634657"/>
          </a:xfrm>
          <a:prstGeom prst="rect">
            <a:avLst/>
          </a:prstGeom>
        </p:spPr>
      </p:pic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71522899-1518-4280-95BD-8A00FAD18A5C}"/>
              </a:ext>
            </a:extLst>
          </p:cNvPr>
          <p:cNvSpPr txBox="1">
            <a:spLocks/>
          </p:cNvSpPr>
          <p:nvPr/>
        </p:nvSpPr>
        <p:spPr>
          <a:xfrm>
            <a:off x="486845" y="128994"/>
            <a:ext cx="7563399" cy="4001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>
                <a:solidFill>
                  <a:schemeClr val="accent1"/>
                </a:solidFill>
              </a:rPr>
              <a:t>Design approach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7284E0F-CC09-4190-87A0-9A956CBAFB1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5166" y="1640487"/>
            <a:ext cx="221509" cy="21811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F177D0A-F2DF-401B-B7AC-C7F66D3BB5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16563" y="2494762"/>
            <a:ext cx="221509" cy="218118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2D2CEFE-3233-4088-A65D-8F7F3E8EED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35166" y="3360694"/>
            <a:ext cx="221509" cy="21811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F28992-8B1F-4F54-81F0-9F99DD5990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9343" y="4253733"/>
            <a:ext cx="221509" cy="2181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DC95C-409A-4033-9CFB-062BB942C57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9045" y="1715896"/>
            <a:ext cx="245435" cy="253438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8AC060F-6735-49B6-B37F-5382767AC1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3728" y="2571750"/>
            <a:ext cx="245435" cy="2534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C6178A6C-EA9A-43C3-869A-40DB72E8EE0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3029" y="3374889"/>
            <a:ext cx="245435" cy="25343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5118CAD3-C6F5-4DD1-BEFD-B2473A5DD9D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0118" y="4236073"/>
            <a:ext cx="245435" cy="25343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D3DB6B2-CD2C-4469-8513-43C8048EC291}"/>
              </a:ext>
            </a:extLst>
          </p:cNvPr>
          <p:cNvSpPr txBox="1"/>
          <p:nvPr/>
        </p:nvSpPr>
        <p:spPr>
          <a:xfrm>
            <a:off x="336697" y="724004"/>
            <a:ext cx="83288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We have optimised the CDSP design process, so it’s a more efficient process for customers that leads to smarter release planning outcomes</a:t>
            </a:r>
          </a:p>
        </p:txBody>
      </p:sp>
    </p:spTree>
    <p:extLst>
      <p:ext uri="{BB962C8B-B14F-4D97-AF65-F5344CB8AC3E}">
        <p14:creationId xmlns:p14="http://schemas.microsoft.com/office/powerpoint/2010/main" val="2561928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71522899-1518-4280-95BD-8A00FAD18A5C}"/>
              </a:ext>
            </a:extLst>
          </p:cNvPr>
          <p:cNvSpPr txBox="1">
            <a:spLocks/>
          </p:cNvSpPr>
          <p:nvPr/>
        </p:nvSpPr>
        <p:spPr>
          <a:xfrm>
            <a:off x="486845" y="128994"/>
            <a:ext cx="7563399" cy="40011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2400" b="1" dirty="0">
                <a:solidFill>
                  <a:schemeClr val="accent1"/>
                </a:solidFill>
              </a:rPr>
              <a:t>Timeline for next steps 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87F3122D-1ECA-40C5-915E-9BE357CE5469}"/>
              </a:ext>
            </a:extLst>
          </p:cNvPr>
          <p:cNvCxnSpPr>
            <a:cxnSpLocks/>
          </p:cNvCxnSpPr>
          <p:nvPr/>
        </p:nvCxnSpPr>
        <p:spPr>
          <a:xfrm>
            <a:off x="968851" y="2021397"/>
            <a:ext cx="7721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9ABC74E-8032-4E7D-88AD-DC4C96E1482D}"/>
              </a:ext>
            </a:extLst>
          </p:cNvPr>
          <p:cNvSpPr txBox="1"/>
          <p:nvPr/>
        </p:nvSpPr>
        <p:spPr>
          <a:xfrm>
            <a:off x="1796731" y="2033064"/>
            <a:ext cx="8528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Jul-22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A2FA759-8483-40D2-ADF6-9C7B1609215E}"/>
              </a:ext>
            </a:extLst>
          </p:cNvPr>
          <p:cNvSpPr txBox="1"/>
          <p:nvPr/>
        </p:nvSpPr>
        <p:spPr>
          <a:xfrm>
            <a:off x="2848377" y="2063883"/>
            <a:ext cx="1047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Aug-22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12D776D-0D53-4A9F-AE25-D12FCB44050C}"/>
              </a:ext>
            </a:extLst>
          </p:cNvPr>
          <p:cNvSpPr txBox="1"/>
          <p:nvPr/>
        </p:nvSpPr>
        <p:spPr>
          <a:xfrm>
            <a:off x="3893177" y="2083324"/>
            <a:ext cx="1047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Sep-22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862179E-DC90-438E-BF2E-49C9D148425E}"/>
              </a:ext>
            </a:extLst>
          </p:cNvPr>
          <p:cNvSpPr txBox="1"/>
          <p:nvPr/>
        </p:nvSpPr>
        <p:spPr>
          <a:xfrm>
            <a:off x="6579298" y="2021397"/>
            <a:ext cx="1047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Jan-23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1DE4922-2126-4E20-8F96-6C4ECBD704D2}"/>
              </a:ext>
            </a:extLst>
          </p:cNvPr>
          <p:cNvSpPr txBox="1"/>
          <p:nvPr/>
        </p:nvSpPr>
        <p:spPr>
          <a:xfrm>
            <a:off x="7776109" y="2021397"/>
            <a:ext cx="10477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Apr-23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2F4CE2-34FE-4203-A8EA-89D9669DE7D8}"/>
              </a:ext>
            </a:extLst>
          </p:cNvPr>
          <p:cNvSpPr txBox="1"/>
          <p:nvPr/>
        </p:nvSpPr>
        <p:spPr>
          <a:xfrm>
            <a:off x="166094" y="1044650"/>
            <a:ext cx="1216136" cy="584775"/>
          </a:xfrm>
          <a:prstGeom prst="rect">
            <a:avLst/>
          </a:prstGeom>
          <a:solidFill>
            <a:srgbClr val="F5835D"/>
          </a:solidFill>
        </p:spPr>
        <p:txBody>
          <a:bodyPr wrap="square">
            <a:spAutoFit/>
          </a:bodyPr>
          <a:lstStyle/>
          <a:p>
            <a:pPr lvl="0"/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</a:rPr>
              <a:t>BP23 Principles and approach doc published for customer consultation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A22B90E-B30E-418D-86A1-80B11DE1329B}"/>
              </a:ext>
            </a:extLst>
          </p:cNvPr>
          <p:cNvSpPr txBox="1"/>
          <p:nvPr/>
        </p:nvSpPr>
        <p:spPr>
          <a:xfrm>
            <a:off x="1719401" y="2800720"/>
            <a:ext cx="1216136" cy="584775"/>
          </a:xfrm>
          <a:prstGeom prst="rect">
            <a:avLst/>
          </a:prstGeom>
          <a:solidFill>
            <a:srgbClr val="2B80B1"/>
          </a:solidFill>
        </p:spPr>
        <p:txBody>
          <a:bodyPr wrap="square">
            <a:spAutoFit/>
          </a:bodyPr>
          <a:lstStyle/>
          <a:p>
            <a:pPr lvl="0"/>
            <a:r>
              <a:rPr lang="en-GB" sz="8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Initial draft of General Change Budget presented to ChMC for feedback / discussion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FD5190-CB78-4FFD-A890-EB4EF1CCAB13}"/>
              </a:ext>
            </a:extLst>
          </p:cNvPr>
          <p:cNvSpPr txBox="1"/>
          <p:nvPr/>
        </p:nvSpPr>
        <p:spPr>
          <a:xfrm>
            <a:off x="1545571" y="1172868"/>
            <a:ext cx="1216136" cy="338554"/>
          </a:xfrm>
          <a:prstGeom prst="rect">
            <a:avLst/>
          </a:prstGeom>
          <a:solidFill>
            <a:srgbClr val="2B80B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en-GB" dirty="0"/>
              <a:t>Discussion with constituency groups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9E24F41-9C45-41EB-A18A-A7D83F96CF90}"/>
              </a:ext>
            </a:extLst>
          </p:cNvPr>
          <p:cNvSpPr txBox="1"/>
          <p:nvPr/>
        </p:nvSpPr>
        <p:spPr>
          <a:xfrm>
            <a:off x="2855254" y="1124602"/>
            <a:ext cx="1216136" cy="584775"/>
          </a:xfrm>
          <a:prstGeom prst="rect">
            <a:avLst/>
          </a:prstGeom>
          <a:solidFill>
            <a:srgbClr val="2B80B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en-GB" dirty="0"/>
              <a:t>2nd draft presented to ChMC incorporating feedback from customers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2098C6-5537-4080-89C1-30423EA9CB1D}"/>
              </a:ext>
            </a:extLst>
          </p:cNvPr>
          <p:cNvSpPr txBox="1"/>
          <p:nvPr/>
        </p:nvSpPr>
        <p:spPr>
          <a:xfrm>
            <a:off x="3830594" y="2845033"/>
            <a:ext cx="993040" cy="707886"/>
          </a:xfrm>
          <a:prstGeom prst="rect">
            <a:avLst/>
          </a:prstGeom>
          <a:solidFill>
            <a:srgbClr val="2B80B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en-GB" dirty="0"/>
              <a:t>Final draft presented to ChMC for recommendation into BP23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FD0CED-E1EE-4B03-8353-A2E214B11ED3}"/>
              </a:ext>
            </a:extLst>
          </p:cNvPr>
          <p:cNvSpPr txBox="1"/>
          <p:nvPr/>
        </p:nvSpPr>
        <p:spPr>
          <a:xfrm>
            <a:off x="4731488" y="1636991"/>
            <a:ext cx="1837265" cy="215444"/>
          </a:xfrm>
          <a:prstGeom prst="rect">
            <a:avLst/>
          </a:prstGeom>
          <a:solidFill>
            <a:srgbClr val="F5835D"/>
          </a:solidFill>
        </p:spPr>
        <p:txBody>
          <a:bodyPr wrap="square">
            <a:spAutoFit/>
          </a:bodyPr>
          <a:lstStyle/>
          <a:p>
            <a:pPr lvl="0"/>
            <a:r>
              <a:rPr lang="en-GB" sz="800" dirty="0">
                <a:latin typeface="Calibri" panose="020F0502020204030204" pitchFamily="34" charset="0"/>
                <a:ea typeface="Calibri" panose="020F0502020204030204" pitchFamily="34" charset="0"/>
              </a:rPr>
              <a:t>BP consultation iterative draft process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0D05292-5333-477E-9235-B69D32905F90}"/>
              </a:ext>
            </a:extLst>
          </p:cNvPr>
          <p:cNvSpPr txBox="1"/>
          <p:nvPr/>
        </p:nvSpPr>
        <p:spPr>
          <a:xfrm>
            <a:off x="6634044" y="2386661"/>
            <a:ext cx="993040" cy="215444"/>
          </a:xfrm>
          <a:prstGeom prst="rect">
            <a:avLst/>
          </a:prstGeom>
          <a:solidFill>
            <a:srgbClr val="F5835D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800"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en-GB" dirty="0"/>
              <a:t>BP approval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731C191-242D-4ABA-9ACF-40BC8CD62F38}"/>
              </a:ext>
            </a:extLst>
          </p:cNvPr>
          <p:cNvSpPr txBox="1"/>
          <p:nvPr/>
        </p:nvSpPr>
        <p:spPr>
          <a:xfrm>
            <a:off x="7910226" y="1167760"/>
            <a:ext cx="779552" cy="338554"/>
          </a:xfrm>
          <a:prstGeom prst="rect">
            <a:avLst/>
          </a:prstGeom>
          <a:solidFill>
            <a:srgbClr val="2B80B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en-GB" dirty="0"/>
              <a:t>New budget goes live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D2F339-2C6D-4719-9F38-497212640FE3}"/>
              </a:ext>
            </a:extLst>
          </p:cNvPr>
          <p:cNvSpPr txBox="1"/>
          <p:nvPr/>
        </p:nvSpPr>
        <p:spPr>
          <a:xfrm>
            <a:off x="6783069" y="3538805"/>
            <a:ext cx="1552852" cy="215443"/>
          </a:xfrm>
          <a:prstGeom prst="rect">
            <a:avLst/>
          </a:prstGeom>
          <a:solidFill>
            <a:srgbClr val="F5835D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800"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en-GB" dirty="0"/>
              <a:t>Wider BP events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CE4F46-48C1-4216-B396-3A2B5F43AB1E}"/>
              </a:ext>
            </a:extLst>
          </p:cNvPr>
          <p:cNvSpPr txBox="1"/>
          <p:nvPr/>
        </p:nvSpPr>
        <p:spPr>
          <a:xfrm>
            <a:off x="6783068" y="3780981"/>
            <a:ext cx="1552853" cy="215444"/>
          </a:xfrm>
          <a:prstGeom prst="rect">
            <a:avLst/>
          </a:prstGeom>
          <a:solidFill>
            <a:srgbClr val="2B80B1"/>
          </a:solidFill>
        </p:spPr>
        <p:txBody>
          <a:bodyPr wrap="square">
            <a:spAutoFit/>
          </a:bodyPr>
          <a:lstStyle>
            <a:defPPr>
              <a:defRPr lang="en-US"/>
            </a:defPPr>
            <a:lvl1pPr lvl="0">
              <a:defRPr sz="80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defRPr>
            </a:lvl1pPr>
          </a:lstStyle>
          <a:p>
            <a:r>
              <a:rPr lang="en-GB" dirty="0"/>
              <a:t>GC Budget Specific events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9C0C108-1809-4D2C-B642-C8C3ACB0E321}"/>
              </a:ext>
            </a:extLst>
          </p:cNvPr>
          <p:cNvSpPr txBox="1"/>
          <p:nvPr/>
        </p:nvSpPr>
        <p:spPr>
          <a:xfrm>
            <a:off x="6861540" y="3166258"/>
            <a:ext cx="914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Key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A1934CF-624D-46B1-9FE1-242519A6CFF0}"/>
              </a:ext>
            </a:extLst>
          </p:cNvPr>
          <p:cNvCxnSpPr/>
          <p:nvPr/>
        </p:nvCxnSpPr>
        <p:spPr>
          <a:xfrm>
            <a:off x="4823634" y="1906424"/>
            <a:ext cx="16905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C6F4A37-9FCC-4A07-999B-121A46940318}"/>
              </a:ext>
            </a:extLst>
          </p:cNvPr>
          <p:cNvCxnSpPr>
            <a:cxnSpLocks/>
            <a:stCxn id="19" idx="0"/>
          </p:cNvCxnSpPr>
          <p:nvPr/>
        </p:nvCxnSpPr>
        <p:spPr>
          <a:xfrm flipV="1">
            <a:off x="4327114" y="2445794"/>
            <a:ext cx="0" cy="399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541DFF6-B94A-48C6-A36E-0A3E4763D83D}"/>
              </a:ext>
            </a:extLst>
          </p:cNvPr>
          <p:cNvCxnSpPr>
            <a:cxnSpLocks/>
          </p:cNvCxnSpPr>
          <p:nvPr/>
        </p:nvCxnSpPr>
        <p:spPr>
          <a:xfrm flipV="1">
            <a:off x="2153639" y="2294763"/>
            <a:ext cx="0" cy="399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260E404F-A440-468D-9A70-0FF88C991482}"/>
              </a:ext>
            </a:extLst>
          </p:cNvPr>
          <p:cNvCxnSpPr>
            <a:cxnSpLocks/>
            <a:stCxn id="23" idx="2"/>
          </p:cNvCxnSpPr>
          <p:nvPr/>
        </p:nvCxnSpPr>
        <p:spPr>
          <a:xfrm>
            <a:off x="8300002" y="1506314"/>
            <a:ext cx="0" cy="4805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DF46B7C-F090-492E-9E8A-89EBE05EB681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3463322" y="1709377"/>
            <a:ext cx="0" cy="277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3A369891-BBA6-4B33-9DAC-6171F888CD61}"/>
              </a:ext>
            </a:extLst>
          </p:cNvPr>
          <p:cNvCxnSpPr>
            <a:cxnSpLocks/>
          </p:cNvCxnSpPr>
          <p:nvPr/>
        </p:nvCxnSpPr>
        <p:spPr>
          <a:xfrm>
            <a:off x="2396522" y="1520635"/>
            <a:ext cx="0" cy="277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6EA27FAC-C4B4-4757-9FCF-8F04985940C3}"/>
              </a:ext>
            </a:extLst>
          </p:cNvPr>
          <p:cNvSpPr txBox="1"/>
          <p:nvPr/>
        </p:nvSpPr>
        <p:spPr>
          <a:xfrm>
            <a:off x="527411" y="2064894"/>
            <a:ext cx="9101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Jun-22</a:t>
            </a:r>
          </a:p>
        </p:txBody>
      </p: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EFBC255F-EC49-480B-8593-1D79EC6326BB}"/>
              </a:ext>
            </a:extLst>
          </p:cNvPr>
          <p:cNvCxnSpPr>
            <a:cxnSpLocks/>
          </p:cNvCxnSpPr>
          <p:nvPr/>
        </p:nvCxnSpPr>
        <p:spPr>
          <a:xfrm>
            <a:off x="944694" y="1656514"/>
            <a:ext cx="0" cy="2774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301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02049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rial"/>
                <a:cs typeface="Arial"/>
              </a:rPr>
              <a:t>General Change Budget BP22 YTD (July 2022)</a:t>
            </a:r>
          </a:p>
        </p:txBody>
      </p:sp>
    </p:spTree>
    <p:extLst>
      <p:ext uri="{BB962C8B-B14F-4D97-AF65-F5344CB8AC3E}">
        <p14:creationId xmlns:p14="http://schemas.microsoft.com/office/powerpoint/2010/main" val="37534545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79635" y="114056"/>
            <a:ext cx="8820472" cy="416011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Budget v Committed Spend BP22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4E294E9E-E8CA-5B85-70B7-E942435DC4AB}"/>
              </a:ext>
              <a:ext uri="{147F2762-F138-4A5C-976F-8EAC2B608ADB}">
                <a16:predDERef xmlns:a16="http://schemas.microsoft.com/office/drawing/2014/main" pred="{4EEB6BFD-EC0F-4777-AF79-D78AC53CDC81}"/>
              </a:ext>
            </a:extLst>
          </p:cNvPr>
          <p:cNvGraphicFramePr>
            <a:graphicFrameLocks/>
          </p:cNvGraphicFramePr>
          <p:nvPr/>
        </p:nvGraphicFramePr>
        <p:xfrm>
          <a:off x="507286" y="651766"/>
          <a:ext cx="8009776" cy="3838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281C46E-8FDB-4745-98D6-521742EF7F5F}"/>
              </a:ext>
            </a:extLst>
          </p:cNvPr>
          <p:cNvSpPr txBox="1"/>
          <p:nvPr/>
        </p:nvSpPr>
        <p:spPr>
          <a:xfrm>
            <a:off x="6228184" y="4490234"/>
            <a:ext cx="27363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/>
              <a:t>The Change Budget can be found </a:t>
            </a:r>
            <a:r>
              <a:rPr lang="en-GB" sz="1100" dirty="0">
                <a:hlinkClick r:id="rId3"/>
              </a:rPr>
              <a:t>here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771267808"/>
      </p:ext>
    </p:extLst>
  </p:cSld>
  <p:clrMapOvr>
    <a:masterClrMapping/>
  </p:clrMapOvr>
</p:sld>
</file>

<file path=ppt/theme/theme1.xml><?xml version="1.0" encoding="utf-8"?>
<a:theme xmlns:a="http://schemas.openxmlformats.org/drawingml/2006/main" name="FR3 Comms Approach v1.0 221018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11B2E31-4703-4F4D-BB47-74A8364BAC36}">
  <ds:schemaRefs>
    <ds:schemaRef ds:uri="b554553c-748b-4189-a5a3-c522c630a41e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b50a422f-301f-4fa5-bbd4-d22046ec3c52"/>
    <ds:schemaRef ds:uri="http://purl.org/dc/terms/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73D114-7843-4E1F-864F-AB6077BD5E71}"/>
</file>

<file path=docProps/app.xml><?xml version="1.0" encoding="utf-8"?>
<Properties xmlns="http://schemas.openxmlformats.org/officeDocument/2006/extended-properties" xmlns:vt="http://schemas.openxmlformats.org/officeDocument/2006/docPropsVTypes">
  <Template>FR3 Comms Approach v1.0 221018</Template>
  <TotalTime>19003</TotalTime>
  <Words>487</Words>
  <Application>Microsoft Office PowerPoint</Application>
  <PresentationFormat>On-screen Show (16:9)</PresentationFormat>
  <Paragraphs>123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Poppins Medium</vt:lpstr>
      <vt:lpstr>Symbol</vt:lpstr>
      <vt:lpstr>FR3 Comms Approach v1.0 221018</vt:lpstr>
      <vt:lpstr>General Change Budget BP23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General Change Budget BP22 YTD (July 2022)</vt:lpstr>
      <vt:lpstr>Budget v Committed Spend BP22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 Link Release 3  Communications Approach v1.0</dc:title>
  <dc:creator>National Grid</dc:creator>
  <cp:lastModifiedBy>Molly Haley1</cp:lastModifiedBy>
  <cp:revision>131</cp:revision>
  <cp:lastPrinted>2020-09-03T10:38:05Z</cp:lastPrinted>
  <dcterms:created xsi:type="dcterms:W3CDTF">2018-10-22T13:17:46Z</dcterms:created>
  <dcterms:modified xsi:type="dcterms:W3CDTF">2022-07-04T15:19:47Z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</Properties>
</file>