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8"/>
  </p:notesMasterIdLst>
  <p:sldIdLst>
    <p:sldId id="1541" r:id="rId5"/>
    <p:sldId id="1542" r:id="rId6"/>
    <p:sldId id="154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E3FF81-660A-4FC2-9388-49F2046A9941}" v="109" dt="2022-07-04T14:15:18.676"/>
    <p1510:client id="{5C8B8283-82E2-41E6-B041-E087D6ABA413}" v="2" dt="2022-07-04T14:38:47.643"/>
    <p1510:client id="{8162EF63-3581-FF49-B3D0-B64B2FF5E26B}" v="731" dt="2022-07-04T14:33:29.786"/>
    <p1510:client id="{FB8A0E01-07BC-4444-869F-8005BF3F86B5}" v="13" dt="2022-07-04T14:28:58.7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2"/>
    <p:restoredTop sz="95853"/>
  </p:normalViewPr>
  <p:slideViewPr>
    <p:cSldViewPr snapToGrid="0" snapToObjects="1">
      <p:cViewPr>
        <p:scale>
          <a:sx n="70" d="100"/>
          <a:sy n="70" d="100"/>
        </p:scale>
        <p:origin x="3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1738A-A61B-0C45-87EF-2CB547C0F135}" type="datetimeFigureOut">
              <a:rPr lang="en-US" smtClean="0"/>
              <a:t>7/4/2022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567E1F-74AE-7A48-950B-43290777A5AC}" type="slidenum">
              <a:rPr lang="en-US" smtClean="0"/>
              <a:t>‹#›</a:t>
            </a:fld>
            <a:endParaRPr lang="en-US"/>
          </a:p>
        </p:txBody>
      </p:sp>
    </p:spTree>
    <p:extLst>
      <p:ext uri="{BB962C8B-B14F-4D97-AF65-F5344CB8AC3E}">
        <p14:creationId xmlns:p14="http://schemas.microsoft.com/office/powerpoint/2010/main" val="168664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567E1F-74AE-7A48-950B-43290777A5AC}" type="slidenum">
              <a:rPr lang="en-US" smtClean="0"/>
              <a:t>2</a:t>
            </a:fld>
            <a:endParaRPr lang="en-US"/>
          </a:p>
        </p:txBody>
      </p:sp>
    </p:spTree>
    <p:extLst>
      <p:ext uri="{BB962C8B-B14F-4D97-AF65-F5344CB8AC3E}">
        <p14:creationId xmlns:p14="http://schemas.microsoft.com/office/powerpoint/2010/main" val="26808092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93442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3194050" y="347325"/>
            <a:ext cx="6254751" cy="605294"/>
          </a:xfrm>
          <a:prstGeom prst="rect">
            <a:avLst/>
          </a:prstGeom>
        </p:spPr>
        <p:txBody>
          <a:bodyPr wrap="square">
            <a:spAutoFit/>
          </a:bodyPr>
          <a:lstStyle>
            <a:lvl1pPr algn="ctr">
              <a:defRPr kumimoji="0" lang="en-GB" sz="3463"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6913" marR="6765" lvl="0" indent="0" algn="l" defTabSz="1217707" rtl="0" eaLnBrk="1" fontAlgn="auto" latinLnBrk="0" hangingPunct="1">
              <a:lnSpc>
                <a:spcPts val="3995"/>
              </a:lnSpc>
              <a:spcBef>
                <a:spcPts val="400"/>
              </a:spcBef>
              <a:spcAft>
                <a:spcPts val="0"/>
              </a:spcAft>
              <a:buClrTx/>
              <a:buSzTx/>
              <a:buFontTx/>
              <a:buNone/>
              <a:tabLst/>
              <a:defRPr/>
            </a:pPr>
            <a:r>
              <a:rPr kumimoji="0" lang="en-GB" sz="3463"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609600" y="1196556"/>
            <a:ext cx="11074400" cy="5175211"/>
          </a:xfrm>
          <a:prstGeom prst="rect">
            <a:avLst/>
          </a:prstGeom>
        </p:spPr>
        <p:txBody>
          <a:bodyPr/>
          <a:lstStyle>
            <a:lvl1pPr>
              <a:defRPr sz="1199">
                <a:solidFill>
                  <a:schemeClr val="accent1"/>
                </a:solidFill>
              </a:defRPr>
            </a:lvl1pPr>
            <a:lvl2pPr>
              <a:defRPr sz="1199">
                <a:solidFill>
                  <a:schemeClr val="accent1"/>
                </a:solidFill>
              </a:defRPr>
            </a:lvl2pPr>
            <a:lvl3pPr>
              <a:defRPr sz="1199">
                <a:solidFill>
                  <a:schemeClr val="accent1"/>
                </a:solidFill>
              </a:defRPr>
            </a:lvl3pPr>
            <a:lvl4pPr>
              <a:defRPr sz="1199">
                <a:solidFill>
                  <a:schemeClr val="accent1"/>
                </a:solidFill>
              </a:defRPr>
            </a:lvl4pPr>
            <a:lvl5pPr>
              <a:defRPr sz="11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2644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44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9931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455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12675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6589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01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1018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7450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50021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xoserve.com/products-services/data-products/contact-management-service-cms/cms-rebuild-produc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E9A5C-F313-7347-A4CE-5A39AEB36954}"/>
              </a:ext>
            </a:extLst>
          </p:cNvPr>
          <p:cNvSpPr>
            <a:spLocks noGrp="1"/>
          </p:cNvSpPr>
          <p:nvPr>
            <p:ph type="ctrTitle"/>
          </p:nvPr>
        </p:nvSpPr>
        <p:spPr/>
        <p:txBody>
          <a:bodyPr/>
          <a:lstStyle/>
          <a:p>
            <a:r>
              <a:rPr lang="en-US" dirty="0" err="1"/>
              <a:t>ChMC</a:t>
            </a:r>
            <a:r>
              <a:rPr lang="en-US" dirty="0"/>
              <a:t> CMS Rebuild </a:t>
            </a:r>
            <a:br>
              <a:rPr lang="en-US" dirty="0"/>
            </a:br>
            <a:r>
              <a:rPr lang="en-US" dirty="0"/>
              <a:t>July Update </a:t>
            </a:r>
          </a:p>
        </p:txBody>
      </p:sp>
      <p:sp>
        <p:nvSpPr>
          <p:cNvPr id="3" name="Subtitle 2">
            <a:extLst>
              <a:ext uri="{FF2B5EF4-FFF2-40B4-BE49-F238E27FC236}">
                <a16:creationId xmlns:a16="http://schemas.microsoft.com/office/drawing/2014/main" id="{F6A1B5CF-7FA9-3EEF-C2C2-45E5E64EB949}"/>
              </a:ext>
            </a:extLst>
          </p:cNvPr>
          <p:cNvSpPr>
            <a:spLocks noGrp="1"/>
          </p:cNvSpPr>
          <p:nvPr>
            <p:ph type="subTitle" idx="1"/>
          </p:nvPr>
        </p:nvSpPr>
        <p:spPr/>
        <p:txBody>
          <a:bodyPr>
            <a:normAutofit/>
          </a:bodyPr>
          <a:lstStyle/>
          <a:p>
            <a:r>
              <a:rPr lang="en-US" sz="1200" dirty="0"/>
              <a:t>13/07/2022</a:t>
            </a:r>
          </a:p>
        </p:txBody>
      </p:sp>
    </p:spTree>
    <p:extLst>
      <p:ext uri="{BB962C8B-B14F-4D97-AF65-F5344CB8AC3E}">
        <p14:creationId xmlns:p14="http://schemas.microsoft.com/office/powerpoint/2010/main" val="171005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C39CB-0BEC-574D-AB42-02DEDD509EA9}"/>
              </a:ext>
            </a:extLst>
          </p:cNvPr>
          <p:cNvSpPr>
            <a:spLocks noGrp="1"/>
          </p:cNvSpPr>
          <p:nvPr>
            <p:ph type="title"/>
          </p:nvPr>
        </p:nvSpPr>
        <p:spPr/>
        <p:txBody>
          <a:bodyPr/>
          <a:lstStyle/>
          <a:p>
            <a:r>
              <a:rPr lang="en-US"/>
              <a:t>Progress to Date</a:t>
            </a:r>
          </a:p>
        </p:txBody>
      </p:sp>
      <p:sp>
        <p:nvSpPr>
          <p:cNvPr id="3" name="Content Placeholder 2">
            <a:extLst>
              <a:ext uri="{FF2B5EF4-FFF2-40B4-BE49-F238E27FC236}">
                <a16:creationId xmlns:a16="http://schemas.microsoft.com/office/drawing/2014/main" id="{F6455E3C-0B4E-FD48-BAAC-73087A795611}"/>
              </a:ext>
            </a:extLst>
          </p:cNvPr>
          <p:cNvSpPr>
            <a:spLocks noGrp="1"/>
          </p:cNvSpPr>
          <p:nvPr>
            <p:ph idx="1"/>
          </p:nvPr>
        </p:nvSpPr>
        <p:spPr>
          <a:xfrm>
            <a:off x="609600" y="850107"/>
            <a:ext cx="10972800" cy="5843256"/>
          </a:xfrm>
        </p:spPr>
        <p:txBody>
          <a:bodyPr vert="horz" lIns="91440" tIns="45720" rIns="91440" bIns="45720" rtlCol="0" anchor="t">
            <a:normAutofit fontScale="70000" lnSpcReduction="20000"/>
          </a:bodyPr>
          <a:lstStyle/>
          <a:p>
            <a:pPr marL="456565" indent="-456565"/>
            <a:endParaRPr lang="en-US" sz="1600" dirty="0">
              <a:latin typeface="Arial"/>
              <a:cs typeface="Arial"/>
            </a:endParaRPr>
          </a:p>
          <a:p>
            <a:pPr marL="456565" indent="-456565"/>
            <a:r>
              <a:rPr lang="en-US" sz="1600" dirty="0">
                <a:latin typeface="Arial"/>
                <a:cs typeface="Arial"/>
              </a:rPr>
              <a:t>The CMS Rebuild Team have now completed the Meter Number Creation Process (MNC) and have commenced building the new Supplier Theft of Gas (SUT).</a:t>
            </a:r>
          </a:p>
          <a:p>
            <a:pPr marL="0" indent="0">
              <a:buNone/>
            </a:pPr>
            <a:endParaRPr lang="en-US" sz="1600" dirty="0">
              <a:latin typeface="Arial"/>
              <a:cs typeface="Arial"/>
            </a:endParaRPr>
          </a:p>
          <a:p>
            <a:pPr marL="456565" indent="-456565"/>
            <a:r>
              <a:rPr lang="en-US" sz="1600" dirty="0">
                <a:latin typeface="Arial"/>
                <a:cs typeface="Arial"/>
              </a:rPr>
              <a:t>After the User Story sizing exercise to estimate the scale of Release 1 the number of processes remains at two. We had previously advised that we were investigating if Address Amendments (ADD) could be included. However, due to the complexities of the process it would not be able to be delivered in time for Release 1. A good proportion of the generic functionality has been developed in order to build MNC and SUT and therefore we are anticipating that we can release additional processes more quickly in a number of releases to ensure customers receive the benefit of the new CMS as soon as possible. Release 1.1 will follow shortly after Release 1 containing the Duplicates (DUP) process.</a:t>
            </a:r>
          </a:p>
          <a:p>
            <a:pPr marL="0" indent="0">
              <a:buNone/>
            </a:pPr>
            <a:endParaRPr lang="en-US" sz="1600" dirty="0">
              <a:solidFill>
                <a:srgbClr val="FF0000"/>
              </a:solidFill>
              <a:latin typeface="Arial"/>
              <a:cs typeface="Arial"/>
            </a:endParaRPr>
          </a:p>
          <a:p>
            <a:pPr marL="456565" indent="-456565"/>
            <a:r>
              <a:rPr lang="en-US" sz="1600" dirty="0">
                <a:latin typeface="Arial"/>
                <a:cs typeface="Arial"/>
              </a:rPr>
              <a:t>Release 1 is still targeted to be released in October / November 2022. The delivery date will be communicated out by the end of July. </a:t>
            </a:r>
          </a:p>
          <a:p>
            <a:pPr marL="456565" indent="-456565"/>
            <a:endParaRPr lang="en-US" sz="1600" dirty="0">
              <a:latin typeface="Arial"/>
              <a:cs typeface="Arial"/>
            </a:endParaRPr>
          </a:p>
          <a:p>
            <a:pPr marL="456565" indent="-456565"/>
            <a:r>
              <a:rPr lang="en-US" sz="1600" dirty="0">
                <a:latin typeface="Arial"/>
                <a:cs typeface="Arial"/>
              </a:rPr>
              <a:t>We are launching Alpha Trials in July to the Customer Focus Group attendees. This will provide those attendees access to a sandbox environment which they can navigate through the processes as they are being developed.  Alpha Trials will enable us to obtain real-time feedback from customers on the solution, showcase Agile delivery and generate </a:t>
            </a:r>
            <a:r>
              <a:rPr lang="en-US" sz="1600" dirty="0" err="1">
                <a:latin typeface="Arial"/>
                <a:cs typeface="Arial"/>
              </a:rPr>
              <a:t>familarisation</a:t>
            </a:r>
            <a:r>
              <a:rPr lang="en-US" sz="1600" dirty="0">
                <a:latin typeface="Arial"/>
                <a:cs typeface="Arial"/>
              </a:rPr>
              <a:t>. This will assist with the Beta Trials (External UAT) rollout which we are currently scheduling for September 2022.  Additional information can be found on the following slide, this will also be discussed in detail at the Customer Focus Group on 06 July 2022.</a:t>
            </a:r>
          </a:p>
          <a:p>
            <a:pPr marL="456565" indent="-456565"/>
            <a:endParaRPr lang="en-GB" sz="1600" dirty="0">
              <a:latin typeface="Arial"/>
              <a:cs typeface="Arial"/>
            </a:endParaRPr>
          </a:p>
          <a:p>
            <a:pPr marL="456565" indent="-456565"/>
            <a:r>
              <a:rPr lang="en-GB" sz="1600" dirty="0">
                <a:latin typeface="Arial"/>
                <a:cs typeface="Arial"/>
              </a:rPr>
              <a:t>The CMS Rebuild webpage (</a:t>
            </a:r>
            <a:r>
              <a:rPr lang="en-GB" sz="1600" dirty="0">
                <a:latin typeface="Arial"/>
                <a:cs typeface="Arial"/>
                <a:hlinkClick r:id="rId3"/>
              </a:rPr>
              <a:t>https://www.xoserve.com/products-services/data-products/contact-management-service-cms/cms-rebuild-product/</a:t>
            </a:r>
            <a:r>
              <a:rPr lang="en-GB" sz="1600" dirty="0">
                <a:latin typeface="Arial"/>
                <a:cs typeface="Arial"/>
              </a:rPr>
              <a:t> ) contains the link to register for future Customer Focus Groups which are captured below, please note the agenda for the Focus Groups will be issued 7 days prior to the session:</a:t>
            </a:r>
            <a:endParaRPr lang="en-US" sz="1600" dirty="0">
              <a:latin typeface="Arial"/>
              <a:cs typeface="Arial"/>
            </a:endParaRPr>
          </a:p>
          <a:p>
            <a:endParaRPr lang="en-US" sz="1600" dirty="0"/>
          </a:p>
          <a:p>
            <a:endParaRPr lang="en-US" sz="1600" dirty="0"/>
          </a:p>
          <a:p>
            <a:endParaRPr lang="en-US" sz="1600" dirty="0"/>
          </a:p>
          <a:p>
            <a:endParaRPr lang="en-US" sz="1600" dirty="0"/>
          </a:p>
          <a:p>
            <a:endParaRPr lang="en-US" sz="1600" dirty="0"/>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456565" indent="-456565"/>
            <a:endParaRPr lang="en-US" sz="1600" dirty="0">
              <a:latin typeface="Arial"/>
              <a:cs typeface="Arial"/>
            </a:endParaRPr>
          </a:p>
          <a:p>
            <a:pPr marL="0" indent="0">
              <a:buNone/>
            </a:pPr>
            <a:endParaRPr lang="en-US" sz="1600" dirty="0">
              <a:latin typeface="Arial"/>
              <a:cs typeface="Arial"/>
            </a:endParaRPr>
          </a:p>
          <a:p>
            <a:pPr marL="0" indent="0">
              <a:buNone/>
            </a:pPr>
            <a:endParaRPr lang="en-US" sz="1600" dirty="0">
              <a:latin typeface="Arial"/>
              <a:cs typeface="Arial"/>
            </a:endParaRPr>
          </a:p>
          <a:p>
            <a:pPr marL="456565" indent="-456565"/>
            <a:endParaRPr lang="en-US" sz="1600" dirty="0">
              <a:latin typeface="Arial"/>
              <a:cs typeface="Arial"/>
            </a:endParaRPr>
          </a:p>
          <a:p>
            <a:pPr marL="456565" indent="-456565"/>
            <a:r>
              <a:rPr lang="en-US" sz="1600" dirty="0"/>
              <a:t>Further updates will be provided in August </a:t>
            </a:r>
            <a:r>
              <a:rPr lang="en-US" sz="1600" dirty="0" err="1"/>
              <a:t>ChMC</a:t>
            </a:r>
            <a:r>
              <a:rPr lang="en-US" sz="1600" dirty="0"/>
              <a:t>.</a:t>
            </a:r>
          </a:p>
        </p:txBody>
      </p:sp>
      <p:graphicFrame>
        <p:nvGraphicFramePr>
          <p:cNvPr id="4" name="Table 3">
            <a:extLst>
              <a:ext uri="{FF2B5EF4-FFF2-40B4-BE49-F238E27FC236}">
                <a16:creationId xmlns:a16="http://schemas.microsoft.com/office/drawing/2014/main" id="{4F80F9FA-0A23-C047-B9AD-D41A91C9BEC5}"/>
              </a:ext>
            </a:extLst>
          </p:cNvPr>
          <p:cNvGraphicFramePr>
            <a:graphicFrameLocks noGrp="1"/>
          </p:cNvGraphicFramePr>
          <p:nvPr>
            <p:extLst>
              <p:ext uri="{D42A27DB-BD31-4B8C-83A1-F6EECF244321}">
                <p14:modId xmlns:p14="http://schemas.microsoft.com/office/powerpoint/2010/main" val="1793273850"/>
              </p:ext>
            </p:extLst>
          </p:nvPr>
        </p:nvGraphicFramePr>
        <p:xfrm>
          <a:off x="4453730" y="3969443"/>
          <a:ext cx="2476500" cy="1828800"/>
        </p:xfrm>
        <a:graphic>
          <a:graphicData uri="http://schemas.openxmlformats.org/drawingml/2006/table">
            <a:tbl>
              <a:tblPr>
                <a:tableStyleId>{5C22544A-7EE6-4342-B048-85BDC9FD1C3A}</a:tableStyleId>
              </a:tblPr>
              <a:tblGrid>
                <a:gridCol w="825500">
                  <a:extLst>
                    <a:ext uri="{9D8B030D-6E8A-4147-A177-3AD203B41FA5}">
                      <a16:colId xmlns:a16="http://schemas.microsoft.com/office/drawing/2014/main" val="2578991102"/>
                    </a:ext>
                  </a:extLst>
                </a:gridCol>
                <a:gridCol w="825500">
                  <a:extLst>
                    <a:ext uri="{9D8B030D-6E8A-4147-A177-3AD203B41FA5}">
                      <a16:colId xmlns:a16="http://schemas.microsoft.com/office/drawing/2014/main" val="1846843008"/>
                    </a:ext>
                  </a:extLst>
                </a:gridCol>
                <a:gridCol w="825500">
                  <a:extLst>
                    <a:ext uri="{9D8B030D-6E8A-4147-A177-3AD203B41FA5}">
                      <a16:colId xmlns:a16="http://schemas.microsoft.com/office/drawing/2014/main" val="1323656476"/>
                    </a:ext>
                  </a:extLst>
                </a:gridCol>
              </a:tblGrid>
              <a:tr h="203200">
                <a:tc>
                  <a:txBody>
                    <a:bodyPr/>
                    <a:lstStyle/>
                    <a:p>
                      <a:pPr algn="l" fontAlgn="b"/>
                      <a:r>
                        <a:rPr lang="en-GB" sz="1200" u="none" strike="noStrike">
                          <a:effectLst/>
                        </a:rPr>
                        <a:t>Date</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GB" sz="1200" u="none" strike="noStrike">
                          <a:effectLst/>
                        </a:rPr>
                        <a:t>Time Start</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GB" sz="1200" u="none" strike="noStrike">
                          <a:effectLst/>
                        </a:rPr>
                        <a:t>Time end</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0822136"/>
                  </a:ext>
                </a:extLst>
              </a:tr>
              <a:tr h="203200">
                <a:tc>
                  <a:txBody>
                    <a:bodyPr/>
                    <a:lstStyle/>
                    <a:p>
                      <a:pPr algn="r" fontAlgn="b"/>
                      <a:r>
                        <a:rPr lang="en-GB" sz="1200" u="none" strike="noStrike">
                          <a:effectLst/>
                        </a:rPr>
                        <a:t>09/08/2022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2467639"/>
                  </a:ext>
                </a:extLst>
              </a:tr>
              <a:tr h="203200">
                <a:tc>
                  <a:txBody>
                    <a:bodyPr/>
                    <a:lstStyle/>
                    <a:p>
                      <a:pPr algn="r" fontAlgn="b"/>
                      <a:r>
                        <a:rPr lang="en-GB" sz="1200" u="none" strike="noStrike">
                          <a:effectLst/>
                        </a:rPr>
                        <a:t>09/09/2022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734864"/>
                  </a:ext>
                </a:extLst>
              </a:tr>
              <a:tr h="203200">
                <a:tc>
                  <a:txBody>
                    <a:bodyPr/>
                    <a:lstStyle/>
                    <a:p>
                      <a:pPr algn="r" fontAlgn="b"/>
                      <a:r>
                        <a:rPr lang="en-GB" sz="1200" u="none" strike="noStrike">
                          <a:effectLst/>
                        </a:rPr>
                        <a:t>14/10/2022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5146168"/>
                  </a:ext>
                </a:extLst>
              </a:tr>
              <a:tr h="203200">
                <a:tc>
                  <a:txBody>
                    <a:bodyPr/>
                    <a:lstStyle/>
                    <a:p>
                      <a:pPr algn="r" fontAlgn="b"/>
                      <a:r>
                        <a:rPr lang="en-GB" sz="1200" u="none" strike="noStrike">
                          <a:effectLst/>
                        </a:rPr>
                        <a:t>08/11/2022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130427"/>
                  </a:ext>
                </a:extLst>
              </a:tr>
              <a:tr h="203200">
                <a:tc>
                  <a:txBody>
                    <a:bodyPr/>
                    <a:lstStyle/>
                    <a:p>
                      <a:pPr algn="r" fontAlgn="b"/>
                      <a:r>
                        <a:rPr lang="en-GB" sz="1200" u="none" strike="noStrike">
                          <a:effectLst/>
                        </a:rPr>
                        <a:t>09/12/2022</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585115"/>
                  </a:ext>
                </a:extLst>
              </a:tr>
              <a:tr h="203200">
                <a:tc>
                  <a:txBody>
                    <a:bodyPr/>
                    <a:lstStyle/>
                    <a:p>
                      <a:pPr algn="r" fontAlgn="b"/>
                      <a:r>
                        <a:rPr lang="en-GB" sz="1200" u="none" strike="noStrike">
                          <a:effectLst/>
                        </a:rPr>
                        <a:t>10/01/2023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1450457"/>
                  </a:ext>
                </a:extLst>
              </a:tr>
              <a:tr h="203200">
                <a:tc>
                  <a:txBody>
                    <a:bodyPr/>
                    <a:lstStyle/>
                    <a:p>
                      <a:pPr algn="r" fontAlgn="b"/>
                      <a:r>
                        <a:rPr lang="en-GB" sz="1200" u="none" strike="noStrike">
                          <a:effectLst/>
                        </a:rPr>
                        <a:t>07/02/2023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12:00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4795467"/>
                  </a:ext>
                </a:extLst>
              </a:tr>
              <a:tr h="203200">
                <a:tc>
                  <a:txBody>
                    <a:bodyPr/>
                    <a:lstStyle/>
                    <a:p>
                      <a:pPr algn="r" fontAlgn="b"/>
                      <a:r>
                        <a:rPr lang="en-GB" sz="1200" u="none" strike="noStrike">
                          <a:effectLst/>
                        </a:rPr>
                        <a:t>07/03/2023</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a:effectLst/>
                        </a:rPr>
                        <a:t>10:00</a:t>
                      </a:r>
                      <a:endParaRPr lang="en-GB" sz="12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1200" u="none" strike="noStrike" dirty="0">
                          <a:effectLst/>
                        </a:rPr>
                        <a:t>12:00</a:t>
                      </a:r>
                      <a:endParaRPr lang="en-GB"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3943979"/>
                  </a:ext>
                </a:extLst>
              </a:tr>
            </a:tbl>
          </a:graphicData>
        </a:graphic>
      </p:graphicFrame>
    </p:spTree>
    <p:extLst>
      <p:ext uri="{BB962C8B-B14F-4D97-AF65-F5344CB8AC3E}">
        <p14:creationId xmlns:p14="http://schemas.microsoft.com/office/powerpoint/2010/main" val="144070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EF10A-59D5-AA71-AFF1-9EDE80A74329}"/>
              </a:ext>
            </a:extLst>
          </p:cNvPr>
          <p:cNvSpPr>
            <a:spLocks noGrp="1"/>
          </p:cNvSpPr>
          <p:nvPr>
            <p:ph type="title"/>
          </p:nvPr>
        </p:nvSpPr>
        <p:spPr/>
        <p:txBody>
          <a:bodyPr/>
          <a:lstStyle/>
          <a:p>
            <a:r>
              <a:rPr lang="en-US"/>
              <a:t>Alpha Trials – Customer Focus Group</a:t>
            </a:r>
          </a:p>
        </p:txBody>
      </p:sp>
      <p:sp>
        <p:nvSpPr>
          <p:cNvPr id="4" name="Content Placeholder 2">
            <a:extLst>
              <a:ext uri="{FF2B5EF4-FFF2-40B4-BE49-F238E27FC236}">
                <a16:creationId xmlns:a16="http://schemas.microsoft.com/office/drawing/2014/main" id="{CE8C0774-C21C-3D1F-3CF6-DCC7461635A4}"/>
              </a:ext>
            </a:extLst>
          </p:cNvPr>
          <p:cNvSpPr txBox="1">
            <a:spLocks/>
          </p:cNvSpPr>
          <p:nvPr/>
        </p:nvSpPr>
        <p:spPr>
          <a:xfrm>
            <a:off x="470858" y="850107"/>
            <a:ext cx="10972800" cy="5843256"/>
          </a:xfrm>
          <a:prstGeom prst="rect">
            <a:avLst/>
          </a:prstGeom>
        </p:spPr>
        <p:txBody>
          <a:bodyPr vert="horz" lIns="91440" tIns="45720" rIns="91440" bIns="45720" rtlCol="0" anchor="t">
            <a:normAutofit/>
          </a:bodyPr>
          <a:lst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456565" indent="-456565"/>
            <a:r>
              <a:rPr lang="en-US" sz="1400" dirty="0">
                <a:latin typeface="Arial"/>
                <a:cs typeface="Arial"/>
              </a:rPr>
              <a:t>The CMS Rebuild Customer Focus Group (CFG) contains attendees from 21 </a:t>
            </a:r>
            <a:r>
              <a:rPr lang="en-US" sz="1400" dirty="0" err="1">
                <a:latin typeface="Arial"/>
                <a:cs typeface="Arial"/>
              </a:rPr>
              <a:t>Organisations</a:t>
            </a:r>
            <a:r>
              <a:rPr lang="en-US" sz="1400" dirty="0">
                <a:latin typeface="Arial"/>
                <a:cs typeface="Arial"/>
              </a:rPr>
              <a:t> (below), who will be invited to partake in Alpha Trials. </a:t>
            </a:r>
            <a:endParaRPr lang="en-US" dirty="0"/>
          </a:p>
          <a:p>
            <a:pPr marL="988695" lvl="1" indent="-447675"/>
            <a:r>
              <a:rPr lang="en-US" sz="1400" dirty="0">
                <a:latin typeface="Arial"/>
                <a:cs typeface="Arial"/>
              </a:rPr>
              <a:t>DNs – 15 individual attendees</a:t>
            </a:r>
          </a:p>
          <a:p>
            <a:pPr marL="988695" lvl="1" indent="-455295"/>
            <a:r>
              <a:rPr lang="en-US" sz="1400" dirty="0">
                <a:latin typeface="Arial"/>
                <a:cs typeface="Arial"/>
              </a:rPr>
              <a:t>IGTs – 12 individual attendees</a:t>
            </a:r>
          </a:p>
          <a:p>
            <a:pPr marL="989330" lvl="1" indent="-456565"/>
            <a:r>
              <a:rPr lang="en-US" sz="1400" dirty="0">
                <a:latin typeface="Arial"/>
                <a:cs typeface="Arial"/>
              </a:rPr>
              <a:t>Large Shippers – 12 individual attendees</a:t>
            </a:r>
          </a:p>
          <a:p>
            <a:pPr marL="989330" lvl="1" indent="-456565"/>
            <a:r>
              <a:rPr lang="en-US" sz="1400" dirty="0">
                <a:latin typeface="Arial"/>
                <a:cs typeface="Arial"/>
              </a:rPr>
              <a:t>I&amp;C Shippers - 13 individual attendees</a:t>
            </a:r>
          </a:p>
          <a:p>
            <a:pPr marL="989330" lvl="1" indent="-456565"/>
            <a:r>
              <a:rPr lang="en-US" sz="1400" dirty="0">
                <a:latin typeface="Arial"/>
                <a:cs typeface="Arial"/>
              </a:rPr>
              <a:t>Small and Medium Shippers – 4 Individual attendees</a:t>
            </a:r>
          </a:p>
          <a:p>
            <a:pPr marL="456565" indent="-456565"/>
            <a:endParaRPr lang="en-US" sz="1600" dirty="0">
              <a:latin typeface="Arial"/>
              <a:cs typeface="Arial"/>
            </a:endParaRPr>
          </a:p>
          <a:p>
            <a:pPr marL="456565" indent="-456565"/>
            <a:r>
              <a:rPr lang="en-US" sz="1400" dirty="0">
                <a:latin typeface="Arial"/>
                <a:cs typeface="Arial"/>
              </a:rPr>
              <a:t>Key benefits of Alpha Trials</a:t>
            </a:r>
          </a:p>
          <a:p>
            <a:pPr marL="989330" lvl="1" indent="-456565"/>
            <a:r>
              <a:rPr lang="en-US" sz="1300" dirty="0">
                <a:latin typeface="Arial"/>
                <a:cs typeface="Arial"/>
              </a:rPr>
              <a:t>Confirmation from a target customer group that the system is working as expected</a:t>
            </a:r>
          </a:p>
          <a:p>
            <a:pPr marL="989330" lvl="1" indent="-456565"/>
            <a:r>
              <a:rPr lang="en-US" sz="1300" dirty="0">
                <a:latin typeface="Arial"/>
                <a:cs typeface="Arial"/>
              </a:rPr>
              <a:t>Obtain early feedback on User Interface and Customer Journey</a:t>
            </a:r>
          </a:p>
          <a:p>
            <a:pPr marL="989330" lvl="1" indent="-456565"/>
            <a:r>
              <a:rPr lang="en-US" sz="1300" dirty="0">
                <a:latin typeface="Arial"/>
                <a:cs typeface="Arial"/>
              </a:rPr>
              <a:t>Obtain early insight into user behaviour</a:t>
            </a:r>
          </a:p>
          <a:p>
            <a:pPr marL="989330" lvl="1" indent="-456565"/>
            <a:r>
              <a:rPr lang="en-US" sz="1300" dirty="0">
                <a:latin typeface="Arial"/>
                <a:cs typeface="Arial"/>
              </a:rPr>
              <a:t>Generates familiarisation with the software for customers</a:t>
            </a:r>
          </a:p>
          <a:p>
            <a:pPr marL="989330" lvl="1" indent="-456565"/>
            <a:r>
              <a:rPr lang="en-US" sz="1300" dirty="0">
                <a:latin typeface="Arial"/>
                <a:cs typeface="Arial"/>
              </a:rPr>
              <a:t>Produces considerations for the Beta (External UAT) phase</a:t>
            </a:r>
          </a:p>
          <a:p>
            <a:pPr marL="989330" lvl="1" indent="-456565"/>
            <a:endParaRPr lang="en-US" sz="1300" dirty="0">
              <a:solidFill>
                <a:srgbClr val="FF0000"/>
              </a:solidFill>
              <a:latin typeface="Arial"/>
              <a:cs typeface="Arial"/>
            </a:endParaRPr>
          </a:p>
          <a:p>
            <a:pPr marL="455930" indent="-456565"/>
            <a:r>
              <a:rPr lang="en-US" sz="1400" dirty="0">
                <a:latin typeface="Arial"/>
                <a:cs typeface="Arial"/>
              </a:rPr>
              <a:t>Proposed Timeline</a:t>
            </a:r>
            <a:endParaRPr lang="en-US" sz="1600" dirty="0">
              <a:latin typeface="Arial"/>
              <a:cs typeface="Arial"/>
            </a:endParaRPr>
          </a:p>
          <a:p>
            <a:pPr marL="0" indent="0">
              <a:buFont typeface="Arial" panose="020B0604020202020204" pitchFamily="34" charset="0"/>
              <a:buNone/>
            </a:pPr>
            <a:endParaRPr lang="en-US" sz="1600" dirty="0">
              <a:latin typeface="Arial"/>
              <a:cs typeface="Arial"/>
            </a:endParaRPr>
          </a:p>
        </p:txBody>
      </p:sp>
      <p:sp>
        <p:nvSpPr>
          <p:cNvPr id="12" name="Rectangle 11">
            <a:extLst>
              <a:ext uri="{FF2B5EF4-FFF2-40B4-BE49-F238E27FC236}">
                <a16:creationId xmlns:a16="http://schemas.microsoft.com/office/drawing/2014/main" id="{8C7F8E1E-5801-2659-1F95-C407C5A1D89B}"/>
              </a:ext>
            </a:extLst>
          </p:cNvPr>
          <p:cNvSpPr/>
          <p:nvPr/>
        </p:nvSpPr>
        <p:spPr>
          <a:xfrm>
            <a:off x="2114307" y="4889711"/>
            <a:ext cx="254871" cy="10711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a:t>Activities</a:t>
            </a:r>
          </a:p>
        </p:txBody>
      </p:sp>
      <p:sp>
        <p:nvSpPr>
          <p:cNvPr id="13" name="Rectangle 12">
            <a:extLst>
              <a:ext uri="{FF2B5EF4-FFF2-40B4-BE49-F238E27FC236}">
                <a16:creationId xmlns:a16="http://schemas.microsoft.com/office/drawing/2014/main" id="{3F80EB6E-18A3-07AE-0888-4788344A4F26}"/>
              </a:ext>
            </a:extLst>
          </p:cNvPr>
          <p:cNvSpPr/>
          <p:nvPr/>
        </p:nvSpPr>
        <p:spPr>
          <a:xfrm rot="5400000">
            <a:off x="3380969" y="3896201"/>
            <a:ext cx="222235" cy="22092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a:t>July</a:t>
            </a:r>
          </a:p>
        </p:txBody>
      </p:sp>
      <p:sp>
        <p:nvSpPr>
          <p:cNvPr id="14" name="Rectangle 13">
            <a:extLst>
              <a:ext uri="{FF2B5EF4-FFF2-40B4-BE49-F238E27FC236}">
                <a16:creationId xmlns:a16="http://schemas.microsoft.com/office/drawing/2014/main" id="{594EAA2C-3D66-52EF-0C49-3984F11C7F49}"/>
              </a:ext>
            </a:extLst>
          </p:cNvPr>
          <p:cNvSpPr/>
          <p:nvPr/>
        </p:nvSpPr>
        <p:spPr>
          <a:xfrm rot="5400000">
            <a:off x="5734289" y="3891629"/>
            <a:ext cx="213092" cy="22092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a:t>August</a:t>
            </a:r>
          </a:p>
        </p:txBody>
      </p:sp>
      <p:sp>
        <p:nvSpPr>
          <p:cNvPr id="15" name="Rectangle 14">
            <a:extLst>
              <a:ext uri="{FF2B5EF4-FFF2-40B4-BE49-F238E27FC236}">
                <a16:creationId xmlns:a16="http://schemas.microsoft.com/office/drawing/2014/main" id="{12B33188-339B-C5D9-CBE1-3347A0991EDC}"/>
              </a:ext>
            </a:extLst>
          </p:cNvPr>
          <p:cNvSpPr/>
          <p:nvPr/>
        </p:nvSpPr>
        <p:spPr>
          <a:xfrm rot="5400000">
            <a:off x="8083038" y="3877744"/>
            <a:ext cx="213092" cy="22092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a:t>September</a:t>
            </a:r>
          </a:p>
        </p:txBody>
      </p:sp>
      <p:sp>
        <p:nvSpPr>
          <p:cNvPr id="16" name="Rectangle 15">
            <a:extLst>
              <a:ext uri="{FF2B5EF4-FFF2-40B4-BE49-F238E27FC236}">
                <a16:creationId xmlns:a16="http://schemas.microsoft.com/office/drawing/2014/main" id="{0A0B2E5F-1E4A-0587-C671-B0218AEBBB0E}"/>
              </a:ext>
            </a:extLst>
          </p:cNvPr>
          <p:cNvSpPr/>
          <p:nvPr/>
        </p:nvSpPr>
        <p:spPr>
          <a:xfrm>
            <a:off x="2649188" y="5209468"/>
            <a:ext cx="526409" cy="4359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CFG</a:t>
            </a:r>
          </a:p>
        </p:txBody>
      </p:sp>
      <p:sp>
        <p:nvSpPr>
          <p:cNvPr id="17" name="Rectangle 16">
            <a:extLst>
              <a:ext uri="{FF2B5EF4-FFF2-40B4-BE49-F238E27FC236}">
                <a16:creationId xmlns:a16="http://schemas.microsoft.com/office/drawing/2014/main" id="{965566ED-A604-7314-DB6A-882FDA71F273}"/>
              </a:ext>
            </a:extLst>
          </p:cNvPr>
          <p:cNvSpPr/>
          <p:nvPr/>
        </p:nvSpPr>
        <p:spPr>
          <a:xfrm>
            <a:off x="3493336" y="5231058"/>
            <a:ext cx="3982501" cy="4359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a:solidFill>
                  <a:schemeClr val="tx1"/>
                </a:solidFill>
              </a:rPr>
              <a:t>Alpha Trials </a:t>
            </a:r>
          </a:p>
        </p:txBody>
      </p:sp>
      <p:sp>
        <p:nvSpPr>
          <p:cNvPr id="18" name="Rectangle 17">
            <a:extLst>
              <a:ext uri="{FF2B5EF4-FFF2-40B4-BE49-F238E27FC236}">
                <a16:creationId xmlns:a16="http://schemas.microsoft.com/office/drawing/2014/main" id="{54204A6C-AC7E-274A-3F4D-75EC871BB41C}"/>
              </a:ext>
            </a:extLst>
          </p:cNvPr>
          <p:cNvSpPr/>
          <p:nvPr/>
        </p:nvSpPr>
        <p:spPr>
          <a:xfrm>
            <a:off x="7779205" y="5231058"/>
            <a:ext cx="1515006" cy="4359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800" b="1" dirty="0">
                <a:solidFill>
                  <a:schemeClr val="tx1"/>
                </a:solidFill>
                <a:cs typeface="Arial"/>
              </a:rPr>
              <a:t>Beta (External UAT)</a:t>
            </a:r>
          </a:p>
        </p:txBody>
      </p:sp>
    </p:spTree>
    <p:extLst>
      <p:ext uri="{BB962C8B-B14F-4D97-AF65-F5344CB8AC3E}">
        <p14:creationId xmlns:p14="http://schemas.microsoft.com/office/powerpoint/2010/main" val="1923423485"/>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Hannah Brown</DisplayName>
        <AccountId>356</AccountId>
        <AccountType/>
      </UserInfo>
      <UserInfo>
        <DisplayName>Linda Whitcroft</DisplayName>
        <AccountId>78</AccountId>
        <AccountType/>
      </UserInfo>
      <UserInfo>
        <DisplayName>Andrew Szabo</DisplayName>
        <AccountId>75</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092B59-2153-45D1-BA34-14AF2B535120}">
  <ds:schemaRefs>
    <ds:schemaRef ds:uri="1447494a-e48f-468a-bba7-54d8a0f3944e"/>
    <ds:schemaRef ds:uri="691200bb-23ec-4320-bfcc-6974bc463eb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103fba77-31dd-4780-83f9-c54f26c3a260"/>
  </ds:schemaRefs>
</ds:datastoreItem>
</file>

<file path=customXml/itemProps2.xml><?xml version="1.0" encoding="utf-8"?>
<ds:datastoreItem xmlns:ds="http://schemas.openxmlformats.org/officeDocument/2006/customXml" ds:itemID="{6C30F180-3CC8-4D21-BE0D-7E5DA88648FF}">
  <ds:schemaRefs>
    <ds:schemaRef ds:uri="http://schemas.microsoft.com/sharepoint/v3/contenttype/forms"/>
  </ds:schemaRefs>
</ds:datastoreItem>
</file>

<file path=customXml/itemProps3.xml><?xml version="1.0" encoding="utf-8"?>
<ds:datastoreItem xmlns:ds="http://schemas.openxmlformats.org/officeDocument/2006/customXml" ds:itemID="{97CC1F80-96CB-4C53-9984-E7C2B964C1F0}"/>
</file>

<file path=docProps/app.xml><?xml version="1.0" encoding="utf-8"?>
<Properties xmlns="http://schemas.openxmlformats.org/officeDocument/2006/extended-properties" xmlns:vt="http://schemas.openxmlformats.org/officeDocument/2006/docPropsVTypes">
  <TotalTime>6166</TotalTime>
  <Words>523</Words>
  <Application>Microsoft Office PowerPoint</Application>
  <PresentationFormat>Widescreen</PresentationFormat>
  <Paragraphs>80</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Poppins-Light</vt:lpstr>
      <vt:lpstr>1_Office Theme</vt:lpstr>
      <vt:lpstr>ChMC CMS Rebuild  July Update </vt:lpstr>
      <vt:lpstr>Progress to Date</vt:lpstr>
      <vt:lpstr>Alpha Trials – Customer Focus Group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dc:title>
  <dc:creator>Joanne Williams</dc:creator>
  <cp:lastModifiedBy>Molly Haley1</cp:lastModifiedBy>
  <cp:revision>8</cp:revision>
  <dcterms:created xsi:type="dcterms:W3CDTF">2022-02-04T13:05:51Z</dcterms:created>
  <dcterms:modified xsi:type="dcterms:W3CDTF">2022-07-04T14:38:53Z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Order">
    <vt:r8>85800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ies>
</file>