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88" r:id="rId5"/>
    <p:sldId id="309" r:id="rId6"/>
    <p:sldId id="310" r:id="rId7"/>
    <p:sldId id="2020" r:id="rId8"/>
    <p:sldId id="2021" r:id="rId9"/>
    <p:sldId id="2027" r:id="rId10"/>
    <p:sldId id="2026" r:id="rId11"/>
    <p:sldId id="2023" r:id="rId12"/>
    <p:sldId id="2025" r:id="rId13"/>
  </p:sldIdLst>
  <p:sldSz cx="9144000" cy="5143500" type="screen16x9"/>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Wood" initials="SW" lastIdx="0" clrIdx="0">
    <p:extLst>
      <p:ext uri="{19B8F6BF-5375-455C-9EA6-DF929625EA0E}">
        <p15:presenceInfo xmlns:p15="http://schemas.microsoft.com/office/powerpoint/2012/main" userId="S-1-5-21-4145888014-839675345-3125187760-52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5835D"/>
    <a:srgbClr val="84B8DA"/>
    <a:srgbClr val="9CCB3B"/>
    <a:srgbClr val="2B80B1"/>
    <a:srgbClr val="40D1F5"/>
    <a:srgbClr val="FFFFFF"/>
    <a:srgbClr val="B1D6E8"/>
    <a:srgbClr val="9C4877"/>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8955D8-EC14-4271-8225-6A1B25C570D5}" v="25" dt="2022-08-26T11:25:37.1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65" autoAdjust="0"/>
    <p:restoredTop sz="93883" autoAdjust="0"/>
  </p:normalViewPr>
  <p:slideViewPr>
    <p:cSldViewPr>
      <p:cViewPr varScale="1">
        <p:scale>
          <a:sx n="108" d="100"/>
          <a:sy n="108" d="100"/>
        </p:scale>
        <p:origin x="749" y="7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Rigby" userId="7ade5d71-70eb-452f-8090-262cd4d9bd62" providerId="ADAL" clId="{728955D8-EC14-4271-8225-6A1B25C570D5}"/>
    <pc:docChg chg="custSel addSld delSld modSld">
      <pc:chgData name="James Rigby" userId="7ade5d71-70eb-452f-8090-262cd4d9bd62" providerId="ADAL" clId="{728955D8-EC14-4271-8225-6A1B25C570D5}" dt="2022-08-26T11:27:18.464" v="1213" actId="20577"/>
      <pc:docMkLst>
        <pc:docMk/>
      </pc:docMkLst>
      <pc:sldChg chg="addSp delSp modSp mod">
        <pc:chgData name="James Rigby" userId="7ade5d71-70eb-452f-8090-262cd4d9bd62" providerId="ADAL" clId="{728955D8-EC14-4271-8225-6A1B25C570D5}" dt="2022-08-26T11:17:31.888" v="939" actId="1076"/>
        <pc:sldMkLst>
          <pc:docMk/>
          <pc:sldMk cId="4252492987" sldId="309"/>
        </pc:sldMkLst>
        <pc:spChg chg="mod">
          <ac:chgData name="James Rigby" userId="7ade5d71-70eb-452f-8090-262cd4d9bd62" providerId="ADAL" clId="{728955D8-EC14-4271-8225-6A1B25C570D5}" dt="2022-08-26T11:17:17.458" v="938" actId="6549"/>
          <ac:spMkLst>
            <pc:docMk/>
            <pc:sldMk cId="4252492987" sldId="309"/>
            <ac:spMk id="2" creationId="{00000000-0000-0000-0000-000000000000}"/>
          </ac:spMkLst>
        </pc:spChg>
        <pc:spChg chg="add mod">
          <ac:chgData name="James Rigby" userId="7ade5d71-70eb-452f-8090-262cd4d9bd62" providerId="ADAL" clId="{728955D8-EC14-4271-8225-6A1B25C570D5}" dt="2022-08-26T11:17:31.888" v="939" actId="1076"/>
          <ac:spMkLst>
            <pc:docMk/>
            <pc:sldMk cId="4252492987" sldId="309"/>
            <ac:spMk id="3" creationId="{F06A1C64-9763-42CC-940B-75928C320920}"/>
          </ac:spMkLst>
        </pc:spChg>
        <pc:graphicFrameChg chg="add mod">
          <ac:chgData name="James Rigby" userId="7ade5d71-70eb-452f-8090-262cd4d9bd62" providerId="ADAL" clId="{728955D8-EC14-4271-8225-6A1B25C570D5}" dt="2022-08-26T07:41:54.048" v="316" actId="1035"/>
          <ac:graphicFrameMkLst>
            <pc:docMk/>
            <pc:sldMk cId="4252492987" sldId="309"/>
            <ac:graphicFrameMk id="4" creationId="{4E294E9E-E8CA-5B85-70B7-E942435DC4AB}"/>
          </ac:graphicFrameMkLst>
        </pc:graphicFrameChg>
        <pc:graphicFrameChg chg="del">
          <ac:chgData name="James Rigby" userId="7ade5d71-70eb-452f-8090-262cd4d9bd62" providerId="ADAL" clId="{728955D8-EC14-4271-8225-6A1B25C570D5}" dt="2022-08-26T07:16:58.569" v="0" actId="478"/>
          <ac:graphicFrameMkLst>
            <pc:docMk/>
            <pc:sldMk cId="4252492987" sldId="309"/>
            <ac:graphicFrameMk id="7" creationId="{4E294E9E-E8CA-5B85-70B7-E942435DC4AB}"/>
          </ac:graphicFrameMkLst>
        </pc:graphicFrameChg>
      </pc:sldChg>
      <pc:sldChg chg="addSp delSp modSp mod">
        <pc:chgData name="James Rigby" userId="7ade5d71-70eb-452f-8090-262cd4d9bd62" providerId="ADAL" clId="{728955D8-EC14-4271-8225-6A1B25C570D5}" dt="2022-08-26T11:27:18.464" v="1213" actId="20577"/>
        <pc:sldMkLst>
          <pc:docMk/>
          <pc:sldMk cId="4087400612" sldId="2021"/>
        </pc:sldMkLst>
        <pc:spChg chg="del">
          <ac:chgData name="James Rigby" userId="7ade5d71-70eb-452f-8090-262cd4d9bd62" providerId="ADAL" clId="{728955D8-EC14-4271-8225-6A1B25C570D5}" dt="2022-08-26T11:18:28.421" v="940" actId="478"/>
          <ac:spMkLst>
            <pc:docMk/>
            <pc:sldMk cId="4087400612" sldId="2021"/>
            <ac:spMk id="2" creationId="{583C74B7-03B5-4105-BF8B-F89420B9A644}"/>
          </ac:spMkLst>
        </pc:spChg>
        <pc:spChg chg="del mod">
          <ac:chgData name="James Rigby" userId="7ade5d71-70eb-452f-8090-262cd4d9bd62" providerId="ADAL" clId="{728955D8-EC14-4271-8225-6A1B25C570D5}" dt="2022-08-26T11:21:44.892" v="1018" actId="478"/>
          <ac:spMkLst>
            <pc:docMk/>
            <pc:sldMk cId="4087400612" sldId="2021"/>
            <ac:spMk id="4" creationId="{C8C49853-68B4-4775-B5F8-7CA6BBB1740F}"/>
          </ac:spMkLst>
        </pc:spChg>
        <pc:spChg chg="add mod">
          <ac:chgData name="James Rigby" userId="7ade5d71-70eb-452f-8090-262cd4d9bd62" providerId="ADAL" clId="{728955D8-EC14-4271-8225-6A1B25C570D5}" dt="2022-08-26T11:21:23.835" v="1009" actId="1036"/>
          <ac:spMkLst>
            <pc:docMk/>
            <pc:sldMk cId="4087400612" sldId="2021"/>
            <ac:spMk id="12" creationId="{045C0FBC-8A91-48A6-8862-E429EC680ABB}"/>
          </ac:spMkLst>
        </pc:spChg>
        <pc:spChg chg="add mod">
          <ac:chgData name="James Rigby" userId="7ade5d71-70eb-452f-8090-262cd4d9bd62" providerId="ADAL" clId="{728955D8-EC14-4271-8225-6A1B25C570D5}" dt="2022-08-26T11:27:18.464" v="1213" actId="20577"/>
          <ac:spMkLst>
            <pc:docMk/>
            <pc:sldMk cId="4087400612" sldId="2021"/>
            <ac:spMk id="13" creationId="{9F097D98-0738-476C-B3C5-94AC10745446}"/>
          </ac:spMkLst>
        </pc:spChg>
        <pc:graphicFrameChg chg="add mod">
          <ac:chgData name="James Rigby" userId="7ade5d71-70eb-452f-8090-262cd4d9bd62" providerId="ADAL" clId="{728955D8-EC14-4271-8225-6A1B25C570D5}" dt="2022-08-26T11:21:30.669" v="1017" actId="1035"/>
          <ac:graphicFrameMkLst>
            <pc:docMk/>
            <pc:sldMk cId="4087400612" sldId="2021"/>
            <ac:graphicFrameMk id="5" creationId="{A8201FD6-DCF9-4809-B1E4-05235E050928}"/>
          </ac:graphicFrameMkLst>
        </pc:graphicFrameChg>
        <pc:graphicFrameChg chg="add del mod">
          <ac:chgData name="James Rigby" userId="7ade5d71-70eb-452f-8090-262cd4d9bd62" providerId="ADAL" clId="{728955D8-EC14-4271-8225-6A1B25C570D5}" dt="2022-08-26T11:19:37.550" v="971"/>
          <ac:graphicFrameMkLst>
            <pc:docMk/>
            <pc:sldMk cId="4087400612" sldId="2021"/>
            <ac:graphicFrameMk id="6" creationId="{E44C9A53-4B96-474C-9590-D6A76D22A381}"/>
          </ac:graphicFrameMkLst>
        </pc:graphicFrameChg>
        <pc:graphicFrameChg chg="add del mod">
          <ac:chgData name="James Rigby" userId="7ade5d71-70eb-452f-8090-262cd4d9bd62" providerId="ADAL" clId="{728955D8-EC14-4271-8225-6A1B25C570D5}" dt="2022-08-26T11:19:37.550" v="971"/>
          <ac:graphicFrameMkLst>
            <pc:docMk/>
            <pc:sldMk cId="4087400612" sldId="2021"/>
            <ac:graphicFrameMk id="7" creationId="{A8201FD6-DCF9-4809-B1E4-05235E050928}"/>
          </ac:graphicFrameMkLst>
        </pc:graphicFrameChg>
        <pc:graphicFrameChg chg="add del mod">
          <ac:chgData name="James Rigby" userId="7ade5d71-70eb-452f-8090-262cd4d9bd62" providerId="ADAL" clId="{728955D8-EC14-4271-8225-6A1B25C570D5}" dt="2022-08-26T11:19:37.550" v="971"/>
          <ac:graphicFrameMkLst>
            <pc:docMk/>
            <pc:sldMk cId="4087400612" sldId="2021"/>
            <ac:graphicFrameMk id="8" creationId="{1C5C604D-C90B-4107-B3E0-0BDBDF8AC7AD}"/>
          </ac:graphicFrameMkLst>
        </pc:graphicFrameChg>
        <pc:graphicFrameChg chg="add del mod">
          <ac:chgData name="James Rigby" userId="7ade5d71-70eb-452f-8090-262cd4d9bd62" providerId="ADAL" clId="{728955D8-EC14-4271-8225-6A1B25C570D5}" dt="2022-08-26T11:19:37.550" v="971"/>
          <ac:graphicFrameMkLst>
            <pc:docMk/>
            <pc:sldMk cId="4087400612" sldId="2021"/>
            <ac:graphicFrameMk id="10" creationId="{C57AAED2-095F-40FD-B752-21BAC49A67C6}"/>
          </ac:graphicFrameMkLst>
        </pc:graphicFrameChg>
        <pc:picChg chg="del">
          <ac:chgData name="James Rigby" userId="7ade5d71-70eb-452f-8090-262cd4d9bd62" providerId="ADAL" clId="{728955D8-EC14-4271-8225-6A1B25C570D5}" dt="2022-08-26T11:18:28.421" v="940" actId="478"/>
          <ac:picMkLst>
            <pc:docMk/>
            <pc:sldMk cId="4087400612" sldId="2021"/>
            <ac:picMk id="3" creationId="{6D46DA6E-F125-4CC3-A9C2-8416ED8F7F15}"/>
          </ac:picMkLst>
        </pc:picChg>
        <pc:picChg chg="add del mod">
          <ac:chgData name="James Rigby" userId="7ade5d71-70eb-452f-8090-262cd4d9bd62" providerId="ADAL" clId="{728955D8-EC14-4271-8225-6A1B25C570D5}" dt="2022-08-26T11:19:37.550" v="971"/>
          <ac:picMkLst>
            <pc:docMk/>
            <pc:sldMk cId="4087400612" sldId="2021"/>
            <ac:picMk id="1026" creationId="{E5F2BE8F-B89F-42D8-92E0-139618EBB86F}"/>
          </ac:picMkLst>
        </pc:picChg>
      </pc:sldChg>
      <pc:sldChg chg="modSp del mod">
        <pc:chgData name="James Rigby" userId="7ade5d71-70eb-452f-8090-262cd4d9bd62" providerId="ADAL" clId="{728955D8-EC14-4271-8225-6A1B25C570D5}" dt="2022-08-26T11:26:53.761" v="1212" actId="47"/>
        <pc:sldMkLst>
          <pc:docMk/>
          <pc:sldMk cId="763790588" sldId="2022"/>
        </pc:sldMkLst>
        <pc:spChg chg="mod">
          <ac:chgData name="James Rigby" userId="7ade5d71-70eb-452f-8090-262cd4d9bd62" providerId="ADAL" clId="{728955D8-EC14-4271-8225-6A1B25C570D5}" dt="2022-08-26T11:25:11.752" v="1138" actId="20577"/>
          <ac:spMkLst>
            <pc:docMk/>
            <pc:sldMk cId="763790588" sldId="2022"/>
            <ac:spMk id="6" creationId="{E9082AE1-8042-4262-A3FF-05FF00654FA1}"/>
          </ac:spMkLst>
        </pc:spChg>
        <pc:graphicFrameChg chg="mod">
          <ac:chgData name="James Rigby" userId="7ade5d71-70eb-452f-8090-262cd4d9bd62" providerId="ADAL" clId="{728955D8-EC14-4271-8225-6A1B25C570D5}" dt="2022-08-26T11:25:16.879" v="1139" actId="1076"/>
          <ac:graphicFrameMkLst>
            <pc:docMk/>
            <pc:sldMk cId="763790588" sldId="2022"/>
            <ac:graphicFrameMk id="2" creationId="{956D5C0D-42C2-4CAA-8EE4-EF077B4F57B8}"/>
          </ac:graphicFrameMkLst>
        </pc:graphicFrameChg>
      </pc:sldChg>
      <pc:sldChg chg="del">
        <pc:chgData name="James Rigby" userId="7ade5d71-70eb-452f-8090-262cd4d9bd62" providerId="ADAL" clId="{728955D8-EC14-4271-8225-6A1B25C570D5}" dt="2022-08-26T07:55:22.560" v="736" actId="47"/>
        <pc:sldMkLst>
          <pc:docMk/>
          <pc:sldMk cId="2561928464" sldId="2024"/>
        </pc:sldMkLst>
      </pc:sldChg>
      <pc:sldChg chg="addSp delSp modSp add mod">
        <pc:chgData name="James Rigby" userId="7ade5d71-70eb-452f-8090-262cd4d9bd62" providerId="ADAL" clId="{728955D8-EC14-4271-8225-6A1B25C570D5}" dt="2022-08-26T11:24:54.688" v="1137" actId="12"/>
        <pc:sldMkLst>
          <pc:docMk/>
          <pc:sldMk cId="2269806498" sldId="2026"/>
        </pc:sldMkLst>
        <pc:spChg chg="mod">
          <ac:chgData name="James Rigby" userId="7ade5d71-70eb-452f-8090-262cd4d9bd62" providerId="ADAL" clId="{728955D8-EC14-4271-8225-6A1B25C570D5}" dt="2022-08-26T11:23:55.725" v="1132" actId="20577"/>
          <ac:spMkLst>
            <pc:docMk/>
            <pc:sldMk cId="2269806498" sldId="2026"/>
            <ac:spMk id="4" creationId="{C8C49853-68B4-4775-B5F8-7CA6BBB1740F}"/>
          </ac:spMkLst>
        </pc:spChg>
        <pc:spChg chg="mod">
          <ac:chgData name="James Rigby" userId="7ade5d71-70eb-452f-8090-262cd4d9bd62" providerId="ADAL" clId="{728955D8-EC14-4271-8225-6A1B25C570D5}" dt="2022-08-26T11:24:54.688" v="1137" actId="12"/>
          <ac:spMkLst>
            <pc:docMk/>
            <pc:sldMk cId="2269806498" sldId="2026"/>
            <ac:spMk id="12" creationId="{045C0FBC-8A91-48A6-8862-E429EC680ABB}"/>
          </ac:spMkLst>
        </pc:spChg>
        <pc:graphicFrameChg chg="del">
          <ac:chgData name="James Rigby" userId="7ade5d71-70eb-452f-8090-262cd4d9bd62" providerId="ADAL" clId="{728955D8-EC14-4271-8225-6A1B25C570D5}" dt="2022-08-26T11:20:34.530" v="986" actId="478"/>
          <ac:graphicFrameMkLst>
            <pc:docMk/>
            <pc:sldMk cId="2269806498" sldId="2026"/>
            <ac:graphicFrameMk id="5" creationId="{A8201FD6-DCF9-4809-B1E4-05235E050928}"/>
          </ac:graphicFrameMkLst>
        </pc:graphicFrameChg>
        <pc:graphicFrameChg chg="add mod">
          <ac:chgData name="James Rigby" userId="7ade5d71-70eb-452f-8090-262cd4d9bd62" providerId="ADAL" clId="{728955D8-EC14-4271-8225-6A1B25C570D5}" dt="2022-08-26T11:24:02.048" v="1134" actId="14100"/>
          <ac:graphicFrameMkLst>
            <pc:docMk/>
            <pc:sldMk cId="2269806498" sldId="2026"/>
            <ac:graphicFrameMk id="6" creationId="{C57AAED2-095F-40FD-B752-21BAC49A67C6}"/>
          </ac:graphicFrameMkLst>
        </pc:graphicFrameChg>
      </pc:sldChg>
      <pc:sldChg chg="addSp delSp modSp add mod">
        <pc:chgData name="James Rigby" userId="7ade5d71-70eb-452f-8090-262cd4d9bd62" providerId="ADAL" clId="{728955D8-EC14-4271-8225-6A1B25C570D5}" dt="2022-08-26T11:26:11.432" v="1157" actId="404"/>
        <pc:sldMkLst>
          <pc:docMk/>
          <pc:sldMk cId="2839158370" sldId="2027"/>
        </pc:sldMkLst>
        <pc:spChg chg="add mod">
          <ac:chgData name="James Rigby" userId="7ade5d71-70eb-452f-8090-262cd4d9bd62" providerId="ADAL" clId="{728955D8-EC14-4271-8225-6A1B25C570D5}" dt="2022-08-26T11:25:58.977" v="1151" actId="1076"/>
          <ac:spMkLst>
            <pc:docMk/>
            <pc:sldMk cId="2839158370" sldId="2027"/>
            <ac:spMk id="7" creationId="{47F36BCA-8D2E-4825-911B-C20D5032F35F}"/>
          </ac:spMkLst>
        </pc:spChg>
        <pc:spChg chg="mod">
          <ac:chgData name="James Rigby" userId="7ade5d71-70eb-452f-8090-262cd4d9bd62" providerId="ADAL" clId="{728955D8-EC14-4271-8225-6A1B25C570D5}" dt="2022-08-26T11:22:49.033" v="1059" actId="20577"/>
          <ac:spMkLst>
            <pc:docMk/>
            <pc:sldMk cId="2839158370" sldId="2027"/>
            <ac:spMk id="12" creationId="{045C0FBC-8A91-48A6-8862-E429EC680ABB}"/>
          </ac:spMkLst>
        </pc:spChg>
        <pc:spChg chg="mod">
          <ac:chgData name="James Rigby" userId="7ade5d71-70eb-452f-8090-262cd4d9bd62" providerId="ADAL" clId="{728955D8-EC14-4271-8225-6A1B25C570D5}" dt="2022-08-26T11:23:37.882" v="1111" actId="20577"/>
          <ac:spMkLst>
            <pc:docMk/>
            <pc:sldMk cId="2839158370" sldId="2027"/>
            <ac:spMk id="13" creationId="{9F097D98-0738-476C-B3C5-94AC10745446}"/>
          </ac:spMkLst>
        </pc:spChg>
        <pc:graphicFrameChg chg="del">
          <ac:chgData name="James Rigby" userId="7ade5d71-70eb-452f-8090-262cd4d9bd62" providerId="ADAL" clId="{728955D8-EC14-4271-8225-6A1B25C570D5}" dt="2022-08-26T11:22:15.957" v="1021" actId="478"/>
          <ac:graphicFrameMkLst>
            <pc:docMk/>
            <pc:sldMk cId="2839158370" sldId="2027"/>
            <ac:graphicFrameMk id="5" creationId="{A8201FD6-DCF9-4809-B1E4-05235E050928}"/>
          </ac:graphicFrameMkLst>
        </pc:graphicFrameChg>
        <pc:graphicFrameChg chg="add mod">
          <ac:chgData name="James Rigby" userId="7ade5d71-70eb-452f-8090-262cd4d9bd62" providerId="ADAL" clId="{728955D8-EC14-4271-8225-6A1B25C570D5}" dt="2022-08-26T11:25:31.250" v="1141" actId="113"/>
          <ac:graphicFrameMkLst>
            <pc:docMk/>
            <pc:sldMk cId="2839158370" sldId="2027"/>
            <ac:graphicFrameMk id="6" creationId="{1C5C604D-C90B-4107-B3E0-0BDBDF8AC7AD}"/>
          </ac:graphicFrameMkLst>
        </pc:graphicFrameChg>
        <pc:graphicFrameChg chg="add mod modGraphic">
          <ac:chgData name="James Rigby" userId="7ade5d71-70eb-452f-8090-262cd4d9bd62" providerId="ADAL" clId="{728955D8-EC14-4271-8225-6A1B25C570D5}" dt="2022-08-26T11:26:11.432" v="1157" actId="404"/>
          <ac:graphicFrameMkLst>
            <pc:docMk/>
            <pc:sldMk cId="2839158370" sldId="2027"/>
            <ac:graphicFrameMk id="8" creationId="{AAAE47EC-9401-496F-B16E-34FBFC8917B0}"/>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xoserve-my.sharepoint.com/personal/james_rigby_xoserve_com/Documents/chmc-change-budget%20September%202022%20v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xoserve-my.sharepoint.com/personal/james_rigby_xoserve_com/Documents/chmc-change-budget%20August%202022%20v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xoserve-my.sharepoint.com/personal/james_rigby_xoserve_com/Documents/Cost%20Stack%20BP23%20Genernal%20Change.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xoserve-my.sharepoint.com/personal/james_rigby_xoserve_com/Documents/General%20Change%20Burn.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Committed to date per constituency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BP22_23!$R$1</c:f>
              <c:strCache>
                <c:ptCount val="1"/>
                <c:pt idx="0">
                  <c:v>Committed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BP22_23!$Q$2:$Q$5</c:f>
              <c:strCache>
                <c:ptCount val="4"/>
                <c:pt idx="0">
                  <c:v>Shipper</c:v>
                </c:pt>
                <c:pt idx="1">
                  <c:v>DN</c:v>
                </c:pt>
                <c:pt idx="2">
                  <c:v>IGT</c:v>
                </c:pt>
                <c:pt idx="3">
                  <c:v>NTS</c:v>
                </c:pt>
              </c:strCache>
            </c:strRef>
          </c:cat>
          <c:val>
            <c:numRef>
              <c:f>BP22_23!$R$2:$R$5</c:f>
              <c:numCache>
                <c:formatCode>"£"#,##0</c:formatCode>
                <c:ptCount val="4"/>
                <c:pt idx="0">
                  <c:v>1387949</c:v>
                </c:pt>
                <c:pt idx="1">
                  <c:v>476940</c:v>
                </c:pt>
                <c:pt idx="2">
                  <c:v>13455</c:v>
                </c:pt>
                <c:pt idx="3">
                  <c:v>0</c:v>
                </c:pt>
              </c:numCache>
            </c:numRef>
          </c:val>
          <c:extLst>
            <c:ext xmlns:c16="http://schemas.microsoft.com/office/drawing/2014/chart" uri="{C3380CC4-5D6E-409C-BE32-E72D297353CC}">
              <c16:uniqueId val="{00000000-3832-44C5-BB18-CE7E3B98048A}"/>
            </c:ext>
          </c:extLst>
        </c:ser>
        <c:ser>
          <c:idx val="1"/>
          <c:order val="1"/>
          <c:tx>
            <c:strRef>
              <c:f>BP22_23!$T$1</c:f>
              <c:strCache>
                <c:ptCount val="1"/>
                <c:pt idx="0">
                  <c:v>Uncommitted</c:v>
                </c:pt>
              </c:strCache>
            </c:strRef>
          </c:tx>
          <c:spPr>
            <a:solidFill>
              <a:srgbClr val="9BC2E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BP22_23!$Q$2:$Q$5</c:f>
              <c:strCache>
                <c:ptCount val="4"/>
                <c:pt idx="0">
                  <c:v>Shipper</c:v>
                </c:pt>
                <c:pt idx="1">
                  <c:v>DN</c:v>
                </c:pt>
                <c:pt idx="2">
                  <c:v>IGT</c:v>
                </c:pt>
                <c:pt idx="3">
                  <c:v>NTS</c:v>
                </c:pt>
              </c:strCache>
            </c:strRef>
          </c:cat>
          <c:val>
            <c:numRef>
              <c:f>BP22_23!$T$2:$T$5</c:f>
              <c:numCache>
                <c:formatCode>"£"#,##0</c:formatCode>
                <c:ptCount val="4"/>
                <c:pt idx="0">
                  <c:v>491412.45292500011</c:v>
                </c:pt>
                <c:pt idx="1">
                  <c:v>654756.33187499992</c:v>
                </c:pt>
                <c:pt idx="2">
                  <c:v>163447.939725</c:v>
                </c:pt>
                <c:pt idx="3">
                  <c:v>66021.525475000002</c:v>
                </c:pt>
              </c:numCache>
            </c:numRef>
          </c:val>
          <c:extLst>
            <c:ext xmlns:c16="http://schemas.microsoft.com/office/drawing/2014/chart" uri="{C3380CC4-5D6E-409C-BE32-E72D297353CC}">
              <c16:uniqueId val="{00000001-3832-44C5-BB18-CE7E3B98048A}"/>
            </c:ext>
          </c:extLst>
        </c:ser>
        <c:dLbls>
          <c:showLegendKey val="0"/>
          <c:showVal val="0"/>
          <c:showCatName val="0"/>
          <c:showSerName val="0"/>
          <c:showPercent val="0"/>
          <c:showBubbleSize val="0"/>
        </c:dLbls>
        <c:gapWidth val="150"/>
        <c:overlap val="100"/>
        <c:axId val="175884679"/>
        <c:axId val="674047208"/>
      </c:barChart>
      <c:catAx>
        <c:axId val="1758846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4047208"/>
        <c:crosses val="autoZero"/>
        <c:auto val="1"/>
        <c:lblAlgn val="ctr"/>
        <c:lblOffset val="100"/>
        <c:noMultiLvlLbl val="0"/>
      </c:catAx>
      <c:valAx>
        <c:axId val="6740472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58846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General Change Historic</a:t>
            </a:r>
            <a:r>
              <a:rPr lang="en-GB" baseline="0"/>
              <a:t> Totals £m</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'total budgets '!$A$2</c:f>
              <c:strCache>
                <c:ptCount val="1"/>
                <c:pt idx="0">
                  <c:v>General Change</c:v>
                </c:pt>
              </c:strCache>
            </c:strRef>
          </c:tx>
          <c:spPr>
            <a:solidFill>
              <a:schemeClr val="accent5">
                <a:lumMod val="60000"/>
                <a:lumOff val="40000"/>
              </a:schemeClr>
            </a:solidFill>
            <a:ln>
              <a:noFill/>
            </a:ln>
            <a:effectLst/>
          </c:spPr>
          <c:invertIfNegative val="0"/>
          <c:cat>
            <c:strRef>
              <c:f>'total budgets '!$B$1:$E$1</c:f>
              <c:strCache>
                <c:ptCount val="4"/>
                <c:pt idx="0">
                  <c:v>BP20 £m</c:v>
                </c:pt>
                <c:pt idx="1">
                  <c:v>BP21 £m</c:v>
                </c:pt>
                <c:pt idx="2">
                  <c:v>BP22 £m</c:v>
                </c:pt>
                <c:pt idx="3">
                  <c:v>Proposed BP23 £m</c:v>
                </c:pt>
              </c:strCache>
            </c:strRef>
          </c:cat>
          <c:val>
            <c:numRef>
              <c:f>'total budgets '!$B$2:$E$2</c:f>
              <c:numCache>
                <c:formatCode>"£"#,##0.00_);[Red]\("£"#,##0.00\)</c:formatCode>
                <c:ptCount val="4"/>
                <c:pt idx="0">
                  <c:v>3.1</c:v>
                </c:pt>
                <c:pt idx="1">
                  <c:v>3.6</c:v>
                </c:pt>
                <c:pt idx="2">
                  <c:v>3.25</c:v>
                </c:pt>
                <c:pt idx="3">
                  <c:v>3.4</c:v>
                </c:pt>
              </c:numCache>
            </c:numRef>
          </c:val>
          <c:extLst>
            <c:ext xmlns:c16="http://schemas.microsoft.com/office/drawing/2014/chart" uri="{C3380CC4-5D6E-409C-BE32-E72D297353CC}">
              <c16:uniqueId val="{00000000-64B7-4D0B-8AE7-94D5DC12301F}"/>
            </c:ext>
          </c:extLst>
        </c:ser>
        <c:ser>
          <c:idx val="1"/>
          <c:order val="1"/>
          <c:tx>
            <c:strRef>
              <c:f>'total budgets '!$A$3</c:f>
              <c:strCache>
                <c:ptCount val="1"/>
                <c:pt idx="0">
                  <c:v>Non-standard data items for reporting</c:v>
                </c:pt>
              </c:strCache>
            </c:strRef>
          </c:tx>
          <c:spPr>
            <a:solidFill>
              <a:schemeClr val="accent5">
                <a:lumMod val="20000"/>
                <a:lumOff val="80000"/>
              </a:schemeClr>
            </a:solidFill>
            <a:ln>
              <a:noFill/>
            </a:ln>
            <a:effectLst/>
          </c:spPr>
          <c:invertIfNegative val="0"/>
          <c:cat>
            <c:strRef>
              <c:f>'total budgets '!$B$1:$E$1</c:f>
              <c:strCache>
                <c:ptCount val="4"/>
                <c:pt idx="0">
                  <c:v>BP20 £m</c:v>
                </c:pt>
                <c:pt idx="1">
                  <c:v>BP21 £m</c:v>
                </c:pt>
                <c:pt idx="2">
                  <c:v>BP22 £m</c:v>
                </c:pt>
                <c:pt idx="3">
                  <c:v>Proposed BP23 £m</c:v>
                </c:pt>
              </c:strCache>
            </c:strRef>
          </c:cat>
          <c:val>
            <c:numRef>
              <c:f>'total budgets '!$B$3:$E$3</c:f>
              <c:numCache>
                <c:formatCode>"£"#,##0.00_);[Red]\("£"#,##0.00\)</c:formatCode>
                <c:ptCount val="4"/>
                <c:pt idx="0">
                  <c:v>0.1</c:v>
                </c:pt>
                <c:pt idx="1">
                  <c:v>0.1</c:v>
                </c:pt>
                <c:pt idx="2">
                  <c:v>0.1</c:v>
                </c:pt>
                <c:pt idx="3">
                  <c:v>0.1</c:v>
                </c:pt>
              </c:numCache>
            </c:numRef>
          </c:val>
          <c:extLst>
            <c:ext xmlns:c16="http://schemas.microsoft.com/office/drawing/2014/chart" uri="{C3380CC4-5D6E-409C-BE32-E72D297353CC}">
              <c16:uniqueId val="{00000001-64B7-4D0B-8AE7-94D5DC12301F}"/>
            </c:ext>
          </c:extLst>
        </c:ser>
        <c:dLbls>
          <c:showLegendKey val="0"/>
          <c:showVal val="0"/>
          <c:showCatName val="0"/>
          <c:showSerName val="0"/>
          <c:showPercent val="0"/>
          <c:showBubbleSize val="0"/>
        </c:dLbls>
        <c:gapWidth val="150"/>
        <c:overlap val="100"/>
        <c:axId val="2028929920"/>
        <c:axId val="2028930336"/>
      </c:barChart>
      <c:catAx>
        <c:axId val="2028929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28930336"/>
        <c:crosses val="autoZero"/>
        <c:auto val="1"/>
        <c:lblAlgn val="ctr"/>
        <c:lblOffset val="100"/>
        <c:noMultiLvlLbl val="0"/>
      </c:catAx>
      <c:valAx>
        <c:axId val="2028930336"/>
        <c:scaling>
          <c:orientation val="minMax"/>
          <c:max val="5"/>
        </c:scaling>
        <c:delete val="0"/>
        <c:axPos val="l"/>
        <c:majorGridlines>
          <c:spPr>
            <a:ln w="9525" cap="flat" cmpd="sng" algn="ctr">
              <a:solidFill>
                <a:schemeClr val="tx1">
                  <a:lumMod val="15000"/>
                  <a:lumOff val="85000"/>
                </a:schemeClr>
              </a:solidFill>
              <a:round/>
            </a:ln>
            <a:effectLst/>
          </c:spPr>
        </c:majorGridlines>
        <c:numFmt formatCode="#,##0.00_);[Red]\(#,##0.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289299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GB"/>
              <a:t>Proposed BP23 Shape &amp; £m Breakdown per Constituency</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Sheet2!$R$2</c:f>
              <c:strCache>
                <c:ptCount val="1"/>
                <c:pt idx="0">
                  <c:v>Shipper £m</c:v>
                </c:pt>
              </c:strCache>
            </c:strRef>
          </c:tx>
          <c:spPr>
            <a:solidFill>
              <a:schemeClr val="accent1"/>
            </a:solidFill>
            <a:ln>
              <a:noFill/>
            </a:ln>
            <a:effectLst/>
          </c:spPr>
          <c:invertIfNegative val="0"/>
          <c:cat>
            <c:strRef>
              <c:f>Sheet2!$P$3:$P$8</c:f>
              <c:strCache>
                <c:ptCount val="6"/>
                <c:pt idx="0">
                  <c:v>Major Release</c:v>
                </c:pt>
                <c:pt idx="1">
                  <c:v>Standalone Delivery</c:v>
                </c:pt>
                <c:pt idx="2">
                  <c:v>Design</c:v>
                </c:pt>
                <c:pt idx="3">
                  <c:v>PAC</c:v>
                </c:pt>
                <c:pt idx="4">
                  <c:v>Market Trials</c:v>
                </c:pt>
                <c:pt idx="5">
                  <c:v>REC Change Development</c:v>
                </c:pt>
              </c:strCache>
            </c:strRef>
          </c:cat>
          <c:val>
            <c:numRef>
              <c:f>Sheet2!$R$3:$R$8</c:f>
              <c:numCache>
                <c:formatCode>"£"#,##0.00</c:formatCode>
                <c:ptCount val="6"/>
                <c:pt idx="0">
                  <c:v>1.2620263076325</c:v>
                </c:pt>
                <c:pt idx="1">
                  <c:v>0.12989249999999999</c:v>
                </c:pt>
                <c:pt idx="2">
                  <c:v>0.15465764529250001</c:v>
                </c:pt>
                <c:pt idx="3">
                  <c:v>0.1022</c:v>
                </c:pt>
                <c:pt idx="4">
                  <c:v>0.11545999999999999</c:v>
                </c:pt>
                <c:pt idx="5">
                  <c:v>0.20205500000000001</c:v>
                </c:pt>
              </c:numCache>
            </c:numRef>
          </c:val>
          <c:extLst>
            <c:ext xmlns:c16="http://schemas.microsoft.com/office/drawing/2014/chart" uri="{C3380CC4-5D6E-409C-BE32-E72D297353CC}">
              <c16:uniqueId val="{00000000-6CF6-487C-B157-E95FE03E2A88}"/>
            </c:ext>
          </c:extLst>
        </c:ser>
        <c:ser>
          <c:idx val="1"/>
          <c:order val="1"/>
          <c:tx>
            <c:strRef>
              <c:f>Sheet2!$S$2</c:f>
              <c:strCache>
                <c:ptCount val="1"/>
                <c:pt idx="0">
                  <c:v>DN £m</c:v>
                </c:pt>
              </c:strCache>
            </c:strRef>
          </c:tx>
          <c:spPr>
            <a:solidFill>
              <a:schemeClr val="accent2"/>
            </a:solidFill>
            <a:ln>
              <a:noFill/>
            </a:ln>
            <a:effectLst/>
          </c:spPr>
          <c:invertIfNegative val="0"/>
          <c:cat>
            <c:strRef>
              <c:f>Sheet2!$P$3:$P$8</c:f>
              <c:strCache>
                <c:ptCount val="6"/>
                <c:pt idx="0">
                  <c:v>Major Release</c:v>
                </c:pt>
                <c:pt idx="1">
                  <c:v>Standalone Delivery</c:v>
                </c:pt>
                <c:pt idx="2">
                  <c:v>Design</c:v>
                </c:pt>
                <c:pt idx="3">
                  <c:v>PAC</c:v>
                </c:pt>
                <c:pt idx="4">
                  <c:v>Market Trials</c:v>
                </c:pt>
                <c:pt idx="5">
                  <c:v>REC Change Development</c:v>
                </c:pt>
              </c:strCache>
            </c:strRef>
          </c:cat>
          <c:val>
            <c:numRef>
              <c:f>Sheet2!$S$3:$S$8</c:f>
              <c:numCache>
                <c:formatCode>"£"#,##0.00</c:formatCode>
                <c:ptCount val="6"/>
                <c:pt idx="0">
                  <c:v>0.75966419868750001</c:v>
                </c:pt>
                <c:pt idx="1">
                  <c:v>7.8187499999999993E-2</c:v>
                </c:pt>
                <c:pt idx="2">
                  <c:v>9.3094633187499998E-2</c:v>
                </c:pt>
                <c:pt idx="3">
                  <c:v>6.2125E-2</c:v>
                </c:pt>
                <c:pt idx="4">
                  <c:v>6.9500000000000006E-2</c:v>
                </c:pt>
                <c:pt idx="5">
                  <c:v>0.12162499999999998</c:v>
                </c:pt>
              </c:numCache>
            </c:numRef>
          </c:val>
          <c:extLst>
            <c:ext xmlns:c16="http://schemas.microsoft.com/office/drawing/2014/chart" uri="{C3380CC4-5D6E-409C-BE32-E72D297353CC}">
              <c16:uniqueId val="{00000001-6CF6-487C-B157-E95FE03E2A88}"/>
            </c:ext>
          </c:extLst>
        </c:ser>
        <c:ser>
          <c:idx val="2"/>
          <c:order val="2"/>
          <c:tx>
            <c:strRef>
              <c:f>Sheet2!$T$2</c:f>
              <c:strCache>
                <c:ptCount val="1"/>
                <c:pt idx="0">
                  <c:v>IGT £m</c:v>
                </c:pt>
              </c:strCache>
            </c:strRef>
          </c:tx>
          <c:spPr>
            <a:solidFill>
              <a:schemeClr val="accent3"/>
            </a:solidFill>
            <a:ln>
              <a:noFill/>
            </a:ln>
            <a:effectLst/>
          </c:spPr>
          <c:invertIfNegative val="0"/>
          <c:cat>
            <c:strRef>
              <c:f>Sheet2!$P$3:$P$8</c:f>
              <c:strCache>
                <c:ptCount val="6"/>
                <c:pt idx="0">
                  <c:v>Major Release</c:v>
                </c:pt>
                <c:pt idx="1">
                  <c:v>Standalone Delivery</c:v>
                </c:pt>
                <c:pt idx="2">
                  <c:v>Design</c:v>
                </c:pt>
                <c:pt idx="3">
                  <c:v>PAC</c:v>
                </c:pt>
                <c:pt idx="4">
                  <c:v>Market Trials</c:v>
                </c:pt>
                <c:pt idx="5">
                  <c:v>REC Change Development</c:v>
                </c:pt>
              </c:strCache>
            </c:strRef>
          </c:cat>
          <c:val>
            <c:numRef>
              <c:f>Sheet2!$T$3:$T$8</c:f>
              <c:numCache>
                <c:formatCode>"£"#,##0.00</c:formatCode>
                <c:ptCount val="6"/>
                <c:pt idx="0">
                  <c:v>0.1182671457525</c:v>
                </c:pt>
                <c:pt idx="1">
                  <c:v>1.2172499999999999E-2</c:v>
                </c:pt>
                <c:pt idx="2">
                  <c:v>1.4493293972500002E-2</c:v>
                </c:pt>
                <c:pt idx="3">
                  <c:v>1.0675E-2</c:v>
                </c:pt>
                <c:pt idx="4">
                  <c:v>1.082E-2</c:v>
                </c:pt>
                <c:pt idx="5">
                  <c:v>1.8935E-2</c:v>
                </c:pt>
              </c:numCache>
            </c:numRef>
          </c:val>
          <c:extLst>
            <c:ext xmlns:c16="http://schemas.microsoft.com/office/drawing/2014/chart" uri="{C3380CC4-5D6E-409C-BE32-E72D297353CC}">
              <c16:uniqueId val="{00000002-6CF6-487C-B157-E95FE03E2A88}"/>
            </c:ext>
          </c:extLst>
        </c:ser>
        <c:ser>
          <c:idx val="3"/>
          <c:order val="3"/>
          <c:tx>
            <c:strRef>
              <c:f>Sheet2!$U$2</c:f>
              <c:strCache>
                <c:ptCount val="1"/>
                <c:pt idx="0">
                  <c:v>NTS £m</c:v>
                </c:pt>
              </c:strCache>
            </c:strRef>
          </c:tx>
          <c:spPr>
            <a:solidFill>
              <a:schemeClr val="accent4"/>
            </a:solidFill>
            <a:ln>
              <a:noFill/>
            </a:ln>
            <a:effectLst/>
          </c:spPr>
          <c:invertIfNegative val="0"/>
          <c:cat>
            <c:strRef>
              <c:f>Sheet2!$P$3:$P$8</c:f>
              <c:strCache>
                <c:ptCount val="6"/>
                <c:pt idx="0">
                  <c:v>Major Release</c:v>
                </c:pt>
                <c:pt idx="1">
                  <c:v>Standalone Delivery</c:v>
                </c:pt>
                <c:pt idx="2">
                  <c:v>Design</c:v>
                </c:pt>
                <c:pt idx="3">
                  <c:v>PAC</c:v>
                </c:pt>
                <c:pt idx="4">
                  <c:v>Market Trials</c:v>
                </c:pt>
                <c:pt idx="5">
                  <c:v>REC Change Development</c:v>
                </c:pt>
              </c:strCache>
            </c:strRef>
          </c:cat>
          <c:val>
            <c:numRef>
              <c:f>Sheet2!$U$3:$U$8</c:f>
              <c:numCache>
                <c:formatCode>"£"#,##0.00</c:formatCode>
                <c:ptCount val="6"/>
                <c:pt idx="0">
                  <c:v>4.6126372927499999E-2</c:v>
                </c:pt>
                <c:pt idx="1">
                  <c:v>4.7475E-3</c:v>
                </c:pt>
                <c:pt idx="2">
                  <c:v>5.6526525475000004E-3</c:v>
                </c:pt>
                <c:pt idx="3">
                  <c:v>0</c:v>
                </c:pt>
                <c:pt idx="4">
                  <c:v>4.2199999999999998E-3</c:v>
                </c:pt>
                <c:pt idx="5">
                  <c:v>7.3850000000000001E-3</c:v>
                </c:pt>
              </c:numCache>
            </c:numRef>
          </c:val>
          <c:extLst>
            <c:ext xmlns:c16="http://schemas.microsoft.com/office/drawing/2014/chart" uri="{C3380CC4-5D6E-409C-BE32-E72D297353CC}">
              <c16:uniqueId val="{00000003-6CF6-487C-B157-E95FE03E2A88}"/>
            </c:ext>
          </c:extLst>
        </c:ser>
        <c:dLbls>
          <c:showLegendKey val="0"/>
          <c:showVal val="0"/>
          <c:showCatName val="0"/>
          <c:showSerName val="0"/>
          <c:showPercent val="0"/>
          <c:showBubbleSize val="0"/>
        </c:dLbls>
        <c:gapWidth val="219"/>
        <c:overlap val="-27"/>
        <c:axId val="377677184"/>
        <c:axId val="377679680"/>
      </c:barChart>
      <c:catAx>
        <c:axId val="377677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377679680"/>
        <c:crosses val="autoZero"/>
        <c:auto val="1"/>
        <c:lblAlgn val="ctr"/>
        <c:lblOffset val="100"/>
        <c:noMultiLvlLbl val="0"/>
      </c:catAx>
      <c:valAx>
        <c:axId val="37767968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3776771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b="1"/>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r>
              <a:rPr lang="en-GB" sz="1100"/>
              <a:t>£m forecast total committed </a:t>
            </a:r>
            <a:r>
              <a:rPr lang="en-GB" sz="1100" baseline="0"/>
              <a:t>funds (@maximum utilisation)</a:t>
            </a:r>
            <a:endParaRPr lang="en-GB" sz="1100"/>
          </a:p>
        </c:rich>
      </c:tx>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Sheet1!$G$1</c:f>
              <c:strCache>
                <c:ptCount val="1"/>
                <c:pt idx="0">
                  <c:v>£m Monthly Forecacst (Maximum Utlisation)</c:v>
                </c:pt>
              </c:strCache>
            </c:strRef>
          </c:tx>
          <c:spPr>
            <a:ln w="28575" cap="rnd">
              <a:solidFill>
                <a:schemeClr val="accent1"/>
              </a:solidFill>
              <a:round/>
            </a:ln>
            <a:effectLst/>
          </c:spPr>
          <c:marker>
            <c:symbol val="none"/>
          </c:marker>
          <c:cat>
            <c:strRef>
              <c:f>Sheet1!$A$2:$A$13</c:f>
              <c:strCache>
                <c:ptCount val="12"/>
                <c:pt idx="0">
                  <c:v>Apr</c:v>
                </c:pt>
                <c:pt idx="1">
                  <c:v>May</c:v>
                </c:pt>
                <c:pt idx="2">
                  <c:v>Jun</c:v>
                </c:pt>
                <c:pt idx="3">
                  <c:v>Jul</c:v>
                </c:pt>
                <c:pt idx="4">
                  <c:v>Aug</c:v>
                </c:pt>
                <c:pt idx="5">
                  <c:v>Sep</c:v>
                </c:pt>
                <c:pt idx="6">
                  <c:v>Oct</c:v>
                </c:pt>
                <c:pt idx="7">
                  <c:v>Nov</c:v>
                </c:pt>
                <c:pt idx="8">
                  <c:v>Dec</c:v>
                </c:pt>
                <c:pt idx="9">
                  <c:v>Jan</c:v>
                </c:pt>
                <c:pt idx="10">
                  <c:v>Feb</c:v>
                </c:pt>
                <c:pt idx="11">
                  <c:v>Mar</c:v>
                </c:pt>
              </c:strCache>
            </c:strRef>
          </c:cat>
          <c:val>
            <c:numRef>
              <c:f>Sheet1!$G$2:$G$13</c:f>
              <c:numCache>
                <c:formatCode>0.0</c:formatCode>
                <c:ptCount val="12"/>
                <c:pt idx="0">
                  <c:v>7.9000000000000001E-2</c:v>
                </c:pt>
                <c:pt idx="1">
                  <c:v>0.874</c:v>
                </c:pt>
                <c:pt idx="2">
                  <c:v>0.16699999999999998</c:v>
                </c:pt>
                <c:pt idx="3">
                  <c:v>7.9000000000000001E-2</c:v>
                </c:pt>
                <c:pt idx="4">
                  <c:v>7.9000000000000001E-2</c:v>
                </c:pt>
                <c:pt idx="5">
                  <c:v>0.874</c:v>
                </c:pt>
                <c:pt idx="6">
                  <c:v>7.9000000000000001E-2</c:v>
                </c:pt>
                <c:pt idx="7">
                  <c:v>0.16699999999999998</c:v>
                </c:pt>
                <c:pt idx="8">
                  <c:v>7.9000000000000001E-2</c:v>
                </c:pt>
                <c:pt idx="9">
                  <c:v>0.874</c:v>
                </c:pt>
                <c:pt idx="10">
                  <c:v>7.9000000000000001E-2</c:v>
                </c:pt>
                <c:pt idx="11">
                  <c:v>7.9000000000000001E-2</c:v>
                </c:pt>
              </c:numCache>
            </c:numRef>
          </c:val>
          <c:smooth val="0"/>
          <c:extLst>
            <c:ext xmlns:c16="http://schemas.microsoft.com/office/drawing/2014/chart" uri="{C3380CC4-5D6E-409C-BE32-E72D297353CC}">
              <c16:uniqueId val="{00000000-F34F-4FE2-820F-9E0B7DC8D7ED}"/>
            </c:ext>
          </c:extLst>
        </c:ser>
        <c:ser>
          <c:idx val="1"/>
          <c:order val="1"/>
          <c:tx>
            <c:strRef>
              <c:f>Sheet1!$H$1</c:f>
              <c:strCache>
                <c:ptCount val="1"/>
                <c:pt idx="0">
                  <c:v>£m Cumulative Forecast (Maximum Utlisation)</c:v>
                </c:pt>
              </c:strCache>
            </c:strRef>
          </c:tx>
          <c:spPr>
            <a:ln w="28575" cap="rnd">
              <a:solidFill>
                <a:schemeClr val="accent2"/>
              </a:solidFill>
              <a:round/>
            </a:ln>
            <a:effectLst/>
          </c:spPr>
          <c:marker>
            <c:symbol val="none"/>
          </c:marker>
          <c:cat>
            <c:strRef>
              <c:f>Sheet1!$A$2:$A$13</c:f>
              <c:strCache>
                <c:ptCount val="12"/>
                <c:pt idx="0">
                  <c:v>Apr</c:v>
                </c:pt>
                <c:pt idx="1">
                  <c:v>May</c:v>
                </c:pt>
                <c:pt idx="2">
                  <c:v>Jun</c:v>
                </c:pt>
                <c:pt idx="3">
                  <c:v>Jul</c:v>
                </c:pt>
                <c:pt idx="4">
                  <c:v>Aug</c:v>
                </c:pt>
                <c:pt idx="5">
                  <c:v>Sep</c:v>
                </c:pt>
                <c:pt idx="6">
                  <c:v>Oct</c:v>
                </c:pt>
                <c:pt idx="7">
                  <c:v>Nov</c:v>
                </c:pt>
                <c:pt idx="8">
                  <c:v>Dec</c:v>
                </c:pt>
                <c:pt idx="9">
                  <c:v>Jan</c:v>
                </c:pt>
                <c:pt idx="10">
                  <c:v>Feb</c:v>
                </c:pt>
                <c:pt idx="11">
                  <c:v>Mar</c:v>
                </c:pt>
              </c:strCache>
            </c:strRef>
          </c:cat>
          <c:val>
            <c:numRef>
              <c:f>Sheet1!$H$2:$H$13</c:f>
              <c:numCache>
                <c:formatCode>0.0</c:formatCode>
                <c:ptCount val="12"/>
                <c:pt idx="0">
                  <c:v>7.9000000000000001E-2</c:v>
                </c:pt>
                <c:pt idx="1">
                  <c:v>0.95299999999999996</c:v>
                </c:pt>
                <c:pt idx="2">
                  <c:v>1.1199999999999999</c:v>
                </c:pt>
                <c:pt idx="3">
                  <c:v>1.1990000000000001</c:v>
                </c:pt>
                <c:pt idx="4">
                  <c:v>1.2779999999999998</c:v>
                </c:pt>
                <c:pt idx="5">
                  <c:v>2.1520000000000001</c:v>
                </c:pt>
                <c:pt idx="6">
                  <c:v>2.2310000000000003</c:v>
                </c:pt>
                <c:pt idx="7">
                  <c:v>2.3980000000000001</c:v>
                </c:pt>
                <c:pt idx="8">
                  <c:v>2.4770000000000003</c:v>
                </c:pt>
                <c:pt idx="9">
                  <c:v>3.3510000000000004</c:v>
                </c:pt>
                <c:pt idx="10">
                  <c:v>3.4300000000000006</c:v>
                </c:pt>
                <c:pt idx="11">
                  <c:v>3.5090000000000008</c:v>
                </c:pt>
              </c:numCache>
            </c:numRef>
          </c:val>
          <c:smooth val="0"/>
          <c:extLst>
            <c:ext xmlns:c16="http://schemas.microsoft.com/office/drawing/2014/chart" uri="{C3380CC4-5D6E-409C-BE32-E72D297353CC}">
              <c16:uniqueId val="{00000001-F34F-4FE2-820F-9E0B7DC8D7ED}"/>
            </c:ext>
          </c:extLst>
        </c:ser>
        <c:dLbls>
          <c:showLegendKey val="0"/>
          <c:showVal val="0"/>
          <c:showCatName val="0"/>
          <c:showSerName val="0"/>
          <c:showPercent val="0"/>
          <c:showBubbleSize val="0"/>
        </c:dLbls>
        <c:smooth val="0"/>
        <c:axId val="609023440"/>
        <c:axId val="609027600"/>
      </c:lineChart>
      <c:catAx>
        <c:axId val="609023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9027600"/>
        <c:crosses val="autoZero"/>
        <c:auto val="1"/>
        <c:lblAlgn val="ctr"/>
        <c:lblOffset val="100"/>
        <c:noMultiLvlLbl val="0"/>
      </c:catAx>
      <c:valAx>
        <c:axId val="60902760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9023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0.47351</cdr:x>
      <cdr:y>0.47098</cdr:y>
    </cdr:from>
    <cdr:to>
      <cdr:x>0.83087</cdr:x>
      <cdr:y>0.52902</cdr:y>
    </cdr:to>
    <cdr:sp macro="" textlink="">
      <cdr:nvSpPr>
        <cdr:cNvPr id="2" name="Text Box 2"/>
        <cdr:cNvSpPr txBox="1">
          <a:spLocks xmlns:a="http://schemas.openxmlformats.org/drawingml/2006/main" noChangeArrowheads="1"/>
        </cdr:cNvSpPr>
      </cdr:nvSpPr>
      <cdr:spPr bwMode="auto">
        <a:xfrm xmlns:a="http://schemas.openxmlformats.org/drawingml/2006/main">
          <a:off x="2655198" y="1597936"/>
          <a:ext cx="2003905" cy="196917"/>
        </a:xfrm>
        <a:prstGeom xmlns:a="http://schemas.openxmlformats.org/drawingml/2006/main" prst="rect">
          <a:avLst/>
        </a:prstGeom>
        <a:solidFill xmlns:a="http://schemas.openxmlformats.org/drawingml/2006/main">
          <a:srgbClr val="FFFFFF"/>
        </a:solidFill>
        <a:ln xmlns:a="http://schemas.openxmlformats.org/drawingml/2006/main" w="9525">
          <a:noFill/>
          <a:miter lim="800000"/>
          <a:headEnd/>
          <a:tailEnd/>
        </a:ln>
      </cdr:spPr>
      <cdr:txBody>
        <a:bodyPr xmlns:a="http://schemas.openxmlformats.org/drawingml/2006/main" rot="0" vert="horz" wrap="square" lIns="91440" tIns="45720" rIns="91440" bIns="45720" anchor="t" anchorCtr="0">
          <a:spAutoFit/>
        </a:bodyPr>
        <a:lstStyle xmlns:a="http://schemas.openxmlformats.org/drawingml/2006/main"/>
        <a:p xmlns:a="http://schemas.openxmlformats.org/drawingml/2006/main">
          <a:pPr>
            <a:lnSpc>
              <a:spcPct val="107000"/>
            </a:lnSpc>
            <a:spcAft>
              <a:spcPts val="800"/>
            </a:spcAft>
          </a:pPr>
          <a:r>
            <a:rPr lang="en-GB" sz="1100">
              <a:effectLst/>
              <a:latin typeface="Calibri" panose="020F0502020204030204" pitchFamily="34" charset="0"/>
              <a:ea typeface="Calibri" panose="020F0502020204030204" pitchFamily="34" charset="0"/>
              <a:cs typeface="Arial" panose="020B0604020202020204" pitchFamily="34" charset="0"/>
            </a:rPr>
            <a:t>Funding approval for Major Release</a:t>
          </a:r>
        </a:p>
      </cdr:txBody>
    </cdr:sp>
  </cdr:relSizeAnchor>
  <cdr:relSizeAnchor xmlns:cdr="http://schemas.openxmlformats.org/drawingml/2006/chartDrawing">
    <cdr:from>
      <cdr:x>0.191</cdr:x>
      <cdr:y>0.59427</cdr:y>
    </cdr:from>
    <cdr:to>
      <cdr:x>0.51955</cdr:x>
      <cdr:y>0.65794</cdr:y>
    </cdr:to>
    <cdr:cxnSp macro="">
      <cdr:nvCxnSpPr>
        <cdr:cNvPr id="4" name="Straight Arrow Connector 3">
          <a:extLst xmlns:a="http://schemas.openxmlformats.org/drawingml/2006/main">
            <a:ext uri="{FF2B5EF4-FFF2-40B4-BE49-F238E27FC236}">
              <a16:creationId xmlns:a16="http://schemas.microsoft.com/office/drawing/2014/main" id="{D710D9B8-62EA-412B-A90B-11ED08CE0A39}"/>
            </a:ext>
          </a:extLst>
        </cdr:cNvPr>
        <cdr:cNvCxnSpPr/>
      </cdr:nvCxnSpPr>
      <cdr:spPr>
        <a:xfrm xmlns:a="http://schemas.openxmlformats.org/drawingml/2006/main" flipH="1">
          <a:off x="1071023" y="2016224"/>
          <a:ext cx="1842387" cy="21602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0.48438</cdr:x>
      <cdr:y>0.59427</cdr:y>
    </cdr:from>
    <cdr:to>
      <cdr:x>0.53771</cdr:x>
      <cdr:y>0.64334</cdr:y>
    </cdr:to>
    <cdr:cxnSp macro="">
      <cdr:nvCxnSpPr>
        <cdr:cNvPr id="5" name="Straight Arrow Connector 4">
          <a:extLst xmlns:a="http://schemas.openxmlformats.org/drawingml/2006/main">
            <a:ext uri="{FF2B5EF4-FFF2-40B4-BE49-F238E27FC236}">
              <a16:creationId xmlns:a16="http://schemas.microsoft.com/office/drawing/2014/main" id="{4B575924-DC4A-4601-8886-1BBCF3C33EB1}"/>
            </a:ext>
          </a:extLst>
        </cdr:cNvPr>
        <cdr:cNvCxnSpPr/>
      </cdr:nvCxnSpPr>
      <cdr:spPr>
        <a:xfrm xmlns:a="http://schemas.openxmlformats.org/drawingml/2006/main" flipH="1">
          <a:off x="2716166" y="2016224"/>
          <a:ext cx="299072" cy="16650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0.55055</cdr:x>
      <cdr:y>0.59427</cdr:y>
    </cdr:from>
    <cdr:to>
      <cdr:x>0.7817</cdr:x>
      <cdr:y>0.61549</cdr:y>
    </cdr:to>
    <cdr:cxnSp macro="">
      <cdr:nvCxnSpPr>
        <cdr:cNvPr id="7" name="Straight Arrow Connector 6">
          <a:extLst xmlns:a="http://schemas.openxmlformats.org/drawingml/2006/main">
            <a:ext uri="{FF2B5EF4-FFF2-40B4-BE49-F238E27FC236}">
              <a16:creationId xmlns:a16="http://schemas.microsoft.com/office/drawing/2014/main" id="{4F205CE3-84AB-419D-BB20-D1CBB21F7989}"/>
            </a:ext>
          </a:extLst>
        </cdr:cNvPr>
        <cdr:cNvCxnSpPr/>
      </cdr:nvCxnSpPr>
      <cdr:spPr>
        <a:xfrm xmlns:a="http://schemas.openxmlformats.org/drawingml/2006/main">
          <a:off x="3087246" y="2016224"/>
          <a:ext cx="1296144" cy="72008"/>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4143588" y="0"/>
            <a:ext cx="3169920" cy="480060"/>
          </a:xfrm>
          <a:prstGeom prst="rect">
            <a:avLst/>
          </a:prstGeom>
        </p:spPr>
        <p:txBody>
          <a:bodyPr vert="horz" lIns="91440" tIns="45720" rIns="91440" bIns="45720" rtlCol="0"/>
          <a:lstStyle>
            <a:lvl1pPr algn="r">
              <a:defRPr sz="1200"/>
            </a:lvl1pPr>
          </a:lstStyle>
          <a:p>
            <a:fld id="{30CC7C86-2D66-4C55-8F99-E153512351BA}" type="datetimeFigureOut">
              <a:rPr lang="en-GB" smtClean="0"/>
              <a:t>26/08/2022</a:t>
            </a:fld>
            <a:endParaRPr lang="en-GB" dirty="0"/>
          </a:p>
        </p:txBody>
      </p:sp>
      <p:sp>
        <p:nvSpPr>
          <p:cNvPr id="4" name="Slide Image Placeholder 3"/>
          <p:cNvSpPr>
            <a:spLocks noGrp="1" noRot="1" noChangeAspect="1"/>
          </p:cNvSpPr>
          <p:nvPr>
            <p:ph type="sldImg" idx="2"/>
          </p:nvPr>
        </p:nvSpPr>
        <p:spPr>
          <a:xfrm>
            <a:off x="458788" y="720725"/>
            <a:ext cx="6397625" cy="359886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4143588" y="9119474"/>
            <a:ext cx="3169920" cy="48006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4</a:t>
            </a:fld>
            <a:endParaRPr lang="en-GB"/>
          </a:p>
        </p:txBody>
      </p:sp>
    </p:spTree>
    <p:extLst>
      <p:ext uri="{BB962C8B-B14F-4D97-AF65-F5344CB8AC3E}">
        <p14:creationId xmlns:p14="http://schemas.microsoft.com/office/powerpoint/2010/main" val="3971419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5</a:t>
            </a:fld>
            <a:endParaRPr lang="en-GB"/>
          </a:p>
        </p:txBody>
      </p:sp>
    </p:spTree>
    <p:extLst>
      <p:ext uri="{BB962C8B-B14F-4D97-AF65-F5344CB8AC3E}">
        <p14:creationId xmlns:p14="http://schemas.microsoft.com/office/powerpoint/2010/main" val="4017755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6</a:t>
            </a:fld>
            <a:endParaRPr lang="en-GB"/>
          </a:p>
        </p:txBody>
      </p:sp>
    </p:spTree>
    <p:extLst>
      <p:ext uri="{BB962C8B-B14F-4D97-AF65-F5344CB8AC3E}">
        <p14:creationId xmlns:p14="http://schemas.microsoft.com/office/powerpoint/2010/main" val="2048688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7</a:t>
            </a:fld>
            <a:endParaRPr lang="en-GB"/>
          </a:p>
        </p:txBody>
      </p:sp>
    </p:spTree>
    <p:extLst>
      <p:ext uri="{BB962C8B-B14F-4D97-AF65-F5344CB8AC3E}">
        <p14:creationId xmlns:p14="http://schemas.microsoft.com/office/powerpoint/2010/main" val="3418168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8</a:t>
            </a:fld>
            <a:endParaRPr lang="en-GB"/>
          </a:p>
        </p:txBody>
      </p:sp>
    </p:spTree>
    <p:extLst>
      <p:ext uri="{BB962C8B-B14F-4D97-AF65-F5344CB8AC3E}">
        <p14:creationId xmlns:p14="http://schemas.microsoft.com/office/powerpoint/2010/main" val="4243696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9</a:t>
            </a:fld>
            <a:endParaRPr lang="en-GB"/>
          </a:p>
        </p:txBody>
      </p:sp>
    </p:spTree>
    <p:extLst>
      <p:ext uri="{BB962C8B-B14F-4D97-AF65-F5344CB8AC3E}">
        <p14:creationId xmlns:p14="http://schemas.microsoft.com/office/powerpoint/2010/main" val="34423351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gasgovernance.co.uk/sites/default/files/ggf/page/2018-12/Change%20Management%20Procedures%20v2%20%209.11.18.pdf"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020490"/>
            <a:ext cx="7772400" cy="1102519"/>
          </a:xfrm>
        </p:spPr>
        <p:txBody>
          <a:bodyPr>
            <a:normAutofit/>
          </a:bodyPr>
          <a:lstStyle/>
          <a:p>
            <a:r>
              <a:rPr lang="en-GB" sz="3600" dirty="0">
                <a:latin typeface="Arial"/>
                <a:cs typeface="Arial"/>
              </a:rPr>
              <a:t>General Change Budget BP22 YTD</a:t>
            </a: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635" y="114056"/>
            <a:ext cx="8820472" cy="416011"/>
          </a:xfrm>
        </p:spPr>
        <p:txBody>
          <a:bodyPr>
            <a:noAutofit/>
          </a:bodyPr>
          <a:lstStyle/>
          <a:p>
            <a:r>
              <a:rPr lang="en-GB" sz="2000" dirty="0">
                <a:latin typeface="Arial"/>
                <a:cs typeface="Arial"/>
              </a:rPr>
              <a:t>Forecasted Year End Spend (BP22)</a:t>
            </a:r>
          </a:p>
        </p:txBody>
      </p:sp>
      <p:graphicFrame>
        <p:nvGraphicFramePr>
          <p:cNvPr id="4" name="Chart 3">
            <a:extLst>
              <a:ext uri="{FF2B5EF4-FFF2-40B4-BE49-F238E27FC236}">
                <a16:creationId xmlns:a16="http://schemas.microsoft.com/office/drawing/2014/main" id="{4E294E9E-E8CA-5B85-70B7-E942435DC4AB}"/>
              </a:ext>
              <a:ext uri="{147F2762-F138-4A5C-976F-8EAC2B608ADB}">
                <a16:predDERef xmlns:a16="http://schemas.microsoft.com/office/drawing/2014/main" pred="{4EEB6BFD-EC0F-4777-AF79-D78AC53CDC81}"/>
              </a:ext>
            </a:extLst>
          </p:cNvPr>
          <p:cNvGraphicFramePr>
            <a:graphicFrameLocks/>
          </p:cNvGraphicFramePr>
          <p:nvPr>
            <p:extLst>
              <p:ext uri="{D42A27DB-BD31-4B8C-83A1-F6EECF244321}">
                <p14:modId xmlns:p14="http://schemas.microsoft.com/office/powerpoint/2010/main" val="525643640"/>
              </p:ext>
            </p:extLst>
          </p:nvPr>
        </p:nvGraphicFramePr>
        <p:xfrm>
          <a:off x="467544" y="1491630"/>
          <a:ext cx="8064896" cy="329898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F06A1C64-9763-42CC-940B-75928C320920}"/>
              </a:ext>
            </a:extLst>
          </p:cNvPr>
          <p:cNvSpPr txBox="1"/>
          <p:nvPr/>
        </p:nvSpPr>
        <p:spPr>
          <a:xfrm>
            <a:off x="539552" y="645186"/>
            <a:ext cx="8064895" cy="769441"/>
          </a:xfrm>
          <a:prstGeom prst="rect">
            <a:avLst/>
          </a:prstGeom>
          <a:noFill/>
        </p:spPr>
        <p:txBody>
          <a:bodyPr wrap="square" rtlCol="0">
            <a:spAutoFit/>
          </a:bodyPr>
          <a:lstStyle/>
          <a:p>
            <a:pPr marL="285750" indent="-285750">
              <a:buFont typeface="Arial" panose="020B0604020202020204" pitchFamily="34" charset="0"/>
              <a:buChar char="•"/>
            </a:pPr>
            <a:r>
              <a:rPr lang="en-GB" sz="1100" dirty="0"/>
              <a:t>The graph below illustrates the current forecast for financial year-end utilisation of the General Change investment budget (BP22) –  this is subject to change should ChMC approve further change delivery</a:t>
            </a:r>
          </a:p>
          <a:p>
            <a:pPr marL="285750" indent="-285750">
              <a:buFont typeface="Arial" panose="020B0604020202020204" pitchFamily="34" charset="0"/>
              <a:buChar char="•"/>
            </a:pPr>
            <a:r>
              <a:rPr lang="en-GB" sz="1100" dirty="0"/>
              <a:t>Committed spend has increased since last month by £0.8m -  £0.1m adjusted following approvals in Aug-ChMC and £0.7m for illustrative / forecasting purposes (embedded spreadsheet provides XRN-level detail)</a:t>
            </a:r>
          </a:p>
        </p:txBody>
      </p:sp>
    </p:spTree>
    <p:extLst>
      <p:ext uri="{BB962C8B-B14F-4D97-AF65-F5344CB8AC3E}">
        <p14:creationId xmlns:p14="http://schemas.microsoft.com/office/powerpoint/2010/main" val="4252492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General Change Budget BP23</a:t>
            </a:r>
          </a:p>
        </p:txBody>
      </p:sp>
    </p:spTree>
    <p:extLst>
      <p:ext uri="{BB962C8B-B14F-4D97-AF65-F5344CB8AC3E}">
        <p14:creationId xmlns:p14="http://schemas.microsoft.com/office/powerpoint/2010/main" val="1948504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8C49853-68B4-4775-B5F8-7CA6BBB1740F}"/>
              </a:ext>
            </a:extLst>
          </p:cNvPr>
          <p:cNvSpPr txBox="1">
            <a:spLocks/>
          </p:cNvSpPr>
          <p:nvPr/>
        </p:nvSpPr>
        <p:spPr>
          <a:xfrm>
            <a:off x="295940" y="321912"/>
            <a:ext cx="7772400" cy="500339"/>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dirty="0"/>
              <a:t>Guiding Principles </a:t>
            </a:r>
          </a:p>
        </p:txBody>
      </p:sp>
      <p:sp>
        <p:nvSpPr>
          <p:cNvPr id="2" name="TextBox 1">
            <a:extLst>
              <a:ext uri="{FF2B5EF4-FFF2-40B4-BE49-F238E27FC236}">
                <a16:creationId xmlns:a16="http://schemas.microsoft.com/office/drawing/2014/main" id="{583C74B7-03B5-4105-BF8B-F89420B9A644}"/>
              </a:ext>
            </a:extLst>
          </p:cNvPr>
          <p:cNvSpPr txBox="1"/>
          <p:nvPr/>
        </p:nvSpPr>
        <p:spPr>
          <a:xfrm>
            <a:off x="347331" y="907150"/>
            <a:ext cx="8123274" cy="3416320"/>
          </a:xfrm>
          <a:prstGeom prst="rect">
            <a:avLst/>
          </a:prstGeom>
          <a:noFill/>
        </p:spPr>
        <p:txBody>
          <a:bodyPr wrap="square" rtlCol="0">
            <a:spAutoFit/>
          </a:bodyPr>
          <a:lstStyle/>
          <a:p>
            <a:pPr marL="342900" lvl="0" indent="-342900">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rPr>
              <a:t>General Change (formerly called ‘UNC Change’) is an investment budget that iteratively funds UNC, REC and DSC Changes, once approved for delivery in ChMC  </a:t>
            </a:r>
          </a:p>
          <a:p>
            <a:pPr marL="342900" lvl="0" indent="-342900">
              <a:buFont typeface="Symbol" panose="05050102010706020507" pitchFamily="18" charset="2"/>
              <a:buChar char=""/>
            </a:pPr>
            <a:endParaRPr lang="en-GB" sz="18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rPr>
              <a:t>Investment funds are only utilised from design phase onwards (via approval of EQRs) and also cover build/test/implement/PIS phases (via approval of BER) for major release or standalone change delivery</a:t>
            </a:r>
          </a:p>
          <a:p>
            <a:pPr marL="342900" lvl="0" indent="-342900">
              <a:buFont typeface="Symbol" panose="05050102010706020507" pitchFamily="18" charset="2"/>
              <a:buChar char=""/>
            </a:pPr>
            <a:endParaRPr lang="en-GB" sz="18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rPr>
              <a:t>Regulation-driven change (UNC, REC) is prioritised as per DSC Change Management procedures </a:t>
            </a:r>
            <a:r>
              <a:rPr lang="en-GB" dirty="0">
                <a:hlinkClick r:id="rId3"/>
              </a:rPr>
              <a:t>46768906.01 (gasgovernance.co.uk)</a:t>
            </a:r>
            <a:endParaRPr lang="en-GB" sz="1800" dirty="0">
              <a:effectLst/>
              <a:latin typeface="Calibri" panose="020F0502020204030204" pitchFamily="34" charset="0"/>
              <a:ea typeface="Times New Roman" panose="02020603050405020304" pitchFamily="18" charset="0"/>
            </a:endParaRPr>
          </a:p>
          <a:p>
            <a:pPr marL="342900" lvl="0" indent="-342900">
              <a:buFont typeface="Symbol" panose="05050102010706020507" pitchFamily="18" charset="2"/>
              <a:buChar char=""/>
            </a:pPr>
            <a:endParaRPr lang="en-GB" sz="18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rPr>
              <a:t>Unutilised funds rebated at end of financial year</a:t>
            </a:r>
            <a:endParaRPr lang="en-GB"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08375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A8201FD6-DCF9-4809-B1E4-05235E050928}"/>
              </a:ext>
            </a:extLst>
          </p:cNvPr>
          <p:cNvGraphicFramePr/>
          <p:nvPr>
            <p:extLst>
              <p:ext uri="{D42A27DB-BD31-4B8C-83A1-F6EECF244321}">
                <p14:modId xmlns:p14="http://schemas.microsoft.com/office/powerpoint/2010/main" val="4255106110"/>
              </p:ext>
            </p:extLst>
          </p:nvPr>
        </p:nvGraphicFramePr>
        <p:xfrm>
          <a:off x="755576" y="1419622"/>
          <a:ext cx="6712664" cy="3384376"/>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a:extLst>
              <a:ext uri="{FF2B5EF4-FFF2-40B4-BE49-F238E27FC236}">
                <a16:creationId xmlns:a16="http://schemas.microsoft.com/office/drawing/2014/main" id="{045C0FBC-8A91-48A6-8862-E429EC680ABB}"/>
              </a:ext>
            </a:extLst>
          </p:cNvPr>
          <p:cNvSpPr txBox="1"/>
          <p:nvPr/>
        </p:nvSpPr>
        <p:spPr>
          <a:xfrm>
            <a:off x="295940" y="826131"/>
            <a:ext cx="8668548" cy="881523"/>
          </a:xfrm>
          <a:prstGeom prst="rect">
            <a:avLst/>
          </a:prstGeom>
          <a:noFill/>
        </p:spPr>
        <p:txBody>
          <a:bodyPr wrap="square">
            <a:spAutoFit/>
          </a:bodyPr>
          <a:lstStyle/>
          <a:p>
            <a:pPr marL="171450" indent="-171450">
              <a:lnSpc>
                <a:spcPct val="107000"/>
              </a:lnSpc>
              <a:spcAft>
                <a:spcPts val="800"/>
              </a:spcAft>
              <a:buFont typeface="Arial" panose="020B0604020202020204" pitchFamily="34" charset="0"/>
              <a:buChar char="•"/>
            </a:pPr>
            <a:r>
              <a:rPr lang="en-GB" sz="800" dirty="0">
                <a:solidFill>
                  <a:srgbClr val="000000"/>
                </a:solidFill>
                <a:latin typeface="Century Gothic" panose="020B0502020202020204" pitchFamily="34" charset="0"/>
                <a:cs typeface="Arial" panose="020B0604020202020204" pitchFamily="34" charset="0"/>
              </a:rPr>
              <a:t>The purpose and size of the investment has remained relatively static over the last three BPs as the graph below shows.  The proposed budget in BP23 is £3.5m</a:t>
            </a:r>
          </a:p>
          <a:p>
            <a:pPr marL="171450" indent="-171450">
              <a:lnSpc>
                <a:spcPct val="107000"/>
              </a:lnSpc>
              <a:spcAft>
                <a:spcPts val="800"/>
              </a:spcAft>
              <a:buFont typeface="Arial" panose="020B0604020202020204" pitchFamily="34" charset="0"/>
              <a:buChar char="•"/>
            </a:pPr>
            <a:r>
              <a:rPr lang="en-GB" sz="800" dirty="0">
                <a:solidFill>
                  <a:srgbClr val="000000"/>
                </a:solidFill>
                <a:latin typeface="Century Gothic" panose="020B0502020202020204" pitchFamily="34" charset="0"/>
                <a:cs typeface="Arial" panose="020B0604020202020204" pitchFamily="34" charset="0"/>
              </a:rPr>
              <a:t>Previous BPs included investment associated with Decarbonisation and Minor Release.  From BP22 Decarbonisation was communicated as its own investment and Minor Release moved into Operate.  Only elements that have been consistently applied across the period depicted in the graph below have been included for comparison)</a:t>
            </a:r>
          </a:p>
          <a:p>
            <a:pPr marL="171450" indent="-171450">
              <a:lnSpc>
                <a:spcPct val="107000"/>
              </a:lnSpc>
              <a:spcAft>
                <a:spcPts val="800"/>
              </a:spcAft>
              <a:buFont typeface="Arial" panose="020B0604020202020204" pitchFamily="34" charset="0"/>
              <a:buChar char="•"/>
            </a:pPr>
            <a:endParaRPr lang="en-GB"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3" name="Title 1">
            <a:extLst>
              <a:ext uri="{FF2B5EF4-FFF2-40B4-BE49-F238E27FC236}">
                <a16:creationId xmlns:a16="http://schemas.microsoft.com/office/drawing/2014/main" id="{9F097D98-0738-476C-B3C5-94AC10745446}"/>
              </a:ext>
            </a:extLst>
          </p:cNvPr>
          <p:cNvSpPr txBox="1">
            <a:spLocks/>
          </p:cNvSpPr>
          <p:nvPr/>
        </p:nvSpPr>
        <p:spPr>
          <a:xfrm>
            <a:off x="295940" y="284577"/>
            <a:ext cx="7772400" cy="50033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nSpc>
                <a:spcPct val="107000"/>
              </a:lnSpc>
              <a:spcAft>
                <a:spcPts val="800"/>
              </a:spcAft>
            </a:pPr>
            <a:r>
              <a:rPr lang="en-GB" sz="1800" b="1" dirty="0">
                <a:solidFill>
                  <a:srgbClr val="44546A"/>
                </a:solidFill>
                <a:effectLst/>
                <a:latin typeface="Century Gothic" panose="020B0502020202020204" pitchFamily="34" charset="0"/>
                <a:ea typeface="Calibri" panose="020F0502020204030204" pitchFamily="34" charset="0"/>
                <a:cs typeface="Arial" panose="020B0604020202020204" pitchFamily="34" charset="0"/>
              </a:rPr>
              <a:t>How does this relate to previous investments?</a:t>
            </a:r>
            <a:endParaRPr lang="en-GB"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87400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045C0FBC-8A91-48A6-8862-E429EC680ABB}"/>
              </a:ext>
            </a:extLst>
          </p:cNvPr>
          <p:cNvSpPr txBox="1"/>
          <p:nvPr/>
        </p:nvSpPr>
        <p:spPr>
          <a:xfrm>
            <a:off x="295940" y="826131"/>
            <a:ext cx="8668548" cy="217367"/>
          </a:xfrm>
          <a:prstGeom prst="rect">
            <a:avLst/>
          </a:prstGeom>
          <a:noFill/>
        </p:spPr>
        <p:txBody>
          <a:bodyPr wrap="square">
            <a:spAutoFit/>
          </a:bodyPr>
          <a:lstStyle/>
          <a:p>
            <a:pPr marL="171450" indent="-171450">
              <a:lnSpc>
                <a:spcPct val="107000"/>
              </a:lnSpc>
              <a:spcAft>
                <a:spcPts val="800"/>
              </a:spcAft>
              <a:buFont typeface="Arial" panose="020B0604020202020204" pitchFamily="34" charset="0"/>
              <a:buChar char="•"/>
            </a:pPr>
            <a:r>
              <a:rPr lang="en-GB" sz="8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The shape of the investment has evolved.  As with BP22, there is a continued need to ring-fence funds to cover the following items:</a:t>
            </a:r>
            <a:endParaRPr lang="en-GB" sz="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3" name="Title 1">
            <a:extLst>
              <a:ext uri="{FF2B5EF4-FFF2-40B4-BE49-F238E27FC236}">
                <a16:creationId xmlns:a16="http://schemas.microsoft.com/office/drawing/2014/main" id="{9F097D98-0738-476C-B3C5-94AC10745446}"/>
              </a:ext>
            </a:extLst>
          </p:cNvPr>
          <p:cNvSpPr txBox="1">
            <a:spLocks/>
          </p:cNvSpPr>
          <p:nvPr/>
        </p:nvSpPr>
        <p:spPr>
          <a:xfrm>
            <a:off x="295940" y="284577"/>
            <a:ext cx="7772400" cy="50033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nSpc>
                <a:spcPct val="107000"/>
              </a:lnSpc>
              <a:spcAft>
                <a:spcPts val="800"/>
              </a:spcAft>
            </a:pPr>
            <a:r>
              <a:rPr lang="en-GB" sz="1800" b="1" dirty="0">
                <a:solidFill>
                  <a:srgbClr val="44546A"/>
                </a:solidFill>
                <a:effectLst/>
                <a:latin typeface="Century Gothic" panose="020B0502020202020204" pitchFamily="34" charset="0"/>
                <a:ea typeface="Calibri" panose="020F0502020204030204" pitchFamily="34" charset="0"/>
                <a:cs typeface="Arial" panose="020B0604020202020204" pitchFamily="34" charset="0"/>
              </a:rPr>
              <a:t>Breakdown per element / constituency</a:t>
            </a:r>
            <a:endParaRPr lang="en-GB" sz="18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6" name="Chart 5">
            <a:extLst>
              <a:ext uri="{FF2B5EF4-FFF2-40B4-BE49-F238E27FC236}">
                <a16:creationId xmlns:a16="http://schemas.microsoft.com/office/drawing/2014/main" id="{1C5C604D-C90B-4107-B3E0-0BDBDF8AC7AD}"/>
              </a:ext>
            </a:extLst>
          </p:cNvPr>
          <p:cNvGraphicFramePr/>
          <p:nvPr>
            <p:extLst>
              <p:ext uri="{D42A27DB-BD31-4B8C-83A1-F6EECF244321}">
                <p14:modId xmlns:p14="http://schemas.microsoft.com/office/powerpoint/2010/main" val="3751123251"/>
              </p:ext>
            </p:extLst>
          </p:nvPr>
        </p:nvGraphicFramePr>
        <p:xfrm>
          <a:off x="308403" y="1144462"/>
          <a:ext cx="6051550" cy="317373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47F36BCA-8D2E-4825-911B-C20D5032F35F}"/>
              </a:ext>
            </a:extLst>
          </p:cNvPr>
          <p:cNvSpPr txBox="1"/>
          <p:nvPr/>
        </p:nvSpPr>
        <p:spPr>
          <a:xfrm>
            <a:off x="5959614" y="1504877"/>
            <a:ext cx="2850666" cy="861774"/>
          </a:xfrm>
          <a:prstGeom prst="rect">
            <a:avLst/>
          </a:prstGeom>
          <a:solidFill>
            <a:srgbClr val="0070C0"/>
          </a:solidFill>
        </p:spPr>
        <p:txBody>
          <a:bodyPr wrap="square" rtlCol="0">
            <a:spAutoFit/>
          </a:bodyPr>
          <a:lstStyle/>
          <a:p>
            <a:pPr marL="285750" indent="-285750">
              <a:buFont typeface="Arial" panose="020B0604020202020204" pitchFamily="34" charset="0"/>
              <a:buChar char="•"/>
            </a:pPr>
            <a:r>
              <a:rPr lang="en-GB" sz="1000" b="1" dirty="0">
                <a:solidFill>
                  <a:schemeClr val="bg1"/>
                </a:solidFill>
              </a:rPr>
              <a:t>Cost splits the same as in BP20 and BP21:</a:t>
            </a:r>
          </a:p>
          <a:p>
            <a:pPr marL="285750" indent="-285750">
              <a:buFont typeface="Arial" panose="020B0604020202020204" pitchFamily="34" charset="0"/>
              <a:buChar char="•"/>
            </a:pPr>
            <a:endParaRPr lang="en-GB" sz="1000" b="1" dirty="0">
              <a:solidFill>
                <a:schemeClr val="bg1"/>
              </a:solidFill>
            </a:endParaRPr>
          </a:p>
          <a:p>
            <a:pPr marL="285750" indent="-285750">
              <a:buFont typeface="Arial" panose="020B0604020202020204" pitchFamily="34" charset="0"/>
              <a:buChar char="•"/>
            </a:pPr>
            <a:endParaRPr lang="en-GB" sz="1000" b="1" dirty="0">
              <a:solidFill>
                <a:schemeClr val="bg1"/>
              </a:solidFill>
            </a:endParaRPr>
          </a:p>
          <a:p>
            <a:pPr marL="285750" indent="-285750">
              <a:buFont typeface="Arial" panose="020B0604020202020204" pitchFamily="34" charset="0"/>
              <a:buChar char="•"/>
            </a:pPr>
            <a:endParaRPr lang="en-GB" sz="1000" b="1" dirty="0">
              <a:solidFill>
                <a:schemeClr val="bg1"/>
              </a:solidFill>
            </a:endParaRPr>
          </a:p>
        </p:txBody>
      </p:sp>
      <p:graphicFrame>
        <p:nvGraphicFramePr>
          <p:cNvPr id="8" name="Table 7">
            <a:extLst>
              <a:ext uri="{FF2B5EF4-FFF2-40B4-BE49-F238E27FC236}">
                <a16:creationId xmlns:a16="http://schemas.microsoft.com/office/drawing/2014/main" id="{AAAE47EC-9401-496F-B16E-34FBFC8917B0}"/>
              </a:ext>
            </a:extLst>
          </p:cNvPr>
          <p:cNvGraphicFramePr>
            <a:graphicFrameLocks noGrp="1"/>
          </p:cNvGraphicFramePr>
          <p:nvPr>
            <p:extLst>
              <p:ext uri="{D42A27DB-BD31-4B8C-83A1-F6EECF244321}">
                <p14:modId xmlns:p14="http://schemas.microsoft.com/office/powerpoint/2010/main" val="3372737619"/>
              </p:ext>
            </p:extLst>
          </p:nvPr>
        </p:nvGraphicFramePr>
        <p:xfrm>
          <a:off x="6012160" y="1873255"/>
          <a:ext cx="2798122" cy="502920"/>
        </p:xfrm>
        <a:graphic>
          <a:graphicData uri="http://schemas.openxmlformats.org/drawingml/2006/table">
            <a:tbl>
              <a:tblPr>
                <a:tableStyleId>{5C22544A-7EE6-4342-B048-85BDC9FD1C3A}</a:tableStyleId>
              </a:tblPr>
              <a:tblGrid>
                <a:gridCol w="843269">
                  <a:extLst>
                    <a:ext uri="{9D8B030D-6E8A-4147-A177-3AD203B41FA5}">
                      <a16:colId xmlns:a16="http://schemas.microsoft.com/office/drawing/2014/main" val="1877367841"/>
                    </a:ext>
                  </a:extLst>
                </a:gridCol>
                <a:gridCol w="406303">
                  <a:extLst>
                    <a:ext uri="{9D8B030D-6E8A-4147-A177-3AD203B41FA5}">
                      <a16:colId xmlns:a16="http://schemas.microsoft.com/office/drawing/2014/main" val="4171193843"/>
                    </a:ext>
                  </a:extLst>
                </a:gridCol>
                <a:gridCol w="406303">
                  <a:extLst>
                    <a:ext uri="{9D8B030D-6E8A-4147-A177-3AD203B41FA5}">
                      <a16:colId xmlns:a16="http://schemas.microsoft.com/office/drawing/2014/main" val="2337659225"/>
                    </a:ext>
                  </a:extLst>
                </a:gridCol>
                <a:gridCol w="406303">
                  <a:extLst>
                    <a:ext uri="{9D8B030D-6E8A-4147-A177-3AD203B41FA5}">
                      <a16:colId xmlns:a16="http://schemas.microsoft.com/office/drawing/2014/main" val="3353980923"/>
                    </a:ext>
                  </a:extLst>
                </a:gridCol>
                <a:gridCol w="367972">
                  <a:extLst>
                    <a:ext uri="{9D8B030D-6E8A-4147-A177-3AD203B41FA5}">
                      <a16:colId xmlns:a16="http://schemas.microsoft.com/office/drawing/2014/main" val="1543686955"/>
                    </a:ext>
                  </a:extLst>
                </a:gridCol>
                <a:gridCol w="367972">
                  <a:extLst>
                    <a:ext uri="{9D8B030D-6E8A-4147-A177-3AD203B41FA5}">
                      <a16:colId xmlns:a16="http://schemas.microsoft.com/office/drawing/2014/main" val="4095682846"/>
                    </a:ext>
                  </a:extLst>
                </a:gridCol>
              </a:tblGrid>
              <a:tr h="105963">
                <a:tc>
                  <a:txBody>
                    <a:bodyPr/>
                    <a:lstStyle/>
                    <a:p>
                      <a:pPr algn="l" fontAlgn="b"/>
                      <a:r>
                        <a:rPr lang="en-GB" sz="800" u="none" strike="noStrike">
                          <a:effectLst/>
                        </a:rPr>
                        <a:t>PAC funding split</a:t>
                      </a:r>
                      <a:endParaRPr lang="en-GB" sz="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800" u="none" strike="noStrike">
                          <a:effectLst/>
                        </a:rPr>
                        <a:t>58.4%</a:t>
                      </a:r>
                      <a:endParaRPr lang="en-GB" sz="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800" u="none" strike="noStrike">
                          <a:effectLst/>
                        </a:rPr>
                        <a:t>35.5%</a:t>
                      </a:r>
                      <a:endParaRPr lang="en-GB" sz="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800" u="none" strike="noStrike">
                          <a:effectLst/>
                        </a:rPr>
                        <a:t>6.1%</a:t>
                      </a:r>
                      <a:endParaRPr lang="en-GB" sz="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800" u="none" strike="noStrike">
                          <a:effectLst/>
                        </a:rPr>
                        <a:t>0%</a:t>
                      </a:r>
                      <a:endParaRPr lang="en-GB" sz="8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613352855"/>
                  </a:ext>
                </a:extLst>
              </a:tr>
              <a:tr h="198680">
                <a:tc>
                  <a:txBody>
                    <a:bodyPr/>
                    <a:lstStyle/>
                    <a:p>
                      <a:pPr algn="l" fontAlgn="b"/>
                      <a:r>
                        <a:rPr lang="en-US" sz="800" u="none" strike="noStrike">
                          <a:effectLst/>
                        </a:rPr>
                        <a:t>All other categories funding split</a:t>
                      </a:r>
                      <a:endParaRPr lang="en-US" sz="8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GB" sz="800" u="none" strike="noStrike">
                          <a:effectLst/>
                        </a:rPr>
                        <a:t> </a:t>
                      </a:r>
                      <a:endParaRPr lang="en-GB" sz="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800" u="none" strike="noStrike">
                          <a:effectLst/>
                        </a:rPr>
                        <a:t>57.7%</a:t>
                      </a:r>
                      <a:endParaRPr lang="en-GB" sz="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800" u="none" strike="noStrike" dirty="0">
                          <a:effectLst/>
                        </a:rPr>
                        <a:t>34.8%</a:t>
                      </a:r>
                      <a:endParaRPr lang="en-GB" sz="8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GB" sz="800" u="none" strike="noStrike">
                          <a:effectLst/>
                        </a:rPr>
                        <a:t>5.4%</a:t>
                      </a:r>
                      <a:endParaRPr lang="en-GB" sz="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800" u="none" strike="noStrike" dirty="0">
                          <a:effectLst/>
                        </a:rPr>
                        <a:t>2%</a:t>
                      </a:r>
                      <a:endParaRPr lang="en-GB" sz="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665494859"/>
                  </a:ext>
                </a:extLst>
              </a:tr>
            </a:tbl>
          </a:graphicData>
        </a:graphic>
      </p:graphicFrame>
    </p:spTree>
    <p:extLst>
      <p:ext uri="{BB962C8B-B14F-4D97-AF65-F5344CB8AC3E}">
        <p14:creationId xmlns:p14="http://schemas.microsoft.com/office/powerpoint/2010/main" val="2839158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8C49853-68B4-4775-B5F8-7CA6BBB1740F}"/>
              </a:ext>
            </a:extLst>
          </p:cNvPr>
          <p:cNvSpPr txBox="1">
            <a:spLocks/>
          </p:cNvSpPr>
          <p:nvPr/>
        </p:nvSpPr>
        <p:spPr>
          <a:xfrm>
            <a:off x="295940" y="284577"/>
            <a:ext cx="7772400" cy="50033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nSpc>
                <a:spcPct val="107000"/>
              </a:lnSpc>
              <a:spcAft>
                <a:spcPts val="800"/>
              </a:spcAft>
            </a:pPr>
            <a:r>
              <a:rPr lang="en-GB" sz="1800" dirty="0">
                <a:solidFill>
                  <a:srgbClr val="44546A"/>
                </a:solidFill>
                <a:latin typeface="Century Gothic" panose="020B0502020202020204" pitchFamily="34" charset="0"/>
                <a:ea typeface="Calibri" panose="020F0502020204030204" pitchFamily="34" charset="0"/>
              </a:rPr>
              <a:t>Plan v investment</a:t>
            </a:r>
            <a:endParaRPr lang="en-GB"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045C0FBC-8A91-48A6-8862-E429EC680ABB}"/>
              </a:ext>
            </a:extLst>
          </p:cNvPr>
          <p:cNvSpPr txBox="1"/>
          <p:nvPr/>
        </p:nvSpPr>
        <p:spPr>
          <a:xfrm>
            <a:off x="755576" y="922902"/>
            <a:ext cx="7704856" cy="217367"/>
          </a:xfrm>
          <a:prstGeom prst="rect">
            <a:avLst/>
          </a:prstGeom>
          <a:noFill/>
        </p:spPr>
        <p:txBody>
          <a:bodyPr wrap="square">
            <a:spAutoFit/>
          </a:bodyPr>
          <a:lstStyle/>
          <a:p>
            <a:pPr marL="171450" indent="-171450">
              <a:lnSpc>
                <a:spcPct val="107000"/>
              </a:lnSpc>
              <a:spcAft>
                <a:spcPts val="800"/>
              </a:spcAft>
              <a:buFont typeface="Arial" panose="020B0604020202020204" pitchFamily="34" charset="0"/>
              <a:buChar char="•"/>
            </a:pPr>
            <a:r>
              <a:rPr lang="en-GB" sz="8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The graph below depicts how maximum utilisation of the budget could be committed through the course of the BP:</a:t>
            </a:r>
            <a:endParaRPr lang="en-GB" sz="8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6" name="Chart 5">
            <a:extLst>
              <a:ext uri="{FF2B5EF4-FFF2-40B4-BE49-F238E27FC236}">
                <a16:creationId xmlns:a16="http://schemas.microsoft.com/office/drawing/2014/main" id="{C57AAED2-095F-40FD-B752-21BAC49A67C6}"/>
              </a:ext>
            </a:extLst>
          </p:cNvPr>
          <p:cNvGraphicFramePr/>
          <p:nvPr>
            <p:extLst>
              <p:ext uri="{D42A27DB-BD31-4B8C-83A1-F6EECF244321}">
                <p14:modId xmlns:p14="http://schemas.microsoft.com/office/powerpoint/2010/main" val="1409762469"/>
              </p:ext>
            </p:extLst>
          </p:nvPr>
        </p:nvGraphicFramePr>
        <p:xfrm>
          <a:off x="1268730" y="1491630"/>
          <a:ext cx="5607526" cy="33927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69806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D400D5C-EF11-4BE6-8FCB-66E50A4F9A5D}"/>
              </a:ext>
            </a:extLst>
          </p:cNvPr>
          <p:cNvSpPr txBox="1">
            <a:spLocks/>
          </p:cNvSpPr>
          <p:nvPr/>
        </p:nvSpPr>
        <p:spPr>
          <a:xfrm>
            <a:off x="1990060" y="141768"/>
            <a:ext cx="4006702" cy="64504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endParaRPr lang="en-GB" sz="2400" dirty="0"/>
          </a:p>
        </p:txBody>
      </p:sp>
      <p:sp>
        <p:nvSpPr>
          <p:cNvPr id="5" name="Text Placeholder 1">
            <a:extLst>
              <a:ext uri="{FF2B5EF4-FFF2-40B4-BE49-F238E27FC236}">
                <a16:creationId xmlns:a16="http://schemas.microsoft.com/office/drawing/2014/main" id="{EDDE2B0A-0005-4871-B48C-CE7E2CEAA43D}"/>
              </a:ext>
            </a:extLst>
          </p:cNvPr>
          <p:cNvSpPr txBox="1">
            <a:spLocks/>
          </p:cNvSpPr>
          <p:nvPr/>
        </p:nvSpPr>
        <p:spPr>
          <a:xfrm>
            <a:off x="1094348" y="137039"/>
            <a:ext cx="6711574" cy="40011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GB" sz="2000" b="1" dirty="0">
                <a:solidFill>
                  <a:schemeClr val="accent1"/>
                </a:solidFill>
              </a:rPr>
              <a:t>Release bandwidth &amp; impacts to budget BP23</a:t>
            </a:r>
          </a:p>
        </p:txBody>
      </p:sp>
      <p:sp>
        <p:nvSpPr>
          <p:cNvPr id="14" name="TextBox 13">
            <a:extLst>
              <a:ext uri="{FF2B5EF4-FFF2-40B4-BE49-F238E27FC236}">
                <a16:creationId xmlns:a16="http://schemas.microsoft.com/office/drawing/2014/main" id="{780C757F-832D-4D69-AA55-CFE2CABE4A23}"/>
              </a:ext>
            </a:extLst>
          </p:cNvPr>
          <p:cNvSpPr txBox="1"/>
          <p:nvPr/>
        </p:nvSpPr>
        <p:spPr>
          <a:xfrm>
            <a:off x="344890" y="1394685"/>
            <a:ext cx="1141591" cy="199927"/>
          </a:xfrm>
          <a:prstGeom prst="rect">
            <a:avLst/>
          </a:prstGeom>
          <a:solidFill>
            <a:schemeClr val="bg1">
              <a:lumMod val="75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a:t>MiR 12</a:t>
            </a:r>
          </a:p>
        </p:txBody>
      </p:sp>
      <p:sp>
        <p:nvSpPr>
          <p:cNvPr id="25" name="TextBox 24">
            <a:extLst>
              <a:ext uri="{FF2B5EF4-FFF2-40B4-BE49-F238E27FC236}">
                <a16:creationId xmlns:a16="http://schemas.microsoft.com/office/drawing/2014/main" id="{62E00489-705B-4EFF-B0B4-6FB0DE9BA277}"/>
              </a:ext>
            </a:extLst>
          </p:cNvPr>
          <p:cNvSpPr txBox="1"/>
          <p:nvPr/>
        </p:nvSpPr>
        <p:spPr>
          <a:xfrm>
            <a:off x="1602232" y="3384671"/>
            <a:ext cx="3548888" cy="19992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Design</a:t>
            </a:r>
          </a:p>
        </p:txBody>
      </p:sp>
      <p:sp>
        <p:nvSpPr>
          <p:cNvPr id="27" name="TextBox 26">
            <a:extLst>
              <a:ext uri="{FF2B5EF4-FFF2-40B4-BE49-F238E27FC236}">
                <a16:creationId xmlns:a16="http://schemas.microsoft.com/office/drawing/2014/main" id="{52631BD8-EE3E-47F2-9571-CD8C52DC7EF7}"/>
              </a:ext>
            </a:extLst>
          </p:cNvPr>
          <p:cNvSpPr txBox="1"/>
          <p:nvPr/>
        </p:nvSpPr>
        <p:spPr>
          <a:xfrm>
            <a:off x="2147043" y="2399416"/>
            <a:ext cx="1261911" cy="19992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Build/Test</a:t>
            </a:r>
          </a:p>
        </p:txBody>
      </p:sp>
      <p:sp>
        <p:nvSpPr>
          <p:cNvPr id="28" name="TextBox 27">
            <a:extLst>
              <a:ext uri="{FF2B5EF4-FFF2-40B4-BE49-F238E27FC236}">
                <a16:creationId xmlns:a16="http://schemas.microsoft.com/office/drawing/2014/main" id="{C129CB1B-9178-4601-9538-7B46BA0D73AD}"/>
              </a:ext>
            </a:extLst>
          </p:cNvPr>
          <p:cNvSpPr txBox="1"/>
          <p:nvPr/>
        </p:nvSpPr>
        <p:spPr>
          <a:xfrm>
            <a:off x="3408954" y="2399416"/>
            <a:ext cx="786356" cy="19992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a:t>PIS</a:t>
            </a:r>
          </a:p>
        </p:txBody>
      </p:sp>
      <p:sp>
        <p:nvSpPr>
          <p:cNvPr id="29" name="TextBox 28">
            <a:extLst>
              <a:ext uri="{FF2B5EF4-FFF2-40B4-BE49-F238E27FC236}">
                <a16:creationId xmlns:a16="http://schemas.microsoft.com/office/drawing/2014/main" id="{5B270609-D05C-4748-AF53-F6013C3250A1}"/>
              </a:ext>
            </a:extLst>
          </p:cNvPr>
          <p:cNvSpPr txBox="1"/>
          <p:nvPr/>
        </p:nvSpPr>
        <p:spPr>
          <a:xfrm>
            <a:off x="1614749" y="3637016"/>
            <a:ext cx="3536371" cy="199927"/>
          </a:xfrm>
          <a:prstGeom prst="rect">
            <a:avLst/>
          </a:prstGeom>
          <a:solidFill>
            <a:srgbClr val="7030A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solidFill>
                  <a:schemeClr val="bg1"/>
                </a:solidFill>
              </a:rPr>
              <a:t> Develop</a:t>
            </a:r>
          </a:p>
        </p:txBody>
      </p:sp>
      <p:sp>
        <p:nvSpPr>
          <p:cNvPr id="31" name="TextBox 30">
            <a:extLst>
              <a:ext uri="{FF2B5EF4-FFF2-40B4-BE49-F238E27FC236}">
                <a16:creationId xmlns:a16="http://schemas.microsoft.com/office/drawing/2014/main" id="{3E5154C3-4487-484B-8971-6A92C737E2DC}"/>
              </a:ext>
            </a:extLst>
          </p:cNvPr>
          <p:cNvSpPr txBox="1"/>
          <p:nvPr/>
        </p:nvSpPr>
        <p:spPr>
          <a:xfrm>
            <a:off x="3487428" y="2613061"/>
            <a:ext cx="1261911" cy="19992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Build/Test</a:t>
            </a:r>
          </a:p>
        </p:txBody>
      </p:sp>
      <p:sp>
        <p:nvSpPr>
          <p:cNvPr id="32" name="TextBox 31">
            <a:extLst>
              <a:ext uri="{FF2B5EF4-FFF2-40B4-BE49-F238E27FC236}">
                <a16:creationId xmlns:a16="http://schemas.microsoft.com/office/drawing/2014/main" id="{3B4CBD84-C575-44A7-96BE-E63780ECFC19}"/>
              </a:ext>
            </a:extLst>
          </p:cNvPr>
          <p:cNvSpPr txBox="1"/>
          <p:nvPr/>
        </p:nvSpPr>
        <p:spPr>
          <a:xfrm>
            <a:off x="4749339" y="2613061"/>
            <a:ext cx="786356" cy="19992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a:t>PIS</a:t>
            </a:r>
          </a:p>
        </p:txBody>
      </p:sp>
      <p:sp>
        <p:nvSpPr>
          <p:cNvPr id="35" name="TextBox 34">
            <a:extLst>
              <a:ext uri="{FF2B5EF4-FFF2-40B4-BE49-F238E27FC236}">
                <a16:creationId xmlns:a16="http://schemas.microsoft.com/office/drawing/2014/main" id="{805FF366-24BD-4152-9701-2F7222F5F922}"/>
              </a:ext>
            </a:extLst>
          </p:cNvPr>
          <p:cNvSpPr txBox="1"/>
          <p:nvPr/>
        </p:nvSpPr>
        <p:spPr>
          <a:xfrm>
            <a:off x="4653465" y="2822933"/>
            <a:ext cx="1261911" cy="19992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Build/Test</a:t>
            </a:r>
          </a:p>
        </p:txBody>
      </p:sp>
      <p:sp>
        <p:nvSpPr>
          <p:cNvPr id="36" name="TextBox 35">
            <a:extLst>
              <a:ext uri="{FF2B5EF4-FFF2-40B4-BE49-F238E27FC236}">
                <a16:creationId xmlns:a16="http://schemas.microsoft.com/office/drawing/2014/main" id="{AAF152D5-9D4A-4545-BB12-DF10CF09F366}"/>
              </a:ext>
            </a:extLst>
          </p:cNvPr>
          <p:cNvSpPr txBox="1"/>
          <p:nvPr/>
        </p:nvSpPr>
        <p:spPr>
          <a:xfrm>
            <a:off x="5915376" y="2822933"/>
            <a:ext cx="786356" cy="19992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a:t>PIS</a:t>
            </a:r>
          </a:p>
        </p:txBody>
      </p:sp>
      <p:sp>
        <p:nvSpPr>
          <p:cNvPr id="39" name="TextBox 38">
            <a:extLst>
              <a:ext uri="{FF2B5EF4-FFF2-40B4-BE49-F238E27FC236}">
                <a16:creationId xmlns:a16="http://schemas.microsoft.com/office/drawing/2014/main" id="{C8713121-F053-441B-B724-C369402B5CEF}"/>
              </a:ext>
            </a:extLst>
          </p:cNvPr>
          <p:cNvSpPr txBox="1"/>
          <p:nvPr/>
        </p:nvSpPr>
        <p:spPr>
          <a:xfrm>
            <a:off x="6150833" y="3047031"/>
            <a:ext cx="1261911" cy="199927"/>
          </a:xfrm>
          <a:prstGeom prst="rect">
            <a:avLst/>
          </a:prstGeom>
          <a:solidFill>
            <a:schemeClr val="bg1">
              <a:lumMod val="75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Build/Test</a:t>
            </a:r>
          </a:p>
        </p:txBody>
      </p:sp>
      <p:sp>
        <p:nvSpPr>
          <p:cNvPr id="40" name="TextBox 39">
            <a:extLst>
              <a:ext uri="{FF2B5EF4-FFF2-40B4-BE49-F238E27FC236}">
                <a16:creationId xmlns:a16="http://schemas.microsoft.com/office/drawing/2014/main" id="{308B99C3-9378-414C-A47F-EE7382C510AD}"/>
              </a:ext>
            </a:extLst>
          </p:cNvPr>
          <p:cNvSpPr txBox="1"/>
          <p:nvPr/>
        </p:nvSpPr>
        <p:spPr>
          <a:xfrm>
            <a:off x="7546094" y="3078781"/>
            <a:ext cx="786356" cy="199927"/>
          </a:xfrm>
          <a:prstGeom prst="rect">
            <a:avLst/>
          </a:prstGeom>
          <a:solidFill>
            <a:schemeClr val="bg1">
              <a:lumMod val="75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a:t>PIS</a:t>
            </a:r>
          </a:p>
        </p:txBody>
      </p:sp>
      <p:sp>
        <p:nvSpPr>
          <p:cNvPr id="41" name="TextBox 40">
            <a:extLst>
              <a:ext uri="{FF2B5EF4-FFF2-40B4-BE49-F238E27FC236}">
                <a16:creationId xmlns:a16="http://schemas.microsoft.com/office/drawing/2014/main" id="{2195DDD1-DFBB-4793-A364-545E57B715FF}"/>
              </a:ext>
            </a:extLst>
          </p:cNvPr>
          <p:cNvSpPr txBox="1"/>
          <p:nvPr/>
        </p:nvSpPr>
        <p:spPr>
          <a:xfrm>
            <a:off x="1614749" y="2599343"/>
            <a:ext cx="479311" cy="261610"/>
          </a:xfrm>
          <a:prstGeom prst="rect">
            <a:avLst/>
          </a:prstGeom>
          <a:noFill/>
        </p:spPr>
        <p:txBody>
          <a:bodyPr wrap="square" rtlCol="0">
            <a:spAutoFit/>
          </a:bodyPr>
          <a:lstStyle/>
          <a:p>
            <a:r>
              <a:rPr lang="en-GB" sz="1100" dirty="0"/>
              <a:t>F23</a:t>
            </a:r>
          </a:p>
        </p:txBody>
      </p:sp>
      <p:sp>
        <p:nvSpPr>
          <p:cNvPr id="42" name="TextBox 41">
            <a:extLst>
              <a:ext uri="{FF2B5EF4-FFF2-40B4-BE49-F238E27FC236}">
                <a16:creationId xmlns:a16="http://schemas.microsoft.com/office/drawing/2014/main" id="{E539110A-F8E0-4788-B25D-7398543B4E32}"/>
              </a:ext>
            </a:extLst>
          </p:cNvPr>
          <p:cNvSpPr txBox="1"/>
          <p:nvPr/>
        </p:nvSpPr>
        <p:spPr>
          <a:xfrm flipH="1">
            <a:off x="2772248" y="2820872"/>
            <a:ext cx="454612" cy="261610"/>
          </a:xfrm>
          <a:prstGeom prst="rect">
            <a:avLst/>
          </a:prstGeom>
          <a:noFill/>
        </p:spPr>
        <p:txBody>
          <a:bodyPr wrap="square" rtlCol="0">
            <a:spAutoFit/>
          </a:bodyPr>
          <a:lstStyle/>
          <a:p>
            <a:r>
              <a:rPr lang="en-GB" sz="1100" dirty="0"/>
              <a:t>J23</a:t>
            </a:r>
          </a:p>
        </p:txBody>
      </p:sp>
      <p:sp>
        <p:nvSpPr>
          <p:cNvPr id="43" name="TextBox 42">
            <a:extLst>
              <a:ext uri="{FF2B5EF4-FFF2-40B4-BE49-F238E27FC236}">
                <a16:creationId xmlns:a16="http://schemas.microsoft.com/office/drawing/2014/main" id="{DB0192D0-E29E-4584-9E6F-ACB613633282}"/>
              </a:ext>
            </a:extLst>
          </p:cNvPr>
          <p:cNvSpPr txBox="1"/>
          <p:nvPr/>
        </p:nvSpPr>
        <p:spPr>
          <a:xfrm flipH="1">
            <a:off x="4246934" y="3053661"/>
            <a:ext cx="454612" cy="261610"/>
          </a:xfrm>
          <a:prstGeom prst="rect">
            <a:avLst/>
          </a:prstGeom>
          <a:noFill/>
        </p:spPr>
        <p:txBody>
          <a:bodyPr wrap="square" rtlCol="0">
            <a:spAutoFit/>
          </a:bodyPr>
          <a:lstStyle/>
          <a:p>
            <a:r>
              <a:rPr lang="en-GB" sz="1100" dirty="0"/>
              <a:t>N23</a:t>
            </a:r>
          </a:p>
        </p:txBody>
      </p:sp>
      <p:sp>
        <p:nvSpPr>
          <p:cNvPr id="44" name="TextBox 43">
            <a:extLst>
              <a:ext uri="{FF2B5EF4-FFF2-40B4-BE49-F238E27FC236}">
                <a16:creationId xmlns:a16="http://schemas.microsoft.com/office/drawing/2014/main" id="{99D4B07F-3021-4D2C-8BF1-9D651F452BCF}"/>
              </a:ext>
            </a:extLst>
          </p:cNvPr>
          <p:cNvSpPr txBox="1"/>
          <p:nvPr/>
        </p:nvSpPr>
        <p:spPr>
          <a:xfrm>
            <a:off x="7287500" y="4636372"/>
            <a:ext cx="1549134" cy="19992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BP22 Delivery Budget Impact</a:t>
            </a:r>
          </a:p>
        </p:txBody>
      </p:sp>
      <p:sp>
        <p:nvSpPr>
          <p:cNvPr id="6" name="TextBox 5">
            <a:extLst>
              <a:ext uri="{FF2B5EF4-FFF2-40B4-BE49-F238E27FC236}">
                <a16:creationId xmlns:a16="http://schemas.microsoft.com/office/drawing/2014/main" id="{3F5E1E34-A7C5-4ADB-AD50-AF4361E92784}"/>
              </a:ext>
            </a:extLst>
          </p:cNvPr>
          <p:cNvSpPr txBox="1"/>
          <p:nvPr/>
        </p:nvSpPr>
        <p:spPr>
          <a:xfrm>
            <a:off x="2231033" y="654562"/>
            <a:ext cx="487402" cy="246221"/>
          </a:xfrm>
          <a:prstGeom prst="rect">
            <a:avLst/>
          </a:prstGeom>
          <a:solidFill>
            <a:srgbClr val="0070C0"/>
          </a:solidFill>
        </p:spPr>
        <p:txBody>
          <a:bodyPr wrap="square" rtlCol="0">
            <a:spAutoFit/>
          </a:bodyPr>
          <a:lstStyle/>
          <a:p>
            <a:r>
              <a:rPr lang="en-GB" sz="1000" b="1" dirty="0">
                <a:solidFill>
                  <a:schemeClr val="bg1"/>
                </a:solidFill>
              </a:rPr>
              <a:t>2023</a:t>
            </a:r>
          </a:p>
        </p:txBody>
      </p:sp>
      <p:sp>
        <p:nvSpPr>
          <p:cNvPr id="46" name="TextBox 45">
            <a:extLst>
              <a:ext uri="{FF2B5EF4-FFF2-40B4-BE49-F238E27FC236}">
                <a16:creationId xmlns:a16="http://schemas.microsoft.com/office/drawing/2014/main" id="{83863317-182C-45CE-8720-6CB1B1DFAB8E}"/>
              </a:ext>
            </a:extLst>
          </p:cNvPr>
          <p:cNvSpPr txBox="1"/>
          <p:nvPr/>
        </p:nvSpPr>
        <p:spPr>
          <a:xfrm>
            <a:off x="5821152" y="649605"/>
            <a:ext cx="487402" cy="246221"/>
          </a:xfrm>
          <a:prstGeom prst="rect">
            <a:avLst/>
          </a:prstGeom>
          <a:solidFill>
            <a:srgbClr val="0070C0"/>
          </a:solidFill>
        </p:spPr>
        <p:txBody>
          <a:bodyPr wrap="square" rtlCol="0">
            <a:spAutoFit/>
          </a:bodyPr>
          <a:lstStyle/>
          <a:p>
            <a:r>
              <a:rPr lang="en-GB" sz="1000" b="1" dirty="0">
                <a:solidFill>
                  <a:schemeClr val="bg1"/>
                </a:solidFill>
              </a:rPr>
              <a:t>2024</a:t>
            </a:r>
          </a:p>
        </p:txBody>
      </p:sp>
      <p:sp>
        <p:nvSpPr>
          <p:cNvPr id="48" name="TextBox 47">
            <a:extLst>
              <a:ext uri="{FF2B5EF4-FFF2-40B4-BE49-F238E27FC236}">
                <a16:creationId xmlns:a16="http://schemas.microsoft.com/office/drawing/2014/main" id="{DBB8935C-6F57-48EA-9906-A5D9B02DBFE0}"/>
              </a:ext>
            </a:extLst>
          </p:cNvPr>
          <p:cNvSpPr txBox="1"/>
          <p:nvPr/>
        </p:nvSpPr>
        <p:spPr>
          <a:xfrm>
            <a:off x="8136355" y="650099"/>
            <a:ext cx="487402" cy="246221"/>
          </a:xfrm>
          <a:prstGeom prst="rect">
            <a:avLst/>
          </a:prstGeom>
          <a:solidFill>
            <a:srgbClr val="0070C0"/>
          </a:solidFill>
        </p:spPr>
        <p:txBody>
          <a:bodyPr wrap="square" rtlCol="0">
            <a:spAutoFit/>
          </a:bodyPr>
          <a:lstStyle/>
          <a:p>
            <a:r>
              <a:rPr lang="en-GB" sz="1000" b="1" dirty="0">
                <a:solidFill>
                  <a:schemeClr val="bg1"/>
                </a:solidFill>
              </a:rPr>
              <a:t>2025</a:t>
            </a:r>
          </a:p>
        </p:txBody>
      </p:sp>
      <p:pic>
        <p:nvPicPr>
          <p:cNvPr id="8" name="Picture 7">
            <a:extLst>
              <a:ext uri="{FF2B5EF4-FFF2-40B4-BE49-F238E27FC236}">
                <a16:creationId xmlns:a16="http://schemas.microsoft.com/office/drawing/2014/main" id="{721604B5-675F-42B1-820A-8DCF184AE4D8}"/>
              </a:ext>
            </a:extLst>
          </p:cNvPr>
          <p:cNvPicPr>
            <a:picLocks noChangeAspect="1"/>
          </p:cNvPicPr>
          <p:nvPr/>
        </p:nvPicPr>
        <p:blipFill>
          <a:blip r:embed="rId3"/>
          <a:stretch>
            <a:fillRect/>
          </a:stretch>
        </p:blipFill>
        <p:spPr>
          <a:xfrm>
            <a:off x="91440" y="558428"/>
            <a:ext cx="8920686" cy="3657632"/>
          </a:xfrm>
          <a:prstGeom prst="rect">
            <a:avLst/>
          </a:prstGeom>
        </p:spPr>
      </p:pic>
      <p:pic>
        <p:nvPicPr>
          <p:cNvPr id="10" name="Picture 9">
            <a:extLst>
              <a:ext uri="{FF2B5EF4-FFF2-40B4-BE49-F238E27FC236}">
                <a16:creationId xmlns:a16="http://schemas.microsoft.com/office/drawing/2014/main" id="{59FE5C2A-522F-4FF4-BE5C-131C29B11F24}"/>
              </a:ext>
            </a:extLst>
          </p:cNvPr>
          <p:cNvPicPr>
            <a:picLocks noChangeAspect="1"/>
          </p:cNvPicPr>
          <p:nvPr/>
        </p:nvPicPr>
        <p:blipFill>
          <a:blip r:embed="rId4"/>
          <a:stretch>
            <a:fillRect/>
          </a:stretch>
        </p:blipFill>
        <p:spPr>
          <a:xfrm>
            <a:off x="91440" y="3853009"/>
            <a:ext cx="8920686" cy="952773"/>
          </a:xfrm>
          <a:prstGeom prst="rect">
            <a:avLst/>
          </a:prstGeom>
        </p:spPr>
      </p:pic>
      <p:sp>
        <p:nvSpPr>
          <p:cNvPr id="11" name="TextBox 10">
            <a:extLst>
              <a:ext uri="{FF2B5EF4-FFF2-40B4-BE49-F238E27FC236}">
                <a16:creationId xmlns:a16="http://schemas.microsoft.com/office/drawing/2014/main" id="{602C66ED-3FF2-43DD-AE6F-813504DBF62F}"/>
              </a:ext>
            </a:extLst>
          </p:cNvPr>
          <p:cNvSpPr txBox="1"/>
          <p:nvPr/>
        </p:nvSpPr>
        <p:spPr>
          <a:xfrm>
            <a:off x="199201" y="4036469"/>
            <a:ext cx="353943" cy="585852"/>
          </a:xfrm>
          <a:prstGeom prst="rect">
            <a:avLst/>
          </a:prstGeom>
          <a:solidFill>
            <a:schemeClr val="bg1">
              <a:lumMod val="75000"/>
            </a:schemeClr>
          </a:solidFill>
        </p:spPr>
        <p:txBody>
          <a:bodyPr vert="vert270" wrap="square" rtlCol="0">
            <a:spAutoFit/>
          </a:bodyPr>
          <a:lstStyle/>
          <a:p>
            <a:r>
              <a:rPr lang="en-GB" sz="1100" dirty="0"/>
              <a:t>Activity </a:t>
            </a:r>
          </a:p>
        </p:txBody>
      </p:sp>
      <p:sp>
        <p:nvSpPr>
          <p:cNvPr id="50" name="TextBox 49">
            <a:extLst>
              <a:ext uri="{FF2B5EF4-FFF2-40B4-BE49-F238E27FC236}">
                <a16:creationId xmlns:a16="http://schemas.microsoft.com/office/drawing/2014/main" id="{3DD0F169-34B3-4091-963F-981AD563CFD4}"/>
              </a:ext>
            </a:extLst>
          </p:cNvPr>
          <p:cNvSpPr txBox="1"/>
          <p:nvPr/>
        </p:nvSpPr>
        <p:spPr>
          <a:xfrm>
            <a:off x="2167533" y="637457"/>
            <a:ext cx="487402" cy="246221"/>
          </a:xfrm>
          <a:prstGeom prst="rect">
            <a:avLst/>
          </a:prstGeom>
          <a:solidFill>
            <a:srgbClr val="0070C0"/>
          </a:solidFill>
        </p:spPr>
        <p:txBody>
          <a:bodyPr wrap="square" rtlCol="0">
            <a:spAutoFit/>
          </a:bodyPr>
          <a:lstStyle/>
          <a:p>
            <a:r>
              <a:rPr lang="en-GB" sz="1000" b="1" dirty="0">
                <a:solidFill>
                  <a:schemeClr val="bg1"/>
                </a:solidFill>
              </a:rPr>
              <a:t>2023</a:t>
            </a:r>
          </a:p>
        </p:txBody>
      </p:sp>
      <p:sp>
        <p:nvSpPr>
          <p:cNvPr id="51" name="TextBox 50">
            <a:extLst>
              <a:ext uri="{FF2B5EF4-FFF2-40B4-BE49-F238E27FC236}">
                <a16:creationId xmlns:a16="http://schemas.microsoft.com/office/drawing/2014/main" id="{A5607263-E603-4A94-B54D-D540CA927E92}"/>
              </a:ext>
            </a:extLst>
          </p:cNvPr>
          <p:cNvSpPr txBox="1"/>
          <p:nvPr/>
        </p:nvSpPr>
        <p:spPr>
          <a:xfrm>
            <a:off x="5784811" y="659550"/>
            <a:ext cx="487402" cy="246221"/>
          </a:xfrm>
          <a:prstGeom prst="rect">
            <a:avLst/>
          </a:prstGeom>
          <a:solidFill>
            <a:srgbClr val="0070C0"/>
          </a:solidFill>
        </p:spPr>
        <p:txBody>
          <a:bodyPr wrap="square" rtlCol="0">
            <a:spAutoFit/>
          </a:bodyPr>
          <a:lstStyle/>
          <a:p>
            <a:r>
              <a:rPr lang="en-GB" sz="1000" b="1" dirty="0">
                <a:solidFill>
                  <a:schemeClr val="bg1"/>
                </a:solidFill>
              </a:rPr>
              <a:t>2024</a:t>
            </a:r>
          </a:p>
        </p:txBody>
      </p:sp>
      <p:sp>
        <p:nvSpPr>
          <p:cNvPr id="52" name="TextBox 51">
            <a:extLst>
              <a:ext uri="{FF2B5EF4-FFF2-40B4-BE49-F238E27FC236}">
                <a16:creationId xmlns:a16="http://schemas.microsoft.com/office/drawing/2014/main" id="{5B55E617-FBCE-41A8-A677-20C2C7BCBD00}"/>
              </a:ext>
            </a:extLst>
          </p:cNvPr>
          <p:cNvSpPr txBox="1"/>
          <p:nvPr/>
        </p:nvSpPr>
        <p:spPr>
          <a:xfrm>
            <a:off x="8172696" y="675267"/>
            <a:ext cx="487402" cy="246221"/>
          </a:xfrm>
          <a:prstGeom prst="rect">
            <a:avLst/>
          </a:prstGeom>
          <a:solidFill>
            <a:srgbClr val="0070C0"/>
          </a:solidFill>
        </p:spPr>
        <p:txBody>
          <a:bodyPr wrap="square" rtlCol="0">
            <a:spAutoFit/>
          </a:bodyPr>
          <a:lstStyle/>
          <a:p>
            <a:r>
              <a:rPr lang="en-GB" sz="1000" b="1" dirty="0">
                <a:solidFill>
                  <a:schemeClr val="bg1"/>
                </a:solidFill>
              </a:rPr>
              <a:t>2025</a:t>
            </a:r>
          </a:p>
        </p:txBody>
      </p:sp>
      <p:sp>
        <p:nvSpPr>
          <p:cNvPr id="53" name="TextBox 52">
            <a:extLst>
              <a:ext uri="{FF2B5EF4-FFF2-40B4-BE49-F238E27FC236}">
                <a16:creationId xmlns:a16="http://schemas.microsoft.com/office/drawing/2014/main" id="{034D17A3-05AD-4F8D-B488-F3EC6B597F6A}"/>
              </a:ext>
            </a:extLst>
          </p:cNvPr>
          <p:cNvSpPr txBox="1"/>
          <p:nvPr/>
        </p:nvSpPr>
        <p:spPr>
          <a:xfrm>
            <a:off x="1570482" y="4210641"/>
            <a:ext cx="3503168" cy="16927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sz="500" dirty="0"/>
              <a:t>Design</a:t>
            </a:r>
          </a:p>
        </p:txBody>
      </p:sp>
      <p:sp>
        <p:nvSpPr>
          <p:cNvPr id="54" name="TextBox 53">
            <a:extLst>
              <a:ext uri="{FF2B5EF4-FFF2-40B4-BE49-F238E27FC236}">
                <a16:creationId xmlns:a16="http://schemas.microsoft.com/office/drawing/2014/main" id="{D49C2AFD-BAF1-4FA1-99A3-4F3BBC2E39B9}"/>
              </a:ext>
            </a:extLst>
          </p:cNvPr>
          <p:cNvSpPr txBox="1"/>
          <p:nvPr/>
        </p:nvSpPr>
        <p:spPr>
          <a:xfrm>
            <a:off x="710563" y="4450286"/>
            <a:ext cx="8274615" cy="206470"/>
          </a:xfrm>
          <a:prstGeom prst="rect">
            <a:avLst/>
          </a:prstGeom>
          <a:solidFill>
            <a:srgbClr val="7030A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solidFill>
                  <a:schemeClr val="bg1"/>
                </a:solidFill>
              </a:rPr>
              <a:t> Develop</a:t>
            </a:r>
          </a:p>
        </p:txBody>
      </p:sp>
      <p:sp>
        <p:nvSpPr>
          <p:cNvPr id="59" name="TextBox 58">
            <a:extLst>
              <a:ext uri="{FF2B5EF4-FFF2-40B4-BE49-F238E27FC236}">
                <a16:creationId xmlns:a16="http://schemas.microsoft.com/office/drawing/2014/main" id="{CE57D743-FE83-4E5E-A975-77FDF77B91DC}"/>
              </a:ext>
            </a:extLst>
          </p:cNvPr>
          <p:cNvSpPr txBox="1"/>
          <p:nvPr/>
        </p:nvSpPr>
        <p:spPr>
          <a:xfrm>
            <a:off x="470718" y="2300029"/>
            <a:ext cx="786356" cy="169277"/>
          </a:xfrm>
          <a:prstGeom prst="rect">
            <a:avLst/>
          </a:prstGeom>
          <a:solidFill>
            <a:schemeClr val="bg1">
              <a:lumMod val="75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sz="500" dirty="0"/>
              <a:t>Build/Test / Imp</a:t>
            </a:r>
          </a:p>
        </p:txBody>
      </p:sp>
      <p:sp>
        <p:nvSpPr>
          <p:cNvPr id="60" name="TextBox 59">
            <a:extLst>
              <a:ext uri="{FF2B5EF4-FFF2-40B4-BE49-F238E27FC236}">
                <a16:creationId xmlns:a16="http://schemas.microsoft.com/office/drawing/2014/main" id="{78E71EB5-46C2-4783-A7E6-FD48D6FA06B4}"/>
              </a:ext>
            </a:extLst>
          </p:cNvPr>
          <p:cNvSpPr txBox="1"/>
          <p:nvPr/>
        </p:nvSpPr>
        <p:spPr>
          <a:xfrm>
            <a:off x="1257074" y="2288128"/>
            <a:ext cx="786356" cy="169277"/>
          </a:xfrm>
          <a:prstGeom prst="rect">
            <a:avLst/>
          </a:prstGeom>
          <a:solidFill>
            <a:schemeClr val="bg1">
              <a:lumMod val="75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PIS</a:t>
            </a:r>
          </a:p>
        </p:txBody>
      </p:sp>
      <p:sp>
        <p:nvSpPr>
          <p:cNvPr id="61" name="TextBox 60">
            <a:extLst>
              <a:ext uri="{FF2B5EF4-FFF2-40B4-BE49-F238E27FC236}">
                <a16:creationId xmlns:a16="http://schemas.microsoft.com/office/drawing/2014/main" id="{3CD43256-7247-49B7-8C15-3EAA0C1E890C}"/>
              </a:ext>
            </a:extLst>
          </p:cNvPr>
          <p:cNvSpPr txBox="1"/>
          <p:nvPr/>
        </p:nvSpPr>
        <p:spPr>
          <a:xfrm>
            <a:off x="1071103" y="2536630"/>
            <a:ext cx="1261911" cy="169277"/>
          </a:xfrm>
          <a:prstGeom prst="rect">
            <a:avLst/>
          </a:prstGeom>
          <a:solidFill>
            <a:schemeClr val="bg1">
              <a:lumMod val="75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Build/Test /Imp</a:t>
            </a:r>
          </a:p>
        </p:txBody>
      </p:sp>
      <p:sp>
        <p:nvSpPr>
          <p:cNvPr id="62" name="TextBox 61">
            <a:extLst>
              <a:ext uri="{FF2B5EF4-FFF2-40B4-BE49-F238E27FC236}">
                <a16:creationId xmlns:a16="http://schemas.microsoft.com/office/drawing/2014/main" id="{AC4EA164-254D-49A5-8BDD-2D15540E72E0}"/>
              </a:ext>
            </a:extLst>
          </p:cNvPr>
          <p:cNvSpPr txBox="1"/>
          <p:nvPr/>
        </p:nvSpPr>
        <p:spPr>
          <a:xfrm>
            <a:off x="2333014" y="2536630"/>
            <a:ext cx="786356" cy="169277"/>
          </a:xfrm>
          <a:prstGeom prst="rect">
            <a:avLst/>
          </a:prstGeom>
          <a:solidFill>
            <a:schemeClr val="bg1">
              <a:lumMod val="75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a:t>PIS</a:t>
            </a:r>
          </a:p>
        </p:txBody>
      </p:sp>
      <p:sp>
        <p:nvSpPr>
          <p:cNvPr id="63" name="TextBox 62">
            <a:extLst>
              <a:ext uri="{FF2B5EF4-FFF2-40B4-BE49-F238E27FC236}">
                <a16:creationId xmlns:a16="http://schemas.microsoft.com/office/drawing/2014/main" id="{839F3096-A884-4C3E-9FA9-2F233AA15E3A}"/>
              </a:ext>
            </a:extLst>
          </p:cNvPr>
          <p:cNvSpPr txBox="1"/>
          <p:nvPr/>
        </p:nvSpPr>
        <p:spPr>
          <a:xfrm>
            <a:off x="2579747" y="2755377"/>
            <a:ext cx="1261911" cy="16927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Build/Test/Imp</a:t>
            </a:r>
          </a:p>
        </p:txBody>
      </p:sp>
      <p:sp>
        <p:nvSpPr>
          <p:cNvPr id="64" name="TextBox 63">
            <a:extLst>
              <a:ext uri="{FF2B5EF4-FFF2-40B4-BE49-F238E27FC236}">
                <a16:creationId xmlns:a16="http://schemas.microsoft.com/office/drawing/2014/main" id="{494CB543-75A6-4F29-B066-155F580EE323}"/>
              </a:ext>
            </a:extLst>
          </p:cNvPr>
          <p:cNvSpPr txBox="1"/>
          <p:nvPr/>
        </p:nvSpPr>
        <p:spPr>
          <a:xfrm>
            <a:off x="3841658" y="2755377"/>
            <a:ext cx="786356" cy="16927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PIS</a:t>
            </a:r>
          </a:p>
        </p:txBody>
      </p:sp>
      <p:sp>
        <p:nvSpPr>
          <p:cNvPr id="66" name="TextBox 65">
            <a:extLst>
              <a:ext uri="{FF2B5EF4-FFF2-40B4-BE49-F238E27FC236}">
                <a16:creationId xmlns:a16="http://schemas.microsoft.com/office/drawing/2014/main" id="{1E473238-ECBF-4597-A6AC-B6BF23BF27E5}"/>
              </a:ext>
            </a:extLst>
          </p:cNvPr>
          <p:cNvSpPr txBox="1"/>
          <p:nvPr/>
        </p:nvSpPr>
        <p:spPr>
          <a:xfrm>
            <a:off x="4759182" y="3012313"/>
            <a:ext cx="786356" cy="16927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a:t>PIS</a:t>
            </a:r>
          </a:p>
        </p:txBody>
      </p:sp>
      <p:sp>
        <p:nvSpPr>
          <p:cNvPr id="67" name="TextBox 66">
            <a:extLst>
              <a:ext uri="{FF2B5EF4-FFF2-40B4-BE49-F238E27FC236}">
                <a16:creationId xmlns:a16="http://schemas.microsoft.com/office/drawing/2014/main" id="{24DDABE7-51C2-4D29-8A8D-C01560BC3094}"/>
              </a:ext>
            </a:extLst>
          </p:cNvPr>
          <p:cNvSpPr txBox="1"/>
          <p:nvPr/>
        </p:nvSpPr>
        <p:spPr>
          <a:xfrm>
            <a:off x="685179" y="4201885"/>
            <a:ext cx="849059" cy="169277"/>
          </a:xfrm>
          <a:prstGeom prst="rect">
            <a:avLst/>
          </a:prstGeom>
          <a:solidFill>
            <a:schemeClr val="bg1">
              <a:lumMod val="75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Design</a:t>
            </a:r>
          </a:p>
        </p:txBody>
      </p:sp>
      <p:sp>
        <p:nvSpPr>
          <p:cNvPr id="68" name="TextBox 67">
            <a:extLst>
              <a:ext uri="{FF2B5EF4-FFF2-40B4-BE49-F238E27FC236}">
                <a16:creationId xmlns:a16="http://schemas.microsoft.com/office/drawing/2014/main" id="{5A6BAFAC-E2AE-4975-BA9A-CAA20FDD7972}"/>
              </a:ext>
            </a:extLst>
          </p:cNvPr>
          <p:cNvSpPr txBox="1"/>
          <p:nvPr/>
        </p:nvSpPr>
        <p:spPr>
          <a:xfrm>
            <a:off x="3497271" y="3013992"/>
            <a:ext cx="1261911" cy="16927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Build/Test/Imp</a:t>
            </a:r>
          </a:p>
        </p:txBody>
      </p:sp>
      <p:sp>
        <p:nvSpPr>
          <p:cNvPr id="87" name="TextBox 86">
            <a:extLst>
              <a:ext uri="{FF2B5EF4-FFF2-40B4-BE49-F238E27FC236}">
                <a16:creationId xmlns:a16="http://schemas.microsoft.com/office/drawing/2014/main" id="{7AA0EB07-97BE-47B9-BF72-6457DFDBFB5B}"/>
              </a:ext>
            </a:extLst>
          </p:cNvPr>
          <p:cNvSpPr txBox="1"/>
          <p:nvPr/>
        </p:nvSpPr>
        <p:spPr>
          <a:xfrm>
            <a:off x="5109894" y="4216060"/>
            <a:ext cx="3875284" cy="169277"/>
          </a:xfrm>
          <a:prstGeom prst="rect">
            <a:avLst/>
          </a:prstGeom>
          <a:solidFill>
            <a:schemeClr val="bg1">
              <a:lumMod val="75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Design</a:t>
            </a:r>
          </a:p>
        </p:txBody>
      </p:sp>
      <p:sp>
        <p:nvSpPr>
          <p:cNvPr id="55" name="Rectangle 54">
            <a:extLst>
              <a:ext uri="{FF2B5EF4-FFF2-40B4-BE49-F238E27FC236}">
                <a16:creationId xmlns:a16="http://schemas.microsoft.com/office/drawing/2014/main" id="{6B46C467-C8A4-44D0-8F26-C82CF98DEAB4}"/>
              </a:ext>
            </a:extLst>
          </p:cNvPr>
          <p:cNvSpPr/>
          <p:nvPr/>
        </p:nvSpPr>
        <p:spPr>
          <a:xfrm>
            <a:off x="6920107" y="3654288"/>
            <a:ext cx="2076893" cy="128010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dirty="0"/>
              <a:t>Key</a:t>
            </a:r>
          </a:p>
          <a:p>
            <a:pPr algn="ctr"/>
            <a:endParaRPr lang="en-GB" dirty="0"/>
          </a:p>
          <a:p>
            <a:pPr algn="ctr"/>
            <a:endParaRPr lang="en-GB" dirty="0"/>
          </a:p>
          <a:p>
            <a:pPr algn="ctr"/>
            <a:endParaRPr lang="en-GB" dirty="0"/>
          </a:p>
          <a:p>
            <a:pPr algn="ctr"/>
            <a:r>
              <a:rPr lang="en-GB" dirty="0"/>
              <a:t> </a:t>
            </a:r>
          </a:p>
        </p:txBody>
      </p:sp>
      <p:sp>
        <p:nvSpPr>
          <p:cNvPr id="56" name="TextBox 55">
            <a:extLst>
              <a:ext uri="{FF2B5EF4-FFF2-40B4-BE49-F238E27FC236}">
                <a16:creationId xmlns:a16="http://schemas.microsoft.com/office/drawing/2014/main" id="{1FAC3FE7-F9DC-45BD-98AB-292AB7BA1671}"/>
              </a:ext>
            </a:extLst>
          </p:cNvPr>
          <p:cNvSpPr txBox="1"/>
          <p:nvPr/>
        </p:nvSpPr>
        <p:spPr>
          <a:xfrm>
            <a:off x="7142111" y="3996649"/>
            <a:ext cx="1549134" cy="19992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BP23 Delivery Budget Impact</a:t>
            </a:r>
          </a:p>
        </p:txBody>
      </p:sp>
      <p:sp>
        <p:nvSpPr>
          <p:cNvPr id="57" name="TextBox 56">
            <a:extLst>
              <a:ext uri="{FF2B5EF4-FFF2-40B4-BE49-F238E27FC236}">
                <a16:creationId xmlns:a16="http://schemas.microsoft.com/office/drawing/2014/main" id="{A5E2641A-E510-47DF-9B93-C39969C33527}"/>
              </a:ext>
            </a:extLst>
          </p:cNvPr>
          <p:cNvSpPr txBox="1"/>
          <p:nvPr/>
        </p:nvSpPr>
        <p:spPr>
          <a:xfrm>
            <a:off x="7137169" y="4257852"/>
            <a:ext cx="1549134" cy="199927"/>
          </a:xfrm>
          <a:prstGeom prst="rect">
            <a:avLst/>
          </a:prstGeom>
          <a:solidFill>
            <a:srgbClr val="7030A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solidFill>
                  <a:schemeClr val="bg1"/>
                </a:solidFill>
              </a:rPr>
              <a:t> Development </a:t>
            </a:r>
          </a:p>
        </p:txBody>
      </p:sp>
      <p:sp>
        <p:nvSpPr>
          <p:cNvPr id="58" name="TextBox 57">
            <a:extLst>
              <a:ext uri="{FF2B5EF4-FFF2-40B4-BE49-F238E27FC236}">
                <a16:creationId xmlns:a16="http://schemas.microsoft.com/office/drawing/2014/main" id="{285C7C24-A67D-4B55-BD33-44919B215407}"/>
              </a:ext>
            </a:extLst>
          </p:cNvPr>
          <p:cNvSpPr txBox="1"/>
          <p:nvPr/>
        </p:nvSpPr>
        <p:spPr>
          <a:xfrm>
            <a:off x="7140537" y="4508115"/>
            <a:ext cx="1549134" cy="199927"/>
          </a:xfrm>
          <a:prstGeom prst="rect">
            <a:avLst/>
          </a:prstGeom>
          <a:solidFill>
            <a:schemeClr val="bg1">
              <a:lumMod val="75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699">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No £ Impact to BP23</a:t>
            </a:r>
          </a:p>
        </p:txBody>
      </p:sp>
      <p:sp>
        <p:nvSpPr>
          <p:cNvPr id="13" name="TextBox 12">
            <a:extLst>
              <a:ext uri="{FF2B5EF4-FFF2-40B4-BE49-F238E27FC236}">
                <a16:creationId xmlns:a16="http://schemas.microsoft.com/office/drawing/2014/main" id="{7A1563DE-A49C-44C6-AF77-D5303194D07F}"/>
              </a:ext>
            </a:extLst>
          </p:cNvPr>
          <p:cNvSpPr txBox="1"/>
          <p:nvPr/>
        </p:nvSpPr>
        <p:spPr>
          <a:xfrm>
            <a:off x="46786" y="2243243"/>
            <a:ext cx="487724" cy="261610"/>
          </a:xfrm>
          <a:prstGeom prst="rect">
            <a:avLst/>
          </a:prstGeom>
          <a:noFill/>
        </p:spPr>
        <p:txBody>
          <a:bodyPr wrap="square" rtlCol="0">
            <a:spAutoFit/>
          </a:bodyPr>
          <a:lstStyle/>
          <a:p>
            <a:r>
              <a:rPr lang="en-GB" sz="1050" dirty="0"/>
              <a:t>F23</a:t>
            </a:r>
          </a:p>
        </p:txBody>
      </p:sp>
      <p:sp>
        <p:nvSpPr>
          <p:cNvPr id="88" name="TextBox 87">
            <a:extLst>
              <a:ext uri="{FF2B5EF4-FFF2-40B4-BE49-F238E27FC236}">
                <a16:creationId xmlns:a16="http://schemas.microsoft.com/office/drawing/2014/main" id="{A636A73F-FA3E-45E6-8F3E-E0B197E26CAD}"/>
              </a:ext>
            </a:extLst>
          </p:cNvPr>
          <p:cNvSpPr txBox="1"/>
          <p:nvPr/>
        </p:nvSpPr>
        <p:spPr>
          <a:xfrm>
            <a:off x="780251" y="2529045"/>
            <a:ext cx="487724" cy="261610"/>
          </a:xfrm>
          <a:prstGeom prst="rect">
            <a:avLst/>
          </a:prstGeom>
          <a:noFill/>
        </p:spPr>
        <p:txBody>
          <a:bodyPr wrap="square" rtlCol="0">
            <a:spAutoFit/>
          </a:bodyPr>
          <a:lstStyle/>
          <a:p>
            <a:r>
              <a:rPr lang="en-GB" sz="1050" dirty="0"/>
              <a:t>J23</a:t>
            </a:r>
          </a:p>
        </p:txBody>
      </p:sp>
      <p:sp>
        <p:nvSpPr>
          <p:cNvPr id="89" name="TextBox 88">
            <a:extLst>
              <a:ext uri="{FF2B5EF4-FFF2-40B4-BE49-F238E27FC236}">
                <a16:creationId xmlns:a16="http://schemas.microsoft.com/office/drawing/2014/main" id="{ACA68487-2018-48AE-9BBE-9B802916965C}"/>
              </a:ext>
            </a:extLst>
          </p:cNvPr>
          <p:cNvSpPr txBox="1"/>
          <p:nvPr/>
        </p:nvSpPr>
        <p:spPr>
          <a:xfrm>
            <a:off x="2168645" y="2736949"/>
            <a:ext cx="487724" cy="261610"/>
          </a:xfrm>
          <a:prstGeom prst="rect">
            <a:avLst/>
          </a:prstGeom>
          <a:noFill/>
        </p:spPr>
        <p:txBody>
          <a:bodyPr wrap="square" rtlCol="0">
            <a:spAutoFit/>
          </a:bodyPr>
          <a:lstStyle/>
          <a:p>
            <a:r>
              <a:rPr lang="en-GB" sz="1050" dirty="0"/>
              <a:t>N23</a:t>
            </a:r>
          </a:p>
        </p:txBody>
      </p:sp>
      <p:sp>
        <p:nvSpPr>
          <p:cNvPr id="90" name="TextBox 89">
            <a:extLst>
              <a:ext uri="{FF2B5EF4-FFF2-40B4-BE49-F238E27FC236}">
                <a16:creationId xmlns:a16="http://schemas.microsoft.com/office/drawing/2014/main" id="{519975E4-0473-4042-B4B1-6D1B6D7D2C54}"/>
              </a:ext>
            </a:extLst>
          </p:cNvPr>
          <p:cNvSpPr txBox="1"/>
          <p:nvPr/>
        </p:nvSpPr>
        <p:spPr>
          <a:xfrm>
            <a:off x="3129015" y="2994406"/>
            <a:ext cx="487724" cy="261610"/>
          </a:xfrm>
          <a:prstGeom prst="rect">
            <a:avLst/>
          </a:prstGeom>
          <a:noFill/>
        </p:spPr>
        <p:txBody>
          <a:bodyPr wrap="square" rtlCol="0">
            <a:spAutoFit/>
          </a:bodyPr>
          <a:lstStyle/>
          <a:p>
            <a:r>
              <a:rPr lang="en-GB" sz="1050" dirty="0"/>
              <a:t>F24</a:t>
            </a:r>
          </a:p>
        </p:txBody>
      </p:sp>
      <p:sp>
        <p:nvSpPr>
          <p:cNvPr id="91" name="TextBox 90">
            <a:extLst>
              <a:ext uri="{FF2B5EF4-FFF2-40B4-BE49-F238E27FC236}">
                <a16:creationId xmlns:a16="http://schemas.microsoft.com/office/drawing/2014/main" id="{8900E61C-AB2A-4493-908F-4390BF73CE07}"/>
              </a:ext>
            </a:extLst>
          </p:cNvPr>
          <p:cNvSpPr txBox="1"/>
          <p:nvPr/>
        </p:nvSpPr>
        <p:spPr>
          <a:xfrm>
            <a:off x="5851958" y="3229766"/>
            <a:ext cx="786356" cy="16927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a:t>PIS</a:t>
            </a:r>
          </a:p>
        </p:txBody>
      </p:sp>
      <p:sp>
        <p:nvSpPr>
          <p:cNvPr id="92" name="TextBox 91">
            <a:extLst>
              <a:ext uri="{FF2B5EF4-FFF2-40B4-BE49-F238E27FC236}">
                <a16:creationId xmlns:a16="http://schemas.microsoft.com/office/drawing/2014/main" id="{0F870CDB-9B6A-4E87-AC84-FA9F46CDF053}"/>
              </a:ext>
            </a:extLst>
          </p:cNvPr>
          <p:cNvSpPr txBox="1"/>
          <p:nvPr/>
        </p:nvSpPr>
        <p:spPr>
          <a:xfrm>
            <a:off x="4590047" y="3231445"/>
            <a:ext cx="1261911" cy="16927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Build/Test/Imp</a:t>
            </a:r>
          </a:p>
        </p:txBody>
      </p:sp>
      <p:sp>
        <p:nvSpPr>
          <p:cNvPr id="93" name="TextBox 92">
            <a:extLst>
              <a:ext uri="{FF2B5EF4-FFF2-40B4-BE49-F238E27FC236}">
                <a16:creationId xmlns:a16="http://schemas.microsoft.com/office/drawing/2014/main" id="{A4A7AA65-2BB3-408C-86BC-0B0E55D964D5}"/>
              </a:ext>
            </a:extLst>
          </p:cNvPr>
          <p:cNvSpPr txBox="1"/>
          <p:nvPr/>
        </p:nvSpPr>
        <p:spPr>
          <a:xfrm>
            <a:off x="4234836" y="3210675"/>
            <a:ext cx="487724" cy="261610"/>
          </a:xfrm>
          <a:prstGeom prst="rect">
            <a:avLst/>
          </a:prstGeom>
          <a:noFill/>
        </p:spPr>
        <p:txBody>
          <a:bodyPr wrap="square" rtlCol="0">
            <a:spAutoFit/>
          </a:bodyPr>
          <a:lstStyle/>
          <a:p>
            <a:r>
              <a:rPr lang="en-GB" sz="1050" dirty="0"/>
              <a:t>J24</a:t>
            </a:r>
          </a:p>
        </p:txBody>
      </p:sp>
      <p:sp>
        <p:nvSpPr>
          <p:cNvPr id="94" name="TextBox 93">
            <a:extLst>
              <a:ext uri="{FF2B5EF4-FFF2-40B4-BE49-F238E27FC236}">
                <a16:creationId xmlns:a16="http://schemas.microsoft.com/office/drawing/2014/main" id="{DBF6FF0C-EA8F-4202-967C-14C413950A6A}"/>
              </a:ext>
            </a:extLst>
          </p:cNvPr>
          <p:cNvSpPr txBox="1"/>
          <p:nvPr/>
        </p:nvSpPr>
        <p:spPr>
          <a:xfrm>
            <a:off x="192113" y="1332612"/>
            <a:ext cx="353943" cy="928175"/>
          </a:xfrm>
          <a:prstGeom prst="rect">
            <a:avLst/>
          </a:prstGeom>
          <a:solidFill>
            <a:schemeClr val="bg1">
              <a:lumMod val="75000"/>
            </a:schemeClr>
          </a:solidFill>
        </p:spPr>
        <p:txBody>
          <a:bodyPr vert="vert270" wrap="square" rtlCol="0">
            <a:spAutoFit/>
          </a:bodyPr>
          <a:lstStyle/>
          <a:p>
            <a:r>
              <a:rPr lang="en-GB" sz="1100" dirty="0"/>
              <a:t>Standalone* </a:t>
            </a:r>
          </a:p>
        </p:txBody>
      </p:sp>
      <p:sp>
        <p:nvSpPr>
          <p:cNvPr id="95" name="TextBox 94">
            <a:extLst>
              <a:ext uri="{FF2B5EF4-FFF2-40B4-BE49-F238E27FC236}">
                <a16:creationId xmlns:a16="http://schemas.microsoft.com/office/drawing/2014/main" id="{51FFC985-8F24-4582-831C-B1B3A257199D}"/>
              </a:ext>
            </a:extLst>
          </p:cNvPr>
          <p:cNvSpPr txBox="1"/>
          <p:nvPr/>
        </p:nvSpPr>
        <p:spPr>
          <a:xfrm>
            <a:off x="205935" y="2612329"/>
            <a:ext cx="353943" cy="1020056"/>
          </a:xfrm>
          <a:prstGeom prst="rect">
            <a:avLst/>
          </a:prstGeom>
          <a:solidFill>
            <a:schemeClr val="bg1">
              <a:lumMod val="75000"/>
            </a:schemeClr>
          </a:solidFill>
        </p:spPr>
        <p:txBody>
          <a:bodyPr vert="vert270" wrap="square" rtlCol="0">
            <a:spAutoFit/>
          </a:bodyPr>
          <a:lstStyle/>
          <a:p>
            <a:r>
              <a:rPr lang="en-GB" sz="1100" dirty="0"/>
              <a:t>Major Release </a:t>
            </a:r>
          </a:p>
        </p:txBody>
      </p:sp>
      <p:sp>
        <p:nvSpPr>
          <p:cNvPr id="96" name="TextBox 95">
            <a:extLst>
              <a:ext uri="{FF2B5EF4-FFF2-40B4-BE49-F238E27FC236}">
                <a16:creationId xmlns:a16="http://schemas.microsoft.com/office/drawing/2014/main" id="{21771473-6427-4CEE-9F7B-C9087840B69E}"/>
              </a:ext>
            </a:extLst>
          </p:cNvPr>
          <p:cNvSpPr txBox="1"/>
          <p:nvPr/>
        </p:nvSpPr>
        <p:spPr>
          <a:xfrm>
            <a:off x="6150832" y="3459974"/>
            <a:ext cx="1261911" cy="169277"/>
          </a:xfrm>
          <a:prstGeom prst="rect">
            <a:avLst/>
          </a:prstGeom>
          <a:solidFill>
            <a:schemeClr val="bg1">
              <a:lumMod val="75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Build/Test /Imp</a:t>
            </a:r>
          </a:p>
        </p:txBody>
      </p:sp>
      <p:sp>
        <p:nvSpPr>
          <p:cNvPr id="97" name="TextBox 96">
            <a:extLst>
              <a:ext uri="{FF2B5EF4-FFF2-40B4-BE49-F238E27FC236}">
                <a16:creationId xmlns:a16="http://schemas.microsoft.com/office/drawing/2014/main" id="{FCC686A9-7F0F-40E9-B351-A3C3366F6FCC}"/>
              </a:ext>
            </a:extLst>
          </p:cNvPr>
          <p:cNvSpPr txBox="1"/>
          <p:nvPr/>
        </p:nvSpPr>
        <p:spPr>
          <a:xfrm>
            <a:off x="7426078" y="3456376"/>
            <a:ext cx="786356" cy="169277"/>
          </a:xfrm>
          <a:prstGeom prst="rect">
            <a:avLst/>
          </a:prstGeom>
          <a:solidFill>
            <a:schemeClr val="bg1">
              <a:lumMod val="75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PIS</a:t>
            </a:r>
          </a:p>
        </p:txBody>
      </p:sp>
      <p:sp>
        <p:nvSpPr>
          <p:cNvPr id="98" name="TextBox 97">
            <a:extLst>
              <a:ext uri="{FF2B5EF4-FFF2-40B4-BE49-F238E27FC236}">
                <a16:creationId xmlns:a16="http://schemas.microsoft.com/office/drawing/2014/main" id="{46DB7549-F150-411E-920F-0FC8F0692E43}"/>
              </a:ext>
            </a:extLst>
          </p:cNvPr>
          <p:cNvSpPr txBox="1"/>
          <p:nvPr/>
        </p:nvSpPr>
        <p:spPr>
          <a:xfrm>
            <a:off x="5769217" y="3427294"/>
            <a:ext cx="487724" cy="261610"/>
          </a:xfrm>
          <a:prstGeom prst="rect">
            <a:avLst/>
          </a:prstGeom>
          <a:noFill/>
        </p:spPr>
        <p:txBody>
          <a:bodyPr wrap="square" rtlCol="0">
            <a:spAutoFit/>
          </a:bodyPr>
          <a:lstStyle/>
          <a:p>
            <a:r>
              <a:rPr lang="en-GB" sz="1050" dirty="0"/>
              <a:t>N24</a:t>
            </a:r>
          </a:p>
        </p:txBody>
      </p:sp>
      <p:sp>
        <p:nvSpPr>
          <p:cNvPr id="99" name="TextBox 98">
            <a:extLst>
              <a:ext uri="{FF2B5EF4-FFF2-40B4-BE49-F238E27FC236}">
                <a16:creationId xmlns:a16="http://schemas.microsoft.com/office/drawing/2014/main" id="{1ABA6AE4-5A2C-4E6D-95CE-EDEE90D771E3}"/>
              </a:ext>
            </a:extLst>
          </p:cNvPr>
          <p:cNvSpPr txBox="1"/>
          <p:nvPr/>
        </p:nvSpPr>
        <p:spPr>
          <a:xfrm>
            <a:off x="4315115" y="1620687"/>
            <a:ext cx="423323" cy="16927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XRN</a:t>
            </a:r>
          </a:p>
        </p:txBody>
      </p:sp>
      <p:sp>
        <p:nvSpPr>
          <p:cNvPr id="101" name="TextBox 100">
            <a:extLst>
              <a:ext uri="{FF2B5EF4-FFF2-40B4-BE49-F238E27FC236}">
                <a16:creationId xmlns:a16="http://schemas.microsoft.com/office/drawing/2014/main" id="{6134933B-82AF-428D-BB81-344B92CCCA3B}"/>
              </a:ext>
            </a:extLst>
          </p:cNvPr>
          <p:cNvSpPr txBox="1"/>
          <p:nvPr/>
        </p:nvSpPr>
        <p:spPr>
          <a:xfrm>
            <a:off x="2263072" y="1620688"/>
            <a:ext cx="423323" cy="19992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XRN</a:t>
            </a:r>
          </a:p>
        </p:txBody>
      </p:sp>
      <p:sp>
        <p:nvSpPr>
          <p:cNvPr id="102" name="TextBox 101">
            <a:extLst>
              <a:ext uri="{FF2B5EF4-FFF2-40B4-BE49-F238E27FC236}">
                <a16:creationId xmlns:a16="http://schemas.microsoft.com/office/drawing/2014/main" id="{9735F2EB-93CF-43E9-9028-AABD52F6394F}"/>
              </a:ext>
            </a:extLst>
          </p:cNvPr>
          <p:cNvSpPr txBox="1"/>
          <p:nvPr/>
        </p:nvSpPr>
        <p:spPr>
          <a:xfrm>
            <a:off x="2808853" y="1620687"/>
            <a:ext cx="423323" cy="19992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XRN</a:t>
            </a:r>
          </a:p>
        </p:txBody>
      </p:sp>
      <p:sp>
        <p:nvSpPr>
          <p:cNvPr id="103" name="TextBox 102">
            <a:extLst>
              <a:ext uri="{FF2B5EF4-FFF2-40B4-BE49-F238E27FC236}">
                <a16:creationId xmlns:a16="http://schemas.microsoft.com/office/drawing/2014/main" id="{F29A5E11-F10C-4838-9F73-58D64DEFF303}"/>
              </a:ext>
            </a:extLst>
          </p:cNvPr>
          <p:cNvSpPr txBox="1"/>
          <p:nvPr/>
        </p:nvSpPr>
        <p:spPr>
          <a:xfrm>
            <a:off x="3372877" y="1620687"/>
            <a:ext cx="423323" cy="199927"/>
          </a:xfrm>
          <a:prstGeom prst="rect">
            <a:avLst/>
          </a:prstGeom>
          <a:solidFill>
            <a:srgbClr val="00B0F0"/>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XRN</a:t>
            </a:r>
          </a:p>
        </p:txBody>
      </p:sp>
      <p:sp>
        <p:nvSpPr>
          <p:cNvPr id="105" name="TextBox 104">
            <a:extLst>
              <a:ext uri="{FF2B5EF4-FFF2-40B4-BE49-F238E27FC236}">
                <a16:creationId xmlns:a16="http://schemas.microsoft.com/office/drawing/2014/main" id="{90837CD1-592A-4405-B3C6-DA9E1D1FED56}"/>
              </a:ext>
            </a:extLst>
          </p:cNvPr>
          <p:cNvSpPr txBox="1"/>
          <p:nvPr/>
        </p:nvSpPr>
        <p:spPr>
          <a:xfrm>
            <a:off x="984784" y="1592546"/>
            <a:ext cx="423323" cy="169277"/>
          </a:xfrm>
          <a:prstGeom prst="rect">
            <a:avLst/>
          </a:prstGeom>
          <a:solidFill>
            <a:schemeClr val="bg1">
              <a:lumMod val="75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wrap="square" rtlCol="0">
            <a:spAutoFit/>
          </a:bodyPr>
          <a:lstStyle>
            <a:defPPr>
              <a:defRPr lang="en-US"/>
            </a:defPPr>
            <a:lvl1pPr algn="ctr" defTabSz="913280">
              <a:defRPr sz="500">
                <a:solidFill>
                  <a:srgbClr val="1E1246"/>
                </a:solidFill>
                <a:latin typeface="Poppins Medium"/>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XRN</a:t>
            </a:r>
          </a:p>
        </p:txBody>
      </p:sp>
      <p:sp>
        <p:nvSpPr>
          <p:cNvPr id="15" name="TextBox 14">
            <a:extLst>
              <a:ext uri="{FF2B5EF4-FFF2-40B4-BE49-F238E27FC236}">
                <a16:creationId xmlns:a16="http://schemas.microsoft.com/office/drawing/2014/main" id="{A40EF5C7-28E9-413A-A62C-303E10CA4FB1}"/>
              </a:ext>
            </a:extLst>
          </p:cNvPr>
          <p:cNvSpPr txBox="1"/>
          <p:nvPr/>
        </p:nvSpPr>
        <p:spPr>
          <a:xfrm>
            <a:off x="558731" y="4843507"/>
            <a:ext cx="3424936" cy="230832"/>
          </a:xfrm>
          <a:prstGeom prst="rect">
            <a:avLst/>
          </a:prstGeom>
          <a:noFill/>
        </p:spPr>
        <p:txBody>
          <a:bodyPr wrap="square" rtlCol="0">
            <a:spAutoFit/>
          </a:bodyPr>
          <a:lstStyle/>
          <a:p>
            <a:r>
              <a:rPr lang="en-GB" sz="900" i="1" dirty="0"/>
              <a:t>* Standalone for illustration only</a:t>
            </a:r>
          </a:p>
        </p:txBody>
      </p:sp>
      <p:sp>
        <p:nvSpPr>
          <p:cNvPr id="107" name="TextBox 106">
            <a:extLst>
              <a:ext uri="{FF2B5EF4-FFF2-40B4-BE49-F238E27FC236}">
                <a16:creationId xmlns:a16="http://schemas.microsoft.com/office/drawing/2014/main" id="{62D272A4-F5F7-42EE-8B34-A4D9583BA61C}"/>
              </a:ext>
            </a:extLst>
          </p:cNvPr>
          <p:cNvSpPr txBox="1"/>
          <p:nvPr/>
        </p:nvSpPr>
        <p:spPr>
          <a:xfrm>
            <a:off x="5102991" y="1594621"/>
            <a:ext cx="3740469" cy="1015663"/>
          </a:xfrm>
          <a:prstGeom prst="rect">
            <a:avLst/>
          </a:prstGeom>
          <a:solidFill>
            <a:srgbClr val="0070C0"/>
          </a:solidFill>
        </p:spPr>
        <p:txBody>
          <a:bodyPr wrap="square" rtlCol="0">
            <a:spAutoFit/>
          </a:bodyPr>
          <a:lstStyle/>
          <a:p>
            <a:pPr marL="285750" indent="-285750">
              <a:buFont typeface="Arial" panose="020B0604020202020204" pitchFamily="34" charset="0"/>
              <a:buChar char="•"/>
            </a:pPr>
            <a:r>
              <a:rPr lang="en-GB" sz="1200" b="1" dirty="0">
                <a:solidFill>
                  <a:schemeClr val="bg1"/>
                </a:solidFill>
              </a:rPr>
              <a:t>Costs for release or individual changes are considered committed upon approval of EQR/BER</a:t>
            </a:r>
          </a:p>
          <a:p>
            <a:pPr marL="285750" indent="-285750">
              <a:buFont typeface="Arial" panose="020B0604020202020204" pitchFamily="34" charset="0"/>
              <a:buChar char="•"/>
            </a:pPr>
            <a:r>
              <a:rPr lang="en-GB" sz="1200" b="1" dirty="0">
                <a:solidFill>
                  <a:schemeClr val="bg1"/>
                </a:solidFill>
              </a:rPr>
              <a:t>Major release costs based on average cost of previous releases (£0.8m)</a:t>
            </a:r>
          </a:p>
        </p:txBody>
      </p:sp>
    </p:spTree>
    <p:extLst>
      <p:ext uri="{BB962C8B-B14F-4D97-AF65-F5344CB8AC3E}">
        <p14:creationId xmlns:p14="http://schemas.microsoft.com/office/powerpoint/2010/main" val="2209949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71522899-1518-4280-95BD-8A00FAD18A5C}"/>
              </a:ext>
            </a:extLst>
          </p:cNvPr>
          <p:cNvSpPr txBox="1">
            <a:spLocks/>
          </p:cNvSpPr>
          <p:nvPr/>
        </p:nvSpPr>
        <p:spPr>
          <a:xfrm>
            <a:off x="486845" y="128994"/>
            <a:ext cx="7563399" cy="40011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GB" sz="2400" b="1" dirty="0">
                <a:solidFill>
                  <a:schemeClr val="accent1"/>
                </a:solidFill>
              </a:rPr>
              <a:t>Timeline for next steps </a:t>
            </a:r>
          </a:p>
        </p:txBody>
      </p:sp>
      <p:cxnSp>
        <p:nvCxnSpPr>
          <p:cNvPr id="4" name="Straight Arrow Connector 3">
            <a:extLst>
              <a:ext uri="{FF2B5EF4-FFF2-40B4-BE49-F238E27FC236}">
                <a16:creationId xmlns:a16="http://schemas.microsoft.com/office/drawing/2014/main" id="{87F3122D-1ECA-40C5-915E-9BE357CE5469}"/>
              </a:ext>
            </a:extLst>
          </p:cNvPr>
          <p:cNvCxnSpPr>
            <a:cxnSpLocks/>
          </p:cNvCxnSpPr>
          <p:nvPr/>
        </p:nvCxnSpPr>
        <p:spPr>
          <a:xfrm>
            <a:off x="968851" y="2021397"/>
            <a:ext cx="772149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9ABC74E-8032-4E7D-88AD-DC4C96E1482D}"/>
              </a:ext>
            </a:extLst>
          </p:cNvPr>
          <p:cNvSpPr txBox="1"/>
          <p:nvPr/>
        </p:nvSpPr>
        <p:spPr>
          <a:xfrm>
            <a:off x="1796731" y="2033064"/>
            <a:ext cx="852857" cy="369332"/>
          </a:xfrm>
          <a:prstGeom prst="rect">
            <a:avLst/>
          </a:prstGeom>
          <a:noFill/>
        </p:spPr>
        <p:txBody>
          <a:bodyPr wrap="square" rtlCol="0">
            <a:spAutoFit/>
          </a:bodyPr>
          <a:lstStyle/>
          <a:p>
            <a:r>
              <a:rPr lang="en-GB" dirty="0"/>
              <a:t>Jul-22</a:t>
            </a:r>
          </a:p>
        </p:txBody>
      </p:sp>
      <p:sp>
        <p:nvSpPr>
          <p:cNvPr id="10" name="TextBox 9">
            <a:extLst>
              <a:ext uri="{FF2B5EF4-FFF2-40B4-BE49-F238E27FC236}">
                <a16:creationId xmlns:a16="http://schemas.microsoft.com/office/drawing/2014/main" id="{DA2FA759-8483-40D2-ADF6-9C7B1609215E}"/>
              </a:ext>
            </a:extLst>
          </p:cNvPr>
          <p:cNvSpPr txBox="1"/>
          <p:nvPr/>
        </p:nvSpPr>
        <p:spPr>
          <a:xfrm>
            <a:off x="2848377" y="2063883"/>
            <a:ext cx="1047786" cy="369332"/>
          </a:xfrm>
          <a:prstGeom prst="rect">
            <a:avLst/>
          </a:prstGeom>
          <a:noFill/>
        </p:spPr>
        <p:txBody>
          <a:bodyPr wrap="square" rtlCol="0">
            <a:spAutoFit/>
          </a:bodyPr>
          <a:lstStyle/>
          <a:p>
            <a:r>
              <a:rPr lang="en-GB" dirty="0"/>
              <a:t>Aug-22</a:t>
            </a:r>
          </a:p>
        </p:txBody>
      </p:sp>
      <p:sp>
        <p:nvSpPr>
          <p:cNvPr id="11" name="TextBox 10">
            <a:extLst>
              <a:ext uri="{FF2B5EF4-FFF2-40B4-BE49-F238E27FC236}">
                <a16:creationId xmlns:a16="http://schemas.microsoft.com/office/drawing/2014/main" id="{C12D776D-0D53-4A9F-AE25-D12FCB44050C}"/>
              </a:ext>
            </a:extLst>
          </p:cNvPr>
          <p:cNvSpPr txBox="1"/>
          <p:nvPr/>
        </p:nvSpPr>
        <p:spPr>
          <a:xfrm>
            <a:off x="3893177" y="2083324"/>
            <a:ext cx="1047786" cy="369332"/>
          </a:xfrm>
          <a:prstGeom prst="rect">
            <a:avLst/>
          </a:prstGeom>
          <a:noFill/>
        </p:spPr>
        <p:txBody>
          <a:bodyPr wrap="square" rtlCol="0">
            <a:spAutoFit/>
          </a:bodyPr>
          <a:lstStyle/>
          <a:p>
            <a:r>
              <a:rPr lang="en-GB" dirty="0"/>
              <a:t>Sep-22</a:t>
            </a:r>
          </a:p>
        </p:txBody>
      </p:sp>
      <p:sp>
        <p:nvSpPr>
          <p:cNvPr id="12" name="TextBox 11">
            <a:extLst>
              <a:ext uri="{FF2B5EF4-FFF2-40B4-BE49-F238E27FC236}">
                <a16:creationId xmlns:a16="http://schemas.microsoft.com/office/drawing/2014/main" id="{C862179E-DC90-438E-BF2E-49C9D148425E}"/>
              </a:ext>
            </a:extLst>
          </p:cNvPr>
          <p:cNvSpPr txBox="1"/>
          <p:nvPr/>
        </p:nvSpPr>
        <p:spPr>
          <a:xfrm>
            <a:off x="6579298" y="2021397"/>
            <a:ext cx="1047786" cy="369332"/>
          </a:xfrm>
          <a:prstGeom prst="rect">
            <a:avLst/>
          </a:prstGeom>
          <a:noFill/>
        </p:spPr>
        <p:txBody>
          <a:bodyPr wrap="square" rtlCol="0">
            <a:spAutoFit/>
          </a:bodyPr>
          <a:lstStyle/>
          <a:p>
            <a:r>
              <a:rPr lang="en-GB" dirty="0"/>
              <a:t>Jan-23</a:t>
            </a:r>
          </a:p>
        </p:txBody>
      </p:sp>
      <p:sp>
        <p:nvSpPr>
          <p:cNvPr id="13" name="TextBox 12">
            <a:extLst>
              <a:ext uri="{FF2B5EF4-FFF2-40B4-BE49-F238E27FC236}">
                <a16:creationId xmlns:a16="http://schemas.microsoft.com/office/drawing/2014/main" id="{C1DE4922-2126-4E20-8F96-6C4ECBD704D2}"/>
              </a:ext>
            </a:extLst>
          </p:cNvPr>
          <p:cNvSpPr txBox="1"/>
          <p:nvPr/>
        </p:nvSpPr>
        <p:spPr>
          <a:xfrm>
            <a:off x="7776109" y="2021397"/>
            <a:ext cx="1047786" cy="369332"/>
          </a:xfrm>
          <a:prstGeom prst="rect">
            <a:avLst/>
          </a:prstGeom>
          <a:noFill/>
        </p:spPr>
        <p:txBody>
          <a:bodyPr wrap="square" rtlCol="0">
            <a:spAutoFit/>
          </a:bodyPr>
          <a:lstStyle/>
          <a:p>
            <a:r>
              <a:rPr lang="en-GB" dirty="0"/>
              <a:t>Apr-23</a:t>
            </a:r>
          </a:p>
        </p:txBody>
      </p:sp>
      <p:sp>
        <p:nvSpPr>
          <p:cNvPr id="15" name="TextBox 14">
            <a:extLst>
              <a:ext uri="{FF2B5EF4-FFF2-40B4-BE49-F238E27FC236}">
                <a16:creationId xmlns:a16="http://schemas.microsoft.com/office/drawing/2014/main" id="{902F4CE2-34FE-4203-A8EA-89D9669DE7D8}"/>
              </a:ext>
            </a:extLst>
          </p:cNvPr>
          <p:cNvSpPr txBox="1"/>
          <p:nvPr/>
        </p:nvSpPr>
        <p:spPr>
          <a:xfrm>
            <a:off x="166094" y="1044650"/>
            <a:ext cx="1216136" cy="584775"/>
          </a:xfrm>
          <a:prstGeom prst="rect">
            <a:avLst/>
          </a:prstGeom>
          <a:solidFill>
            <a:srgbClr val="F5835D"/>
          </a:solidFill>
        </p:spPr>
        <p:txBody>
          <a:bodyPr wrap="square">
            <a:spAutoFit/>
          </a:bodyPr>
          <a:lstStyle/>
          <a:p>
            <a:pPr lvl="0"/>
            <a:r>
              <a:rPr lang="en-GB" sz="800" dirty="0">
                <a:latin typeface="Calibri" panose="020F0502020204030204" pitchFamily="34" charset="0"/>
                <a:ea typeface="Calibri" panose="020F0502020204030204" pitchFamily="34" charset="0"/>
              </a:rPr>
              <a:t>BP23 Principles and approach doc published for customer consultation </a:t>
            </a:r>
          </a:p>
        </p:txBody>
      </p:sp>
      <p:sp>
        <p:nvSpPr>
          <p:cNvPr id="16" name="TextBox 15">
            <a:extLst>
              <a:ext uri="{FF2B5EF4-FFF2-40B4-BE49-F238E27FC236}">
                <a16:creationId xmlns:a16="http://schemas.microsoft.com/office/drawing/2014/main" id="{FA22B90E-B30E-418D-86A1-80B11DE1329B}"/>
              </a:ext>
            </a:extLst>
          </p:cNvPr>
          <p:cNvSpPr txBox="1"/>
          <p:nvPr/>
        </p:nvSpPr>
        <p:spPr>
          <a:xfrm>
            <a:off x="1719401" y="2800720"/>
            <a:ext cx="1216136" cy="584775"/>
          </a:xfrm>
          <a:prstGeom prst="rect">
            <a:avLst/>
          </a:prstGeom>
          <a:solidFill>
            <a:srgbClr val="2B80B1"/>
          </a:solidFill>
        </p:spPr>
        <p:txBody>
          <a:bodyPr wrap="square">
            <a:spAutoFit/>
          </a:bodyPr>
          <a:lstStyle/>
          <a:p>
            <a:pPr lvl="0"/>
            <a:r>
              <a:rPr lang="en-GB" sz="800" dirty="0">
                <a:solidFill>
                  <a:schemeClr val="bg1"/>
                </a:solidFill>
                <a:latin typeface="Calibri" panose="020F0502020204030204" pitchFamily="34" charset="0"/>
                <a:ea typeface="Calibri" panose="020F0502020204030204" pitchFamily="34" charset="0"/>
              </a:rPr>
              <a:t>Initial draft of General Change Budget presented to ChMC for feedback / discussion</a:t>
            </a:r>
          </a:p>
        </p:txBody>
      </p:sp>
      <p:sp>
        <p:nvSpPr>
          <p:cNvPr id="17" name="TextBox 16">
            <a:extLst>
              <a:ext uri="{FF2B5EF4-FFF2-40B4-BE49-F238E27FC236}">
                <a16:creationId xmlns:a16="http://schemas.microsoft.com/office/drawing/2014/main" id="{55FD5190-CB78-4FFD-A890-EB4EF1CCAB13}"/>
              </a:ext>
            </a:extLst>
          </p:cNvPr>
          <p:cNvSpPr txBox="1"/>
          <p:nvPr/>
        </p:nvSpPr>
        <p:spPr>
          <a:xfrm>
            <a:off x="1545571" y="1172868"/>
            <a:ext cx="1216136" cy="338554"/>
          </a:xfrm>
          <a:prstGeom prst="rect">
            <a:avLst/>
          </a:prstGeom>
          <a:solidFill>
            <a:srgbClr val="2B80B1"/>
          </a:solidFill>
        </p:spPr>
        <p:txBody>
          <a:bodyPr wrap="square">
            <a:spAutoFit/>
          </a:bodyPr>
          <a:lstStyle>
            <a:defPPr>
              <a:defRPr lang="en-US"/>
            </a:defPPr>
            <a:lvl1pPr lvl="0">
              <a:defRPr sz="800">
                <a:solidFill>
                  <a:schemeClr val="bg1"/>
                </a:solidFill>
                <a:latin typeface="Calibri" panose="020F0502020204030204" pitchFamily="34" charset="0"/>
                <a:ea typeface="Calibri" panose="020F0502020204030204" pitchFamily="34" charset="0"/>
              </a:defRPr>
            </a:lvl1pPr>
          </a:lstStyle>
          <a:p>
            <a:r>
              <a:rPr lang="en-GB" dirty="0"/>
              <a:t>Discussion with constituency groups </a:t>
            </a:r>
          </a:p>
        </p:txBody>
      </p:sp>
      <p:sp>
        <p:nvSpPr>
          <p:cNvPr id="18" name="TextBox 17">
            <a:extLst>
              <a:ext uri="{FF2B5EF4-FFF2-40B4-BE49-F238E27FC236}">
                <a16:creationId xmlns:a16="http://schemas.microsoft.com/office/drawing/2014/main" id="{49E24F41-9C45-41EB-A18A-A7D83F96CF90}"/>
              </a:ext>
            </a:extLst>
          </p:cNvPr>
          <p:cNvSpPr txBox="1"/>
          <p:nvPr/>
        </p:nvSpPr>
        <p:spPr>
          <a:xfrm>
            <a:off x="2855254" y="1124602"/>
            <a:ext cx="1216136" cy="584775"/>
          </a:xfrm>
          <a:prstGeom prst="rect">
            <a:avLst/>
          </a:prstGeom>
          <a:solidFill>
            <a:srgbClr val="2B80B1"/>
          </a:solidFill>
        </p:spPr>
        <p:txBody>
          <a:bodyPr wrap="square">
            <a:spAutoFit/>
          </a:bodyPr>
          <a:lstStyle>
            <a:defPPr>
              <a:defRPr lang="en-US"/>
            </a:defPPr>
            <a:lvl1pPr lvl="0">
              <a:defRPr sz="800">
                <a:solidFill>
                  <a:schemeClr val="bg1"/>
                </a:solidFill>
                <a:latin typeface="Calibri" panose="020F0502020204030204" pitchFamily="34" charset="0"/>
                <a:ea typeface="Calibri" panose="020F0502020204030204" pitchFamily="34" charset="0"/>
              </a:defRPr>
            </a:lvl1pPr>
          </a:lstStyle>
          <a:p>
            <a:r>
              <a:rPr lang="en-GB" dirty="0"/>
              <a:t>2nd draft presented to ChMC incorporating feedback from customers</a:t>
            </a:r>
          </a:p>
        </p:txBody>
      </p:sp>
      <p:sp>
        <p:nvSpPr>
          <p:cNvPr id="19" name="TextBox 18">
            <a:extLst>
              <a:ext uri="{FF2B5EF4-FFF2-40B4-BE49-F238E27FC236}">
                <a16:creationId xmlns:a16="http://schemas.microsoft.com/office/drawing/2014/main" id="{0E2098C6-5537-4080-89C1-30423EA9CB1D}"/>
              </a:ext>
            </a:extLst>
          </p:cNvPr>
          <p:cNvSpPr txBox="1"/>
          <p:nvPr/>
        </p:nvSpPr>
        <p:spPr>
          <a:xfrm>
            <a:off x="3830594" y="2845033"/>
            <a:ext cx="993040" cy="707886"/>
          </a:xfrm>
          <a:prstGeom prst="rect">
            <a:avLst/>
          </a:prstGeom>
          <a:solidFill>
            <a:srgbClr val="2B80B1"/>
          </a:solidFill>
        </p:spPr>
        <p:txBody>
          <a:bodyPr wrap="square">
            <a:spAutoFit/>
          </a:bodyPr>
          <a:lstStyle>
            <a:defPPr>
              <a:defRPr lang="en-US"/>
            </a:defPPr>
            <a:lvl1pPr lvl="0">
              <a:defRPr sz="800">
                <a:solidFill>
                  <a:schemeClr val="bg1"/>
                </a:solidFill>
                <a:latin typeface="Calibri" panose="020F0502020204030204" pitchFamily="34" charset="0"/>
                <a:ea typeface="Calibri" panose="020F0502020204030204" pitchFamily="34" charset="0"/>
              </a:defRPr>
            </a:lvl1pPr>
          </a:lstStyle>
          <a:p>
            <a:r>
              <a:rPr lang="en-GB" dirty="0"/>
              <a:t>Final draft presented to ChMC for recommendation into BP23 </a:t>
            </a:r>
          </a:p>
        </p:txBody>
      </p:sp>
      <p:sp>
        <p:nvSpPr>
          <p:cNvPr id="20" name="TextBox 19">
            <a:extLst>
              <a:ext uri="{FF2B5EF4-FFF2-40B4-BE49-F238E27FC236}">
                <a16:creationId xmlns:a16="http://schemas.microsoft.com/office/drawing/2014/main" id="{06FD0CED-E1EE-4B03-8353-A2E214B11ED3}"/>
              </a:ext>
            </a:extLst>
          </p:cNvPr>
          <p:cNvSpPr txBox="1"/>
          <p:nvPr/>
        </p:nvSpPr>
        <p:spPr>
          <a:xfrm>
            <a:off x="4731488" y="1636991"/>
            <a:ext cx="1837265" cy="215444"/>
          </a:xfrm>
          <a:prstGeom prst="rect">
            <a:avLst/>
          </a:prstGeom>
          <a:solidFill>
            <a:srgbClr val="F5835D"/>
          </a:solidFill>
        </p:spPr>
        <p:txBody>
          <a:bodyPr wrap="square">
            <a:spAutoFit/>
          </a:bodyPr>
          <a:lstStyle/>
          <a:p>
            <a:pPr lvl="0"/>
            <a:r>
              <a:rPr lang="en-GB" sz="800" dirty="0">
                <a:latin typeface="Calibri" panose="020F0502020204030204" pitchFamily="34" charset="0"/>
                <a:ea typeface="Calibri" panose="020F0502020204030204" pitchFamily="34" charset="0"/>
              </a:rPr>
              <a:t>BP consultation iterative draft process</a:t>
            </a:r>
          </a:p>
        </p:txBody>
      </p:sp>
      <p:sp>
        <p:nvSpPr>
          <p:cNvPr id="22" name="TextBox 21">
            <a:extLst>
              <a:ext uri="{FF2B5EF4-FFF2-40B4-BE49-F238E27FC236}">
                <a16:creationId xmlns:a16="http://schemas.microsoft.com/office/drawing/2014/main" id="{60D05292-5333-477E-9235-B69D32905F90}"/>
              </a:ext>
            </a:extLst>
          </p:cNvPr>
          <p:cNvSpPr txBox="1"/>
          <p:nvPr/>
        </p:nvSpPr>
        <p:spPr>
          <a:xfrm>
            <a:off x="6634044" y="2386661"/>
            <a:ext cx="993040" cy="215444"/>
          </a:xfrm>
          <a:prstGeom prst="rect">
            <a:avLst/>
          </a:prstGeom>
          <a:solidFill>
            <a:srgbClr val="F5835D"/>
          </a:solidFill>
        </p:spPr>
        <p:txBody>
          <a:bodyPr wrap="square">
            <a:spAutoFit/>
          </a:bodyPr>
          <a:lstStyle>
            <a:defPPr>
              <a:defRPr lang="en-US"/>
            </a:defPPr>
            <a:lvl1pPr lvl="0">
              <a:defRPr sz="800">
                <a:latin typeface="Calibri" panose="020F0502020204030204" pitchFamily="34" charset="0"/>
                <a:ea typeface="Calibri" panose="020F0502020204030204" pitchFamily="34" charset="0"/>
              </a:defRPr>
            </a:lvl1pPr>
          </a:lstStyle>
          <a:p>
            <a:r>
              <a:rPr lang="en-GB" dirty="0"/>
              <a:t>BP approval</a:t>
            </a:r>
          </a:p>
        </p:txBody>
      </p:sp>
      <p:sp>
        <p:nvSpPr>
          <p:cNvPr id="23" name="TextBox 22">
            <a:extLst>
              <a:ext uri="{FF2B5EF4-FFF2-40B4-BE49-F238E27FC236}">
                <a16:creationId xmlns:a16="http://schemas.microsoft.com/office/drawing/2014/main" id="{3731C191-242D-4ABA-9ACF-40BC8CD62F38}"/>
              </a:ext>
            </a:extLst>
          </p:cNvPr>
          <p:cNvSpPr txBox="1"/>
          <p:nvPr/>
        </p:nvSpPr>
        <p:spPr>
          <a:xfrm>
            <a:off x="7910226" y="1167760"/>
            <a:ext cx="779552" cy="338554"/>
          </a:xfrm>
          <a:prstGeom prst="rect">
            <a:avLst/>
          </a:prstGeom>
          <a:solidFill>
            <a:srgbClr val="2B80B1"/>
          </a:solidFill>
        </p:spPr>
        <p:txBody>
          <a:bodyPr wrap="square">
            <a:spAutoFit/>
          </a:bodyPr>
          <a:lstStyle>
            <a:defPPr>
              <a:defRPr lang="en-US"/>
            </a:defPPr>
            <a:lvl1pPr lvl="0">
              <a:defRPr sz="800">
                <a:solidFill>
                  <a:schemeClr val="bg1"/>
                </a:solidFill>
                <a:latin typeface="Calibri" panose="020F0502020204030204" pitchFamily="34" charset="0"/>
                <a:ea typeface="Calibri" panose="020F0502020204030204" pitchFamily="34" charset="0"/>
              </a:defRPr>
            </a:lvl1pPr>
          </a:lstStyle>
          <a:p>
            <a:r>
              <a:rPr lang="en-GB" dirty="0"/>
              <a:t>New budget goes live</a:t>
            </a:r>
          </a:p>
        </p:txBody>
      </p:sp>
      <p:sp>
        <p:nvSpPr>
          <p:cNvPr id="24" name="TextBox 23">
            <a:extLst>
              <a:ext uri="{FF2B5EF4-FFF2-40B4-BE49-F238E27FC236}">
                <a16:creationId xmlns:a16="http://schemas.microsoft.com/office/drawing/2014/main" id="{43D2F339-2C6D-4719-9F38-497212640FE3}"/>
              </a:ext>
            </a:extLst>
          </p:cNvPr>
          <p:cNvSpPr txBox="1"/>
          <p:nvPr/>
        </p:nvSpPr>
        <p:spPr>
          <a:xfrm>
            <a:off x="6783069" y="3538805"/>
            <a:ext cx="1552852" cy="215443"/>
          </a:xfrm>
          <a:prstGeom prst="rect">
            <a:avLst/>
          </a:prstGeom>
          <a:solidFill>
            <a:srgbClr val="F5835D"/>
          </a:solidFill>
        </p:spPr>
        <p:txBody>
          <a:bodyPr wrap="square">
            <a:spAutoFit/>
          </a:bodyPr>
          <a:lstStyle>
            <a:defPPr>
              <a:defRPr lang="en-US"/>
            </a:defPPr>
            <a:lvl1pPr lvl="0">
              <a:defRPr sz="800">
                <a:latin typeface="Calibri" panose="020F0502020204030204" pitchFamily="34" charset="0"/>
                <a:ea typeface="Calibri" panose="020F0502020204030204" pitchFamily="34" charset="0"/>
              </a:defRPr>
            </a:lvl1pPr>
          </a:lstStyle>
          <a:p>
            <a:r>
              <a:rPr lang="en-GB" dirty="0"/>
              <a:t>Wider BP events</a:t>
            </a:r>
          </a:p>
        </p:txBody>
      </p:sp>
      <p:sp>
        <p:nvSpPr>
          <p:cNvPr id="25" name="TextBox 24">
            <a:extLst>
              <a:ext uri="{FF2B5EF4-FFF2-40B4-BE49-F238E27FC236}">
                <a16:creationId xmlns:a16="http://schemas.microsoft.com/office/drawing/2014/main" id="{42CE4F46-48C1-4216-B396-3A2B5F43AB1E}"/>
              </a:ext>
            </a:extLst>
          </p:cNvPr>
          <p:cNvSpPr txBox="1"/>
          <p:nvPr/>
        </p:nvSpPr>
        <p:spPr>
          <a:xfrm>
            <a:off x="6783068" y="3780981"/>
            <a:ext cx="1552853" cy="215444"/>
          </a:xfrm>
          <a:prstGeom prst="rect">
            <a:avLst/>
          </a:prstGeom>
          <a:solidFill>
            <a:srgbClr val="2B80B1"/>
          </a:solidFill>
        </p:spPr>
        <p:txBody>
          <a:bodyPr wrap="square">
            <a:spAutoFit/>
          </a:bodyPr>
          <a:lstStyle>
            <a:defPPr>
              <a:defRPr lang="en-US"/>
            </a:defPPr>
            <a:lvl1pPr lvl="0">
              <a:defRPr sz="800">
                <a:solidFill>
                  <a:schemeClr val="bg1"/>
                </a:solidFill>
                <a:latin typeface="Calibri" panose="020F0502020204030204" pitchFamily="34" charset="0"/>
                <a:ea typeface="Calibri" panose="020F0502020204030204" pitchFamily="34" charset="0"/>
              </a:defRPr>
            </a:lvl1pPr>
          </a:lstStyle>
          <a:p>
            <a:r>
              <a:rPr lang="en-GB" dirty="0"/>
              <a:t>GC Budget Specific events </a:t>
            </a:r>
          </a:p>
        </p:txBody>
      </p:sp>
      <p:sp>
        <p:nvSpPr>
          <p:cNvPr id="26" name="TextBox 25">
            <a:extLst>
              <a:ext uri="{FF2B5EF4-FFF2-40B4-BE49-F238E27FC236}">
                <a16:creationId xmlns:a16="http://schemas.microsoft.com/office/drawing/2014/main" id="{39C0C108-1809-4D2C-B642-C8C3ACB0E321}"/>
              </a:ext>
            </a:extLst>
          </p:cNvPr>
          <p:cNvSpPr txBox="1"/>
          <p:nvPr/>
        </p:nvSpPr>
        <p:spPr>
          <a:xfrm>
            <a:off x="6861540" y="3166258"/>
            <a:ext cx="914569" cy="369332"/>
          </a:xfrm>
          <a:prstGeom prst="rect">
            <a:avLst/>
          </a:prstGeom>
          <a:noFill/>
        </p:spPr>
        <p:txBody>
          <a:bodyPr wrap="square" rtlCol="0">
            <a:spAutoFit/>
          </a:bodyPr>
          <a:lstStyle/>
          <a:p>
            <a:r>
              <a:rPr lang="en-GB" dirty="0"/>
              <a:t>Key</a:t>
            </a:r>
          </a:p>
        </p:txBody>
      </p:sp>
      <p:cxnSp>
        <p:nvCxnSpPr>
          <p:cNvPr id="28" name="Straight Arrow Connector 27">
            <a:extLst>
              <a:ext uri="{FF2B5EF4-FFF2-40B4-BE49-F238E27FC236}">
                <a16:creationId xmlns:a16="http://schemas.microsoft.com/office/drawing/2014/main" id="{DA1934CF-624D-46B1-9FE1-242519A6CFF0}"/>
              </a:ext>
            </a:extLst>
          </p:cNvPr>
          <p:cNvCxnSpPr/>
          <p:nvPr/>
        </p:nvCxnSpPr>
        <p:spPr>
          <a:xfrm>
            <a:off x="4823634" y="1906424"/>
            <a:ext cx="16905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C6F4A37-9FCC-4A07-999B-121A46940318}"/>
              </a:ext>
            </a:extLst>
          </p:cNvPr>
          <p:cNvCxnSpPr>
            <a:cxnSpLocks/>
            <a:stCxn id="19" idx="0"/>
          </p:cNvCxnSpPr>
          <p:nvPr/>
        </p:nvCxnSpPr>
        <p:spPr>
          <a:xfrm flipV="1">
            <a:off x="4327114" y="2445794"/>
            <a:ext cx="0" cy="3992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541DFF6-B94A-48C6-A36E-0A3E4763D83D}"/>
              </a:ext>
            </a:extLst>
          </p:cNvPr>
          <p:cNvCxnSpPr>
            <a:cxnSpLocks/>
          </p:cNvCxnSpPr>
          <p:nvPr/>
        </p:nvCxnSpPr>
        <p:spPr>
          <a:xfrm flipV="1">
            <a:off x="2153639" y="2294763"/>
            <a:ext cx="0" cy="3992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260E404F-A440-468D-9A70-0FF88C991482}"/>
              </a:ext>
            </a:extLst>
          </p:cNvPr>
          <p:cNvCxnSpPr>
            <a:cxnSpLocks/>
            <a:stCxn id="23" idx="2"/>
          </p:cNvCxnSpPr>
          <p:nvPr/>
        </p:nvCxnSpPr>
        <p:spPr>
          <a:xfrm>
            <a:off x="8300002" y="1506314"/>
            <a:ext cx="0" cy="480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ADF46B7C-F090-492E-9E8A-89EBE05EB681}"/>
              </a:ext>
            </a:extLst>
          </p:cNvPr>
          <p:cNvCxnSpPr>
            <a:cxnSpLocks/>
            <a:stCxn id="18" idx="2"/>
          </p:cNvCxnSpPr>
          <p:nvPr/>
        </p:nvCxnSpPr>
        <p:spPr>
          <a:xfrm>
            <a:off x="3463322" y="1709377"/>
            <a:ext cx="0" cy="2774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3A369891-BBA6-4B33-9DAC-6171F888CD61}"/>
              </a:ext>
            </a:extLst>
          </p:cNvPr>
          <p:cNvCxnSpPr>
            <a:cxnSpLocks/>
          </p:cNvCxnSpPr>
          <p:nvPr/>
        </p:nvCxnSpPr>
        <p:spPr>
          <a:xfrm>
            <a:off x="2396522" y="1520635"/>
            <a:ext cx="0" cy="2774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6EA27FAC-C4B4-4757-9FCF-8F04985940C3}"/>
              </a:ext>
            </a:extLst>
          </p:cNvPr>
          <p:cNvSpPr txBox="1"/>
          <p:nvPr/>
        </p:nvSpPr>
        <p:spPr>
          <a:xfrm>
            <a:off x="527411" y="2064894"/>
            <a:ext cx="910146" cy="369332"/>
          </a:xfrm>
          <a:prstGeom prst="rect">
            <a:avLst/>
          </a:prstGeom>
          <a:noFill/>
        </p:spPr>
        <p:txBody>
          <a:bodyPr wrap="square" rtlCol="0">
            <a:spAutoFit/>
          </a:bodyPr>
          <a:lstStyle/>
          <a:p>
            <a:r>
              <a:rPr lang="en-GB" dirty="0"/>
              <a:t>Jun-22</a:t>
            </a:r>
          </a:p>
        </p:txBody>
      </p:sp>
      <p:cxnSp>
        <p:nvCxnSpPr>
          <p:cNvPr id="41" name="Straight Arrow Connector 40">
            <a:extLst>
              <a:ext uri="{FF2B5EF4-FFF2-40B4-BE49-F238E27FC236}">
                <a16:creationId xmlns:a16="http://schemas.microsoft.com/office/drawing/2014/main" id="{EFBC255F-EC49-480B-8593-1D79EC6326BB}"/>
              </a:ext>
            </a:extLst>
          </p:cNvPr>
          <p:cNvCxnSpPr>
            <a:cxnSpLocks/>
          </p:cNvCxnSpPr>
          <p:nvPr/>
        </p:nvCxnSpPr>
        <p:spPr>
          <a:xfrm>
            <a:off x="944694" y="1656514"/>
            <a:ext cx="0" cy="2774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1301663"/>
      </p:ext>
    </p:extLst>
  </p:cSld>
  <p:clrMapOvr>
    <a:masterClrMapping/>
  </p:clrMapOvr>
</p:sld>
</file>

<file path=ppt/theme/theme1.xml><?xml version="1.0" encoding="utf-8"?>
<a:theme xmlns:a="http://schemas.openxmlformats.org/drawingml/2006/main" name="FR3 Comms Approach v1.0 221018">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Props1.xml><?xml version="1.0" encoding="utf-8"?>
<ds:datastoreItem xmlns:ds="http://schemas.openxmlformats.org/officeDocument/2006/customXml" ds:itemID="{862E5037-840E-4E02-9227-1F693864D1A2}"/>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211B2E31-4703-4F4D-BB47-74A8364BAC36}">
  <ds:schemaRefs>
    <ds:schemaRef ds:uri="b554553c-748b-4189-a5a3-c522c630a41e"/>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b50a422f-301f-4fa5-bbd4-d22046ec3c52"/>
    <ds:schemaRef ds:uri="http://purl.org/dc/terms/"/>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FR3 Comms Approach v1.0 221018</Template>
  <TotalTime>19342</TotalTime>
  <Words>616</Words>
  <Application>Microsoft Office PowerPoint</Application>
  <PresentationFormat>On-screen Show (16:9)</PresentationFormat>
  <Paragraphs>126</Paragraphs>
  <Slides>9</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Gothic</vt:lpstr>
      <vt:lpstr>Poppins Medium</vt:lpstr>
      <vt:lpstr>Symbol</vt:lpstr>
      <vt:lpstr>FR3 Comms Approach v1.0 221018</vt:lpstr>
      <vt:lpstr>General Change Budget BP22 YTD</vt:lpstr>
      <vt:lpstr>Forecasted Year End Spend (BP22)</vt:lpstr>
      <vt:lpstr>General Change Budget BP23</vt:lpstr>
      <vt:lpstr>PowerPoint Presentation</vt:lpstr>
      <vt:lpstr>PowerPoint Presentation</vt:lpstr>
      <vt:lpstr>PowerPoint Presentation</vt:lpstr>
      <vt:lpstr>PowerPoint Presentation</vt:lpstr>
      <vt:lpstr>PowerPoint Presentation</vt:lpstr>
      <vt:lpstr>PowerPoint Presentation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 Link Release 3  Communications Approach v1.0</dc:title>
  <dc:creator>National Grid</dc:creator>
  <cp:lastModifiedBy>James Rigby</cp:lastModifiedBy>
  <cp:revision>130</cp:revision>
  <cp:lastPrinted>2020-09-03T10:38:05Z</cp:lastPrinted>
  <dcterms:created xsi:type="dcterms:W3CDTF">2018-10-22T13:17:46Z</dcterms:created>
  <dcterms:modified xsi:type="dcterms:W3CDTF">2022-08-26T11:27:27Z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0x010100D6C222594353C846A5CC2DE64DC21269</vt:lpwstr>
  </property>
</Properties>
</file>