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00" d="100"/>
          <a:sy n="100" d="100"/>
        </p:scale>
        <p:origin x="271" y="4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25/07/2022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1066983576"/>
              </p:ext>
            </p:extLst>
          </p:nvPr>
        </p:nvGraphicFramePr>
        <p:xfrm>
          <a:off x="71500" y="296507"/>
          <a:ext cx="9001000" cy="4276365"/>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August 2022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FFC000"/>
                          </a:solidFill>
                          <a:effectLst/>
                          <a:latin typeface="+mn-lt"/>
                          <a:ea typeface="+mn-ea"/>
                          <a:cs typeface="+mn-cs"/>
                        </a:rPr>
                        <a:t>Amber</a:t>
                      </a:r>
                      <a:r>
                        <a:rPr lang="en-GB" sz="700" b="1" i="0" u="none" strike="noStrike" kern="1200" cap="none" normalizeH="0" baseline="0" dirty="0">
                          <a:ln>
                            <a:noFill/>
                          </a:ln>
                          <a:solidFill>
                            <a:srgbClr val="FF0000"/>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on basis a revised Go Live date of 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September 2022 has been agreed, though remains Amber due to lack of contingency within plan and risk that further new requirements could impact Go Live date. Cost has returned to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following BER approval  </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Revised Go Live date set for 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September with contingency date of 14</a:t>
                      </a:r>
                      <a:r>
                        <a:rPr lang="en-GB" sz="700" b="0" i="0" u="none" strike="noStrike" kern="1200" cap="none" normalizeH="0" baseline="30000" dirty="0">
                          <a:ln>
                            <a:noFill/>
                          </a:ln>
                          <a:solidFill>
                            <a:schemeClr val="tx1"/>
                          </a:solidFill>
                          <a:effectLst/>
                          <a:latin typeface="+mn-lt"/>
                          <a:ea typeface="+mn-ea"/>
                          <a:cs typeface="+mn-cs"/>
                        </a:rPr>
                        <a:t>th</a:t>
                      </a:r>
                      <a:r>
                        <a:rPr lang="en-GB" sz="700" b="0" i="0" u="none" strike="noStrike" kern="1200" cap="none" normalizeH="0" baseline="0" dirty="0">
                          <a:ln>
                            <a:noFill/>
                          </a:ln>
                          <a:solidFill>
                            <a:schemeClr val="tx1"/>
                          </a:solidFill>
                          <a:effectLst/>
                          <a:latin typeface="+mn-lt"/>
                          <a:ea typeface="+mn-ea"/>
                          <a:cs typeface="+mn-cs"/>
                        </a:rPr>
                        <a:t> September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Dual Run/ Market Trials is in progress with full end to end testing being undertaken. Phase due to complete in early August ahead of Implementation Dress Rehearsal (IDR) execution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Internal Testing phases progressed to plan. UAT, Performance Testing all completed</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BER and CCP Addendum (contractual documentation) approved at July </a:t>
                      </a:r>
                      <a:r>
                        <a:rPr lang="en-GB" sz="700" b="0"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and forecast spend within reived budget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Data Migration and Cutover plans have been presented to DNs and National Grid at the Project Focus Group</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Go No Go Criteria reviewed and published to DNs and National Grid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Internal Business Readiness activities continue to progress to plan </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Dual Run and Market Trials phase</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Implementation Dress Rehearsal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Cutover on 1</a:t>
                      </a:r>
                      <a:r>
                        <a:rPr lang="en-GB" sz="700" b="0" i="0" u="none" strike="noStrike" kern="1200" cap="none" normalizeH="0" baseline="30000" dirty="0">
                          <a:ln>
                            <a:noFill/>
                          </a:ln>
                          <a:solidFill>
                            <a:schemeClr val="tx1"/>
                          </a:solidFill>
                          <a:effectLst/>
                          <a:highlight>
                            <a:srgbClr val="FFFFFF"/>
                          </a:highlight>
                          <a:latin typeface="+mn-lt"/>
                          <a:ea typeface="+mn-ea"/>
                          <a:cs typeface="+mn-cs"/>
                        </a:rPr>
                        <a:t>st</a:t>
                      </a:r>
                      <a:r>
                        <a:rPr lang="en-GB" sz="700" b="0" i="0" u="none" strike="noStrike" kern="1200" cap="none" normalizeH="0" baseline="0" dirty="0">
                          <a:ln>
                            <a:noFill/>
                          </a:ln>
                          <a:solidFill>
                            <a:schemeClr val="tx1"/>
                          </a:solidFill>
                          <a:effectLst/>
                          <a:highlight>
                            <a:srgbClr val="FFFFFF"/>
                          </a:highlight>
                          <a:latin typeface="+mn-lt"/>
                          <a:ea typeface="+mn-ea"/>
                          <a:cs typeface="+mn-cs"/>
                        </a:rPr>
                        <a:t> September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Commence Post Implementation Support phase </a:t>
                      </a:r>
                      <a:endParaRPr lang="en-GB" sz="7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3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baseline="0" dirty="0">
                          <a:solidFill>
                            <a:schemeClr val="tx1"/>
                          </a:solidFill>
                          <a:effectLst/>
                          <a:highlight>
                            <a:srgbClr val="FFFFFF"/>
                          </a:highlight>
                          <a:latin typeface="+mj-lt"/>
                          <a:ea typeface="+mn-ea"/>
                          <a:cs typeface="Poppins" panose="020B0604020202020204" charset="0"/>
                        </a:rPr>
                        <a:t>There is a risk that changes to the baselined scope and requirements will increase the costs of the new FWACV service in extending the project and manual process being identified – </a:t>
                      </a:r>
                      <a:r>
                        <a:rPr lang="en-US" sz="700" b="1" i="0" baseline="0" dirty="0">
                          <a:solidFill>
                            <a:schemeClr val="tx1"/>
                          </a:solidFill>
                          <a:effectLst/>
                          <a:highlight>
                            <a:srgbClr val="FFFFFF"/>
                          </a:highlight>
                          <a:latin typeface="+mj-lt"/>
                          <a:ea typeface="+mn-ea"/>
                          <a:cs typeface="Poppins" panose="020B0604020202020204" charset="0"/>
                        </a:rPr>
                        <a:t>Update:</a:t>
                      </a:r>
                      <a:r>
                        <a:rPr lang="en-US" sz="700" b="0" i="0" baseline="0" dirty="0">
                          <a:solidFill>
                            <a:schemeClr val="tx1"/>
                          </a:solidFill>
                          <a:effectLst/>
                          <a:highlight>
                            <a:srgbClr val="FFFFFF"/>
                          </a:highlight>
                          <a:latin typeface="+mj-lt"/>
                          <a:ea typeface="+mn-ea"/>
                          <a:cs typeface="Poppins" panose="020B0604020202020204" charset="0"/>
                        </a:rPr>
                        <a:t> Revised costs finalized and approval to be sought in revised BER. Risk will be monitored up to point of Cutover. </a:t>
                      </a:r>
                      <a:endParaRPr lang="en-GB" sz="70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Revised BER approved at July Change Meeting and costs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5" name="Picture 4">
            <a:extLst>
              <a:ext uri="{FF2B5EF4-FFF2-40B4-BE49-F238E27FC236}">
                <a16:creationId xmlns:a16="http://schemas.microsoft.com/office/drawing/2014/main" id="{E257DF52-C09D-4ECD-A8CA-95BD8C4C1485}"/>
              </a:ext>
            </a:extLst>
          </p:cNvPr>
          <p:cNvPicPr>
            <a:picLocks noChangeAspect="1"/>
          </p:cNvPicPr>
          <p:nvPr/>
        </p:nvPicPr>
        <p:blipFill>
          <a:blip r:embed="rId3"/>
          <a:stretch>
            <a:fillRect/>
          </a:stretch>
        </p:blipFill>
        <p:spPr>
          <a:xfrm>
            <a:off x="5114793" y="1131590"/>
            <a:ext cx="3747744" cy="2232248"/>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081DE8AA-6364-44B9-9FF5-01C5E398FD59}"/>
</file>

<file path=customXml/itemProps3.xml><?xml version="1.0" encoding="utf-8"?>
<ds:datastoreItem xmlns:ds="http://schemas.openxmlformats.org/officeDocument/2006/customXml" ds:itemID="{211B2E31-4703-4F4D-BB47-74A8364BAC36}">
  <ds:schemaRefs>
    <ds:schemaRef ds:uri="http://www.w3.org/XML/1998/namespace"/>
    <ds:schemaRef ds:uri="http://schemas.microsoft.com/office/2006/documentManagement/types"/>
    <ds:schemaRef ds:uri="http://purl.org/dc/elements/1.1/"/>
    <ds:schemaRef ds:uri="http://purl.org/dc/terms/"/>
    <ds:schemaRef ds:uri="09850d4e-5ea7-4dcb-8c24-c6fc5087371d"/>
    <ds:schemaRef ds:uri="http://purl.org/dc/dcmitype/"/>
    <ds:schemaRef ds:uri="http://schemas.openxmlformats.org/package/2006/metadata/core-properties"/>
    <ds:schemaRef ds:uri="http://schemas.microsoft.com/office/2006/metadata/properties"/>
    <ds:schemaRef ds:uri="http://schemas.microsoft.com/office/infopath/2007/PartnerControls"/>
    <ds:schemaRef ds:uri="5e5e5b1a-4354-4cde-90ed-1df27520eade"/>
  </ds:schemaRefs>
</ds:datastoreItem>
</file>

<file path=docProps/app.xml><?xml version="1.0" encoding="utf-8"?>
<Properties xmlns="http://schemas.openxmlformats.org/officeDocument/2006/extended-properties" xmlns:vt="http://schemas.openxmlformats.org/officeDocument/2006/docPropsVTypes">
  <TotalTime>16472</TotalTime>
  <Words>367</Words>
  <Application>Microsoft Office PowerPoint</Application>
  <PresentationFormat>On-screen Show (16:9)</PresentationFormat>
  <Paragraphs>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Thomas Lineham</cp:lastModifiedBy>
  <cp:revision>118</cp:revision>
  <dcterms:created xsi:type="dcterms:W3CDTF">2020-06-11T14:21:34Z</dcterms:created>
  <dcterms:modified xsi:type="dcterms:W3CDTF">2022-07-25T12:54:56Z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