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Lst>
  <p:notesMasterIdLst>
    <p:notesMasterId r:id="rId6"/>
  </p:notesMasterIdLst>
  <p:sldIdLst>
    <p:sldId id="889"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Chambers" initials="LC" lastIdx="13" clrIdx="0">
    <p:extLst>
      <p:ext uri="{19B8F6BF-5375-455C-9EA6-DF929625EA0E}">
        <p15:presenceInfo xmlns:p15="http://schemas.microsoft.com/office/powerpoint/2012/main" userId="S::lee.chambers@xoserve.com::75b86a7c-29e5-457f-b679-e8760df39d3b" providerId="AD"/>
      </p:ext>
    </p:extLst>
  </p:cmAuthor>
  <p:cmAuthor id="2" name="Thomas Lineham" initials="TL" lastIdx="5" clrIdx="1">
    <p:extLst>
      <p:ext uri="{19B8F6BF-5375-455C-9EA6-DF929625EA0E}">
        <p15:presenceInfo xmlns:p15="http://schemas.microsoft.com/office/powerpoint/2012/main" userId="S::thomas.lineham@xoserve.com::0a61177b-b725-4b90-901b-3d5aaab108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4B8DA"/>
    <a:srgbClr val="40D1F5"/>
    <a:srgbClr val="B1D6E8"/>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AB750D-80B5-4F1E-A5D1-D236B590AF4C}" v="2" dt="2022-08-24T15:51:10.8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5" autoAdjust="0"/>
    <p:restoredTop sz="94624" autoAdjust="0"/>
  </p:normalViewPr>
  <p:slideViewPr>
    <p:cSldViewPr>
      <p:cViewPr varScale="1">
        <p:scale>
          <a:sx n="150" d="100"/>
          <a:sy n="150" d="100"/>
        </p:scale>
        <p:origin x="846" y="126"/>
      </p:cViewPr>
      <p:guideLst>
        <p:guide orient="horz" pos="162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l Davidson" userId="3d8e320c-269c-4748-876c-4475bd87d6a4" providerId="ADAL" clId="{29AB750D-80B5-4F1E-A5D1-D236B590AF4C}"/>
    <pc:docChg chg="undo custSel modSld">
      <pc:chgData name="Karl Davidson" userId="3d8e320c-269c-4748-876c-4475bd87d6a4" providerId="ADAL" clId="{29AB750D-80B5-4F1E-A5D1-D236B590AF4C}" dt="2022-08-24T15:51:32.448" v="593" actId="6549"/>
      <pc:docMkLst>
        <pc:docMk/>
      </pc:docMkLst>
      <pc:sldChg chg="addSp delSp modSp mod">
        <pc:chgData name="Karl Davidson" userId="3d8e320c-269c-4748-876c-4475bd87d6a4" providerId="ADAL" clId="{29AB750D-80B5-4F1E-A5D1-D236B590AF4C}" dt="2022-08-24T15:51:32.448" v="593" actId="6549"/>
        <pc:sldMkLst>
          <pc:docMk/>
          <pc:sldMk cId="684685687" sldId="889"/>
        </pc:sldMkLst>
        <pc:graphicFrameChg chg="mod modGraphic">
          <ac:chgData name="Karl Davidson" userId="3d8e320c-269c-4748-876c-4475bd87d6a4" providerId="ADAL" clId="{29AB750D-80B5-4F1E-A5D1-D236B590AF4C}" dt="2022-08-24T15:51:32.448" v="593" actId="6549"/>
          <ac:graphicFrameMkLst>
            <pc:docMk/>
            <pc:sldMk cId="684685687" sldId="889"/>
            <ac:graphicFrameMk id="23" creationId="{E606C19D-1D53-4565-BE7B-DF0199607E94}"/>
          </ac:graphicFrameMkLst>
        </pc:graphicFrameChg>
        <pc:picChg chg="add mod">
          <ac:chgData name="Karl Davidson" userId="3d8e320c-269c-4748-876c-4475bd87d6a4" providerId="ADAL" clId="{29AB750D-80B5-4F1E-A5D1-D236B590AF4C}" dt="2022-08-24T15:51:22.088" v="592" actId="14100"/>
          <ac:picMkLst>
            <pc:docMk/>
            <pc:sldMk cId="684685687" sldId="889"/>
            <ac:picMk id="4" creationId="{5AC417BD-35F2-46EB-98D9-06686311BCB9}"/>
          </ac:picMkLst>
        </pc:picChg>
        <pc:picChg chg="del">
          <ac:chgData name="Karl Davidson" userId="3d8e320c-269c-4748-876c-4475bd87d6a4" providerId="ADAL" clId="{29AB750D-80B5-4F1E-A5D1-D236B590AF4C}" dt="2022-08-24T15:51:04.943" v="585" actId="478"/>
          <ac:picMkLst>
            <pc:docMk/>
            <pc:sldMk cId="684685687" sldId="889"/>
            <ac:picMk id="58" creationId="{4ED328C1-4C8F-45C6-8805-25CDCCE2F69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24/08/2022</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1700516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632937" y="33558"/>
            <a:ext cx="8229600" cy="338554"/>
          </a:xfrm>
        </p:spPr>
        <p:txBody>
          <a:bodyPr>
            <a:normAutofit/>
          </a:bodyPr>
          <a:lstStyle/>
          <a:p>
            <a:r>
              <a:rPr lang="en-GB" sz="1000" dirty="0">
                <a:latin typeface="Arial"/>
                <a:cs typeface="Arial"/>
              </a:rPr>
              <a:t>XRN5231 Flow Weighted Average CV</a:t>
            </a:r>
          </a:p>
        </p:txBody>
      </p:sp>
      <p:graphicFrame>
        <p:nvGraphicFramePr>
          <p:cNvPr id="23" name="Content Placeholder 3">
            <a:extLst>
              <a:ext uri="{FF2B5EF4-FFF2-40B4-BE49-F238E27FC236}">
                <a16:creationId xmlns:a16="http://schemas.microsoft.com/office/drawing/2014/main" id="{E606C19D-1D53-4565-BE7B-DF0199607E94}"/>
              </a:ext>
            </a:extLst>
          </p:cNvPr>
          <p:cNvGraphicFramePr>
            <a:graphicFrameLocks/>
          </p:cNvGraphicFramePr>
          <p:nvPr>
            <p:extLst>
              <p:ext uri="{D42A27DB-BD31-4B8C-83A1-F6EECF244321}">
                <p14:modId xmlns:p14="http://schemas.microsoft.com/office/powerpoint/2010/main" val="609816322"/>
              </p:ext>
            </p:extLst>
          </p:nvPr>
        </p:nvGraphicFramePr>
        <p:xfrm>
          <a:off x="71500" y="296507"/>
          <a:ext cx="9001000" cy="4276365"/>
        </p:xfrm>
        <a:graphic>
          <a:graphicData uri="http://schemas.openxmlformats.org/drawingml/2006/table">
            <a:tbl>
              <a:tblPr firstRow="1" bandRow="1"/>
              <a:tblGrid>
                <a:gridCol w="662764">
                  <a:extLst>
                    <a:ext uri="{9D8B030D-6E8A-4147-A177-3AD203B41FA5}">
                      <a16:colId xmlns:a16="http://schemas.microsoft.com/office/drawing/2014/main" val="20000"/>
                    </a:ext>
                  </a:extLst>
                </a:gridCol>
                <a:gridCol w="710364">
                  <a:extLst>
                    <a:ext uri="{9D8B030D-6E8A-4147-A177-3AD203B41FA5}">
                      <a16:colId xmlns:a16="http://schemas.microsoft.com/office/drawing/2014/main" val="989119420"/>
                    </a:ext>
                  </a:extLst>
                </a:gridCol>
                <a:gridCol w="2565075">
                  <a:extLst>
                    <a:ext uri="{9D8B030D-6E8A-4147-A177-3AD203B41FA5}">
                      <a16:colId xmlns:a16="http://schemas.microsoft.com/office/drawing/2014/main" val="20001"/>
                    </a:ext>
                  </a:extLst>
                </a:gridCol>
                <a:gridCol w="1030349">
                  <a:extLst>
                    <a:ext uri="{9D8B030D-6E8A-4147-A177-3AD203B41FA5}">
                      <a16:colId xmlns:a16="http://schemas.microsoft.com/office/drawing/2014/main" val="20002"/>
                    </a:ext>
                  </a:extLst>
                </a:gridCol>
                <a:gridCol w="1479578">
                  <a:extLst>
                    <a:ext uri="{9D8B030D-6E8A-4147-A177-3AD203B41FA5}">
                      <a16:colId xmlns:a16="http://schemas.microsoft.com/office/drawing/2014/main" val="2953417103"/>
                    </a:ext>
                  </a:extLst>
                </a:gridCol>
                <a:gridCol w="2552870">
                  <a:extLst>
                    <a:ext uri="{9D8B030D-6E8A-4147-A177-3AD203B41FA5}">
                      <a16:colId xmlns:a16="http://schemas.microsoft.com/office/drawing/2014/main" val="20003"/>
                    </a:ext>
                  </a:extLst>
                </a:gridCol>
              </a:tblGrid>
              <a:tr h="207300">
                <a:tc rowSpan="2"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800" kern="1200" baseline="0" dirty="0">
                          <a:solidFill>
                            <a:schemeClr val="bg1"/>
                          </a:solidFill>
                          <a:latin typeface="Arial"/>
                          <a:ea typeface="+mn-ea"/>
                          <a:cs typeface="Arial"/>
                        </a:rPr>
                        <a:t>September 2022</a:t>
                      </a:r>
                    </a:p>
                    <a:p>
                      <a:pPr algn="ctr"/>
                      <a:r>
                        <a:rPr lang="en-GB" sz="800" kern="1200" baseline="0" dirty="0">
                          <a:solidFill>
                            <a:schemeClr val="bg1"/>
                          </a:solidFill>
                          <a:latin typeface="Arial"/>
                          <a:ea typeface="+mn-ea"/>
                          <a:cs typeface="Arial"/>
                        </a:rPr>
                        <a:t>ChMC Dashboard</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rowSpan="2" hMerge="1">
                  <a:txBody>
                    <a:bodyPr/>
                    <a:lstStyle/>
                    <a:p>
                      <a:pPr algn="ctr"/>
                      <a:endParaRPr lang="en-GB" sz="80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800" b="1" i="0" dirty="0">
                          <a:solidFill>
                            <a:srgbClr val="FFFFFF"/>
                          </a:solidFill>
                          <a:latin typeface="Arial"/>
                          <a:cs typeface="Arial"/>
                        </a:rPr>
                        <a:t>Overall</a:t>
                      </a:r>
                      <a:r>
                        <a:rPr lang="en-GB" sz="800" b="1" i="0" baseline="0" dirty="0">
                          <a:solidFill>
                            <a:srgbClr val="FFFFFF"/>
                          </a:solidFill>
                          <a:latin typeface="Arial"/>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185806">
                <a:tc gridSpan="2"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tc>
                  <a:txBody>
                    <a:bodyPr/>
                    <a:lstStyle/>
                    <a:p>
                      <a:pPr algn="ctr"/>
                      <a:r>
                        <a:rPr lang="en-GB" sz="800" b="1" dirty="0">
                          <a:solidFill>
                            <a:schemeClr val="bg1"/>
                          </a:solidFill>
                          <a:latin typeface="Arial"/>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185806">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RAG</a:t>
                      </a:r>
                      <a:r>
                        <a:rPr lang="en-GB" sz="800" b="1" baseline="0" dirty="0">
                          <a:solidFill>
                            <a:schemeClr val="bg1"/>
                          </a:solidFill>
                          <a:latin typeface="Arial"/>
                          <a:cs typeface="Arial"/>
                        </a:rPr>
                        <a:t> Status</a:t>
                      </a:r>
                      <a:endParaRPr lang="en-GB" sz="80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80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800" b="1"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dirty="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00674">
                <a:tc gridSpan="6">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900" b="1" dirty="0">
                          <a:solidFill>
                            <a:schemeClr val="bg1"/>
                          </a:solidFill>
                          <a:latin typeface="+mn-lt"/>
                          <a:cs typeface="Arial"/>
                        </a:rPr>
                        <a:t>                                            </a:t>
                      </a:r>
                      <a:r>
                        <a:rPr lang="en-GB" sz="800" b="1" dirty="0">
                          <a:solidFill>
                            <a:schemeClr val="bg1"/>
                          </a:solidFill>
                          <a:latin typeface="+mn-lt"/>
                          <a:cs typeface="Arial"/>
                        </a:rPr>
                        <a:t> Status</a:t>
                      </a:r>
                      <a:r>
                        <a:rPr lang="en-GB" sz="800" b="1" baseline="0" dirty="0">
                          <a:solidFill>
                            <a:schemeClr val="bg1"/>
                          </a:solidFill>
                          <a:latin typeface="+mn-lt"/>
                          <a:cs typeface="Arial"/>
                        </a:rPr>
                        <a:t> Justification</a:t>
                      </a:r>
                      <a:endParaRPr lang="en-GB" sz="800"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GB"/>
                    </a:p>
                  </a:txBody>
                  <a:tcPr/>
                </a:tc>
                <a:tc hMerge="1">
                  <a:txBody>
                    <a:bodyPr/>
                    <a:lstStyle/>
                    <a:p>
                      <a:pPr algn="ctr"/>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57968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baseline="0" dirty="0">
                          <a:solidFill>
                            <a:schemeClr val="bg1"/>
                          </a:solidFill>
                          <a:latin typeface="Arial"/>
                          <a:ea typeface="+mn-ea"/>
                          <a:cs typeface="Arial"/>
                        </a:rPr>
                        <a:t>Schedule</a:t>
                      </a:r>
                    </a:p>
                    <a:p>
                      <a:pPr algn="ctr"/>
                      <a:endParaRPr lang="en-GB" sz="900" b="1" baseline="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dirty="0">
                          <a:ln>
                            <a:noFill/>
                          </a:ln>
                          <a:solidFill>
                            <a:schemeClr val="tx1"/>
                          </a:solidFill>
                          <a:effectLst/>
                          <a:latin typeface="+mn-lt"/>
                          <a:ea typeface="+mn-ea"/>
                          <a:cs typeface="+mn-cs"/>
                        </a:rPr>
                        <a:t>Overall RAG status is tracking at </a:t>
                      </a:r>
                      <a:r>
                        <a:rPr lang="en-GB" sz="700" b="1" i="0" u="none" strike="noStrike" kern="1200" cap="none" normalizeH="0" baseline="0" dirty="0">
                          <a:ln>
                            <a:noFill/>
                          </a:ln>
                          <a:solidFill>
                            <a:srgbClr val="FFC000"/>
                          </a:solidFill>
                          <a:effectLst/>
                          <a:latin typeface="+mn-lt"/>
                          <a:ea typeface="+mn-ea"/>
                          <a:cs typeface="+mn-cs"/>
                        </a:rPr>
                        <a:t>Amber</a:t>
                      </a:r>
                      <a:r>
                        <a:rPr lang="en-GB" sz="700" b="1" i="0" u="none" strike="noStrike" kern="1200" cap="none" normalizeH="0" baseline="0" dirty="0">
                          <a:ln>
                            <a:noFill/>
                          </a:ln>
                          <a:solidFill>
                            <a:srgbClr val="FF0000"/>
                          </a:solidFill>
                          <a:effectLst/>
                          <a:latin typeface="+mn-lt"/>
                          <a:ea typeface="+mn-ea"/>
                          <a:cs typeface="+mn-cs"/>
                        </a:rPr>
                        <a:t> </a:t>
                      </a:r>
                      <a:r>
                        <a:rPr lang="en-GB" sz="700" b="0" i="0" u="none" strike="noStrike" kern="1200" cap="none" normalizeH="0" baseline="0" dirty="0">
                          <a:ln>
                            <a:noFill/>
                          </a:ln>
                          <a:solidFill>
                            <a:schemeClr val="tx1"/>
                          </a:solidFill>
                          <a:effectLst/>
                          <a:latin typeface="+mn-lt"/>
                          <a:ea typeface="+mn-ea"/>
                          <a:cs typeface="+mn-cs"/>
                        </a:rPr>
                        <a:t>on basis a revised Go Live date of 1</a:t>
                      </a:r>
                      <a:r>
                        <a:rPr lang="en-GB" sz="700" b="0" i="0" u="none" strike="noStrike" kern="1200" cap="none" normalizeH="0" baseline="30000" dirty="0">
                          <a:ln>
                            <a:noFill/>
                          </a:ln>
                          <a:solidFill>
                            <a:schemeClr val="tx1"/>
                          </a:solidFill>
                          <a:effectLst/>
                          <a:latin typeface="+mn-lt"/>
                          <a:ea typeface="+mn-ea"/>
                          <a:cs typeface="+mn-cs"/>
                        </a:rPr>
                        <a:t>st</a:t>
                      </a:r>
                      <a:r>
                        <a:rPr lang="en-GB" sz="700" b="0" i="0" u="none" strike="noStrike" kern="1200" cap="none" normalizeH="0" baseline="0" dirty="0">
                          <a:ln>
                            <a:noFill/>
                          </a:ln>
                          <a:solidFill>
                            <a:schemeClr val="tx1"/>
                          </a:solidFill>
                          <a:effectLst/>
                          <a:latin typeface="+mn-lt"/>
                          <a:ea typeface="+mn-ea"/>
                          <a:cs typeface="+mn-cs"/>
                        </a:rPr>
                        <a:t> September 2022 has been agreed, though remains Amber due to lack of contingency within plan and the heavy dependency on NG to deliver all required data ahead of Go-Live.</a:t>
                      </a:r>
                    </a:p>
                    <a:p>
                      <a:pPr marL="0" marR="0" lvl="0" indent="0" algn="l">
                        <a:lnSpc>
                          <a:spcPct val="100000"/>
                        </a:lnSpc>
                        <a:spcBef>
                          <a:spcPts val="0"/>
                        </a:spcBef>
                        <a:spcAft>
                          <a:spcPts val="0"/>
                        </a:spcAft>
                        <a:buClrTx/>
                        <a:buSzTx/>
                        <a:buFont typeface="Arial" panose="020B0604020202020204" pitchFamily="34" charset="0"/>
                        <a:buNone/>
                      </a:pPr>
                      <a:endParaRPr lang="en-GB" sz="700" b="0" i="0" u="none" strike="noStrike" kern="1200" cap="none" normalizeH="0" baseline="0" dirty="0">
                        <a:ln>
                          <a:noFill/>
                        </a:ln>
                        <a:solidFill>
                          <a:schemeClr val="tx1"/>
                        </a:solidFill>
                        <a:effectLst/>
                        <a:latin typeface="+mn-lt"/>
                        <a:ea typeface="+mn-ea"/>
                        <a:cs typeface="+mn-cs"/>
                      </a:endParaRP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Revised Go Live date set for 1</a:t>
                      </a:r>
                      <a:r>
                        <a:rPr lang="en-GB" sz="700" b="0" i="0" u="none" strike="noStrike" kern="1200" cap="none" normalizeH="0" baseline="30000" dirty="0">
                          <a:ln>
                            <a:noFill/>
                          </a:ln>
                          <a:solidFill>
                            <a:schemeClr val="tx1"/>
                          </a:solidFill>
                          <a:effectLst/>
                          <a:latin typeface="+mn-lt"/>
                          <a:ea typeface="+mn-ea"/>
                          <a:cs typeface="+mn-cs"/>
                        </a:rPr>
                        <a:t>st</a:t>
                      </a:r>
                      <a:r>
                        <a:rPr lang="en-GB" sz="700" b="0" i="0" u="none" strike="noStrike" kern="1200" cap="none" normalizeH="0" baseline="0" dirty="0">
                          <a:ln>
                            <a:noFill/>
                          </a:ln>
                          <a:solidFill>
                            <a:schemeClr val="tx1"/>
                          </a:solidFill>
                          <a:effectLst/>
                          <a:latin typeface="+mn-lt"/>
                          <a:ea typeface="+mn-ea"/>
                          <a:cs typeface="+mn-cs"/>
                        </a:rPr>
                        <a:t> September with contingency date of 14</a:t>
                      </a:r>
                      <a:r>
                        <a:rPr lang="en-GB" sz="700" b="0" i="0" u="none" strike="noStrike" kern="1200" cap="none" normalizeH="0" baseline="30000" dirty="0">
                          <a:ln>
                            <a:noFill/>
                          </a:ln>
                          <a:solidFill>
                            <a:schemeClr val="tx1"/>
                          </a:solidFill>
                          <a:effectLst/>
                          <a:latin typeface="+mn-lt"/>
                          <a:ea typeface="+mn-ea"/>
                          <a:cs typeface="+mn-cs"/>
                        </a:rPr>
                        <a:t>th</a:t>
                      </a:r>
                      <a:r>
                        <a:rPr lang="en-GB" sz="700" b="0" i="0" u="none" strike="noStrike" kern="1200" cap="none" normalizeH="0" baseline="0" dirty="0">
                          <a:ln>
                            <a:noFill/>
                          </a:ln>
                          <a:solidFill>
                            <a:schemeClr val="tx1"/>
                          </a:solidFill>
                          <a:effectLst/>
                          <a:latin typeface="+mn-lt"/>
                          <a:ea typeface="+mn-ea"/>
                          <a:cs typeface="+mn-cs"/>
                        </a:rPr>
                        <a:t> September </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Dual Run/ Market Trials has </a:t>
                      </a:r>
                      <a:r>
                        <a:rPr lang="en-GB" sz="700" b="0" i="0" u="none" strike="noStrike" kern="1200" cap="none" normalizeH="0" baseline="0">
                          <a:ln>
                            <a:noFill/>
                          </a:ln>
                          <a:solidFill>
                            <a:schemeClr val="tx1"/>
                          </a:solidFill>
                          <a:effectLst/>
                          <a:latin typeface="+mn-lt"/>
                          <a:ea typeface="+mn-ea"/>
                          <a:cs typeface="+mn-cs"/>
                        </a:rPr>
                        <a:t>been complete </a:t>
                      </a:r>
                      <a:endParaRPr lang="en-GB" sz="700" b="0" i="0" u="none" strike="noStrike" kern="1200" cap="none" normalizeH="0" baseline="0" dirty="0">
                        <a:ln>
                          <a:noFill/>
                        </a:ln>
                        <a:solidFill>
                          <a:schemeClr val="tx1"/>
                        </a:solidFill>
                        <a:effectLst/>
                        <a:latin typeface="+mn-lt"/>
                        <a:ea typeface="+mn-ea"/>
                        <a:cs typeface="+mn-cs"/>
                      </a:endParaRP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An Issue was identified as part of Market Trials, interim solution has been agreed and enduring solution identified</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Implementation Dress Rehearsal (IDR) execution for UKLink and Gemini aspects of FWACV have been successful</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Internal Testing phases progressed to plan. UAT, Performance Testing all completed</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Data Migration and Go-live activities are on track, to complete 31</a:t>
                      </a:r>
                      <a:r>
                        <a:rPr lang="en-GB" sz="700" b="0" i="0" u="none" strike="noStrike" kern="1200" cap="none" normalizeH="0" baseline="30000" dirty="0">
                          <a:ln>
                            <a:noFill/>
                          </a:ln>
                          <a:solidFill>
                            <a:schemeClr val="tx1"/>
                          </a:solidFill>
                          <a:effectLst/>
                          <a:latin typeface="+mn-lt"/>
                          <a:ea typeface="+mn-ea"/>
                          <a:cs typeface="+mn-cs"/>
                        </a:rPr>
                        <a:t>st</a:t>
                      </a:r>
                      <a:r>
                        <a:rPr lang="en-GB" sz="700" b="0" i="0" u="none" strike="noStrike" kern="1200" cap="none" normalizeH="0" baseline="0" dirty="0">
                          <a:ln>
                            <a:noFill/>
                          </a:ln>
                          <a:solidFill>
                            <a:schemeClr val="tx1"/>
                          </a:solidFill>
                          <a:effectLst/>
                          <a:latin typeface="+mn-lt"/>
                          <a:ea typeface="+mn-ea"/>
                          <a:cs typeface="+mn-cs"/>
                        </a:rPr>
                        <a:t> August</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Internal Business Readiness activities continue to progress to plan </a:t>
                      </a:r>
                    </a:p>
                    <a:p>
                      <a:pPr marL="0" marR="0" lvl="0" indent="0" algn="l">
                        <a:lnSpc>
                          <a:spcPct val="100000"/>
                        </a:lnSpc>
                        <a:spcBef>
                          <a:spcPts val="0"/>
                        </a:spcBef>
                        <a:spcAft>
                          <a:spcPts val="0"/>
                        </a:spcAft>
                        <a:buClrTx/>
                        <a:buSzTx/>
                        <a:buFont typeface="Arial" panose="020B0604020202020204" pitchFamily="34" charset="0"/>
                        <a:buNone/>
                      </a:pPr>
                      <a:endParaRPr lang="en-GB" sz="700" b="0" i="0" u="none" strike="noStrike" kern="1200" cap="none" normalizeH="0" baseline="0" dirty="0">
                        <a:ln>
                          <a:noFill/>
                        </a:ln>
                        <a:solidFill>
                          <a:schemeClr val="tx1"/>
                        </a:solidFill>
                        <a:effectLs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700" b="1" i="0" u="none" strike="noStrike" kern="1200" cap="none" normalizeH="0" baseline="0" dirty="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highlight>
                            <a:srgbClr val="FFFFFF"/>
                          </a:highlight>
                          <a:latin typeface="+mn-lt"/>
                          <a:ea typeface="+mn-ea"/>
                          <a:cs typeface="+mn-cs"/>
                        </a:rPr>
                        <a:t>Complete Go-live on 1</a:t>
                      </a:r>
                      <a:r>
                        <a:rPr lang="en-GB" sz="700" b="0" i="0" u="none" strike="noStrike" kern="1200" cap="none" normalizeH="0" baseline="30000" dirty="0">
                          <a:ln>
                            <a:noFill/>
                          </a:ln>
                          <a:solidFill>
                            <a:schemeClr val="tx1"/>
                          </a:solidFill>
                          <a:effectLst/>
                          <a:highlight>
                            <a:srgbClr val="FFFFFF"/>
                          </a:highlight>
                          <a:latin typeface="+mn-lt"/>
                          <a:ea typeface="+mn-ea"/>
                          <a:cs typeface="+mn-cs"/>
                        </a:rPr>
                        <a:t>st</a:t>
                      </a:r>
                      <a:r>
                        <a:rPr lang="en-GB" sz="700" b="0" i="0" u="none" strike="noStrike" kern="1200" cap="none" normalizeH="0" baseline="0" dirty="0">
                          <a:ln>
                            <a:noFill/>
                          </a:ln>
                          <a:solidFill>
                            <a:schemeClr val="tx1"/>
                          </a:solidFill>
                          <a:effectLst/>
                          <a:highlight>
                            <a:srgbClr val="FFFFFF"/>
                          </a:highlight>
                          <a:latin typeface="+mn-lt"/>
                          <a:ea typeface="+mn-ea"/>
                          <a:cs typeface="+mn-cs"/>
                        </a:rPr>
                        <a:t> September </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highlight>
                            <a:srgbClr val="FFFFFF"/>
                          </a:highlight>
                          <a:latin typeface="+mn-lt"/>
                          <a:ea typeface="+mn-ea"/>
                          <a:cs typeface="+mn-cs"/>
                        </a:rPr>
                        <a:t>Commence Post Implementation Support phase 1</a:t>
                      </a:r>
                      <a:r>
                        <a:rPr lang="en-GB" sz="700" b="0" i="0" u="none" strike="noStrike" kern="1200" cap="none" normalizeH="0" baseline="30000" dirty="0">
                          <a:ln>
                            <a:noFill/>
                          </a:ln>
                          <a:solidFill>
                            <a:schemeClr val="tx1"/>
                          </a:solidFill>
                          <a:effectLst/>
                          <a:highlight>
                            <a:srgbClr val="FFFFFF"/>
                          </a:highlight>
                          <a:latin typeface="+mn-lt"/>
                          <a:ea typeface="+mn-ea"/>
                          <a:cs typeface="+mn-cs"/>
                        </a:rPr>
                        <a:t>st</a:t>
                      </a:r>
                      <a:r>
                        <a:rPr lang="en-GB" sz="700" b="0" i="0" u="none" strike="noStrike" kern="1200" cap="none" normalizeH="0" baseline="0" dirty="0">
                          <a:ln>
                            <a:noFill/>
                          </a:ln>
                          <a:solidFill>
                            <a:schemeClr val="tx1"/>
                          </a:solidFill>
                          <a:effectLst/>
                          <a:highlight>
                            <a:srgbClr val="FFFFFF"/>
                          </a:highlight>
                          <a:latin typeface="+mn-lt"/>
                          <a:ea typeface="+mn-ea"/>
                          <a:cs typeface="+mn-cs"/>
                        </a:rPr>
                        <a:t> September</a:t>
                      </a:r>
                      <a:endParaRPr lang="en-GB" sz="700" b="0" i="0" u="none" strike="noStrike" kern="1200" cap="none" normalizeH="0" baseline="0" dirty="0">
                        <a:ln>
                          <a:noFill/>
                        </a:ln>
                        <a:solidFill>
                          <a:schemeClr val="tx1"/>
                        </a:solidFill>
                        <a:effectLst/>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a:ln>
                            <a:noFill/>
                          </a:ln>
                          <a:solidFill>
                            <a:schemeClr val="tx1"/>
                          </a:solidFill>
                          <a:effectLst/>
                          <a:latin typeface="+mn-lt"/>
                          <a:ea typeface="+mn-ea"/>
                          <a:cs typeface="+mn-cs"/>
                        </a:rPr>
                        <a:t>Overall RAG status is tracking at </a:t>
                      </a:r>
                      <a:r>
                        <a:rPr lang="en-GB" sz="700" b="1" i="0" u="none" strike="noStrike" kern="1200" cap="none" normalizeH="0" baseline="0">
                          <a:ln>
                            <a:noFill/>
                          </a:ln>
                          <a:solidFill>
                            <a:srgbClr val="7030A0"/>
                          </a:solidFill>
                          <a:effectLst/>
                          <a:latin typeface="+mn-lt"/>
                          <a:ea typeface="+mn-ea"/>
                          <a:cs typeface="+mn-cs"/>
                        </a:rPr>
                        <a:t>Purple</a:t>
                      </a:r>
                      <a:r>
                        <a:rPr lang="en-GB" sz="700" b="0" i="0" u="none" strike="noStrike" kern="1200" cap="none" normalizeH="0" baseline="0">
                          <a:ln>
                            <a:noFill/>
                          </a:ln>
                          <a:solidFill>
                            <a:schemeClr val="tx1"/>
                          </a:solidFill>
                          <a:effectLst/>
                          <a:latin typeface="+mn-lt"/>
                          <a:ea typeface="+mn-ea"/>
                          <a:cs typeface="+mn-cs"/>
                        </a:rPr>
                        <a:t> as project is now in re-planning phase due to the position that we will not be able to implement by 1</a:t>
                      </a:r>
                      <a:r>
                        <a:rPr lang="en-GB" sz="700" b="0" i="0" u="none" strike="noStrike" kern="1200" cap="none" normalizeH="0" baseline="30000">
                          <a:ln>
                            <a:noFill/>
                          </a:ln>
                          <a:solidFill>
                            <a:schemeClr val="tx1"/>
                          </a:solidFill>
                          <a:effectLst/>
                          <a:latin typeface="+mn-lt"/>
                          <a:ea typeface="+mn-ea"/>
                          <a:cs typeface="+mn-cs"/>
                        </a:rPr>
                        <a:t>st</a:t>
                      </a:r>
                      <a:r>
                        <a:rPr lang="en-GB" sz="700" b="0" i="0" u="none" strike="noStrike" kern="1200" cap="none" normalizeH="0" baseline="0">
                          <a:ln>
                            <a:noFill/>
                          </a:ln>
                          <a:solidFill>
                            <a:schemeClr val="tx1"/>
                          </a:solidFill>
                          <a:effectLst/>
                          <a:latin typeface="+mn-lt"/>
                          <a:ea typeface="+mn-ea"/>
                          <a:cs typeface="+mn-cs"/>
                        </a:rPr>
                        <a:t> April 22.  The project has continued with its planned activities alongside the replan.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latin typeface="+mn-lt"/>
                          <a:ea typeface="+mn-ea"/>
                          <a:cs typeface="+mn-cs"/>
                        </a:rPr>
                        <a:t>To support the re-plan activity the project is conducting a Gap Analysis exercise on the defined requirements to ensure we have a baselined position for Day 1 Implementation. An Impact Assessment will then be conducted against the change variations to support the re-plan activity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highlight>
                            <a:srgbClr val="FFFFFF"/>
                          </a:highlight>
                          <a:latin typeface="+mn-lt"/>
                          <a:ea typeface="+mn-ea"/>
                          <a:cs typeface="+mn-cs"/>
                        </a:rPr>
                        <a:t>UAT execution and assurance is in progress, revised completion date to be confirmed as part of re-plan</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Dual Run Preparation continues with Connectivity Testing and Master Data Readiness. Resolution of the Master Data Issue is a significant step forward to support Dual Run Testing and Data Migration approach for cutover</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Re-planning to be completed post completion of Gap Analysis activity with the intention to agree revised plan in March and present updated BER for approval at April ChMC</a:t>
                      </a:r>
                      <a:endParaRPr lang="en-GB" sz="700" b="0" i="0" u="none" strike="noStrike" kern="1200" cap="none" normalizeH="0" baseline="0">
                        <a:ln>
                          <a:noFill/>
                        </a:ln>
                        <a:solidFill>
                          <a:schemeClr val="tx1"/>
                        </a:solidFill>
                        <a:effectLst/>
                        <a:highlight>
                          <a:srgbClr val="FFFFFF"/>
                        </a:highligh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700" b="1" i="0" u="none" strike="noStrike" kern="1200" cap="none" normalizeH="0" baseline="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Finalise Gap Analysis exercise with DNs and National Grid to agree Day 1 Must Have requirements &amp; any decisions in order to meet a proposed Go Live date (Mid June 22)</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Define full re-plan based on Gap Analysis Impact Assessment and Business Readiness requirements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Target to issue revised BER from replan for approval at the April 22 ChMC</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Risk of FWACV Imp to CSSC is in assessment, this is deemed low risk as there is no code conflict</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800" b="1" i="0" dirty="0">
                        <a:solidFill>
                          <a:srgbClr val="FF0000"/>
                        </a:solidFill>
                      </a:endParaRPr>
                    </a:p>
                    <a:p>
                      <a:endParaRPr lang="en-GB" sz="800" b="1" i="0" dirty="0">
                        <a:solidFill>
                          <a:srgbClr val="FF0000"/>
                        </a:solidFil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41385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700" b="0" i="0" dirty="0">
                          <a:solidFill>
                            <a:schemeClr val="tx1"/>
                          </a:solidFill>
                          <a:effectLst/>
                          <a:highlight>
                            <a:srgbClr val="FFFFFF"/>
                          </a:highlight>
                          <a:latin typeface="+mn-lt"/>
                          <a:ea typeface="+mn-ea"/>
                          <a:cs typeface="Poppins"/>
                        </a:rPr>
                        <a:t>There is an issue identified during Market Trails were DN’s are unable to process all AO files, this is impacting each DN differently and may impact the planned implementation date. </a:t>
                      </a:r>
                    </a:p>
                    <a:p>
                      <a:pPr marL="0" marR="0" lvl="0" indent="0" defTabSz="914400" eaLnBrk="1" fontAlgn="auto" latinLnBrk="0" hangingPunct="1">
                        <a:lnSpc>
                          <a:spcPct val="100000"/>
                        </a:lnSpc>
                        <a:spcBef>
                          <a:spcPts val="0"/>
                        </a:spcBef>
                        <a:spcAft>
                          <a:spcPts val="0"/>
                        </a:spcAft>
                        <a:buClrTx/>
                        <a:buSzTx/>
                        <a:buFontTx/>
                        <a:buNone/>
                        <a:tabLst/>
                        <a:defRPr/>
                      </a:pPr>
                      <a:r>
                        <a:rPr lang="en-US" sz="700" b="1" i="0" dirty="0">
                          <a:solidFill>
                            <a:schemeClr val="tx1"/>
                          </a:solidFill>
                          <a:effectLst/>
                          <a:highlight>
                            <a:srgbClr val="FFFFFF"/>
                          </a:highlight>
                          <a:latin typeface="+mn-lt"/>
                          <a:ea typeface="+mn-ea"/>
                          <a:cs typeface="Poppins"/>
                        </a:rPr>
                        <a:t>23/08 update: </a:t>
                      </a:r>
                      <a:r>
                        <a:rPr lang="en-US" sz="700" b="0" i="0" dirty="0">
                          <a:solidFill>
                            <a:schemeClr val="tx1"/>
                          </a:solidFill>
                          <a:effectLst/>
                          <a:highlight>
                            <a:srgbClr val="FFFFFF"/>
                          </a:highlight>
                          <a:latin typeface="+mn-lt"/>
                          <a:ea typeface="+mn-ea"/>
                          <a:cs typeface="Poppins"/>
                        </a:rPr>
                        <a:t>Cadent &amp; SGN are able to process all AO files, the remaining DN’s are able to process most but not all and a report will be run and sent accordingly as an agreed workaround.</a:t>
                      </a:r>
                      <a:endParaRPr lang="en-GB" sz="700" b="1" baseline="0" dirty="0">
                        <a:solidFill>
                          <a:schemeClr val="tx1"/>
                        </a:solidFill>
                        <a:latin typeface="+mn-lt"/>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a:solidFill>
                            <a:schemeClr val="tx1"/>
                          </a:solidFill>
                          <a:effectLst/>
                          <a:highlight>
                            <a:srgbClr val="FFFFFF"/>
                          </a:highlight>
                          <a:latin typeface="+mj-lt"/>
                          <a:ea typeface="+mn-ea"/>
                          <a:cs typeface="Poppins"/>
                        </a:rPr>
                        <a:t>The dependencies for NG to provide Master data and DNs connectivity details for Dual Run/MT have not been provided as per the plan defined in the approach leading to a delay to this phase of testing</a:t>
                      </a:r>
                      <a:r>
                        <a:rPr lang="en-US" sz="700" b="0" i="0" kern="1200">
                          <a:solidFill>
                            <a:schemeClr val="tx1"/>
                          </a:solidFill>
                          <a:effectLst/>
                          <a:highlight>
                            <a:srgbClr val="FFFFFF"/>
                          </a:highlight>
                          <a:latin typeface="+mj-lt"/>
                          <a:ea typeface="+mn-ea"/>
                          <a:cs typeface="+mn-cs"/>
                        </a:rPr>
                        <a:t> </a:t>
                      </a:r>
                      <a:r>
                        <a:rPr lang="en-US" sz="700" b="1" i="0">
                          <a:solidFill>
                            <a:schemeClr val="tx1"/>
                          </a:solidFill>
                          <a:effectLst/>
                          <a:highlight>
                            <a:srgbClr val="FFFFFF"/>
                          </a:highlight>
                          <a:latin typeface="+mj-lt"/>
                          <a:ea typeface="+mn-ea"/>
                          <a:cs typeface="Poppins"/>
                        </a:rPr>
                        <a:t>Update:</a:t>
                      </a:r>
                      <a:r>
                        <a:rPr lang="en-US" sz="700" b="0" i="0">
                          <a:solidFill>
                            <a:schemeClr val="tx1"/>
                          </a:solidFill>
                          <a:effectLst/>
                          <a:highlight>
                            <a:srgbClr val="FFFFFF"/>
                          </a:highlight>
                          <a:latin typeface="+mj-lt"/>
                          <a:ea typeface="+mn-ea"/>
                          <a:cs typeface="Poppins"/>
                        </a:rPr>
                        <a:t> A plan was defined to mitigate this issue through validating and cross-checking data with National Grid and Distribution Networks (DNs). Plan is nearing completion with final checks now being completed by DNs. Issue to be closed once Data loaded to testing environment</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a:solidFill>
                            <a:schemeClr val="tx1"/>
                          </a:solidFill>
                          <a:effectLst/>
                          <a:highlight>
                            <a:srgbClr val="FFFFFF"/>
                          </a:highlight>
                          <a:latin typeface="+mj-lt"/>
                          <a:ea typeface="+mn-ea"/>
                          <a:cs typeface="Poppins" panose="020B0604020202020204" charset="0"/>
                        </a:rPr>
                        <a:t>The Project is not able to meet its planned Implementation Date of 1st April due to delays to the start of Dual Run, volume of parallel activity required prior to the planned implementation and identification of gaps in the As Is and To Be processes that could lead to further changes to approved solution </a:t>
                      </a:r>
                      <a:r>
                        <a:rPr lang="en-US" sz="700" b="1" i="0">
                          <a:solidFill>
                            <a:schemeClr val="tx1"/>
                          </a:solidFill>
                          <a:effectLst/>
                          <a:highlight>
                            <a:srgbClr val="FFFFFF"/>
                          </a:highlight>
                          <a:latin typeface="+mj-lt"/>
                          <a:ea typeface="+mn-ea"/>
                          <a:cs typeface="Poppins" panose="020B0604020202020204" charset="0"/>
                        </a:rPr>
                        <a:t>Update: </a:t>
                      </a:r>
                      <a:r>
                        <a:rPr lang="en-US" sz="700" b="0" i="0">
                          <a:solidFill>
                            <a:schemeClr val="tx1"/>
                          </a:solidFill>
                          <a:effectLst/>
                          <a:highlight>
                            <a:srgbClr val="FFFFFF"/>
                          </a:highlight>
                          <a:latin typeface="+mj-lt"/>
                          <a:ea typeface="+mn-ea"/>
                          <a:cs typeface="Poppins" panose="020B0604020202020204" charset="0"/>
                        </a:rPr>
                        <a:t>The project is carrying out a re-plan activity with the priority being to complete Analysis on approved scope/processes to confirm Day 1 must have requirements. The plan and activities has been agreed with Xoserve, NG and DNs on 22/02 and the activities are tracking to plan</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1858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algn="l"/>
                      <a:r>
                        <a:rPr kumimoji="0" lang="en-US" sz="650" b="0" i="0" u="none" strike="noStrike" kern="1200" cap="none" normalizeH="0" baseline="0" dirty="0">
                          <a:ln>
                            <a:noFill/>
                          </a:ln>
                          <a:solidFill>
                            <a:schemeClr val="tx1"/>
                          </a:solidFill>
                          <a:effectLst/>
                          <a:latin typeface="Arial"/>
                          <a:ea typeface="Verdana"/>
                          <a:cs typeface="Arial"/>
                        </a:rPr>
                        <a:t>Forecasting costs within approved spend </a:t>
                      </a:r>
                      <a:endParaRPr lang="en-GB" sz="650" b="1"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buFont typeface="Arial" panose="020B0604020202020204" pitchFamily="34" charset="0"/>
                        <a:buChar char="•"/>
                      </a:pPr>
                      <a:r>
                        <a:rPr kumimoji="0" lang="en-US" sz="700" b="0" i="0" u="none" strike="noStrike" kern="1200" cap="none" normalizeH="0" baseline="0">
                          <a:ln>
                            <a:noFill/>
                          </a:ln>
                          <a:solidFill>
                            <a:schemeClr val="tx1"/>
                          </a:solidFill>
                          <a:effectLst/>
                          <a:latin typeface="Arial"/>
                          <a:ea typeface="Verdana"/>
                          <a:cs typeface="Arial"/>
                        </a:rPr>
                        <a:t>Forecast costs tracking to approved BER costs</a:t>
                      </a:r>
                      <a:r>
                        <a:rPr lang="en-US" sz="700" b="0" i="0" u="none" strike="noStrike" kern="1200" cap="none" normalizeH="0" baseline="0">
                          <a:ln>
                            <a:noFill/>
                          </a:ln>
                          <a:solidFill>
                            <a:schemeClr val="tx1"/>
                          </a:solidFill>
                          <a:effectLst/>
                          <a:latin typeface="Arial"/>
                          <a:ea typeface="Verdana"/>
                          <a:cs typeface="Arial"/>
                        </a:rPr>
                        <a:t> at present. Revised plan options will require a full cost assessment to be completed on the replan position for Day 1</a:t>
                      </a:r>
                      <a:endParaRPr kumimoji="0" lang="en-US" sz="700" b="0" i="0" u="none" strike="noStrike" kern="1200" cap="none" normalizeH="0" baseline="0">
                        <a:ln>
                          <a:noFill/>
                        </a:ln>
                        <a:solidFill>
                          <a:schemeClr val="tx1"/>
                        </a:solidFill>
                        <a:effectLst/>
                        <a:latin typeface="Arial"/>
                        <a:ea typeface="Verdan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298510">
                <a:tc>
                  <a:txBody>
                    <a:bodyPr/>
                    <a:lstStyle/>
                    <a:p>
                      <a:pPr algn="ctr"/>
                      <a:r>
                        <a:rPr lang="en-GB" sz="800" b="1" baseline="0" dirty="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lvl="0"/>
                      <a:r>
                        <a:rPr lang="en-US" sz="650" b="1" i="0" u="none" strike="noStrike" kern="1200" cap="none" normalizeH="0" baseline="0" dirty="0">
                          <a:ln>
                            <a:noFill/>
                          </a:ln>
                          <a:solidFill>
                            <a:schemeClr val="tx1"/>
                          </a:solidFill>
                          <a:effectLst/>
                          <a:latin typeface="+mn-lt"/>
                          <a:ea typeface="Verdana"/>
                          <a:cs typeface="Arial"/>
                        </a:rPr>
                        <a:t>XRN5231 Flow Weighted Average (CV)</a:t>
                      </a:r>
                      <a:r>
                        <a:rPr lang="en-GB" sz="650" b="1" kern="1200" dirty="0">
                          <a:solidFill>
                            <a:schemeClr val="tx1"/>
                          </a:solidFill>
                          <a:effectLst/>
                          <a:latin typeface="+mn-lt"/>
                          <a:ea typeface="+mn-ea"/>
                          <a:cs typeface="+mn-cs"/>
                        </a:rPr>
                        <a:t> </a:t>
                      </a:r>
                    </a:p>
                    <a:p>
                      <a:pPr lvl="0"/>
                      <a:r>
                        <a:rPr lang="en-GB" sz="650" b="1" kern="1200" dirty="0">
                          <a:solidFill>
                            <a:schemeClr val="tx1"/>
                          </a:solidFill>
                          <a:effectLst/>
                          <a:latin typeface="+mn-lt"/>
                          <a:ea typeface="+mn-ea"/>
                          <a:cs typeface="+mn-cs"/>
                        </a:rPr>
                        <a:t>Gemini consequential change parts A &amp; B -  </a:t>
                      </a:r>
                      <a:r>
                        <a:rPr lang="en-GB" sz="650" b="0" kern="1200" dirty="0">
                          <a:solidFill>
                            <a:schemeClr val="tx1"/>
                          </a:solidFill>
                          <a:effectLst/>
                          <a:latin typeface="+mn-lt"/>
                          <a:ea typeface="+mn-ea"/>
                          <a:cs typeface="+mn-cs"/>
                        </a:rPr>
                        <a:t>A - PRCMS validation/processing &amp; Part B - LDZ Stock Change and Embedded LDZ Unique Sites</a:t>
                      </a:r>
                      <a:endParaRPr lang="en-GB" sz="650" b="0"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lvl="0"/>
                      <a:r>
                        <a:rPr lang="en-US" sz="700" b="1" i="0" u="none" strike="noStrike" kern="1200" cap="none" normalizeH="0" baseline="0">
                          <a:ln>
                            <a:noFill/>
                          </a:ln>
                          <a:solidFill>
                            <a:schemeClr val="tx1"/>
                          </a:solidFill>
                          <a:effectLst/>
                          <a:latin typeface="+mn-lt"/>
                          <a:ea typeface="Verdana"/>
                          <a:cs typeface="Arial"/>
                        </a:rPr>
                        <a:t>XRN5231 Flow Weighted Average (CV)</a:t>
                      </a:r>
                      <a:r>
                        <a:rPr lang="en-GB" sz="700" kern="1200">
                          <a:solidFill>
                            <a:schemeClr val="tx1"/>
                          </a:solidFill>
                          <a:effectLst/>
                          <a:latin typeface="+mn-lt"/>
                          <a:ea typeface="+mn-ea"/>
                          <a:cs typeface="+mn-cs"/>
                        </a:rPr>
                        <a:t> </a:t>
                      </a:r>
                    </a:p>
                    <a:p>
                      <a:pPr lvl="0"/>
                      <a:r>
                        <a:rPr lang="en-GB" sz="700" kern="1200">
                          <a:solidFill>
                            <a:schemeClr val="tx1"/>
                          </a:solidFill>
                          <a:effectLst/>
                          <a:latin typeface="+mn-lt"/>
                          <a:ea typeface="+mn-ea"/>
                          <a:cs typeface="+mn-cs"/>
                        </a:rPr>
                        <a:t>Gemini consequential change part A - PRCMS validation/processing</a:t>
                      </a:r>
                    </a:p>
                    <a:p>
                      <a:pPr lvl="0"/>
                      <a:r>
                        <a:rPr lang="en-GB" sz="700" kern="1200">
                          <a:solidFill>
                            <a:schemeClr val="tx1"/>
                          </a:solidFill>
                          <a:effectLst/>
                          <a:latin typeface="+mn-lt"/>
                          <a:ea typeface="+mn-ea"/>
                          <a:cs typeface="+mn-cs"/>
                        </a:rPr>
                        <a:t>Gemini consequential change part B - LDZ Stock Change and Embedded LDZ Unique Sites</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pic>
        <p:nvPicPr>
          <p:cNvPr id="4" name="Picture 3" descr="Timeline&#10;&#10;Description automatically generated">
            <a:extLst>
              <a:ext uri="{FF2B5EF4-FFF2-40B4-BE49-F238E27FC236}">
                <a16:creationId xmlns:a16="http://schemas.microsoft.com/office/drawing/2014/main" id="{5AC417BD-35F2-46EB-98D9-06686311BCB9}"/>
              </a:ext>
            </a:extLst>
          </p:cNvPr>
          <p:cNvPicPr>
            <a:picLocks noChangeAspect="1"/>
          </p:cNvPicPr>
          <p:nvPr/>
        </p:nvPicPr>
        <p:blipFill>
          <a:blip r:embed="rId3"/>
          <a:stretch>
            <a:fillRect/>
          </a:stretch>
        </p:blipFill>
        <p:spPr>
          <a:xfrm>
            <a:off x="5364088" y="1186617"/>
            <a:ext cx="3326585" cy="2393245"/>
          </a:xfrm>
          <a:prstGeom prst="rect">
            <a:avLst/>
          </a:prstGeom>
        </p:spPr>
      </p:pic>
    </p:spTree>
    <p:extLst>
      <p:ext uri="{BB962C8B-B14F-4D97-AF65-F5344CB8AC3E}">
        <p14:creationId xmlns:p14="http://schemas.microsoft.com/office/powerpoint/2010/main" val="68468568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Lee Chambers</DisplayName>
        <AccountId>25</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www.w3.org/XML/1998/namespace"/>
    <ds:schemaRef ds:uri="http://schemas.microsoft.com/office/2006/documentManagement/types"/>
    <ds:schemaRef ds:uri="http://purl.org/dc/elements/1.1/"/>
    <ds:schemaRef ds:uri="http://purl.org/dc/terms/"/>
    <ds:schemaRef ds:uri="09850d4e-5ea7-4dcb-8c24-c6fc5087371d"/>
    <ds:schemaRef ds:uri="http://purl.org/dc/dcmitype/"/>
    <ds:schemaRef ds:uri="http://schemas.openxmlformats.org/package/2006/metadata/core-properties"/>
    <ds:schemaRef ds:uri="http://schemas.microsoft.com/office/2006/metadata/properties"/>
    <ds:schemaRef ds:uri="http://schemas.microsoft.com/office/infopath/2007/PartnerControls"/>
    <ds:schemaRef ds:uri="5e5e5b1a-4354-4cde-90ed-1df27520eade"/>
    <ds:schemaRef ds:uri="103fba77-31dd-4780-83f9-c54f26c3a260"/>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9745C7B0-318E-4963-B1AC-C9E6D167B0C3}"/>
</file>

<file path=docProps/app.xml><?xml version="1.0" encoding="utf-8"?>
<Properties xmlns="http://schemas.openxmlformats.org/officeDocument/2006/extended-properties" xmlns:vt="http://schemas.openxmlformats.org/officeDocument/2006/docPropsVTypes">
  <TotalTime>16634</TotalTime>
  <Words>294</Words>
  <Application>Microsoft Office PowerPoint</Application>
  <PresentationFormat>On-screen Show (16:9)</PresentationFormat>
  <Paragraphs>37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XRN5231 Flow Weighted Average CV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XRN 4903 Documentation Management</dc:title>
  <dc:creator>Adepu, Rajendar</dc:creator>
  <cp:lastModifiedBy>Karl Davidson</cp:lastModifiedBy>
  <cp:revision>120</cp:revision>
  <dcterms:created xsi:type="dcterms:W3CDTF">2020-06-11T14:21:34Z</dcterms:created>
  <dcterms:modified xsi:type="dcterms:W3CDTF">2022-08-24T15:51:41Z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ies>
</file>