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886" r:id="rId5"/>
    <p:sldId id="889"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n Follows1" initials="JF" lastIdx="1" clrIdx="6">
    <p:extLst>
      <p:ext uri="{19B8F6BF-5375-455C-9EA6-DF929625EA0E}">
        <p15:presenceInfo xmlns:p15="http://schemas.microsoft.com/office/powerpoint/2012/main" userId="S::jon.follows1@xoserve.com::03766345-d5c6-469f-bc0c-a01247b0b53a"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E2D49D-62CD-4EB8-8750-CE20887CB8D0}" v="1" dt="2022-09-06T15:46:52.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OConnor" userId="S::tracy.oconnor@xoserve.com::c165d205-f988-41c6-a790-ae0515e39fe0" providerId="AD" clId="Web-{5C59BB85-36F1-7A40-82E0-BB6AF4DA992C}"/>
    <pc:docChg chg="modSld">
      <pc:chgData name="Tracy OConnor" userId="S::tracy.oconnor@xoserve.com::c165d205-f988-41c6-a790-ae0515e39fe0" providerId="AD" clId="Web-{5C59BB85-36F1-7A40-82E0-BB6AF4DA992C}" dt="2022-08-26T13:50:47.367" v="14"/>
      <pc:docMkLst>
        <pc:docMk/>
      </pc:docMkLst>
      <pc:sldChg chg="addSp delSp modSp">
        <pc:chgData name="Tracy OConnor" userId="S::tracy.oconnor@xoserve.com::c165d205-f988-41c6-a790-ae0515e39fe0" providerId="AD" clId="Web-{5C59BB85-36F1-7A40-82E0-BB6AF4DA992C}" dt="2022-08-26T13:50:47.367" v="14"/>
        <pc:sldMkLst>
          <pc:docMk/>
          <pc:sldMk cId="4247919414" sldId="889"/>
        </pc:sldMkLst>
        <pc:spChg chg="add mod">
          <ac:chgData name="Tracy OConnor" userId="S::tracy.oconnor@xoserve.com::c165d205-f988-41c6-a790-ae0515e39fe0" providerId="AD" clId="Web-{5C59BB85-36F1-7A40-82E0-BB6AF4DA992C}" dt="2022-08-26T13:50:47.367" v="14"/>
          <ac:spMkLst>
            <pc:docMk/>
            <pc:sldMk cId="4247919414" sldId="889"/>
            <ac:spMk id="5" creationId="{2628DAB5-4A20-9062-789A-5ECD5CE86231}"/>
          </ac:spMkLst>
        </pc:spChg>
        <pc:graphicFrameChg chg="del mod modGraphic">
          <ac:chgData name="Tracy OConnor" userId="S::tracy.oconnor@xoserve.com::c165d205-f988-41c6-a790-ae0515e39fe0" providerId="AD" clId="Web-{5C59BB85-36F1-7A40-82E0-BB6AF4DA992C}" dt="2022-08-26T13:50:47.367" v="14"/>
          <ac:graphicFrameMkLst>
            <pc:docMk/>
            <pc:sldMk cId="4247919414" sldId="889"/>
            <ac:graphicFrameMk id="4" creationId="{DD5B59FB-A03D-4622-A7CD-1F8123E5B7A4}"/>
          </ac:graphicFrameMkLst>
        </pc:graphicFrameChg>
      </pc:sldChg>
    </pc:docChg>
  </pc:docChgLst>
  <pc:docChgLst>
    <pc:chgData name="Molly Haley1" userId="2264ca27-fef1-4fb9-96be-333087b5d2f3" providerId="ADAL" clId="{34E2D49D-62CD-4EB8-8750-CE20887CB8D0}"/>
    <pc:docChg chg="custSel modSld">
      <pc:chgData name="Molly Haley1" userId="2264ca27-fef1-4fb9-96be-333087b5d2f3" providerId="ADAL" clId="{34E2D49D-62CD-4EB8-8750-CE20887CB8D0}" dt="2022-09-06T15:47:00.285" v="2" actId="478"/>
      <pc:docMkLst>
        <pc:docMk/>
      </pc:docMkLst>
      <pc:sldChg chg="addSp delSp modSp mod">
        <pc:chgData name="Molly Haley1" userId="2264ca27-fef1-4fb9-96be-333087b5d2f3" providerId="ADAL" clId="{34E2D49D-62CD-4EB8-8750-CE20887CB8D0}" dt="2022-09-06T15:47:00.285" v="2" actId="478"/>
        <pc:sldMkLst>
          <pc:docMk/>
          <pc:sldMk cId="4247919414" sldId="889"/>
        </pc:sldMkLst>
        <pc:spChg chg="del">
          <ac:chgData name="Molly Haley1" userId="2264ca27-fef1-4fb9-96be-333087b5d2f3" providerId="ADAL" clId="{34E2D49D-62CD-4EB8-8750-CE20887CB8D0}" dt="2022-09-06T15:47:00.285" v="2" actId="478"/>
          <ac:spMkLst>
            <pc:docMk/>
            <pc:sldMk cId="4247919414" sldId="889"/>
            <ac:spMk id="5" creationId="{2628DAB5-4A20-9062-789A-5ECD5CE86231}"/>
          </ac:spMkLst>
        </pc:spChg>
        <pc:graphicFrameChg chg="add mod">
          <ac:chgData name="Molly Haley1" userId="2264ca27-fef1-4fb9-96be-333087b5d2f3" providerId="ADAL" clId="{34E2D49D-62CD-4EB8-8750-CE20887CB8D0}" dt="2022-09-06T15:46:57.354" v="1" actId="1076"/>
          <ac:graphicFrameMkLst>
            <pc:docMk/>
            <pc:sldMk cId="4247919414" sldId="889"/>
            <ac:graphicFrameMk id="6" creationId="{F07C51DE-845F-407A-80A2-9765C027A95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06/09/2022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4122135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CC0C-6A43-492C-87F0-21944FBAC77A}"/>
              </a:ext>
            </a:extLst>
          </p:cNvPr>
          <p:cNvSpPr>
            <a:spLocks noGrp="1"/>
          </p:cNvSpPr>
          <p:nvPr>
            <p:ph type="ctrTitle"/>
          </p:nvPr>
        </p:nvSpPr>
        <p:spPr>
          <a:xfrm>
            <a:off x="685800" y="1850624"/>
            <a:ext cx="7772400" cy="1102519"/>
          </a:xfrm>
        </p:spPr>
        <p:txBody>
          <a:bodyPr>
            <a:normAutofit fontScale="90000"/>
          </a:bodyPr>
          <a:lstStyle/>
          <a:p>
            <a:br>
              <a:rPr lang="en-GB" dirty="0">
                <a:latin typeface="Poppins Light"/>
                <a:cs typeface="Poppins Light"/>
              </a:rPr>
            </a:br>
            <a:br>
              <a:rPr lang="en-GB" dirty="0">
                <a:latin typeface="Poppins Light"/>
                <a:cs typeface="Poppins Light"/>
              </a:rPr>
            </a:br>
            <a:br>
              <a:rPr lang="en-GB" dirty="0">
                <a:latin typeface="+mn-lt"/>
                <a:cs typeface="Poppins Light"/>
              </a:rPr>
            </a:br>
            <a:r>
              <a:rPr lang="en-GB" dirty="0">
                <a:latin typeface="+mn-lt"/>
                <a:cs typeface="Poppins Light"/>
              </a:rPr>
              <a:t>UK Link June 23 Major Release </a:t>
            </a:r>
            <a:br>
              <a:rPr lang="en-GB" dirty="0">
                <a:latin typeface="+mn-lt"/>
                <a:cs typeface="Poppins Light"/>
              </a:rPr>
            </a:br>
            <a:br>
              <a:rPr lang="en-GB" dirty="0">
                <a:latin typeface="+mn-lt"/>
                <a:cs typeface="Poppins Light"/>
              </a:rPr>
            </a:br>
            <a:r>
              <a:rPr lang="en-GB" dirty="0">
                <a:latin typeface="+mn-lt"/>
                <a:cs typeface="Poppins Light"/>
              </a:rPr>
              <a:t>Scope Approval</a:t>
            </a:r>
            <a:br>
              <a:rPr lang="en-GB" dirty="0">
                <a:latin typeface="+mn-lt"/>
              </a:rPr>
            </a:br>
            <a:endParaRPr lang="en-GB" dirty="0">
              <a:latin typeface="+mn-lt"/>
            </a:endParaRPr>
          </a:p>
        </p:txBody>
      </p:sp>
    </p:spTree>
    <p:extLst>
      <p:ext uri="{BB962C8B-B14F-4D97-AF65-F5344CB8AC3E}">
        <p14:creationId xmlns:p14="http://schemas.microsoft.com/office/powerpoint/2010/main" val="422998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F0ABA-0709-4BA4-83D5-0CA40ABAEBC5}"/>
              </a:ext>
            </a:extLst>
          </p:cNvPr>
          <p:cNvSpPr>
            <a:spLocks noGrp="1"/>
          </p:cNvSpPr>
          <p:nvPr>
            <p:ph type="title"/>
          </p:nvPr>
        </p:nvSpPr>
        <p:spPr>
          <a:xfrm>
            <a:off x="457200" y="123477"/>
            <a:ext cx="8229600" cy="498688"/>
          </a:xfrm>
        </p:spPr>
        <p:txBody>
          <a:bodyPr>
            <a:normAutofit fontScale="90000"/>
          </a:bodyPr>
          <a:lstStyle/>
          <a:p>
            <a:r>
              <a:rPr lang="en-GB" dirty="0">
                <a:latin typeface="Arial"/>
                <a:cs typeface="Arial"/>
              </a:rPr>
              <a:t>Proposed Scope </a:t>
            </a:r>
            <a:endParaRPr lang="en-GB" dirty="0"/>
          </a:p>
        </p:txBody>
      </p:sp>
      <p:graphicFrame>
        <p:nvGraphicFramePr>
          <p:cNvPr id="7" name="Table 4">
            <a:extLst>
              <a:ext uri="{FF2B5EF4-FFF2-40B4-BE49-F238E27FC236}">
                <a16:creationId xmlns:a16="http://schemas.microsoft.com/office/drawing/2014/main" id="{A2F136C1-2CA2-4565-8075-3C4871B44404}"/>
              </a:ext>
            </a:extLst>
          </p:cNvPr>
          <p:cNvGraphicFramePr>
            <a:graphicFrameLocks/>
          </p:cNvGraphicFramePr>
          <p:nvPr>
            <p:extLst>
              <p:ext uri="{D42A27DB-BD31-4B8C-83A1-F6EECF244321}">
                <p14:modId xmlns:p14="http://schemas.microsoft.com/office/powerpoint/2010/main" val="2767020762"/>
              </p:ext>
            </p:extLst>
          </p:nvPr>
        </p:nvGraphicFramePr>
        <p:xfrm>
          <a:off x="215591" y="622164"/>
          <a:ext cx="8712062" cy="1113456"/>
        </p:xfrm>
        <a:graphic>
          <a:graphicData uri="http://schemas.openxmlformats.org/drawingml/2006/table">
            <a:tbl>
              <a:tblPr firstRow="1" bandRow="1">
                <a:tableStyleId>{5C22544A-7EE6-4342-B048-85BDC9FD1C3A}</a:tableStyleId>
              </a:tblPr>
              <a:tblGrid>
                <a:gridCol w="3650165">
                  <a:extLst>
                    <a:ext uri="{9D8B030D-6E8A-4147-A177-3AD203B41FA5}">
                      <a16:colId xmlns:a16="http://schemas.microsoft.com/office/drawing/2014/main" val="3885288750"/>
                    </a:ext>
                  </a:extLst>
                </a:gridCol>
                <a:gridCol w="5061897">
                  <a:extLst>
                    <a:ext uri="{9D8B030D-6E8A-4147-A177-3AD203B41FA5}">
                      <a16:colId xmlns:a16="http://schemas.microsoft.com/office/drawing/2014/main" val="2666035350"/>
                    </a:ext>
                  </a:extLst>
                </a:gridCol>
              </a:tblGrid>
              <a:tr h="278364">
                <a:tc>
                  <a:txBody>
                    <a:bodyPr/>
                    <a:lstStyle/>
                    <a:p>
                      <a:r>
                        <a:rPr lang="en-GB" sz="900" dirty="0">
                          <a:solidFill>
                            <a:schemeClr val="bg1"/>
                          </a:solidFill>
                        </a:rPr>
                        <a:t>Release </a:t>
                      </a:r>
                    </a:p>
                  </a:txBody>
                  <a:tcPr marL="72000" marR="72000" marT="36000" marB="36000" anchor="ctr">
                    <a:solidFill>
                      <a:schemeClr val="accent1"/>
                    </a:solidFill>
                  </a:tcPr>
                </a:tc>
                <a:tc>
                  <a:txBody>
                    <a:bodyPr/>
                    <a:lstStyle/>
                    <a:p>
                      <a:r>
                        <a:rPr lang="en-GB" sz="900" dirty="0">
                          <a:solidFill>
                            <a:schemeClr val="tx1"/>
                          </a:solidFill>
                        </a:rPr>
                        <a:t>UK Link June 23 Major Release </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4084182278"/>
                  </a:ext>
                </a:extLst>
              </a:tr>
              <a:tr h="278364">
                <a:tc>
                  <a:txBody>
                    <a:bodyPr/>
                    <a:lstStyle/>
                    <a:p>
                      <a:r>
                        <a:rPr lang="en-GB" sz="900" b="1" dirty="0">
                          <a:solidFill>
                            <a:schemeClr val="bg1"/>
                          </a:solidFill>
                        </a:rPr>
                        <a:t>Implementation Date</a:t>
                      </a:r>
                    </a:p>
                  </a:txBody>
                  <a:tcPr marL="72000" marR="72000" marT="36000" marB="36000" anchor="ctr">
                    <a:solidFill>
                      <a:schemeClr val="accent1"/>
                    </a:solidFill>
                  </a:tcPr>
                </a:tc>
                <a:tc>
                  <a:txBody>
                    <a:bodyPr/>
                    <a:lstStyle/>
                    <a:p>
                      <a:r>
                        <a:rPr lang="en-GB" sz="900" dirty="0"/>
                        <a:t>23</a:t>
                      </a:r>
                      <a:r>
                        <a:rPr lang="en-GB" sz="900" baseline="30000" dirty="0"/>
                        <a:t>rd</a:t>
                      </a:r>
                      <a:r>
                        <a:rPr lang="en-GB" sz="900" dirty="0"/>
                        <a:t> / 24</a:t>
                      </a:r>
                      <a:r>
                        <a:rPr lang="en-GB" sz="900" baseline="30000" dirty="0"/>
                        <a:t>th</a:t>
                      </a:r>
                      <a:r>
                        <a:rPr lang="en-GB" sz="900" dirty="0"/>
                        <a:t> June 2023 (no REC changes in scope so proposing weekend go live)</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1909645996"/>
                  </a:ext>
                </a:extLst>
              </a:tr>
              <a:tr h="278364">
                <a:tc>
                  <a:txBody>
                    <a:bodyPr/>
                    <a:lstStyle/>
                    <a:p>
                      <a:r>
                        <a:rPr lang="en-GB" sz="900" b="1" dirty="0">
                          <a:solidFill>
                            <a:schemeClr val="bg1"/>
                          </a:solidFill>
                        </a:rPr>
                        <a:t>Contingency Implementation Date</a:t>
                      </a:r>
                    </a:p>
                  </a:txBody>
                  <a:tcPr marL="72000" marR="72000" marT="36000" marB="36000" anchor="ctr">
                    <a:solidFill>
                      <a:schemeClr val="accent1"/>
                    </a:solidFill>
                  </a:tcPr>
                </a:tc>
                <a:tc>
                  <a:txBody>
                    <a:bodyPr/>
                    <a:lstStyle/>
                    <a:p>
                      <a:r>
                        <a:rPr lang="en-GB" sz="900" dirty="0"/>
                        <a:t>30</a:t>
                      </a:r>
                      <a:r>
                        <a:rPr lang="en-GB" sz="900" baseline="30000" dirty="0"/>
                        <a:t>th</a:t>
                      </a:r>
                      <a:r>
                        <a:rPr lang="en-GB" sz="900" dirty="0"/>
                        <a:t> June / 1</a:t>
                      </a:r>
                      <a:r>
                        <a:rPr lang="en-GB" sz="900" baseline="30000" dirty="0"/>
                        <a:t>st</a:t>
                      </a:r>
                      <a:r>
                        <a:rPr lang="en-GB" sz="900" dirty="0"/>
                        <a:t> July 2023</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224234668"/>
                  </a:ext>
                </a:extLst>
              </a:tr>
              <a:tr h="278364">
                <a:tc>
                  <a:txBody>
                    <a:bodyPr/>
                    <a:lstStyle/>
                    <a:p>
                      <a:r>
                        <a:rPr lang="en-GB" sz="900" b="1" dirty="0">
                          <a:solidFill>
                            <a:schemeClr val="bg1"/>
                          </a:solidFill>
                        </a:rPr>
                        <a:t>BER Approval being sought from ChMC</a:t>
                      </a:r>
                    </a:p>
                  </a:txBody>
                  <a:tcPr marL="72000" marR="72000" marT="36000" marB="36000" anchor="ctr">
                    <a:solidFill>
                      <a:schemeClr val="accent1"/>
                    </a:solidFill>
                  </a:tcPr>
                </a:tc>
                <a:tc>
                  <a:txBody>
                    <a:bodyPr/>
                    <a:lstStyle/>
                    <a:p>
                      <a:r>
                        <a:rPr lang="en-GB" sz="900" dirty="0"/>
                        <a:t>9</a:t>
                      </a:r>
                      <a:r>
                        <a:rPr lang="en-GB" sz="900" baseline="30000" dirty="0"/>
                        <a:t>th</a:t>
                      </a:r>
                      <a:r>
                        <a:rPr lang="en-GB" sz="900" dirty="0"/>
                        <a:t> November 2022 subject to prior approval of scope</a:t>
                      </a:r>
                    </a:p>
                  </a:txBody>
                  <a:tcPr marL="72000" marR="72000" marT="36000" marB="36000" anchor="ctr">
                    <a:solidFill>
                      <a:schemeClr val="tx2">
                        <a:lumMod val="20000"/>
                        <a:lumOff val="80000"/>
                      </a:schemeClr>
                    </a:solidFill>
                  </a:tcPr>
                </a:tc>
                <a:extLst>
                  <a:ext uri="{0D108BD9-81ED-4DB2-BD59-A6C34878D82A}">
                    <a16:rowId xmlns:a16="http://schemas.microsoft.com/office/drawing/2014/main" val="2451258960"/>
                  </a:ext>
                </a:extLst>
              </a:tr>
            </a:tbl>
          </a:graphicData>
        </a:graphic>
      </p:graphicFrame>
      <p:graphicFrame>
        <p:nvGraphicFramePr>
          <p:cNvPr id="8" name="Table 4">
            <a:extLst>
              <a:ext uri="{FF2B5EF4-FFF2-40B4-BE49-F238E27FC236}">
                <a16:creationId xmlns:a16="http://schemas.microsoft.com/office/drawing/2014/main" id="{0B4B15F8-0A65-4B5C-A45C-9DDC2222A040}"/>
              </a:ext>
            </a:extLst>
          </p:cNvPr>
          <p:cNvGraphicFramePr>
            <a:graphicFrameLocks/>
          </p:cNvGraphicFramePr>
          <p:nvPr>
            <p:extLst>
              <p:ext uri="{D42A27DB-BD31-4B8C-83A1-F6EECF244321}">
                <p14:modId xmlns:p14="http://schemas.microsoft.com/office/powerpoint/2010/main" val="2338537755"/>
              </p:ext>
            </p:extLst>
          </p:nvPr>
        </p:nvGraphicFramePr>
        <p:xfrm>
          <a:off x="215591" y="4078611"/>
          <a:ext cx="8712062" cy="850228"/>
        </p:xfrm>
        <a:graphic>
          <a:graphicData uri="http://schemas.openxmlformats.org/drawingml/2006/table">
            <a:tbl>
              <a:tblPr firstRow="1" bandRow="1">
                <a:tableStyleId>{5C22544A-7EE6-4342-B048-85BDC9FD1C3A}</a:tableStyleId>
              </a:tblPr>
              <a:tblGrid>
                <a:gridCol w="1851276">
                  <a:extLst>
                    <a:ext uri="{9D8B030D-6E8A-4147-A177-3AD203B41FA5}">
                      <a16:colId xmlns:a16="http://schemas.microsoft.com/office/drawing/2014/main" val="3885288750"/>
                    </a:ext>
                  </a:extLst>
                </a:gridCol>
                <a:gridCol w="6860786">
                  <a:extLst>
                    <a:ext uri="{9D8B030D-6E8A-4147-A177-3AD203B41FA5}">
                      <a16:colId xmlns:a16="http://schemas.microsoft.com/office/drawing/2014/main" val="1090101794"/>
                    </a:ext>
                  </a:extLst>
                </a:gridCol>
              </a:tblGrid>
              <a:tr h="278896">
                <a:tc>
                  <a:txBody>
                    <a:bodyPr/>
                    <a:lstStyle/>
                    <a:p>
                      <a:pPr lvl="1" algn="l"/>
                      <a:r>
                        <a:rPr lang="en-GB" sz="900" dirty="0">
                          <a:solidFill>
                            <a:schemeClr val="bg1"/>
                          </a:solidFill>
                        </a:rPr>
                        <a:t>Decision:</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lvl="1" algn="l"/>
                      <a:r>
                        <a:rPr lang="en-GB" sz="900" dirty="0">
                          <a:solidFill>
                            <a:schemeClr val="bg1"/>
                          </a:solidFill>
                        </a:rPr>
                        <a:t>Required from the committee on proposed scope above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4084182278"/>
                  </a:ext>
                </a:extLst>
              </a:tr>
              <a:tr h="571332">
                <a:tc>
                  <a:txBody>
                    <a:bodyPr/>
                    <a:lstStyle/>
                    <a:p>
                      <a:pPr lvl="1" algn="l"/>
                      <a:r>
                        <a:rPr lang="en-GB" sz="900" b="1" dirty="0">
                          <a:solidFill>
                            <a:schemeClr val="bg1"/>
                          </a:solidFill>
                        </a:rPr>
                        <a:t>Note:</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lvl="1" algn="l"/>
                      <a:r>
                        <a:rPr lang="en-GB" sz="900" b="1" dirty="0">
                          <a:solidFill>
                            <a:schemeClr val="bg1"/>
                          </a:solidFill>
                        </a:rPr>
                        <a:t>Capacity is available in the release for changes materialising post Go Live and PIS for CSSC. Any such changes or other additional scope requirements will be change controlled into the BER at an appropriate time and through consultation with and approval by ChMC.</a:t>
                      </a:r>
                    </a:p>
                  </a:txBody>
                  <a:tcPr marL="72000" marR="72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20980769"/>
                  </a:ext>
                </a:extLst>
              </a:tr>
            </a:tbl>
          </a:graphicData>
        </a:graphic>
      </p:graphicFrame>
      <p:graphicFrame>
        <p:nvGraphicFramePr>
          <p:cNvPr id="6" name="Table 4">
            <a:extLst>
              <a:ext uri="{FF2B5EF4-FFF2-40B4-BE49-F238E27FC236}">
                <a16:creationId xmlns:a16="http://schemas.microsoft.com/office/drawing/2014/main" id="{F07C51DE-845F-407A-80A2-9765C027A95B}"/>
              </a:ext>
            </a:extLst>
          </p:cNvPr>
          <p:cNvGraphicFramePr>
            <a:graphicFrameLocks/>
          </p:cNvGraphicFramePr>
          <p:nvPr>
            <p:extLst>
              <p:ext uri="{D42A27DB-BD31-4B8C-83A1-F6EECF244321}">
                <p14:modId xmlns:p14="http://schemas.microsoft.com/office/powerpoint/2010/main" val="211817000"/>
              </p:ext>
            </p:extLst>
          </p:nvPr>
        </p:nvGraphicFramePr>
        <p:xfrm>
          <a:off x="216349" y="1859121"/>
          <a:ext cx="8711304" cy="1826180"/>
        </p:xfrm>
        <a:graphic>
          <a:graphicData uri="http://schemas.openxmlformats.org/drawingml/2006/table">
            <a:tbl>
              <a:tblPr firstRow="1" bandRow="1">
                <a:tableStyleId>{5C22544A-7EE6-4342-B048-85BDC9FD1C3A}</a:tableStyleId>
              </a:tblPr>
              <a:tblGrid>
                <a:gridCol w="535770">
                  <a:extLst>
                    <a:ext uri="{9D8B030D-6E8A-4147-A177-3AD203B41FA5}">
                      <a16:colId xmlns:a16="http://schemas.microsoft.com/office/drawing/2014/main" val="3885288750"/>
                    </a:ext>
                  </a:extLst>
                </a:gridCol>
                <a:gridCol w="3119628">
                  <a:extLst>
                    <a:ext uri="{9D8B030D-6E8A-4147-A177-3AD203B41FA5}">
                      <a16:colId xmlns:a16="http://schemas.microsoft.com/office/drawing/2014/main" val="2666035350"/>
                    </a:ext>
                  </a:extLst>
                </a:gridCol>
                <a:gridCol w="677400">
                  <a:extLst>
                    <a:ext uri="{9D8B030D-6E8A-4147-A177-3AD203B41FA5}">
                      <a16:colId xmlns:a16="http://schemas.microsoft.com/office/drawing/2014/main" val="2207084505"/>
                    </a:ext>
                  </a:extLst>
                </a:gridCol>
                <a:gridCol w="791700">
                  <a:extLst>
                    <a:ext uri="{9D8B030D-6E8A-4147-A177-3AD203B41FA5}">
                      <a16:colId xmlns:a16="http://schemas.microsoft.com/office/drawing/2014/main" val="3233469831"/>
                    </a:ext>
                  </a:extLst>
                </a:gridCol>
                <a:gridCol w="588500">
                  <a:extLst>
                    <a:ext uri="{9D8B030D-6E8A-4147-A177-3AD203B41FA5}">
                      <a16:colId xmlns:a16="http://schemas.microsoft.com/office/drawing/2014/main" val="3264185382"/>
                    </a:ext>
                  </a:extLst>
                </a:gridCol>
                <a:gridCol w="588500">
                  <a:extLst>
                    <a:ext uri="{9D8B030D-6E8A-4147-A177-3AD203B41FA5}">
                      <a16:colId xmlns:a16="http://schemas.microsoft.com/office/drawing/2014/main" val="745820958"/>
                    </a:ext>
                  </a:extLst>
                </a:gridCol>
                <a:gridCol w="525000">
                  <a:extLst>
                    <a:ext uri="{9D8B030D-6E8A-4147-A177-3AD203B41FA5}">
                      <a16:colId xmlns:a16="http://schemas.microsoft.com/office/drawing/2014/main" val="2494587996"/>
                    </a:ext>
                  </a:extLst>
                </a:gridCol>
                <a:gridCol w="1884806">
                  <a:extLst>
                    <a:ext uri="{9D8B030D-6E8A-4147-A177-3AD203B41FA5}">
                      <a16:colId xmlns:a16="http://schemas.microsoft.com/office/drawing/2014/main" val="3315029670"/>
                    </a:ext>
                  </a:extLst>
                </a:gridCol>
              </a:tblGrid>
              <a:tr h="388463">
                <a:tc>
                  <a:txBody>
                    <a:bodyPr/>
                    <a:lstStyle/>
                    <a:p>
                      <a:pPr algn="ctr">
                        <a:spcAft>
                          <a:spcPts val="0"/>
                        </a:spcAft>
                      </a:pPr>
                      <a:r>
                        <a:rPr lang="en-GB" sz="900"/>
                        <a:t>XRN</a:t>
                      </a:r>
                    </a:p>
                  </a:txBody>
                  <a:tcPr marL="72000" marR="72000" marT="36000" marB="36000" anchor="ctr"/>
                </a:tc>
                <a:tc>
                  <a:txBody>
                    <a:bodyPr/>
                    <a:lstStyle/>
                    <a:p>
                      <a:pPr>
                        <a:spcAft>
                          <a:spcPts val="0"/>
                        </a:spcAft>
                      </a:pPr>
                      <a:r>
                        <a:rPr lang="en-GB" sz="900"/>
                        <a:t>Title</a:t>
                      </a:r>
                    </a:p>
                  </a:txBody>
                  <a:tcPr marL="72000" marR="72000" marT="36000" marB="36000" anchor="ctr"/>
                </a:tc>
                <a:tc>
                  <a:txBody>
                    <a:bodyPr/>
                    <a:lstStyle/>
                    <a:p>
                      <a:pPr>
                        <a:spcAft>
                          <a:spcPts val="0"/>
                        </a:spcAft>
                      </a:pPr>
                      <a:r>
                        <a:rPr lang="en-GB" sz="900"/>
                        <a:t>Proposer</a:t>
                      </a:r>
                    </a:p>
                  </a:txBody>
                  <a:tcPr marL="72000" marR="72000" marT="36000" marB="36000" anchor="ctr"/>
                </a:tc>
                <a:tc>
                  <a:txBody>
                    <a:bodyPr/>
                    <a:lstStyle/>
                    <a:p>
                      <a:pPr>
                        <a:spcAft>
                          <a:spcPts val="0"/>
                        </a:spcAft>
                      </a:pPr>
                      <a:r>
                        <a:rPr lang="en-GB" sz="900"/>
                        <a:t>Benefitting</a:t>
                      </a:r>
                    </a:p>
                  </a:txBody>
                  <a:tcPr marL="72000" marR="72000" marT="36000" marB="36000" anchor="ctr"/>
                </a:tc>
                <a:tc>
                  <a:txBody>
                    <a:bodyPr/>
                    <a:lstStyle/>
                    <a:p>
                      <a:pPr>
                        <a:spcAft>
                          <a:spcPts val="0"/>
                        </a:spcAft>
                      </a:pPr>
                      <a:r>
                        <a:rPr lang="en-GB" sz="900"/>
                        <a:t>Funded</a:t>
                      </a:r>
                    </a:p>
                    <a:p>
                      <a:pPr>
                        <a:spcAft>
                          <a:spcPts val="0"/>
                        </a:spcAft>
                      </a:pPr>
                      <a:r>
                        <a:rPr lang="en-GB" sz="900"/>
                        <a:t>by</a:t>
                      </a:r>
                    </a:p>
                  </a:txBody>
                  <a:tcPr marL="72000" marR="72000" marT="36000" marB="36000" anchor="ctr"/>
                </a:tc>
                <a:tc>
                  <a:txBody>
                    <a:bodyPr/>
                    <a:lstStyle/>
                    <a:p>
                      <a:pPr>
                        <a:spcAft>
                          <a:spcPts val="0"/>
                        </a:spcAft>
                      </a:pPr>
                      <a:r>
                        <a:rPr lang="en-GB" sz="900"/>
                        <a:t>HLSO</a:t>
                      </a:r>
                    </a:p>
                    <a:p>
                      <a:pPr>
                        <a:spcAft>
                          <a:spcPts val="0"/>
                        </a:spcAft>
                      </a:pPr>
                      <a:r>
                        <a:rPr lang="en-GB" sz="900"/>
                        <a:t>Est.</a:t>
                      </a:r>
                    </a:p>
                  </a:txBody>
                  <a:tcPr marL="72000" marR="72000" marT="36000" marB="36000" anchor="ctr"/>
                </a:tc>
                <a:tc>
                  <a:txBody>
                    <a:bodyPr/>
                    <a:lstStyle/>
                    <a:p>
                      <a:pPr>
                        <a:spcAft>
                          <a:spcPts val="0"/>
                        </a:spcAft>
                      </a:pPr>
                      <a:r>
                        <a:rPr lang="en-GB" sz="900"/>
                        <a:t>Points</a:t>
                      </a:r>
                    </a:p>
                  </a:txBody>
                  <a:tcPr marL="72000" marR="72000" marT="36000" marB="36000" anchor="ctr"/>
                </a:tc>
                <a:tc>
                  <a:txBody>
                    <a:bodyPr/>
                    <a:lstStyle/>
                    <a:p>
                      <a:pPr algn="ctr">
                        <a:spcAft>
                          <a:spcPts val="0"/>
                        </a:spcAft>
                      </a:pPr>
                      <a:r>
                        <a:rPr lang="en-GB" sz="900"/>
                        <a:t>Design Change Pack Approved</a:t>
                      </a:r>
                    </a:p>
                  </a:txBody>
                  <a:tcPr marL="72000" marR="72000" marT="36000" marB="36000" anchor="ctr"/>
                </a:tc>
                <a:extLst>
                  <a:ext uri="{0D108BD9-81ED-4DB2-BD59-A6C34878D82A}">
                    <a16:rowId xmlns:a16="http://schemas.microsoft.com/office/drawing/2014/main" val="3477755440"/>
                  </a:ext>
                </a:extLst>
              </a:tr>
              <a:tr h="388463">
                <a:tc>
                  <a:txBody>
                    <a:bodyPr/>
                    <a:lstStyle/>
                    <a:p>
                      <a:pPr algn="ctr">
                        <a:spcAft>
                          <a:spcPts val="0"/>
                        </a:spcAft>
                      </a:pPr>
                      <a:r>
                        <a:rPr lang="en-GB" sz="900"/>
                        <a:t>5091</a:t>
                      </a:r>
                    </a:p>
                  </a:txBody>
                  <a:tcPr marL="72000" marR="72000" marT="36000" marB="36000" anchor="ctr">
                    <a:solidFill>
                      <a:schemeClr val="accent1">
                        <a:lumMod val="20000"/>
                        <a:lumOff val="80000"/>
                      </a:schemeClr>
                    </a:solidFill>
                  </a:tcPr>
                </a:tc>
                <a:tc>
                  <a:txBody>
                    <a:bodyPr/>
                    <a:lstStyle/>
                    <a:p>
                      <a:pPr>
                        <a:spcAft>
                          <a:spcPts val="0"/>
                        </a:spcAft>
                      </a:pPr>
                      <a:r>
                        <a:rPr lang="en-GB" sz="900" kern="1200" dirty="0">
                          <a:solidFill>
                            <a:schemeClr val="dk1"/>
                          </a:solidFill>
                          <a:effectLst/>
                          <a:latin typeface="+mn-lt"/>
                          <a:ea typeface="+mn-ea"/>
                          <a:cs typeface="+mn-cs"/>
                        </a:rPr>
                        <a:t>Deferral of creation of Class change reads at transfer of ownership </a:t>
                      </a:r>
                      <a:endParaRPr lang="en-GB" sz="900" dirty="0"/>
                    </a:p>
                  </a:txBody>
                  <a:tcPr marL="72000" marR="72000" marT="36000" marB="36000" anchor="ctr">
                    <a:solidFill>
                      <a:schemeClr val="accent1">
                        <a:lumMod val="20000"/>
                        <a:lumOff val="80000"/>
                      </a:schemeClr>
                    </a:solidFill>
                  </a:tcPr>
                </a:tc>
                <a:tc>
                  <a:txBody>
                    <a:bodyPr/>
                    <a:lstStyle/>
                    <a:p>
                      <a:pPr>
                        <a:spcAft>
                          <a:spcPts val="0"/>
                        </a:spcAft>
                      </a:pPr>
                      <a:r>
                        <a:rPr lang="en-GB" sz="900"/>
                        <a:t>EDF</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4</a:t>
                      </a:r>
                    </a:p>
                  </a:txBody>
                  <a:tcPr marL="72000" marR="72000" marT="36000" marB="36000" anchor="ctr">
                    <a:solidFill>
                      <a:schemeClr val="accent1">
                        <a:lumMod val="20000"/>
                        <a:lumOff val="80000"/>
                      </a:schemeClr>
                    </a:solidFill>
                  </a:tcPr>
                </a:tc>
                <a:tc>
                  <a:txBody>
                    <a:bodyPr/>
                    <a:lstStyle/>
                    <a:p>
                      <a:pPr algn="ctr">
                        <a:spcAft>
                          <a:spcPts val="0"/>
                        </a:spcAft>
                      </a:pPr>
                      <a:r>
                        <a:rPr lang="en-GB" sz="900"/>
                        <a:t>£350k</a:t>
                      </a:r>
                    </a:p>
                  </a:txBody>
                  <a:tcPr marL="72000" marR="72000" marT="36000" marB="36000" anchor="ctr">
                    <a:solidFill>
                      <a:schemeClr val="accent1">
                        <a:lumMod val="20000"/>
                        <a:lumOff val="80000"/>
                      </a:schemeClr>
                    </a:solidFill>
                  </a:tcPr>
                </a:tc>
                <a:tc>
                  <a:txBody>
                    <a:bodyPr/>
                    <a:lstStyle/>
                    <a:p>
                      <a:pPr algn="ctr">
                        <a:spcAft>
                          <a:spcPts val="0"/>
                        </a:spcAft>
                      </a:pPr>
                      <a:r>
                        <a:rPr lang="en-GB" sz="900"/>
                        <a:t>21</a:t>
                      </a:r>
                    </a:p>
                  </a:txBody>
                  <a:tcPr marL="72000" marR="72000" marT="36000" marB="36000" anchor="ctr">
                    <a:solidFill>
                      <a:schemeClr val="accent1">
                        <a:lumMod val="20000"/>
                        <a:lumOff val="80000"/>
                      </a:schemeClr>
                    </a:solidFill>
                  </a:tcPr>
                </a:tc>
                <a:tc>
                  <a:txBody>
                    <a:bodyPr/>
                    <a:lstStyle/>
                    <a:p>
                      <a:pPr algn="ctr">
                        <a:spcAft>
                          <a:spcPts val="0"/>
                        </a:spcAft>
                      </a:pPr>
                      <a:r>
                        <a:rPr lang="en-GB" sz="900"/>
                        <a:t>Yes (July 22)</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1909645996"/>
                  </a:ext>
                </a:extLst>
              </a:tr>
              <a:tr h="388463">
                <a:tc>
                  <a:txBody>
                    <a:bodyPr/>
                    <a:lstStyle/>
                    <a:p>
                      <a:pPr algn="ctr">
                        <a:spcAft>
                          <a:spcPts val="0"/>
                        </a:spcAft>
                      </a:pPr>
                      <a:r>
                        <a:rPr lang="en-GB" sz="900"/>
                        <a:t>5186</a:t>
                      </a:r>
                    </a:p>
                  </a:txBody>
                  <a:tcPr marL="72000" marR="72000" marT="36000" marB="36000" anchor="ctr">
                    <a:solidFill>
                      <a:schemeClr val="accent1">
                        <a:lumMod val="20000"/>
                        <a:lumOff val="80000"/>
                      </a:schemeClr>
                    </a:solidFill>
                  </a:tcPr>
                </a:tc>
                <a:tc>
                  <a:txBody>
                    <a:bodyPr/>
                    <a:lstStyle/>
                    <a:p>
                      <a:pPr>
                        <a:spcAft>
                          <a:spcPts val="0"/>
                        </a:spcAft>
                      </a:pPr>
                      <a:r>
                        <a:rPr lang="en-GB" sz="900" kern="1200">
                          <a:solidFill>
                            <a:schemeClr val="dk1"/>
                          </a:solidFill>
                          <a:effectLst/>
                          <a:latin typeface="+mn-lt"/>
                          <a:ea typeface="+mn-ea"/>
                          <a:cs typeface="+mn-cs"/>
                        </a:rPr>
                        <a:t>MOD0701 - Aligning Capacity booking under the UNC and arrangements set out in relevant NEXAs</a:t>
                      </a:r>
                      <a:endParaRPr lang="en-GB" sz="900"/>
                    </a:p>
                  </a:txBody>
                  <a:tcPr marL="72000" marR="72000" marT="36000" marB="36000" anchor="ctr">
                    <a:solidFill>
                      <a:schemeClr val="accent1">
                        <a:lumMod val="20000"/>
                        <a:lumOff val="80000"/>
                      </a:schemeClr>
                    </a:solidFill>
                  </a:tcPr>
                </a:tc>
                <a:tc>
                  <a:txBody>
                    <a:bodyPr/>
                    <a:lstStyle/>
                    <a:p>
                      <a:pPr>
                        <a:spcAft>
                          <a:spcPts val="0"/>
                        </a:spcAft>
                      </a:pPr>
                      <a:r>
                        <a:rPr lang="en-GB" sz="900"/>
                        <a:t>NGN</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p>
                      <a:pPr>
                        <a:spcAft>
                          <a:spcPts val="0"/>
                        </a:spcAft>
                      </a:pPr>
                      <a:r>
                        <a:rPr lang="en-GB" sz="900"/>
                        <a:t>DNO</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3</a:t>
                      </a:r>
                    </a:p>
                  </a:txBody>
                  <a:tcPr marL="72000" marR="72000" marT="36000" marB="36000" anchor="ctr">
                    <a:solidFill>
                      <a:schemeClr val="accent1">
                        <a:lumMod val="20000"/>
                        <a:lumOff val="80000"/>
                      </a:schemeClr>
                    </a:solidFill>
                  </a:tcPr>
                </a:tc>
                <a:tc>
                  <a:txBody>
                    <a:bodyPr/>
                    <a:lstStyle/>
                    <a:p>
                      <a:pPr algn="ctr">
                        <a:spcAft>
                          <a:spcPts val="0"/>
                        </a:spcAft>
                      </a:pPr>
                      <a:r>
                        <a:rPr lang="en-GB" sz="900"/>
                        <a:t>£200k</a:t>
                      </a:r>
                    </a:p>
                  </a:txBody>
                  <a:tcPr marL="72000" marR="72000" marT="36000" marB="36000" anchor="ctr">
                    <a:solidFill>
                      <a:schemeClr val="accent1">
                        <a:lumMod val="20000"/>
                        <a:lumOff val="80000"/>
                      </a:schemeClr>
                    </a:solidFill>
                  </a:tcPr>
                </a:tc>
                <a:tc>
                  <a:txBody>
                    <a:bodyPr/>
                    <a:lstStyle/>
                    <a:p>
                      <a:pPr algn="ctr">
                        <a:spcAft>
                          <a:spcPts val="0"/>
                        </a:spcAft>
                      </a:pPr>
                      <a:r>
                        <a:rPr lang="en-GB" sz="900"/>
                        <a:t>13</a:t>
                      </a:r>
                    </a:p>
                  </a:txBody>
                  <a:tcPr marL="72000" marR="72000" marT="36000" marB="36000" anchor="ctr">
                    <a:solidFill>
                      <a:schemeClr val="accent1">
                        <a:lumMod val="20000"/>
                        <a:lumOff val="80000"/>
                      </a:schemeClr>
                    </a:solidFill>
                  </a:tcPr>
                </a:tc>
                <a:tc>
                  <a:txBody>
                    <a:bodyPr/>
                    <a:lstStyle/>
                    <a:p>
                      <a:pPr algn="ctr">
                        <a:spcAft>
                          <a:spcPts val="0"/>
                        </a:spcAft>
                      </a:pPr>
                      <a:r>
                        <a:rPr lang="en-GB" sz="900"/>
                        <a:t>Yes (July 22)</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24234668"/>
                  </a:ext>
                </a:extLst>
              </a:tr>
              <a:tr h="378125">
                <a:tc>
                  <a:txBody>
                    <a:bodyPr/>
                    <a:lstStyle/>
                    <a:p>
                      <a:pPr algn="ctr">
                        <a:spcAft>
                          <a:spcPts val="0"/>
                        </a:spcAft>
                      </a:pPr>
                      <a:r>
                        <a:rPr lang="en-GB" sz="900"/>
                        <a:t>5482</a:t>
                      </a:r>
                    </a:p>
                  </a:txBody>
                  <a:tcPr marL="72000" marR="72000" marT="36000" marB="36000" anchor="ctr">
                    <a:solidFill>
                      <a:schemeClr val="accent1">
                        <a:lumMod val="20000"/>
                        <a:lumOff val="80000"/>
                      </a:schemeClr>
                    </a:solidFill>
                  </a:tcPr>
                </a:tc>
                <a:tc>
                  <a:txBody>
                    <a:bodyPr/>
                    <a:lstStyle/>
                    <a:p>
                      <a:pPr>
                        <a:spcAft>
                          <a:spcPts val="0"/>
                        </a:spcAft>
                      </a:pPr>
                      <a:r>
                        <a:rPr lang="en-GB" sz="900" kern="1200">
                          <a:solidFill>
                            <a:schemeClr val="dk1"/>
                          </a:solidFill>
                          <a:effectLst/>
                          <a:latin typeface="+mn-lt"/>
                          <a:ea typeface="+mn-ea"/>
                          <a:cs typeface="+mn-cs"/>
                        </a:rPr>
                        <a:t>Replacement of reads associated to a meter asset technical details change or update (RGMA)</a:t>
                      </a:r>
                      <a:endParaRPr lang="en-GB" sz="900"/>
                    </a:p>
                  </a:txBody>
                  <a:tcPr marL="72000" marR="72000" marT="36000" marB="36000" anchor="ctr">
                    <a:solidFill>
                      <a:schemeClr val="accent1">
                        <a:lumMod val="20000"/>
                        <a:lumOff val="80000"/>
                      </a:schemeClr>
                    </a:solidFill>
                  </a:tcPr>
                </a:tc>
                <a:tc>
                  <a:txBody>
                    <a:bodyPr/>
                    <a:lstStyle/>
                    <a:p>
                      <a:pPr>
                        <a:spcAft>
                          <a:spcPts val="0"/>
                        </a:spcAft>
                      </a:pPr>
                      <a:r>
                        <a:rPr lang="en-GB" sz="900"/>
                        <a:t>Scottish Power</a:t>
                      </a:r>
                    </a:p>
                  </a:txBody>
                  <a:tcPr marL="72000" marR="72000" marT="36000" marB="36000" anchor="ctr">
                    <a:solidFill>
                      <a:schemeClr val="accent1">
                        <a:lumMod val="20000"/>
                        <a:lumOff val="80000"/>
                      </a:schemeClr>
                    </a:solidFill>
                  </a:tcPr>
                </a:tc>
                <a:tc>
                  <a:txBody>
                    <a:bodyPr/>
                    <a:lstStyle/>
                    <a:p>
                      <a:pPr>
                        <a:spcAft>
                          <a:spcPts val="0"/>
                        </a:spcAft>
                      </a:pPr>
                      <a:r>
                        <a:rPr lang="en-GB" sz="900"/>
                        <a:t>Shipper</a:t>
                      </a:r>
                    </a:p>
                  </a:txBody>
                  <a:tcPr marL="72000" marR="72000" marT="36000" marB="36000" anchor="ctr">
                    <a:solidFill>
                      <a:schemeClr val="accent1">
                        <a:lumMod val="20000"/>
                        <a:lumOff val="80000"/>
                      </a:schemeClr>
                    </a:solidFill>
                  </a:tcPr>
                </a:tc>
                <a:tc>
                  <a:txBody>
                    <a:bodyPr/>
                    <a:lstStyle/>
                    <a:p>
                      <a:pPr>
                        <a:spcAft>
                          <a:spcPts val="0"/>
                        </a:spcAft>
                      </a:pPr>
                      <a:r>
                        <a:rPr lang="en-GB" sz="900"/>
                        <a:t>Service Area 4</a:t>
                      </a:r>
                    </a:p>
                  </a:txBody>
                  <a:tcPr marL="72000" marR="72000" marT="36000" marB="36000" anchor="ctr">
                    <a:solidFill>
                      <a:schemeClr val="accent1">
                        <a:lumMod val="20000"/>
                        <a:lumOff val="80000"/>
                      </a:schemeClr>
                    </a:solidFill>
                  </a:tcPr>
                </a:tc>
                <a:tc>
                  <a:txBody>
                    <a:bodyPr/>
                    <a:lstStyle/>
                    <a:p>
                      <a:pPr algn="ctr">
                        <a:spcAft>
                          <a:spcPts val="0"/>
                        </a:spcAft>
                      </a:pPr>
                      <a:r>
                        <a:rPr lang="en-GB" sz="900"/>
                        <a:t>£350K</a:t>
                      </a:r>
                    </a:p>
                  </a:txBody>
                  <a:tcPr marL="72000" marR="72000" marT="36000" marB="36000" anchor="ctr">
                    <a:solidFill>
                      <a:schemeClr val="accent1">
                        <a:lumMod val="20000"/>
                        <a:lumOff val="80000"/>
                      </a:schemeClr>
                    </a:solidFill>
                  </a:tcPr>
                </a:tc>
                <a:tc>
                  <a:txBody>
                    <a:bodyPr/>
                    <a:lstStyle/>
                    <a:p>
                      <a:pPr algn="ctr">
                        <a:spcAft>
                          <a:spcPts val="0"/>
                        </a:spcAft>
                      </a:pPr>
                      <a:r>
                        <a:rPr lang="en-GB" sz="900"/>
                        <a:t>21</a:t>
                      </a:r>
                    </a:p>
                  </a:txBody>
                  <a:tcPr marL="72000" marR="72000" marT="36000" marB="36000" anchor="ctr">
                    <a:solidFill>
                      <a:schemeClr val="accent1">
                        <a:lumMod val="20000"/>
                        <a:lumOff val="80000"/>
                      </a:schemeClr>
                    </a:solidFill>
                  </a:tcPr>
                </a:tc>
                <a:tc>
                  <a:txBody>
                    <a:bodyPr/>
                    <a:lstStyle/>
                    <a:p>
                      <a:pPr algn="ctr">
                        <a:spcAft>
                          <a:spcPts val="0"/>
                        </a:spcAft>
                      </a:pPr>
                      <a:r>
                        <a:rPr lang="en-GB" sz="900"/>
                        <a:t>No</a:t>
                      </a:r>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3259878738"/>
                  </a:ext>
                </a:extLst>
              </a:tr>
              <a:tr h="282666">
                <a:tc>
                  <a:txBody>
                    <a:bodyPr/>
                    <a:lstStyle/>
                    <a:p>
                      <a:pPr>
                        <a:spcAft>
                          <a:spcPts val="0"/>
                        </a:spcAft>
                      </a:pPr>
                      <a:endParaRPr lang="en-GB" sz="900"/>
                    </a:p>
                  </a:txBody>
                  <a:tcPr marL="72000" marR="72000" marT="36000" marB="36000" anchor="ctr">
                    <a:solidFill>
                      <a:schemeClr val="accent1">
                        <a:lumMod val="20000"/>
                        <a:lumOff val="80000"/>
                      </a:schemeClr>
                    </a:solidFill>
                  </a:tcPr>
                </a:tc>
                <a:tc>
                  <a:txBody>
                    <a:bodyPr/>
                    <a:lstStyle/>
                    <a:p>
                      <a:pPr fontAlgn="auto">
                        <a:spcAft>
                          <a:spcPts val="0"/>
                        </a:spcAft>
                      </a:pPr>
                      <a:endParaRPr lang="en-GB" sz="900">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fontAlgn="auto">
                        <a:spcAft>
                          <a:spcPts val="0"/>
                        </a:spcAft>
                      </a:pPr>
                      <a:endParaRPr lang="en-GB" sz="900">
                        <a:effectLst/>
                        <a:latin typeface="+mn-lt"/>
                        <a:ea typeface="Calibri" panose="020F0502020204030204" pitchFamily="34" charset="0"/>
                        <a:cs typeface="Times New Roman" panose="02020603050405020304" pitchFamily="18" charset="0"/>
                      </a:endParaRPr>
                    </a:p>
                  </a:txBody>
                  <a:tcPr marL="72000" marR="72000" marT="36000" marB="36000" anchor="ctr">
                    <a:solidFill>
                      <a:schemeClr val="accent1">
                        <a:lumMod val="20000"/>
                        <a:lumOff val="80000"/>
                      </a:schemeClr>
                    </a:solidFill>
                  </a:tcPr>
                </a:tc>
                <a:tc>
                  <a:txBody>
                    <a:bodyPr/>
                    <a:lstStyle/>
                    <a:p>
                      <a:pPr>
                        <a:spcAft>
                          <a:spcPts val="0"/>
                        </a:spcAft>
                      </a:pPr>
                      <a:endParaRPr lang="en-GB" sz="900"/>
                    </a:p>
                  </a:txBody>
                  <a:tcPr marL="72000" marR="72000" marT="36000" marB="36000" anchor="ctr">
                    <a:solidFill>
                      <a:schemeClr val="accent1">
                        <a:lumMod val="20000"/>
                        <a:lumOff val="80000"/>
                      </a:schemeClr>
                    </a:solidFill>
                  </a:tcPr>
                </a:tc>
                <a:tc>
                  <a:txBody>
                    <a:bodyPr/>
                    <a:lstStyle/>
                    <a:p>
                      <a:pPr fontAlgn="auto">
                        <a:spcAft>
                          <a:spcPts val="0"/>
                        </a:spcAft>
                      </a:pPr>
                      <a:r>
                        <a:rPr lang="en-GB" sz="900" b="1">
                          <a:effectLst/>
                          <a:latin typeface="+mn-lt"/>
                          <a:ea typeface="Calibri" panose="020F0502020204030204" pitchFamily="34" charset="0"/>
                          <a:cs typeface="Times New Roman" panose="02020603050405020304" pitchFamily="18" charset="0"/>
                        </a:rPr>
                        <a:t>Total</a:t>
                      </a:r>
                    </a:p>
                  </a:txBody>
                  <a:tcPr marL="72000" marR="72000" marT="36000" marB="36000" anchor="ctr">
                    <a:solidFill>
                      <a:schemeClr val="accent1">
                        <a:lumMod val="20000"/>
                        <a:lumOff val="80000"/>
                      </a:schemeClr>
                    </a:solidFill>
                  </a:tcPr>
                </a:tc>
                <a:tc>
                  <a:txBody>
                    <a:bodyPr/>
                    <a:lstStyle/>
                    <a:p>
                      <a:pPr algn="ctr" fontAlgn="auto">
                        <a:spcAft>
                          <a:spcPts val="0"/>
                        </a:spcAft>
                      </a:pPr>
                      <a:r>
                        <a:rPr lang="en-GB" sz="900" b="1">
                          <a:effectLst/>
                          <a:latin typeface="+mn-lt"/>
                          <a:ea typeface="Calibri" panose="020F0502020204030204" pitchFamily="34" charset="0"/>
                          <a:cs typeface="Times New Roman" panose="02020603050405020304" pitchFamily="18" charset="0"/>
                        </a:rPr>
                        <a:t>£900K</a:t>
                      </a:r>
                    </a:p>
                  </a:txBody>
                  <a:tcPr marL="72000" marR="72000" marT="36000" marB="36000" anchor="ctr">
                    <a:solidFill>
                      <a:schemeClr val="accent1">
                        <a:lumMod val="20000"/>
                        <a:lumOff val="80000"/>
                      </a:schemeClr>
                    </a:solidFill>
                  </a:tcPr>
                </a:tc>
                <a:tc>
                  <a:txBody>
                    <a:bodyPr/>
                    <a:lstStyle/>
                    <a:p>
                      <a:pPr algn="ctr" fontAlgn="auto">
                        <a:spcAft>
                          <a:spcPts val="0"/>
                        </a:spcAft>
                      </a:pPr>
                      <a:r>
                        <a:rPr lang="en-GB" sz="900" b="1">
                          <a:effectLst/>
                          <a:latin typeface="+mn-lt"/>
                          <a:ea typeface="Calibri" panose="020F0502020204030204" pitchFamily="34" charset="0"/>
                          <a:cs typeface="Times New Roman" panose="02020603050405020304" pitchFamily="18" charset="0"/>
                        </a:rPr>
                        <a:t>55</a:t>
                      </a:r>
                    </a:p>
                  </a:txBody>
                  <a:tcPr marL="72000" marR="72000" marT="36000" marB="36000" anchor="ctr">
                    <a:solidFill>
                      <a:schemeClr val="accent1">
                        <a:lumMod val="20000"/>
                        <a:lumOff val="80000"/>
                      </a:schemeClr>
                    </a:solidFill>
                  </a:tcPr>
                </a:tc>
                <a:tc>
                  <a:txBody>
                    <a:bodyPr/>
                    <a:lstStyle/>
                    <a:p>
                      <a:pPr algn="ctr">
                        <a:spcAft>
                          <a:spcPts val="0"/>
                        </a:spcAft>
                      </a:pPr>
                      <a:endParaRPr lang="en-GB" sz="900" dirty="0"/>
                    </a:p>
                  </a:txBody>
                  <a:tcPr marL="72000" marR="72000" marT="36000" marB="36000" anchor="ctr">
                    <a:solidFill>
                      <a:schemeClr val="accent1">
                        <a:lumMod val="20000"/>
                        <a:lumOff val="80000"/>
                      </a:schemeClr>
                    </a:solidFill>
                  </a:tcPr>
                </a:tc>
                <a:extLst>
                  <a:ext uri="{0D108BD9-81ED-4DB2-BD59-A6C34878D82A}">
                    <a16:rowId xmlns:a16="http://schemas.microsoft.com/office/drawing/2014/main" val="2403960223"/>
                  </a:ext>
                </a:extLst>
              </a:tr>
            </a:tbl>
          </a:graphicData>
        </a:graphic>
      </p:graphicFrame>
    </p:spTree>
    <p:extLst>
      <p:ext uri="{BB962C8B-B14F-4D97-AF65-F5344CB8AC3E}">
        <p14:creationId xmlns:p14="http://schemas.microsoft.com/office/powerpoint/2010/main" val="424791941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103fba77-31dd-4780-83f9-c54f26c3a260">
      <UserInfo>
        <DisplayName>Andy Simpson</DisplayName>
        <AccountId>58</AccountId>
        <AccountType/>
      </UserInfo>
      <UserInfo>
        <DisplayName>Mustafa Ghalib</DisplayName>
        <AccountId>35</AccountId>
        <AccountType/>
      </UserInfo>
    </SharedWithUsers>
  </documentManagement>
</p:properties>
</file>

<file path=customXml/itemProps1.xml><?xml version="1.0" encoding="utf-8"?>
<ds:datastoreItem xmlns:ds="http://schemas.openxmlformats.org/officeDocument/2006/customXml" ds:itemID="{5B6C88C5-D889-4C6F-A66F-5A3F67EE0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http://schemas.microsoft.com/office/2006/documentManagement/types"/>
    <ds:schemaRef ds:uri="http://purl.org/dc/dcmitype/"/>
    <ds:schemaRef ds:uri="5e5e5b1a-4354-4cde-90ed-1df27520eade"/>
    <ds:schemaRef ds:uri="http://purl.org/dc/terms/"/>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09850d4e-5ea7-4dcb-8c24-c6fc5087371d"/>
    <ds:schemaRef ds:uri="http://purl.org/dc/elements/1.1/"/>
    <ds:schemaRef ds:uri="103fba77-31dd-4780-83f9-c54f26c3a260"/>
  </ds:schemaRefs>
</ds:datastoreItem>
</file>

<file path=docProps/app.xml><?xml version="1.0" encoding="utf-8"?>
<Properties xmlns="http://schemas.openxmlformats.org/officeDocument/2006/extended-properties" xmlns:vt="http://schemas.openxmlformats.org/officeDocument/2006/docPropsVTypes">
  <TotalTime>538</TotalTime>
  <Words>224</Words>
  <Application>Microsoft Office PowerPoint</Application>
  <PresentationFormat>On-screen Show (16:9)</PresentationFormat>
  <Paragraphs>53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Poppins Light</vt:lpstr>
      <vt:lpstr>Office Theme</vt:lpstr>
      <vt:lpstr>   UK Link June 23 Major Release   Scope Approval </vt:lpstr>
      <vt:lpstr>Proposed Scope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Molly Haley1</cp:lastModifiedBy>
  <cp:revision>28</cp:revision>
  <dcterms:created xsi:type="dcterms:W3CDTF">2018-09-02T17:12:15Z</dcterms:created>
  <dcterms:modified xsi:type="dcterms:W3CDTF">2022-09-06T15:47:01Z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