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85" r:id="rId6"/>
    <p:sldId id="269" r:id="rId7"/>
    <p:sldId id="286" r:id="rId8"/>
    <p:sldId id="287" r:id="rId9"/>
    <p:sldId id="272" r:id="rId10"/>
    <p:sldId id="281" r:id="rId11"/>
    <p:sldId id="282" r:id="rId12"/>
    <p:sldId id="270" r:id="rId13"/>
    <p:sldId id="288" r:id="rId14"/>
  </p:sldIdLst>
  <p:sldSz cx="9144000" cy="5143500" type="screen16x9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Hadfield" initials="RH" lastIdx="2" clrIdx="0">
    <p:extLst>
      <p:ext uri="{19B8F6BF-5375-455C-9EA6-DF929625EA0E}">
        <p15:presenceInfo xmlns:p15="http://schemas.microsoft.com/office/powerpoint/2012/main" userId="S::Richard.Hadfield@xoserve.com::a8a44ded-12a2-44ab-9ae0-8a727a1345d9" providerId="AD"/>
      </p:ext>
    </p:extLst>
  </p:cmAuthor>
  <p:cmAuthor id="2" name="Simon Harris" initials="SH" lastIdx="2" clrIdx="1">
    <p:extLst>
      <p:ext uri="{19B8F6BF-5375-455C-9EA6-DF929625EA0E}">
        <p15:presenceInfo xmlns:p15="http://schemas.microsoft.com/office/powerpoint/2012/main" userId="S::Simon.harris@Xoserve.com::141bd518-a903-4682-a1d6-6717e25c6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AA8"/>
    <a:srgbClr val="84B8DA"/>
    <a:srgbClr val="B1D6E8"/>
    <a:srgbClr val="D8DEF0"/>
    <a:srgbClr val="56CF9E"/>
    <a:srgbClr val="FCBC55"/>
    <a:srgbClr val="40D1F5"/>
    <a:srgbClr val="D75733"/>
    <a:srgbClr val="1D3E61"/>
    <a:srgbClr val="644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1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hyperlink" Target="https://www.gasgovernance.co.uk/073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F856-5CF8-4F69-87E4-6C888EBCB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XRN5236 - Reporting valid confirmed Theft of Gas into Central Systems (Mod0734)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32F4F-CFA8-40D2-9394-F879636CE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err="1"/>
              <a:t>ChMC</a:t>
            </a:r>
            <a:r>
              <a:rPr lang="en-GB"/>
              <a:t>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62367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221-59EE-4EA0-B930-2C8485BB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C17C96-E60F-41DB-9AF5-911589EB2556}"/>
              </a:ext>
            </a:extLst>
          </p:cNvPr>
          <p:cNvGrpSpPr/>
          <p:nvPr/>
        </p:nvGrpSpPr>
        <p:grpSpPr>
          <a:xfrm>
            <a:off x="1336789" y="1572557"/>
            <a:ext cx="1526037" cy="914407"/>
            <a:chOff x="331746" y="1519215"/>
            <a:chExt cx="1526037" cy="914407"/>
          </a:xfrm>
          <a:solidFill>
            <a:schemeClr val="bg1">
              <a:lumMod val="75000"/>
            </a:schemeClr>
          </a:solidFill>
        </p:grpSpPr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50039915-C87E-4AF9-8F28-5FF8F1915835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E2581E35-47D9-4D7C-B309-351C44F7189A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223E001-869C-46F9-9C22-3CBBBEDE8989}"/>
              </a:ext>
            </a:extLst>
          </p:cNvPr>
          <p:cNvSpPr/>
          <p:nvPr/>
        </p:nvSpPr>
        <p:spPr>
          <a:xfrm>
            <a:off x="1270610" y="1976422"/>
            <a:ext cx="1658477" cy="24400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50" b="1" dirty="0">
                <a:solidFill>
                  <a:schemeClr val="bg1">
                    <a:lumMod val="75000"/>
                  </a:schemeClr>
                </a:solidFill>
              </a:rPr>
              <a:t>No increase </a:t>
            </a:r>
            <a:r>
              <a:rPr lang="en-GB" sz="1150" dirty="0">
                <a:solidFill>
                  <a:schemeClr val="bg1">
                    <a:lumMod val="75000"/>
                  </a:schemeClr>
                </a:solidFill>
              </a:rPr>
              <a:t>in FTE resources</a:t>
            </a:r>
          </a:p>
          <a:p>
            <a:pPr algn="ctr"/>
            <a:r>
              <a:rPr lang="en-GB" sz="1150" dirty="0">
                <a:solidFill>
                  <a:schemeClr val="bg1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GB" sz="1150" b="1" dirty="0">
                <a:solidFill>
                  <a:schemeClr val="bg1">
                    <a:lumMod val="75000"/>
                  </a:schemeClr>
                </a:solidFill>
              </a:rPr>
              <a:t>No charge </a:t>
            </a:r>
            <a:r>
              <a:rPr lang="en-GB" sz="1150" dirty="0">
                <a:solidFill>
                  <a:schemeClr val="bg1">
                    <a:lumMod val="75000"/>
                  </a:schemeClr>
                </a:solidFill>
              </a:rPr>
              <a:t>to DSC Change (BP22) and </a:t>
            </a:r>
            <a:r>
              <a:rPr lang="en-GB" sz="1150" b="1" dirty="0">
                <a:solidFill>
                  <a:schemeClr val="bg1">
                    <a:lumMod val="75000"/>
                  </a:schemeClr>
                </a:solidFill>
              </a:rPr>
              <a:t>no increase</a:t>
            </a:r>
            <a:r>
              <a:rPr lang="en-GB" sz="1150" dirty="0">
                <a:solidFill>
                  <a:schemeClr val="bg1">
                    <a:lumMod val="75000"/>
                  </a:schemeClr>
                </a:solidFill>
              </a:rPr>
              <a:t> in BP23</a:t>
            </a:r>
          </a:p>
          <a:p>
            <a:pPr algn="ctr"/>
            <a:r>
              <a:rPr lang="en-GB" sz="1150" dirty="0">
                <a:solidFill>
                  <a:schemeClr val="bg1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Potential </a:t>
            </a:r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risk of high SUT backlog </a:t>
            </a:r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and delay to invoicing.</a:t>
            </a:r>
          </a:p>
          <a:p>
            <a:pPr algn="ctr"/>
            <a:endParaRPr lang="en-GB" sz="1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E8530503-F041-4D28-A2F3-4A135C3D4329}"/>
              </a:ext>
            </a:extLst>
          </p:cNvPr>
          <p:cNvSpPr/>
          <p:nvPr/>
        </p:nvSpPr>
        <p:spPr>
          <a:xfrm>
            <a:off x="1147492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Option 1</a:t>
            </a:r>
          </a:p>
          <a:p>
            <a:pPr algn="ctr"/>
            <a:endParaRPr lang="en-GB" sz="500" dirty="0">
              <a:solidFill>
                <a:schemeClr val="bg1"/>
              </a:solidFill>
            </a:endParaRP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Use Current Resource</a:t>
            </a: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499F61F7-47A6-4981-BB16-5F28C143B682}"/>
              </a:ext>
            </a:extLst>
          </p:cNvPr>
          <p:cNvSpPr>
            <a:spLocks noChangeAspect="1"/>
          </p:cNvSpPr>
          <p:nvPr/>
        </p:nvSpPr>
        <p:spPr>
          <a:xfrm rot="8144344">
            <a:off x="1835347" y="756879"/>
            <a:ext cx="529002" cy="529002"/>
          </a:xfrm>
          <a:prstGeom prst="teardrop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47" descr="User outline">
            <a:extLst>
              <a:ext uri="{FF2B5EF4-FFF2-40B4-BE49-F238E27FC236}">
                <a16:creationId xmlns:a16="http://schemas.microsoft.com/office/drawing/2014/main" id="{989F245E-B828-4E9A-B621-65A7935E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6610" y="802172"/>
            <a:ext cx="446400" cy="446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0807103-F4AE-4BFC-B831-6D5C1C7B356E}"/>
              </a:ext>
            </a:extLst>
          </p:cNvPr>
          <p:cNvGrpSpPr/>
          <p:nvPr/>
        </p:nvGrpSpPr>
        <p:grpSpPr>
          <a:xfrm>
            <a:off x="3884643" y="1572557"/>
            <a:ext cx="1526037" cy="914407"/>
            <a:chOff x="331746" y="1519215"/>
            <a:chExt cx="1526037" cy="914407"/>
          </a:xfrm>
          <a:solidFill>
            <a:schemeClr val="accent3"/>
          </a:solidFill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70EAF537-F82F-4D5B-BE3F-51B5C3952C5E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275D7FBA-B5DE-4CC9-86C7-732EFDB02CE3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047A95D-46B6-4E29-949E-1B66E538AE02}"/>
              </a:ext>
            </a:extLst>
          </p:cNvPr>
          <p:cNvSpPr/>
          <p:nvPr/>
        </p:nvSpPr>
        <p:spPr>
          <a:xfrm>
            <a:off x="3818464" y="1976422"/>
            <a:ext cx="1658477" cy="244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in FTE resources by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£34k charge 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to DSC Change (BP22) and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£74k increase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moving forwards (BP23)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Potential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risk of SUT backlog 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and delay to invoicing.</a:t>
            </a:r>
          </a:p>
          <a:p>
            <a:pPr algn="ctr"/>
            <a:endParaRPr lang="en-US" sz="1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97290E41-26CB-4416-AF35-53D229B537E4}"/>
              </a:ext>
            </a:extLst>
          </p:cNvPr>
          <p:cNvSpPr/>
          <p:nvPr/>
        </p:nvSpPr>
        <p:spPr>
          <a:xfrm>
            <a:off x="3695346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2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GB" sz="1100" dirty="0">
                <a:solidFill>
                  <a:schemeClr val="accent1"/>
                </a:solidFill>
              </a:rPr>
              <a:t>Increment by 2 FTE</a:t>
            </a:r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DE7D69BF-35C9-4AD5-85FA-FBECE8A0CD19}"/>
              </a:ext>
            </a:extLst>
          </p:cNvPr>
          <p:cNvSpPr>
            <a:spLocks noChangeAspect="1"/>
          </p:cNvSpPr>
          <p:nvPr/>
        </p:nvSpPr>
        <p:spPr>
          <a:xfrm rot="8144344">
            <a:off x="4383201" y="756879"/>
            <a:ext cx="529002" cy="529002"/>
          </a:xfrm>
          <a:prstGeom prst="teardrop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Graphic 58" descr="Follow outline">
            <a:extLst>
              <a:ext uri="{FF2B5EF4-FFF2-40B4-BE49-F238E27FC236}">
                <a16:creationId xmlns:a16="http://schemas.microsoft.com/office/drawing/2014/main" id="{AB4E29B2-F818-4B4A-AA83-1F206809D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8322" y="814400"/>
            <a:ext cx="446604" cy="44660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E3EB883-655A-4BA6-9A3E-A7FF1F6C608F}"/>
              </a:ext>
            </a:extLst>
          </p:cNvPr>
          <p:cNvGrpSpPr/>
          <p:nvPr/>
        </p:nvGrpSpPr>
        <p:grpSpPr>
          <a:xfrm>
            <a:off x="6351318" y="1572557"/>
            <a:ext cx="1526037" cy="914407"/>
            <a:chOff x="331746" y="1519215"/>
            <a:chExt cx="1526037" cy="914407"/>
          </a:xfrm>
          <a:solidFill>
            <a:schemeClr val="bg1">
              <a:lumMod val="75000"/>
            </a:schemeClr>
          </a:solidFill>
        </p:grpSpPr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8142FCB-BB9B-428A-96CF-1CBD710D1601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65" name="Right Triangle 64">
              <a:extLst>
                <a:ext uri="{FF2B5EF4-FFF2-40B4-BE49-F238E27FC236}">
                  <a16:creationId xmlns:a16="http://schemas.microsoft.com/office/drawing/2014/main" id="{33F9F07D-9E34-41A0-9D1C-53C286D46D75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CAF060B-7B9A-470D-9CD8-B5D9008F3873}"/>
              </a:ext>
            </a:extLst>
          </p:cNvPr>
          <p:cNvSpPr/>
          <p:nvPr/>
        </p:nvSpPr>
        <p:spPr>
          <a:xfrm>
            <a:off x="6285139" y="1976422"/>
            <a:ext cx="1658477" cy="24400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Increase</a:t>
            </a:r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 in FTE resources by </a:t>
            </a:r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  <a:p>
            <a:pPr algn="ctr"/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£56k charge </a:t>
            </a:r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to DSC Change (BP22) and </a:t>
            </a:r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£111k increase</a:t>
            </a:r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 moving forwards (BP23)</a:t>
            </a:r>
          </a:p>
          <a:p>
            <a:pPr algn="ctr"/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b="1" dirty="0">
                <a:solidFill>
                  <a:schemeClr val="bg1">
                    <a:lumMod val="75000"/>
                  </a:schemeClr>
                </a:solidFill>
              </a:rPr>
              <a:t>Expected no SUT backlog</a:t>
            </a:r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, timely invoice.</a:t>
            </a:r>
          </a:p>
          <a:p>
            <a:pPr algn="ctr"/>
            <a:endParaRPr lang="en-US" sz="1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Rectangle: Top Corners Rounded 71">
            <a:extLst>
              <a:ext uri="{FF2B5EF4-FFF2-40B4-BE49-F238E27FC236}">
                <a16:creationId xmlns:a16="http://schemas.microsoft.com/office/drawing/2014/main" id="{EBB20C7A-7CDF-47A1-B64D-5AAAB70879D3}"/>
              </a:ext>
            </a:extLst>
          </p:cNvPr>
          <p:cNvSpPr/>
          <p:nvPr/>
        </p:nvSpPr>
        <p:spPr>
          <a:xfrm>
            <a:off x="6162021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Option 3</a:t>
            </a:r>
          </a:p>
          <a:p>
            <a:pPr algn="ctr"/>
            <a:endParaRPr lang="en-GB" sz="5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Increment by 3 FTE</a:t>
            </a:r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3F8D9E10-50FA-4B4A-8C4C-09053557E600}"/>
              </a:ext>
            </a:extLst>
          </p:cNvPr>
          <p:cNvSpPr>
            <a:spLocks noChangeAspect="1"/>
          </p:cNvSpPr>
          <p:nvPr/>
        </p:nvSpPr>
        <p:spPr>
          <a:xfrm rot="8144344">
            <a:off x="6849876" y="756879"/>
            <a:ext cx="529002" cy="529002"/>
          </a:xfrm>
          <a:prstGeom prst="teardrop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Graphic 73" descr="Users outline">
            <a:extLst>
              <a:ext uri="{FF2B5EF4-FFF2-40B4-BE49-F238E27FC236}">
                <a16:creationId xmlns:a16="http://schemas.microsoft.com/office/drawing/2014/main" id="{3EF42BE4-7802-4192-A7AF-9A4B9FFCF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9962" y="777003"/>
            <a:ext cx="488754" cy="4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A86-4D1B-4701-8A80-5CACD74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481B3A-0BEA-4B55-9810-91E9B6625FEC}"/>
              </a:ext>
            </a:extLst>
          </p:cNvPr>
          <p:cNvGrpSpPr/>
          <p:nvPr/>
        </p:nvGrpSpPr>
        <p:grpSpPr>
          <a:xfrm>
            <a:off x="6914106" y="522741"/>
            <a:ext cx="2102506" cy="1156758"/>
            <a:chOff x="6621754" y="938129"/>
            <a:chExt cx="2102506" cy="1156758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7B8334-B9A3-454F-9EBF-612BA941A016}"/>
                </a:ext>
              </a:extLst>
            </p:cNvPr>
            <p:cNvSpPr/>
            <p:nvPr/>
          </p:nvSpPr>
          <p:spPr>
            <a:xfrm>
              <a:off x="7372746" y="938129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C65277-62B6-4A5F-9F34-0E7C45109DD4}"/>
                </a:ext>
              </a:extLst>
            </p:cNvPr>
            <p:cNvSpPr txBox="1"/>
            <p:nvPr/>
          </p:nvSpPr>
          <p:spPr>
            <a:xfrm>
              <a:off x="6621754" y="1517806"/>
              <a:ext cx="210250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Modification 0734 </a:t>
              </a:r>
              <a:r>
                <a:rPr lang="en-GB" sz="105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significantly</a:t>
              </a: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changes the current Shipper theft process.</a:t>
              </a:r>
              <a:endParaRPr lang="en-GB" sz="1050" dirty="0"/>
            </a:p>
          </p:txBody>
        </p:sp>
        <p:pic>
          <p:nvPicPr>
            <p:cNvPr id="19" name="Graphic 18" descr="Transfer outline">
              <a:extLst>
                <a:ext uri="{FF2B5EF4-FFF2-40B4-BE49-F238E27FC236}">
                  <a16:creationId xmlns:a16="http://schemas.microsoft.com/office/drawing/2014/main" id="{BD725A00-DDF1-4AF2-9DC8-2D2FB5B7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607" y="998754"/>
              <a:ext cx="460800" cy="4608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2C256E-1369-4D45-909E-CE8A4CC0115E}"/>
              </a:ext>
            </a:extLst>
          </p:cNvPr>
          <p:cNvGrpSpPr/>
          <p:nvPr/>
        </p:nvGrpSpPr>
        <p:grpSpPr>
          <a:xfrm>
            <a:off x="6906197" y="1760453"/>
            <a:ext cx="2102506" cy="1479923"/>
            <a:chOff x="6621754" y="2132970"/>
            <a:chExt cx="2102506" cy="147992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9D03E158-A19C-49E9-AEF9-0DD32EBBBC14}"/>
                </a:ext>
              </a:extLst>
            </p:cNvPr>
            <p:cNvSpPr/>
            <p:nvPr/>
          </p:nvSpPr>
          <p:spPr>
            <a:xfrm>
              <a:off x="7380655" y="2132970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7671ED-4DC0-4E50-BB10-297E320EE240}"/>
                </a:ext>
              </a:extLst>
            </p:cNvPr>
            <p:cNvSpPr txBox="1"/>
            <p:nvPr/>
          </p:nvSpPr>
          <p:spPr>
            <a:xfrm>
              <a:off x="6621754" y="2712647"/>
              <a:ext cx="210250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r>
                <a:rPr lang="en-US" sz="1050" dirty="0"/>
                <a:t>The new process is more </a:t>
              </a:r>
              <a:r>
                <a:rPr lang="en-US" sz="1050" b="1" dirty="0">
                  <a:solidFill>
                    <a:schemeClr val="accent1"/>
                  </a:solidFill>
                </a:rPr>
                <a:t>complex</a:t>
              </a:r>
              <a:r>
                <a:rPr lang="en-US" sz="1050" dirty="0"/>
                <a:t> and assumes drastically </a:t>
              </a:r>
              <a:r>
                <a:rPr lang="en-US" sz="1050" b="1" dirty="0">
                  <a:solidFill>
                    <a:schemeClr val="accent1"/>
                  </a:solidFill>
                </a:rPr>
                <a:t>higher volumes </a:t>
              </a:r>
              <a:r>
                <a:rPr lang="en-US" sz="1050" dirty="0"/>
                <a:t>of theft cases requiring processing. </a:t>
              </a:r>
            </a:p>
          </p:txBody>
        </p:sp>
        <p:pic>
          <p:nvPicPr>
            <p:cNvPr id="21" name="Graphic 20" descr="Maze outline">
              <a:extLst>
                <a:ext uri="{FF2B5EF4-FFF2-40B4-BE49-F238E27FC236}">
                  <a16:creationId xmlns:a16="http://schemas.microsoft.com/office/drawing/2014/main" id="{0265E71C-2B10-44C2-8D04-97008B67E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607" y="2200453"/>
              <a:ext cx="460800" cy="4608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A78BB9-7D6E-4BC1-8406-050513D33A10}"/>
              </a:ext>
            </a:extLst>
          </p:cNvPr>
          <p:cNvGrpSpPr/>
          <p:nvPr/>
        </p:nvGrpSpPr>
        <p:grpSpPr>
          <a:xfrm>
            <a:off x="6846457" y="3271823"/>
            <a:ext cx="2237803" cy="1639133"/>
            <a:chOff x="6562014" y="3739497"/>
            <a:chExt cx="2237803" cy="163913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EF98D63-470D-45F5-9118-AD0335DD47EC}"/>
                </a:ext>
              </a:extLst>
            </p:cNvPr>
            <p:cNvSpPr/>
            <p:nvPr/>
          </p:nvSpPr>
          <p:spPr>
            <a:xfrm>
              <a:off x="7380655" y="3739497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D66069-825C-4885-8DC8-4C34A8CE2B8E}"/>
                </a:ext>
              </a:extLst>
            </p:cNvPr>
            <p:cNvSpPr txBox="1"/>
            <p:nvPr/>
          </p:nvSpPr>
          <p:spPr>
            <a:xfrm>
              <a:off x="6562014" y="4316801"/>
              <a:ext cx="223780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defRPr>
              </a:lvl1pPr>
            </a:lstStyle>
            <a:p>
              <a:r>
                <a:rPr lang="en-US" sz="1050" dirty="0"/>
                <a:t>Based on </a:t>
              </a:r>
              <a:r>
                <a:rPr lang="en-US" sz="1050" dirty="0" err="1"/>
                <a:t>RECCo</a:t>
              </a:r>
              <a:r>
                <a:rPr lang="en-US" sz="1050" dirty="0"/>
                <a:t> (and previously SPAA) data, expected volumes are around </a:t>
              </a:r>
              <a:r>
                <a:rPr lang="en-US" sz="1050" b="1" dirty="0">
                  <a:solidFill>
                    <a:schemeClr val="accent1"/>
                  </a:solidFill>
                </a:rPr>
                <a:t>1000</a:t>
              </a:r>
              <a:r>
                <a:rPr lang="en-US" sz="1050" dirty="0"/>
                <a:t> theft contacts </a:t>
              </a:r>
              <a:r>
                <a:rPr lang="en-US" sz="1050" b="1" dirty="0">
                  <a:solidFill>
                    <a:schemeClr val="accent1"/>
                  </a:solidFill>
                </a:rPr>
                <a:t>per month </a:t>
              </a:r>
              <a:r>
                <a:rPr lang="en-US" sz="1050" dirty="0"/>
                <a:t>compared to the current 260 theft contacts per month. </a:t>
              </a:r>
            </a:p>
          </p:txBody>
        </p:sp>
        <p:pic>
          <p:nvPicPr>
            <p:cNvPr id="23" name="Graphic 22" descr="Exponential Graph outline">
              <a:extLst>
                <a:ext uri="{FF2B5EF4-FFF2-40B4-BE49-F238E27FC236}">
                  <a16:creationId xmlns:a16="http://schemas.microsoft.com/office/drawing/2014/main" id="{68B0D384-9F7F-40BD-91CB-917DB3FB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2607" y="3797749"/>
              <a:ext cx="460800" cy="460800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EAD8CF8-C331-4917-89C0-928403FF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40" y="1113176"/>
            <a:ext cx="6299588" cy="33851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Modification 0734</a:t>
            </a: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approved by UNC Panel in February and is currently awaiting implementation. The intent of this Modification is to introduce a </a:t>
            </a: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process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ensure that valid confirmed theft data (claims), received from Suppliers via the Retail Energy Code Company (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RECCo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are appropriately reported into central systems.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workflow process for the Supplier theft reported contacts (SUT) is being built into the new CMS replacement and has been absorbed into the subscription costs, resulting in </a:t>
            </a: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additional funding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 by customers </a:t>
            </a: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technical part of the solution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is also one of the first processes to be delivered through the new solution in order to implement the Modification as soon as practically possible.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the expected complexity and increased volumes of SUT contacts, we believe additional resource is required to support the new theft process.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following slides provide detail and options for a way forward for the next </a:t>
            </a:r>
            <a:r>
              <a:rPr lang="en-GB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months</a:t>
            </a:r>
            <a:r>
              <a:rPr lang="en-GB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following implementation of Mod0734.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7202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221-59EE-4EA0-B930-2C8485BB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from ChMC </a:t>
            </a:r>
          </a:p>
        </p:txBody>
      </p:sp>
      <p:pic>
        <p:nvPicPr>
          <p:cNvPr id="4" name="Picture 3" descr="Empty office room">
            <a:extLst>
              <a:ext uri="{FF2B5EF4-FFF2-40B4-BE49-F238E27FC236}">
                <a16:creationId xmlns:a16="http://schemas.microsoft.com/office/drawing/2014/main" id="{1C45135F-1F6B-443F-90F0-EDF422982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7" b="21181"/>
          <a:stretch/>
        </p:blipFill>
        <p:spPr>
          <a:xfrm>
            <a:off x="457200" y="850328"/>
            <a:ext cx="8229600" cy="21381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4C18AD6-3517-41EC-B081-D1CB6D269D24}"/>
              </a:ext>
            </a:extLst>
          </p:cNvPr>
          <p:cNvGrpSpPr/>
          <p:nvPr/>
        </p:nvGrpSpPr>
        <p:grpSpPr>
          <a:xfrm>
            <a:off x="1469864" y="3181085"/>
            <a:ext cx="584704" cy="582050"/>
            <a:chOff x="256899" y="416675"/>
            <a:chExt cx="584704" cy="58205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D38EDD94-3B33-4BA1-8F4E-B43C655610FC}"/>
                </a:ext>
              </a:extLst>
            </p:cNvPr>
            <p:cNvSpPr/>
            <p:nvPr/>
          </p:nvSpPr>
          <p:spPr>
            <a:xfrm>
              <a:off x="256899" y="416675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Chat outline">
              <a:extLst>
                <a:ext uri="{FF2B5EF4-FFF2-40B4-BE49-F238E27FC236}">
                  <a16:creationId xmlns:a16="http://schemas.microsoft.com/office/drawing/2014/main" id="{C2DC178D-2DEB-42B2-B4F7-C86D5565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6760" y="477300"/>
              <a:ext cx="460800" cy="460800"/>
            </a:xfrm>
            <a:prstGeom prst="rect">
              <a:avLst/>
            </a:prstGeom>
          </p:spPr>
        </p:pic>
      </p:grp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F3BC3C83-49BE-4654-8C2B-7E03AB055986}"/>
              </a:ext>
            </a:extLst>
          </p:cNvPr>
          <p:cNvSpPr/>
          <p:nvPr/>
        </p:nvSpPr>
        <p:spPr>
          <a:xfrm>
            <a:off x="4279648" y="3181085"/>
            <a:ext cx="584704" cy="58205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A7FA61-E53D-4794-A474-E8996D442274}"/>
              </a:ext>
            </a:extLst>
          </p:cNvPr>
          <p:cNvGrpSpPr/>
          <p:nvPr/>
        </p:nvGrpSpPr>
        <p:grpSpPr>
          <a:xfrm>
            <a:off x="7089432" y="3181085"/>
            <a:ext cx="584704" cy="582050"/>
            <a:chOff x="1361804" y="752250"/>
            <a:chExt cx="584704" cy="582050"/>
          </a:xfrm>
        </p:grpSpPr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6FB500F9-E2CE-4AA0-B7BA-F01C91F571AF}"/>
                </a:ext>
              </a:extLst>
            </p:cNvPr>
            <p:cNvSpPr/>
            <p:nvPr/>
          </p:nvSpPr>
          <p:spPr>
            <a:xfrm>
              <a:off x="1361804" y="752250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Graphic 45" descr="Thumbs up sign outline">
              <a:extLst>
                <a:ext uri="{FF2B5EF4-FFF2-40B4-BE49-F238E27FC236}">
                  <a16:creationId xmlns:a16="http://schemas.microsoft.com/office/drawing/2014/main" id="{C8A3BB63-2B85-473E-8C4F-1890E9AEE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3756" y="787932"/>
              <a:ext cx="460800" cy="46080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C2837FC-B76E-4C1F-86AC-0DCB89C8E13C}"/>
              </a:ext>
            </a:extLst>
          </p:cNvPr>
          <p:cNvSpPr txBox="1"/>
          <p:nvPr/>
        </p:nvSpPr>
        <p:spPr>
          <a:xfrm>
            <a:off x="340547" y="3823760"/>
            <a:ext cx="285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Discuss</a:t>
            </a:r>
            <a:r>
              <a:rPr lang="en-GB" sz="1200" dirty="0"/>
              <a:t> the different options for managing the new Supplier Theft (SUT) process to be introduced via Modification 0734.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F523C8-6954-4B43-BA26-C897E1A54394}"/>
              </a:ext>
            </a:extLst>
          </p:cNvPr>
          <p:cNvSpPr txBox="1"/>
          <p:nvPr/>
        </p:nvSpPr>
        <p:spPr>
          <a:xfrm>
            <a:off x="2992757" y="3823760"/>
            <a:ext cx="315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Provide </a:t>
            </a:r>
            <a:r>
              <a:rPr lang="en-GB" sz="1200" b="1" dirty="0"/>
              <a:t>approval </a:t>
            </a:r>
            <a:r>
              <a:rPr lang="en-GB" sz="1200" dirty="0"/>
              <a:t>on the chosen option following which a BER will be created for formal approval.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54666-16A6-4A62-A86D-3CD8A56BE3FF}"/>
              </a:ext>
            </a:extLst>
          </p:cNvPr>
          <p:cNvSpPr txBox="1"/>
          <p:nvPr/>
        </p:nvSpPr>
        <p:spPr>
          <a:xfrm>
            <a:off x="5948717" y="3823760"/>
            <a:ext cx="286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CDSP to seek formal approval of the BER (for the chosen option) in </a:t>
            </a:r>
            <a:r>
              <a:rPr lang="en-GB" sz="1200" b="1" dirty="0"/>
              <a:t>October’s</a:t>
            </a:r>
            <a:r>
              <a:rPr lang="en-GB" sz="1200" dirty="0"/>
              <a:t> ChMC meeting.</a:t>
            </a:r>
          </a:p>
        </p:txBody>
      </p:sp>
      <p:pic>
        <p:nvPicPr>
          <p:cNvPr id="6" name="Graphic 5" descr="Comment Like outline">
            <a:extLst>
              <a:ext uri="{FF2B5EF4-FFF2-40B4-BE49-F238E27FC236}">
                <a16:creationId xmlns:a16="http://schemas.microsoft.com/office/drawing/2014/main" id="{EC5D289E-432F-4B57-9ECE-1BFB6C0F1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9648" y="3208744"/>
            <a:ext cx="584704" cy="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7D3F-2362-45EF-9F1C-83CF035A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Level Task Comparison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77CED9-4761-4712-9279-E08738112CF9}"/>
              </a:ext>
            </a:extLst>
          </p:cNvPr>
          <p:cNvGrpSpPr/>
          <p:nvPr/>
        </p:nvGrpSpPr>
        <p:grpSpPr>
          <a:xfrm>
            <a:off x="555547" y="912786"/>
            <a:ext cx="8131253" cy="582050"/>
            <a:chOff x="555547" y="912786"/>
            <a:chExt cx="8131253" cy="5820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217AB3-7D4E-47F3-85B7-CFA10986129E}"/>
                </a:ext>
              </a:extLst>
            </p:cNvPr>
            <p:cNvGrpSpPr/>
            <p:nvPr/>
          </p:nvGrpSpPr>
          <p:grpSpPr>
            <a:xfrm>
              <a:off x="555547" y="912786"/>
              <a:ext cx="8131253" cy="582050"/>
              <a:chOff x="7372746" y="938129"/>
              <a:chExt cx="8131253" cy="58205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05F51DA4-8E5E-43BE-A7C8-6747A4919619}"/>
                  </a:ext>
                </a:extLst>
              </p:cNvPr>
              <p:cNvSpPr/>
              <p:nvPr/>
            </p:nvSpPr>
            <p:spPr>
              <a:xfrm>
                <a:off x="7372746" y="938129"/>
                <a:ext cx="584704" cy="58205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8EDFDE-FA17-4A72-B463-8EF372A8BAF2}"/>
                  </a:ext>
                </a:extLst>
              </p:cNvPr>
              <p:cNvSpPr txBox="1"/>
              <p:nvPr/>
            </p:nvSpPr>
            <p:spPr>
              <a:xfrm>
                <a:off x="7973267" y="998754"/>
                <a:ext cx="7530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below table shows each task carried out in the resolution of theft contacts and how the numbers compare between current and new process</a:t>
                </a:r>
              </a:p>
            </p:txBody>
          </p:sp>
        </p:grpSp>
        <p:pic>
          <p:nvPicPr>
            <p:cNvPr id="13" name="Graphic 12" descr="Table outline">
              <a:extLst>
                <a:ext uri="{FF2B5EF4-FFF2-40B4-BE49-F238E27FC236}">
                  <a16:creationId xmlns:a16="http://schemas.microsoft.com/office/drawing/2014/main" id="{E781C054-C775-4876-85CA-A3C4AB62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499" y="973411"/>
              <a:ext cx="460800" cy="4608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966BCA6-10F2-41E0-9E02-DBD1C452A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46564"/>
            <a:ext cx="8229600" cy="28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D167-359C-4E52-8F3A-7CD6257B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Full Time Equivalent (FTE) Comparison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7286D4-C0FD-4B5B-A295-4086B7C3AA4B}"/>
              </a:ext>
            </a:extLst>
          </p:cNvPr>
          <p:cNvGrpSpPr/>
          <p:nvPr/>
        </p:nvGrpSpPr>
        <p:grpSpPr>
          <a:xfrm>
            <a:off x="555547" y="912786"/>
            <a:ext cx="8131253" cy="582050"/>
            <a:chOff x="555547" y="912786"/>
            <a:chExt cx="8131253" cy="5820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3CC994-5A27-435C-AE4E-6688B9765572}"/>
                </a:ext>
              </a:extLst>
            </p:cNvPr>
            <p:cNvGrpSpPr/>
            <p:nvPr/>
          </p:nvGrpSpPr>
          <p:grpSpPr>
            <a:xfrm>
              <a:off x="555547" y="912786"/>
              <a:ext cx="8131253" cy="582050"/>
              <a:chOff x="7372746" y="938129"/>
              <a:chExt cx="8131253" cy="582050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5810D178-BC68-4C6A-8100-EA7075C28684}"/>
                  </a:ext>
                </a:extLst>
              </p:cNvPr>
              <p:cNvSpPr/>
              <p:nvPr/>
            </p:nvSpPr>
            <p:spPr>
              <a:xfrm>
                <a:off x="7372746" y="938129"/>
                <a:ext cx="584704" cy="58205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D3D999-0DDF-4673-8C54-AC8F2B04F22E}"/>
                  </a:ext>
                </a:extLst>
              </p:cNvPr>
              <p:cNvSpPr txBox="1"/>
              <p:nvPr/>
            </p:nvSpPr>
            <p:spPr>
              <a:xfrm>
                <a:off x="7973267" y="998754"/>
                <a:ext cx="7530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table shows the calculation and FTE requirements for managing theft contacts, and the comparison between the current and new process.</a:t>
                </a:r>
              </a:p>
            </p:txBody>
          </p:sp>
        </p:grpSp>
        <p:pic>
          <p:nvPicPr>
            <p:cNvPr id="10" name="Graphic 9" descr="Table outline">
              <a:extLst>
                <a:ext uri="{FF2B5EF4-FFF2-40B4-BE49-F238E27FC236}">
                  <a16:creationId xmlns:a16="http://schemas.microsoft.com/office/drawing/2014/main" id="{BE868F33-21FC-4E91-A487-30AA227B2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499" y="973411"/>
              <a:ext cx="460800" cy="4608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71924E-4821-47B6-91AA-AA599045DEF8}"/>
              </a:ext>
            </a:extLst>
          </p:cNvPr>
          <p:cNvGrpSpPr/>
          <p:nvPr/>
        </p:nvGrpSpPr>
        <p:grpSpPr>
          <a:xfrm>
            <a:off x="555547" y="4059671"/>
            <a:ext cx="8131253" cy="582050"/>
            <a:chOff x="7372746" y="938129"/>
            <a:chExt cx="8131253" cy="58205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E85A06CA-C787-4DFF-B0CA-43BCF810C9B8}"/>
                </a:ext>
              </a:extLst>
            </p:cNvPr>
            <p:cNvSpPr/>
            <p:nvPr/>
          </p:nvSpPr>
          <p:spPr>
            <a:xfrm>
              <a:off x="7372746" y="938129"/>
              <a:ext cx="584704" cy="5820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E71B28-BCA8-4198-99FB-5BAE0DDC6B0A}"/>
                </a:ext>
              </a:extLst>
            </p:cNvPr>
            <p:cNvSpPr txBox="1"/>
            <p:nvPr/>
          </p:nvSpPr>
          <p:spPr>
            <a:xfrm>
              <a:off x="7973267" y="998754"/>
              <a:ext cx="7530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 highlighted above, the current theft process (TOG) has 1 FTE, however the new theft process, introduced under Modification 0734 (SUT), based on the indicative figures, will require 4 FTE. </a:t>
              </a:r>
            </a:p>
          </p:txBody>
        </p:sp>
      </p:grpSp>
      <p:pic>
        <p:nvPicPr>
          <p:cNvPr id="22" name="Graphic 21" descr="Exponential Graph outline">
            <a:extLst>
              <a:ext uri="{FF2B5EF4-FFF2-40B4-BE49-F238E27FC236}">
                <a16:creationId xmlns:a16="http://schemas.microsoft.com/office/drawing/2014/main" id="{70CF92C4-16F8-4F1A-BA5A-65BD818C7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99" y="4121161"/>
            <a:ext cx="460800" cy="46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5F5B4C-4846-4404-A0E0-4818E800C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629" y="1694457"/>
            <a:ext cx="5383385" cy="20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95AA0AE9-AAE4-4347-B5BE-185897C2DAE8}"/>
              </a:ext>
            </a:extLst>
          </p:cNvPr>
          <p:cNvSpPr/>
          <p:nvPr/>
        </p:nvSpPr>
        <p:spPr>
          <a:xfrm rot="18913087">
            <a:off x="8463696" y="1106748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2252EEC4-AC11-40A9-9238-F6AAC69E1366}"/>
              </a:ext>
            </a:extLst>
          </p:cNvPr>
          <p:cNvSpPr/>
          <p:nvPr/>
        </p:nvSpPr>
        <p:spPr>
          <a:xfrm rot="18848706">
            <a:off x="5317154" y="1106884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D2DCEA-D13C-4978-95BD-30468C0B77C1}"/>
              </a:ext>
            </a:extLst>
          </p:cNvPr>
          <p:cNvSpPr/>
          <p:nvPr/>
        </p:nvSpPr>
        <p:spPr>
          <a:xfrm>
            <a:off x="5297937" y="1354425"/>
            <a:ext cx="3659932" cy="3440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It would be accepted that a large backlog of contacts would be expected to build up and be ongoing if assumptions on volumes are correct (1000 contacts per month).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Existing resource utilised with no incremental resource.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No immediate impact to DSC change budget.  </a:t>
            </a:r>
            <a:endParaRPr lang="en-US" sz="11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Potential backlog of SUT contacts delaying theft charges to relevant suppliers and opposite credits to UIG would be expected. 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We would expect BP23 would need to include assumed resources following review period (6 months).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No Performance Indicators for 6 months, review findings to be 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taken to 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</a:rPr>
              <a:t>ChMC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 in April 23.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D801AFB4-0FD4-46A5-A52D-046CF01BD3B2}"/>
              </a:ext>
            </a:extLst>
          </p:cNvPr>
          <p:cNvSpPr/>
          <p:nvPr/>
        </p:nvSpPr>
        <p:spPr>
          <a:xfrm rot="18848706">
            <a:off x="2541046" y="3739193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3FA2331E-826C-46BB-933B-B3758B73F408}"/>
              </a:ext>
            </a:extLst>
          </p:cNvPr>
          <p:cNvSpPr/>
          <p:nvPr/>
        </p:nvSpPr>
        <p:spPr>
          <a:xfrm rot="18972478">
            <a:off x="4386730" y="3728632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BDC8110-F7F1-46B8-861C-C115DF8A228D}"/>
              </a:ext>
            </a:extLst>
          </p:cNvPr>
          <p:cNvSpPr/>
          <p:nvPr/>
        </p:nvSpPr>
        <p:spPr>
          <a:xfrm rot="18848706">
            <a:off x="2541483" y="1631366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C80CA2E0-106E-45AE-AFB1-D5B178BB0C55}"/>
              </a:ext>
            </a:extLst>
          </p:cNvPr>
          <p:cNvSpPr/>
          <p:nvPr/>
        </p:nvSpPr>
        <p:spPr>
          <a:xfrm rot="18972478">
            <a:off x="4388552" y="1617724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153B5F40-EA82-443F-BD8E-3777A8981D57}"/>
              </a:ext>
            </a:extLst>
          </p:cNvPr>
          <p:cNvSpPr/>
          <p:nvPr/>
        </p:nvSpPr>
        <p:spPr>
          <a:xfrm rot="18848706">
            <a:off x="2531049" y="2723713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DC9CBF66-B6D7-477A-AD2F-D5E8AA587AF9}"/>
              </a:ext>
            </a:extLst>
          </p:cNvPr>
          <p:cNvSpPr/>
          <p:nvPr/>
        </p:nvSpPr>
        <p:spPr>
          <a:xfrm rot="18972478">
            <a:off x="4375630" y="2714271"/>
            <a:ext cx="479956" cy="495085"/>
          </a:xfrm>
          <a:prstGeom prst="rtTriangl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FE38BA-DB73-452B-9A65-24AEB1D905BB}"/>
              </a:ext>
            </a:extLst>
          </p:cNvPr>
          <p:cNvGrpSpPr/>
          <p:nvPr/>
        </p:nvGrpSpPr>
        <p:grpSpPr>
          <a:xfrm>
            <a:off x="331746" y="1519215"/>
            <a:ext cx="1526037" cy="914407"/>
            <a:chOff x="331746" y="1519215"/>
            <a:chExt cx="1526037" cy="914407"/>
          </a:xfrm>
          <a:solidFill>
            <a:schemeClr val="accent4"/>
          </a:solidFill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D6805370-7E82-41BB-B6D3-28EC5BBDD956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742FBB1-39B5-47CB-8A08-A083E72D17B0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41" name="Title 1">
            <a:extLst>
              <a:ext uri="{FF2B5EF4-FFF2-40B4-BE49-F238E27FC236}">
                <a16:creationId xmlns:a16="http://schemas.microsoft.com/office/drawing/2014/main" id="{A8BCC45C-FC38-4FA6-8CC5-7F17EBEA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US" dirty="0"/>
              <a:t>Option 1 - Use Current Resource</a:t>
            </a:r>
            <a:endParaRPr lang="en-GB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DA7F5C-74B3-4FF4-A27A-032697ECDF5C}"/>
              </a:ext>
            </a:extLst>
          </p:cNvPr>
          <p:cNvSpPr/>
          <p:nvPr/>
        </p:nvSpPr>
        <p:spPr>
          <a:xfrm>
            <a:off x="265567" y="1923080"/>
            <a:ext cx="1658477" cy="2440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accent4">
                    <a:lumMod val="75000"/>
                  </a:schemeClr>
                </a:solidFill>
              </a:rPr>
              <a:t>Utilise the current 1 x FTE working on TOG contacts, to be transferred to SUT contacts moving forwards. No increase in resources.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FC84B3-CA2A-44C5-AB78-2D16AC2F59D5}"/>
              </a:ext>
            </a:extLst>
          </p:cNvPr>
          <p:cNvSpPr/>
          <p:nvPr/>
        </p:nvSpPr>
        <p:spPr>
          <a:xfrm>
            <a:off x="2548088" y="2924503"/>
            <a:ext cx="2300400" cy="39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£0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AB65FD-6453-4F6E-B1AD-02FAD37816B5}"/>
              </a:ext>
            </a:extLst>
          </p:cNvPr>
          <p:cNvSpPr/>
          <p:nvPr/>
        </p:nvSpPr>
        <p:spPr>
          <a:xfrm>
            <a:off x="2548088" y="3918208"/>
            <a:ext cx="2300400" cy="39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N/A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501A8ED-AF1A-4396-8220-AC95546C4206}"/>
              </a:ext>
            </a:extLst>
          </p:cNvPr>
          <p:cNvSpPr/>
          <p:nvPr/>
        </p:nvSpPr>
        <p:spPr>
          <a:xfrm>
            <a:off x="142449" y="1237758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1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GB" sz="1100" dirty="0">
                <a:solidFill>
                  <a:schemeClr val="accent1"/>
                </a:solidFill>
              </a:rPr>
              <a:t>Use Current Resource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C7E8E58A-3046-48A8-9AE4-3AC1806BAAAC}"/>
              </a:ext>
            </a:extLst>
          </p:cNvPr>
          <p:cNvSpPr>
            <a:spLocks noChangeAspect="1"/>
          </p:cNvSpPr>
          <p:nvPr/>
        </p:nvSpPr>
        <p:spPr>
          <a:xfrm rot="8144344">
            <a:off x="830304" y="703537"/>
            <a:ext cx="529002" cy="529002"/>
          </a:xfrm>
          <a:prstGeom prst="teardrop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Graphic 9" descr="User outline">
            <a:extLst>
              <a:ext uri="{FF2B5EF4-FFF2-40B4-BE49-F238E27FC236}">
                <a16:creationId xmlns:a16="http://schemas.microsoft.com/office/drawing/2014/main" id="{8D09A9CE-F145-4333-B042-7EB61276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567" y="748830"/>
            <a:ext cx="446400" cy="44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690E082-76CD-407F-97C5-2F3DCFF8B064}"/>
              </a:ext>
            </a:extLst>
          </p:cNvPr>
          <p:cNvSpPr/>
          <p:nvPr/>
        </p:nvSpPr>
        <p:spPr>
          <a:xfrm>
            <a:off x="2535599" y="1815524"/>
            <a:ext cx="2301648" cy="399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4">
                    <a:lumMod val="75000"/>
                  </a:schemeClr>
                </a:solidFill>
              </a:rPr>
              <a:t>£0</a:t>
            </a:r>
          </a:p>
        </p:txBody>
      </p: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C4098C04-1CCA-471A-A1F9-A8C40FACE6C7}"/>
              </a:ext>
            </a:extLst>
          </p:cNvPr>
          <p:cNvSpPr/>
          <p:nvPr/>
        </p:nvSpPr>
        <p:spPr>
          <a:xfrm>
            <a:off x="2436756" y="149229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BP22 DSC Change Budget</a:t>
            </a:r>
          </a:p>
        </p:txBody>
      </p:sp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DA743257-BC30-4A23-B2E9-7BA94EA4787F}"/>
              </a:ext>
            </a:extLst>
          </p:cNvPr>
          <p:cNvSpPr/>
          <p:nvPr/>
        </p:nvSpPr>
        <p:spPr>
          <a:xfrm>
            <a:off x="2423716" y="256563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BP23 Ongoing Uplift</a:t>
            </a: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1C795615-CA8A-4344-B3F5-A8491BA9910A}"/>
              </a:ext>
            </a:extLst>
          </p:cNvPr>
          <p:cNvSpPr/>
          <p:nvPr/>
        </p:nvSpPr>
        <p:spPr>
          <a:xfrm>
            <a:off x="2431324" y="3576574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Funding Party</a:t>
            </a: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D522110F-9BED-4BEF-B9F4-C720CED9E99E}"/>
              </a:ext>
            </a:extLst>
          </p:cNvPr>
          <p:cNvSpPr/>
          <p:nvPr/>
        </p:nvSpPr>
        <p:spPr>
          <a:xfrm>
            <a:off x="5204871" y="954826"/>
            <a:ext cx="3846064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16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95AA0AE9-AAE4-4347-B5BE-185897C2DAE8}"/>
              </a:ext>
            </a:extLst>
          </p:cNvPr>
          <p:cNvSpPr/>
          <p:nvPr/>
        </p:nvSpPr>
        <p:spPr>
          <a:xfrm rot="18913087">
            <a:off x="8463696" y="1106747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2252EEC4-AC11-40A9-9238-F6AAC69E1366}"/>
              </a:ext>
            </a:extLst>
          </p:cNvPr>
          <p:cNvSpPr/>
          <p:nvPr/>
        </p:nvSpPr>
        <p:spPr>
          <a:xfrm rot="18848706">
            <a:off x="5317154" y="1106883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D2DCEA-D13C-4978-95BD-30468C0B77C1}"/>
              </a:ext>
            </a:extLst>
          </p:cNvPr>
          <p:cNvSpPr/>
          <p:nvPr/>
        </p:nvSpPr>
        <p:spPr>
          <a:xfrm>
            <a:off x="5297937" y="1354424"/>
            <a:ext cx="3659932" cy="33641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This would result in £37k of Change Budget (6 months x 2 FTE) required and ongoing costs of £74k with backlogs growing and enduring if assumptions are correct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 additional FTE and 1 existing FTE</a:t>
            </a:r>
          </a:p>
          <a:p>
            <a:pPr algn="ctr"/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Still expected to result in ongoing and increasing backlog of SUT contacts, delaying theft charges to relevant suppliers and opposite credits to UIG.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Reduced backlog build up when compared to Option 1, meaning charges invoiced to relevant parties will happen more quickly.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No Performance Indicators for 6 months, review findings to be taken to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ChMC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in April 23.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D801AFB4-0FD4-46A5-A52D-046CF01BD3B2}"/>
              </a:ext>
            </a:extLst>
          </p:cNvPr>
          <p:cNvSpPr/>
          <p:nvPr/>
        </p:nvSpPr>
        <p:spPr>
          <a:xfrm rot="18848706">
            <a:off x="2541046" y="3739193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3FA2331E-826C-46BB-933B-B3758B73F408}"/>
              </a:ext>
            </a:extLst>
          </p:cNvPr>
          <p:cNvSpPr/>
          <p:nvPr/>
        </p:nvSpPr>
        <p:spPr>
          <a:xfrm rot="18972478">
            <a:off x="4386730" y="3728632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BDC8110-F7F1-46B8-861C-C115DF8A228D}"/>
              </a:ext>
            </a:extLst>
          </p:cNvPr>
          <p:cNvSpPr/>
          <p:nvPr/>
        </p:nvSpPr>
        <p:spPr>
          <a:xfrm rot="18848706">
            <a:off x="2541483" y="1631366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C80CA2E0-106E-45AE-AFB1-D5B178BB0C55}"/>
              </a:ext>
            </a:extLst>
          </p:cNvPr>
          <p:cNvSpPr/>
          <p:nvPr/>
        </p:nvSpPr>
        <p:spPr>
          <a:xfrm rot="18972478">
            <a:off x="4388552" y="1617724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153B5F40-EA82-443F-BD8E-3777A8981D57}"/>
              </a:ext>
            </a:extLst>
          </p:cNvPr>
          <p:cNvSpPr/>
          <p:nvPr/>
        </p:nvSpPr>
        <p:spPr>
          <a:xfrm rot="18848706">
            <a:off x="2531049" y="2723713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DC9CBF66-B6D7-477A-AD2F-D5E8AA587AF9}"/>
              </a:ext>
            </a:extLst>
          </p:cNvPr>
          <p:cNvSpPr/>
          <p:nvPr/>
        </p:nvSpPr>
        <p:spPr>
          <a:xfrm rot="18972478">
            <a:off x="4375630" y="2714271"/>
            <a:ext cx="479956" cy="495085"/>
          </a:xfrm>
          <a:prstGeom prst="rtTriangl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FE38BA-DB73-452B-9A65-24AEB1D905BB}"/>
              </a:ext>
            </a:extLst>
          </p:cNvPr>
          <p:cNvGrpSpPr/>
          <p:nvPr/>
        </p:nvGrpSpPr>
        <p:grpSpPr>
          <a:xfrm>
            <a:off x="331746" y="1519215"/>
            <a:ext cx="1526037" cy="914407"/>
            <a:chOff x="331746" y="1519215"/>
            <a:chExt cx="1526037" cy="914407"/>
          </a:xfrm>
          <a:solidFill>
            <a:schemeClr val="accent3"/>
          </a:solidFill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D6805370-7E82-41BB-B6D3-28EC5BBDD956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742FBB1-39B5-47CB-8A08-A083E72D17B0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</p:grpSp>
      <p:sp>
        <p:nvSpPr>
          <p:cNvPr id="141" name="Title 1">
            <a:extLst>
              <a:ext uri="{FF2B5EF4-FFF2-40B4-BE49-F238E27FC236}">
                <a16:creationId xmlns:a16="http://schemas.microsoft.com/office/drawing/2014/main" id="{A8BCC45C-FC38-4FA6-8CC5-7F17EBEA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Option 2 - Increase Resource by 2 FTE</a:t>
            </a:r>
            <a:endParaRPr lang="en-GB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DA7F5C-74B3-4FF4-A27A-032697ECDF5C}"/>
              </a:ext>
            </a:extLst>
          </p:cNvPr>
          <p:cNvSpPr/>
          <p:nvPr/>
        </p:nvSpPr>
        <p:spPr>
          <a:xfrm>
            <a:off x="265567" y="1923080"/>
            <a:ext cx="1658477" cy="244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Recruit 2 x FTE to work with the existing resource who would transfer from TOG contacts to SUT contacts moving forwards.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FC84B3-CA2A-44C5-AB78-2D16AC2F59D5}"/>
              </a:ext>
            </a:extLst>
          </p:cNvPr>
          <p:cNvSpPr/>
          <p:nvPr/>
        </p:nvSpPr>
        <p:spPr>
          <a:xfrm>
            <a:off x="2548088" y="2924503"/>
            <a:ext cx="2300400" cy="39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£74,000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AB65FD-6453-4F6E-B1AD-02FAD37816B5}"/>
              </a:ext>
            </a:extLst>
          </p:cNvPr>
          <p:cNvSpPr/>
          <p:nvPr/>
        </p:nvSpPr>
        <p:spPr>
          <a:xfrm>
            <a:off x="2548088" y="3918208"/>
            <a:ext cx="2300400" cy="39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100% Shipper - Service Area 1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501A8ED-AF1A-4396-8220-AC95546C4206}"/>
              </a:ext>
            </a:extLst>
          </p:cNvPr>
          <p:cNvSpPr/>
          <p:nvPr/>
        </p:nvSpPr>
        <p:spPr>
          <a:xfrm>
            <a:off x="142449" y="1237758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2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GB" sz="1100" dirty="0">
                <a:solidFill>
                  <a:schemeClr val="accent1"/>
                </a:solidFill>
              </a:rPr>
              <a:t>Increment by 2 FTE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C7E8E58A-3046-48A8-9AE4-3AC1806BAAAC}"/>
              </a:ext>
            </a:extLst>
          </p:cNvPr>
          <p:cNvSpPr>
            <a:spLocks noChangeAspect="1"/>
          </p:cNvSpPr>
          <p:nvPr/>
        </p:nvSpPr>
        <p:spPr>
          <a:xfrm rot="8144344">
            <a:off x="830304" y="703537"/>
            <a:ext cx="529002" cy="529002"/>
          </a:xfrm>
          <a:prstGeom prst="teardrop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0E082-76CD-407F-97C5-2F3DCFF8B064}"/>
              </a:ext>
            </a:extLst>
          </p:cNvPr>
          <p:cNvSpPr/>
          <p:nvPr/>
        </p:nvSpPr>
        <p:spPr>
          <a:xfrm>
            <a:off x="2535599" y="1815524"/>
            <a:ext cx="2301648" cy="3994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£37,000</a:t>
            </a:r>
          </a:p>
        </p:txBody>
      </p: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C4098C04-1CCA-471A-A1F9-A8C40FACE6C7}"/>
              </a:ext>
            </a:extLst>
          </p:cNvPr>
          <p:cNvSpPr/>
          <p:nvPr/>
        </p:nvSpPr>
        <p:spPr>
          <a:xfrm>
            <a:off x="2436756" y="149229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BP22 DSC Change Budget</a:t>
            </a:r>
          </a:p>
        </p:txBody>
      </p:sp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DA743257-BC30-4A23-B2E9-7BA94EA4787F}"/>
              </a:ext>
            </a:extLst>
          </p:cNvPr>
          <p:cNvSpPr/>
          <p:nvPr/>
        </p:nvSpPr>
        <p:spPr>
          <a:xfrm>
            <a:off x="2423716" y="256563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BP23 Ongoing Uplift</a:t>
            </a: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1C795615-CA8A-4344-B3F5-A8491BA9910A}"/>
              </a:ext>
            </a:extLst>
          </p:cNvPr>
          <p:cNvSpPr/>
          <p:nvPr/>
        </p:nvSpPr>
        <p:spPr>
          <a:xfrm>
            <a:off x="2431324" y="3576574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Funding Party</a:t>
            </a: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D522110F-9BED-4BEF-B9F4-C720CED9E99E}"/>
              </a:ext>
            </a:extLst>
          </p:cNvPr>
          <p:cNvSpPr/>
          <p:nvPr/>
        </p:nvSpPr>
        <p:spPr>
          <a:xfrm>
            <a:off x="5204871" y="954825"/>
            <a:ext cx="3846064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Additional Information</a:t>
            </a:r>
          </a:p>
        </p:txBody>
      </p:sp>
      <p:pic>
        <p:nvPicPr>
          <p:cNvPr id="33" name="Graphic 32" descr="Follow outline">
            <a:extLst>
              <a:ext uri="{FF2B5EF4-FFF2-40B4-BE49-F238E27FC236}">
                <a16:creationId xmlns:a16="http://schemas.microsoft.com/office/drawing/2014/main" id="{D870C70D-0257-41AD-8B07-9EFDBC3C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425" y="761058"/>
            <a:ext cx="446604" cy="4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95AA0AE9-AAE4-4347-B5BE-185897C2DAE8}"/>
              </a:ext>
            </a:extLst>
          </p:cNvPr>
          <p:cNvSpPr/>
          <p:nvPr/>
        </p:nvSpPr>
        <p:spPr>
          <a:xfrm rot="18913087">
            <a:off x="8463696" y="1092788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2252EEC4-AC11-40A9-9238-F6AAC69E1366}"/>
              </a:ext>
            </a:extLst>
          </p:cNvPr>
          <p:cNvSpPr/>
          <p:nvPr/>
        </p:nvSpPr>
        <p:spPr>
          <a:xfrm rot="18848706">
            <a:off x="5317154" y="1092924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D2DCEA-D13C-4978-95BD-30468C0B77C1}"/>
              </a:ext>
            </a:extLst>
          </p:cNvPr>
          <p:cNvSpPr/>
          <p:nvPr/>
        </p:nvSpPr>
        <p:spPr>
          <a:xfrm>
            <a:off x="5297937" y="1340465"/>
            <a:ext cx="3659932" cy="3440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Contacts will be cleared with adjustments being processed to the relevant parties in a timely manner, expected no backlogs if assumptions are correct.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3 additional FTE’s.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6 months funding from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ChMC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(DSC Change Budget).</a:t>
            </a:r>
          </a:p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Enduring funding from BP23 onwards.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Resources recruited at point of implementation.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No backlogs expected to build up.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Timely invoicing to relevant parties.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Review findings to be taken to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ChMC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in April 23.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D801AFB4-0FD4-46A5-A52D-046CF01BD3B2}"/>
              </a:ext>
            </a:extLst>
          </p:cNvPr>
          <p:cNvSpPr/>
          <p:nvPr/>
        </p:nvSpPr>
        <p:spPr>
          <a:xfrm rot="18848706">
            <a:off x="2541046" y="3739193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3FA2331E-826C-46BB-933B-B3758B73F408}"/>
              </a:ext>
            </a:extLst>
          </p:cNvPr>
          <p:cNvSpPr/>
          <p:nvPr/>
        </p:nvSpPr>
        <p:spPr>
          <a:xfrm rot="18972478">
            <a:off x="4386730" y="3728632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BDC8110-F7F1-46B8-861C-C115DF8A228D}"/>
              </a:ext>
            </a:extLst>
          </p:cNvPr>
          <p:cNvSpPr/>
          <p:nvPr/>
        </p:nvSpPr>
        <p:spPr>
          <a:xfrm rot="18848706">
            <a:off x="2541483" y="1631366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C80CA2E0-106E-45AE-AFB1-D5B178BB0C55}"/>
              </a:ext>
            </a:extLst>
          </p:cNvPr>
          <p:cNvSpPr/>
          <p:nvPr/>
        </p:nvSpPr>
        <p:spPr>
          <a:xfrm rot="18972478">
            <a:off x="4388552" y="1617724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153B5F40-EA82-443F-BD8E-3777A8981D57}"/>
              </a:ext>
            </a:extLst>
          </p:cNvPr>
          <p:cNvSpPr/>
          <p:nvPr/>
        </p:nvSpPr>
        <p:spPr>
          <a:xfrm rot="18848706">
            <a:off x="2531049" y="2723713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DC9CBF66-B6D7-477A-AD2F-D5E8AA587AF9}"/>
              </a:ext>
            </a:extLst>
          </p:cNvPr>
          <p:cNvSpPr/>
          <p:nvPr/>
        </p:nvSpPr>
        <p:spPr>
          <a:xfrm rot="18972478">
            <a:off x="4375630" y="2714271"/>
            <a:ext cx="479956" cy="495085"/>
          </a:xfrm>
          <a:prstGeom prst="rtTriangl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FE38BA-DB73-452B-9A65-24AEB1D905BB}"/>
              </a:ext>
            </a:extLst>
          </p:cNvPr>
          <p:cNvGrpSpPr/>
          <p:nvPr/>
        </p:nvGrpSpPr>
        <p:grpSpPr>
          <a:xfrm>
            <a:off x="331746" y="1519215"/>
            <a:ext cx="1526037" cy="914407"/>
            <a:chOff x="331746" y="1519215"/>
            <a:chExt cx="1526037" cy="914407"/>
          </a:xfrm>
          <a:solidFill>
            <a:schemeClr val="accent5"/>
          </a:solidFill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D6805370-7E82-41BB-B6D3-28EC5BBDD956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742FBB1-39B5-47CB-8A08-A083E72D17B0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41" name="Title 1">
            <a:extLst>
              <a:ext uri="{FF2B5EF4-FFF2-40B4-BE49-F238E27FC236}">
                <a16:creationId xmlns:a16="http://schemas.microsoft.com/office/drawing/2014/main" id="{A8BCC45C-FC38-4FA6-8CC5-7F17EBEA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</p:spPr>
        <p:txBody>
          <a:bodyPr>
            <a:normAutofit/>
          </a:bodyPr>
          <a:lstStyle/>
          <a:p>
            <a:r>
              <a:rPr lang="en-US" dirty="0"/>
              <a:t>Option 3 - Increment by 3 FTE</a:t>
            </a:r>
            <a:endParaRPr lang="en-GB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DA7F5C-74B3-4FF4-A27A-032697ECDF5C}"/>
              </a:ext>
            </a:extLst>
          </p:cNvPr>
          <p:cNvSpPr/>
          <p:nvPr/>
        </p:nvSpPr>
        <p:spPr>
          <a:xfrm>
            <a:off x="265567" y="1923080"/>
            <a:ext cx="1658477" cy="244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Based on analysis undertaken, recruit 3 FTE to manage expected number of SUT contacts per month.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FC84B3-CA2A-44C5-AB78-2D16AC2F59D5}"/>
              </a:ext>
            </a:extLst>
          </p:cNvPr>
          <p:cNvSpPr/>
          <p:nvPr/>
        </p:nvSpPr>
        <p:spPr>
          <a:xfrm>
            <a:off x="2548088" y="2924503"/>
            <a:ext cx="2300400" cy="39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£111,000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AB65FD-6453-4F6E-B1AD-02FAD37816B5}"/>
              </a:ext>
            </a:extLst>
          </p:cNvPr>
          <p:cNvSpPr/>
          <p:nvPr/>
        </p:nvSpPr>
        <p:spPr>
          <a:xfrm>
            <a:off x="2548088" y="3918208"/>
            <a:ext cx="2300400" cy="39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100% Shipper - Service Area 1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501A8ED-AF1A-4396-8220-AC95546C4206}"/>
              </a:ext>
            </a:extLst>
          </p:cNvPr>
          <p:cNvSpPr/>
          <p:nvPr/>
        </p:nvSpPr>
        <p:spPr>
          <a:xfrm>
            <a:off x="142449" y="1237758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3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Increment by 3 FTE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C7E8E58A-3046-48A8-9AE4-3AC1806BAAAC}"/>
              </a:ext>
            </a:extLst>
          </p:cNvPr>
          <p:cNvSpPr>
            <a:spLocks noChangeAspect="1"/>
          </p:cNvSpPr>
          <p:nvPr/>
        </p:nvSpPr>
        <p:spPr>
          <a:xfrm rot="8144344">
            <a:off x="830304" y="703537"/>
            <a:ext cx="529002" cy="529002"/>
          </a:xfrm>
          <a:prstGeom prst="teardrop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0E082-76CD-407F-97C5-2F3DCFF8B064}"/>
              </a:ext>
            </a:extLst>
          </p:cNvPr>
          <p:cNvSpPr/>
          <p:nvPr/>
        </p:nvSpPr>
        <p:spPr>
          <a:xfrm>
            <a:off x="2535599" y="1815524"/>
            <a:ext cx="2301648" cy="399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£56,000</a:t>
            </a:r>
          </a:p>
        </p:txBody>
      </p: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C4098C04-1CCA-471A-A1F9-A8C40FACE6C7}"/>
              </a:ext>
            </a:extLst>
          </p:cNvPr>
          <p:cNvSpPr/>
          <p:nvPr/>
        </p:nvSpPr>
        <p:spPr>
          <a:xfrm>
            <a:off x="2436756" y="149229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BP22 DSC Change Budget</a:t>
            </a:r>
          </a:p>
        </p:txBody>
      </p:sp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DA743257-BC30-4A23-B2E9-7BA94EA4787F}"/>
              </a:ext>
            </a:extLst>
          </p:cNvPr>
          <p:cNvSpPr/>
          <p:nvPr/>
        </p:nvSpPr>
        <p:spPr>
          <a:xfrm>
            <a:off x="2423716" y="2565639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BP23 Ongoing Uplift</a:t>
            </a: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1C795615-CA8A-4344-B3F5-A8491BA9910A}"/>
              </a:ext>
            </a:extLst>
          </p:cNvPr>
          <p:cNvSpPr/>
          <p:nvPr/>
        </p:nvSpPr>
        <p:spPr>
          <a:xfrm>
            <a:off x="2431324" y="3576574"/>
            <a:ext cx="2528823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Funding Party</a:t>
            </a: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D522110F-9BED-4BEF-B9F4-C720CED9E99E}"/>
              </a:ext>
            </a:extLst>
          </p:cNvPr>
          <p:cNvSpPr/>
          <p:nvPr/>
        </p:nvSpPr>
        <p:spPr>
          <a:xfrm>
            <a:off x="5204871" y="940866"/>
            <a:ext cx="3846064" cy="399600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Additional Information</a:t>
            </a:r>
          </a:p>
        </p:txBody>
      </p:sp>
      <p:pic>
        <p:nvPicPr>
          <p:cNvPr id="6" name="Graphic 5" descr="Users outline">
            <a:extLst>
              <a:ext uri="{FF2B5EF4-FFF2-40B4-BE49-F238E27FC236}">
                <a16:creationId xmlns:a16="http://schemas.microsoft.com/office/drawing/2014/main" id="{B4A289EC-B84C-4D75-8CDD-5E6407F8D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390" y="723661"/>
            <a:ext cx="488754" cy="4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221-59EE-4EA0-B930-2C8485BB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Options Summary</a:t>
            </a:r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C17C96-E60F-41DB-9AF5-911589EB2556}"/>
              </a:ext>
            </a:extLst>
          </p:cNvPr>
          <p:cNvGrpSpPr/>
          <p:nvPr/>
        </p:nvGrpSpPr>
        <p:grpSpPr>
          <a:xfrm>
            <a:off x="1336789" y="1572557"/>
            <a:ext cx="1526037" cy="914407"/>
            <a:chOff x="331746" y="1519215"/>
            <a:chExt cx="1526037" cy="914407"/>
          </a:xfrm>
          <a:solidFill>
            <a:schemeClr val="accent4">
              <a:lumMod val="75000"/>
            </a:schemeClr>
          </a:solidFill>
        </p:grpSpPr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50039915-C87E-4AF9-8F28-5FF8F1915835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E2581E35-47D9-4D7C-B309-351C44F7189A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223E001-869C-46F9-9C22-3CBBBEDE8989}"/>
              </a:ext>
            </a:extLst>
          </p:cNvPr>
          <p:cNvSpPr/>
          <p:nvPr/>
        </p:nvSpPr>
        <p:spPr>
          <a:xfrm>
            <a:off x="1270610" y="1976422"/>
            <a:ext cx="1658477" cy="2440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50" b="1" dirty="0">
                <a:solidFill>
                  <a:schemeClr val="accent4">
                    <a:lumMod val="75000"/>
                  </a:schemeClr>
                </a:solidFill>
              </a:rPr>
              <a:t>No increase </a:t>
            </a:r>
            <a:r>
              <a:rPr lang="en-GB" sz="1150" dirty="0">
                <a:solidFill>
                  <a:schemeClr val="accent4">
                    <a:lumMod val="75000"/>
                  </a:schemeClr>
                </a:solidFill>
              </a:rPr>
              <a:t>in FTE resources</a:t>
            </a:r>
          </a:p>
          <a:p>
            <a:pPr algn="ctr"/>
            <a:r>
              <a:rPr lang="en-GB" sz="1150" dirty="0">
                <a:solidFill>
                  <a:schemeClr val="accent4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GB" sz="1150" b="1" dirty="0">
                <a:solidFill>
                  <a:schemeClr val="accent4">
                    <a:lumMod val="75000"/>
                  </a:schemeClr>
                </a:solidFill>
              </a:rPr>
              <a:t>No charge </a:t>
            </a:r>
            <a:r>
              <a:rPr lang="en-GB" sz="1150" dirty="0">
                <a:solidFill>
                  <a:schemeClr val="accent4">
                    <a:lumMod val="75000"/>
                  </a:schemeClr>
                </a:solidFill>
              </a:rPr>
              <a:t>to DSC Change (BP22) and </a:t>
            </a:r>
            <a:r>
              <a:rPr lang="en-GB" sz="1150" b="1" dirty="0">
                <a:solidFill>
                  <a:schemeClr val="accent4">
                    <a:lumMod val="75000"/>
                  </a:schemeClr>
                </a:solidFill>
              </a:rPr>
              <a:t>no increase</a:t>
            </a:r>
            <a:r>
              <a:rPr lang="en-GB" sz="1150" dirty="0">
                <a:solidFill>
                  <a:schemeClr val="accent4">
                    <a:lumMod val="75000"/>
                  </a:schemeClr>
                </a:solidFill>
              </a:rPr>
              <a:t> in BP23</a:t>
            </a:r>
          </a:p>
          <a:p>
            <a:pPr algn="ctr"/>
            <a:r>
              <a:rPr lang="en-GB" sz="1150" dirty="0">
                <a:solidFill>
                  <a:schemeClr val="accent4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dirty="0">
                <a:solidFill>
                  <a:schemeClr val="accent4">
                    <a:lumMod val="75000"/>
                  </a:schemeClr>
                </a:solidFill>
              </a:rPr>
              <a:t>Potential </a:t>
            </a:r>
            <a:r>
              <a:rPr lang="en-US" sz="1150" b="1" dirty="0">
                <a:solidFill>
                  <a:schemeClr val="accent4">
                    <a:lumMod val="75000"/>
                  </a:schemeClr>
                </a:solidFill>
              </a:rPr>
              <a:t>risk of high SUT backlog </a:t>
            </a:r>
            <a:r>
              <a:rPr lang="en-US" sz="1150" dirty="0">
                <a:solidFill>
                  <a:schemeClr val="accent4">
                    <a:lumMod val="75000"/>
                  </a:schemeClr>
                </a:solidFill>
              </a:rPr>
              <a:t>and delay to invoicing.</a:t>
            </a:r>
          </a:p>
          <a:p>
            <a:pPr algn="ctr"/>
            <a:endParaRPr lang="en-GB" sz="11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E8530503-F041-4D28-A2F3-4A135C3D4329}"/>
              </a:ext>
            </a:extLst>
          </p:cNvPr>
          <p:cNvSpPr/>
          <p:nvPr/>
        </p:nvSpPr>
        <p:spPr>
          <a:xfrm>
            <a:off x="1147492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1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GB" sz="1100" dirty="0">
                <a:solidFill>
                  <a:schemeClr val="accent1"/>
                </a:solidFill>
              </a:rPr>
              <a:t>Use Current Resource</a:t>
            </a: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499F61F7-47A6-4981-BB16-5F28C143B682}"/>
              </a:ext>
            </a:extLst>
          </p:cNvPr>
          <p:cNvSpPr>
            <a:spLocks noChangeAspect="1"/>
          </p:cNvSpPr>
          <p:nvPr/>
        </p:nvSpPr>
        <p:spPr>
          <a:xfrm rot="8144344">
            <a:off x="1835347" y="756879"/>
            <a:ext cx="529002" cy="529002"/>
          </a:xfrm>
          <a:prstGeom prst="teardrop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47" descr="User outline">
            <a:extLst>
              <a:ext uri="{FF2B5EF4-FFF2-40B4-BE49-F238E27FC236}">
                <a16:creationId xmlns:a16="http://schemas.microsoft.com/office/drawing/2014/main" id="{989F245E-B828-4E9A-B621-65A7935E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6610" y="802172"/>
            <a:ext cx="446400" cy="4464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0807103-F4AE-4BFC-B831-6D5C1C7B356E}"/>
              </a:ext>
            </a:extLst>
          </p:cNvPr>
          <p:cNvGrpSpPr/>
          <p:nvPr/>
        </p:nvGrpSpPr>
        <p:grpSpPr>
          <a:xfrm>
            <a:off x="3884643" y="1572557"/>
            <a:ext cx="1526037" cy="914407"/>
            <a:chOff x="331746" y="1519215"/>
            <a:chExt cx="1526037" cy="914407"/>
          </a:xfrm>
          <a:solidFill>
            <a:schemeClr val="accent3"/>
          </a:solidFill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70EAF537-F82F-4D5B-BE3F-51B5C3952C5E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275D7FBA-B5DE-4CC9-86C7-732EFDB02CE3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rgbClr val="3E5AA8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047A95D-46B6-4E29-949E-1B66E538AE02}"/>
              </a:ext>
            </a:extLst>
          </p:cNvPr>
          <p:cNvSpPr/>
          <p:nvPr/>
        </p:nvSpPr>
        <p:spPr>
          <a:xfrm>
            <a:off x="3818464" y="1976422"/>
            <a:ext cx="1658477" cy="244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in FTE resources by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£34k charge 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to DSC Change (BP22) and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£74k increase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moving forwards (BP23)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Potential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</a:rPr>
              <a:t>risk of SUT backlog </a:t>
            </a:r>
            <a:r>
              <a:rPr lang="en-US" sz="1150" dirty="0">
                <a:solidFill>
                  <a:schemeClr val="accent3">
                    <a:lumMod val="75000"/>
                  </a:schemeClr>
                </a:solidFill>
              </a:rPr>
              <a:t>and delay to invoicing.</a:t>
            </a:r>
          </a:p>
          <a:p>
            <a:pPr algn="ctr"/>
            <a:endParaRPr lang="en-US" sz="1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97290E41-26CB-4416-AF35-53D229B537E4}"/>
              </a:ext>
            </a:extLst>
          </p:cNvPr>
          <p:cNvSpPr/>
          <p:nvPr/>
        </p:nvSpPr>
        <p:spPr>
          <a:xfrm>
            <a:off x="3695346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2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GB" sz="1100" dirty="0">
                <a:solidFill>
                  <a:schemeClr val="accent1"/>
                </a:solidFill>
              </a:rPr>
              <a:t>Increment by 2 FTE</a:t>
            </a:r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DE7D69BF-35C9-4AD5-85FA-FBECE8A0CD19}"/>
              </a:ext>
            </a:extLst>
          </p:cNvPr>
          <p:cNvSpPr>
            <a:spLocks noChangeAspect="1"/>
          </p:cNvSpPr>
          <p:nvPr/>
        </p:nvSpPr>
        <p:spPr>
          <a:xfrm rot="8144344">
            <a:off x="4383201" y="756879"/>
            <a:ext cx="529002" cy="529002"/>
          </a:xfrm>
          <a:prstGeom prst="teardrop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Graphic 58" descr="Follow outline">
            <a:extLst>
              <a:ext uri="{FF2B5EF4-FFF2-40B4-BE49-F238E27FC236}">
                <a16:creationId xmlns:a16="http://schemas.microsoft.com/office/drawing/2014/main" id="{AB4E29B2-F818-4B4A-AA83-1F206809D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8322" y="814400"/>
            <a:ext cx="446604" cy="44660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E3EB883-655A-4BA6-9A3E-A7FF1F6C608F}"/>
              </a:ext>
            </a:extLst>
          </p:cNvPr>
          <p:cNvGrpSpPr/>
          <p:nvPr/>
        </p:nvGrpSpPr>
        <p:grpSpPr>
          <a:xfrm>
            <a:off x="6351318" y="1572557"/>
            <a:ext cx="1526037" cy="914407"/>
            <a:chOff x="331746" y="1519215"/>
            <a:chExt cx="1526037" cy="914407"/>
          </a:xfrm>
          <a:solidFill>
            <a:schemeClr val="accent5"/>
          </a:solidFill>
        </p:grpSpPr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8142FCB-BB9B-428A-96CF-1CBD710D1601}"/>
                </a:ext>
              </a:extLst>
            </p:cNvPr>
            <p:cNvSpPr/>
            <p:nvPr/>
          </p:nvSpPr>
          <p:spPr>
            <a:xfrm rot="18884784">
              <a:off x="331746" y="1519215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5" name="Right Triangle 64">
              <a:extLst>
                <a:ext uri="{FF2B5EF4-FFF2-40B4-BE49-F238E27FC236}">
                  <a16:creationId xmlns:a16="http://schemas.microsoft.com/office/drawing/2014/main" id="{33F9F07D-9E34-41A0-9D1C-53C286D46D75}"/>
                </a:ext>
              </a:extLst>
            </p:cNvPr>
            <p:cNvSpPr/>
            <p:nvPr/>
          </p:nvSpPr>
          <p:spPr>
            <a:xfrm rot="18903876">
              <a:off x="943383" y="1519222"/>
              <a:ext cx="914400" cy="914400"/>
            </a:xfrm>
            <a:prstGeom prst="rtTriangl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CAF060B-7B9A-470D-9CD8-B5D9008F3873}"/>
              </a:ext>
            </a:extLst>
          </p:cNvPr>
          <p:cNvSpPr/>
          <p:nvPr/>
        </p:nvSpPr>
        <p:spPr>
          <a:xfrm>
            <a:off x="6285139" y="1976422"/>
            <a:ext cx="1658477" cy="244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50" b="1" dirty="0">
                <a:solidFill>
                  <a:schemeClr val="accent5">
                    <a:lumMod val="75000"/>
                  </a:schemeClr>
                </a:solidFill>
              </a:rPr>
              <a:t>Increase</a:t>
            </a:r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 in FTE resources by </a:t>
            </a:r>
            <a:r>
              <a:rPr lang="en-US" sz="115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  <a:p>
            <a:pPr algn="ctr"/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--------------</a:t>
            </a:r>
          </a:p>
          <a:p>
            <a:pPr algn="ctr"/>
            <a:r>
              <a:rPr lang="en-US" sz="1150" b="1" dirty="0">
                <a:solidFill>
                  <a:schemeClr val="accent5">
                    <a:lumMod val="75000"/>
                  </a:schemeClr>
                </a:solidFill>
              </a:rPr>
              <a:t>£56k charge </a:t>
            </a:r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to DSC Change (BP22) and </a:t>
            </a:r>
            <a:r>
              <a:rPr lang="en-US" sz="1150" b="1" dirty="0">
                <a:solidFill>
                  <a:schemeClr val="accent5">
                    <a:lumMod val="75000"/>
                  </a:schemeClr>
                </a:solidFill>
              </a:rPr>
              <a:t>£111k increase</a:t>
            </a:r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 moving forwards (BP23)</a:t>
            </a:r>
          </a:p>
          <a:p>
            <a:pPr algn="ctr"/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 --------------</a:t>
            </a:r>
          </a:p>
          <a:p>
            <a:pPr algn="ctr"/>
            <a:r>
              <a:rPr lang="en-US" sz="1150" b="1" dirty="0">
                <a:solidFill>
                  <a:schemeClr val="accent5">
                    <a:lumMod val="75000"/>
                  </a:schemeClr>
                </a:solidFill>
              </a:rPr>
              <a:t>Expected no SUT backlog</a:t>
            </a:r>
            <a:r>
              <a:rPr lang="en-US" sz="1150" dirty="0">
                <a:solidFill>
                  <a:schemeClr val="accent5">
                    <a:lumMod val="75000"/>
                  </a:schemeClr>
                </a:solidFill>
              </a:rPr>
              <a:t>, timely invoice.</a:t>
            </a:r>
          </a:p>
          <a:p>
            <a:pPr algn="ctr"/>
            <a:endParaRPr lang="en-US" sz="1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Rectangle: Top Corners Rounded 71">
            <a:extLst>
              <a:ext uri="{FF2B5EF4-FFF2-40B4-BE49-F238E27FC236}">
                <a16:creationId xmlns:a16="http://schemas.microsoft.com/office/drawing/2014/main" id="{EBB20C7A-7CDF-47A1-B64D-5AAAB70879D3}"/>
              </a:ext>
            </a:extLst>
          </p:cNvPr>
          <p:cNvSpPr/>
          <p:nvPr/>
        </p:nvSpPr>
        <p:spPr>
          <a:xfrm>
            <a:off x="6162021" y="1291100"/>
            <a:ext cx="1904714" cy="738664"/>
          </a:xfrm>
          <a:prstGeom prst="round2SameRect">
            <a:avLst>
              <a:gd name="adj1" fmla="val 36568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Option 3</a:t>
            </a:r>
          </a:p>
          <a:p>
            <a:pPr algn="ctr"/>
            <a:endParaRPr lang="en-GB" sz="500" dirty="0">
              <a:solidFill>
                <a:schemeClr val="accent1"/>
              </a:solidFill>
            </a:endParaRP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Increment by 3 FTE</a:t>
            </a:r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3F8D9E10-50FA-4B4A-8C4C-09053557E600}"/>
              </a:ext>
            </a:extLst>
          </p:cNvPr>
          <p:cNvSpPr>
            <a:spLocks noChangeAspect="1"/>
          </p:cNvSpPr>
          <p:nvPr/>
        </p:nvSpPr>
        <p:spPr>
          <a:xfrm rot="8144344">
            <a:off x="6849876" y="756879"/>
            <a:ext cx="529002" cy="529002"/>
          </a:xfrm>
          <a:prstGeom prst="teardrop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Graphic 73" descr="Users outline">
            <a:extLst>
              <a:ext uri="{FF2B5EF4-FFF2-40B4-BE49-F238E27FC236}">
                <a16:creationId xmlns:a16="http://schemas.microsoft.com/office/drawing/2014/main" id="{3EF42BE4-7802-4192-A7AF-9A4B9FFCF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9962" y="777003"/>
            <a:ext cx="488754" cy="4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e84ff3-1fa2-4b0e-bbc1-9d3729ac2ba9">
      <UserInfo>
        <DisplayName/>
        <AccountId xsi:nil="true"/>
        <AccountType/>
      </UserInfo>
    </SharedWithUsers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B2E31-4703-4F4D-BB47-74A8364BAC36}">
  <ds:schemaRefs>
    <ds:schemaRef ds:uri="http://www.w3.org/XML/1998/namespace"/>
    <ds:schemaRef ds:uri="73ed80f1-c06e-43c7-b257-a4039a5ad93b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20758c28-5c74-48ec-bdf5-87fba44fbf3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0DEEE7B-1543-4EFF-B3C1-AFC857C3E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9E952-61F1-44AB-BB17-CBF83CD5837E}"/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1101</Words>
  <Application>Microsoft Office PowerPoint</Application>
  <PresentationFormat>On-screen Show (16:9)</PresentationFormat>
  <Paragraphs>140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XRN5236 - Reporting valid confirmed Theft of Gas into Central Systems (Mod0734)</vt:lpstr>
      <vt:lpstr>Background</vt:lpstr>
      <vt:lpstr>What is required from ChMC </vt:lpstr>
      <vt:lpstr>Low Level Task Comparison</vt:lpstr>
      <vt:lpstr>Full Time Equivalent (FTE) Comparison</vt:lpstr>
      <vt:lpstr>Option 1 - Use Current Resource</vt:lpstr>
      <vt:lpstr>Option 2 - Increase Resource by 2 FTE</vt:lpstr>
      <vt:lpstr>Option 3 - Increment by 3 FTE</vt:lpstr>
      <vt:lpstr>Options Summary</vt:lpstr>
      <vt:lpstr>Recommendation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Molly Haley1</cp:lastModifiedBy>
  <cp:revision>6</cp:revision>
  <cp:lastPrinted>2019-05-14T14:30:14Z</cp:lastPrinted>
  <dcterms:created xsi:type="dcterms:W3CDTF">2018-09-02T17:12:15Z</dcterms:created>
  <dcterms:modified xsi:type="dcterms:W3CDTF">2022-09-05T07:45:51Z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0x010100BE4A46900855F54F8B1B4A69CC14CF6B</vt:lpwstr>
  </property>
  <property fmtid="{D5CDD505-2E9C-101B-9397-08002B2CF9AE}" pid="4" name="Order">
    <vt:r8>11400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