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309" r:id="rId6"/>
    <p:sldId id="310" r:id="rId7"/>
    <p:sldId id="2020" r:id="rId8"/>
    <p:sldId id="2021" r:id="rId9"/>
    <p:sldId id="2027" r:id="rId10"/>
    <p:sldId id="2026" r:id="rId11"/>
    <p:sldId id="2023" r:id="rId12"/>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835D"/>
    <a:srgbClr val="84B8DA"/>
    <a:srgbClr val="9CCB3B"/>
    <a:srgbClr val="2B80B1"/>
    <a:srgbClr val="40D1F5"/>
    <a:srgbClr val="FFFFFF"/>
    <a:srgbClr val="B1D6E8"/>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FAA99-99F5-4FB8-AB11-783F03139978}" v="4" dt="2022-10-03T07:48:14.8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varScale="1">
        <p:scale>
          <a:sx n="108" d="100"/>
          <a:sy n="108" d="100"/>
        </p:scale>
        <p:origin x="749"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71AFAA99-99F5-4FB8-AB11-783F03139978}"/>
    <pc:docChg chg="delSld modSld">
      <pc:chgData name="James Rigby" userId="7ade5d71-70eb-452f-8090-262cd4d9bd62" providerId="ADAL" clId="{71AFAA99-99F5-4FB8-AB11-783F03139978}" dt="2022-10-03T07:48:20.947" v="50" actId="20577"/>
      <pc:docMkLst>
        <pc:docMk/>
      </pc:docMkLst>
      <pc:sldChg chg="del">
        <pc:chgData name="James Rigby" userId="7ade5d71-70eb-452f-8090-262cd4d9bd62" providerId="ADAL" clId="{71AFAA99-99F5-4FB8-AB11-783F03139978}" dt="2022-10-03T07:46:52.299" v="0" actId="47"/>
        <pc:sldMkLst>
          <pc:docMk/>
          <pc:sldMk cId="1571301663" sldId="2025"/>
        </pc:sldMkLst>
      </pc:sldChg>
      <pc:sldChg chg="addSp modSp mod">
        <pc:chgData name="James Rigby" userId="7ade5d71-70eb-452f-8090-262cd4d9bd62" providerId="ADAL" clId="{71AFAA99-99F5-4FB8-AB11-783F03139978}" dt="2022-10-03T07:48:20.947" v="50" actId="20577"/>
        <pc:sldMkLst>
          <pc:docMk/>
          <pc:sldMk cId="2839158370" sldId="2027"/>
        </pc:sldMkLst>
        <pc:spChg chg="add mod">
          <ac:chgData name="James Rigby" userId="7ade5d71-70eb-452f-8090-262cd4d9bd62" providerId="ADAL" clId="{71AFAA99-99F5-4FB8-AB11-783F03139978}" dt="2022-10-03T07:47:39.199" v="20" actId="1076"/>
          <ac:spMkLst>
            <pc:docMk/>
            <pc:sldMk cId="2839158370" sldId="2027"/>
            <ac:spMk id="2" creationId="{B38C761E-3872-48F7-9D0F-42BF7FB5B30A}"/>
          </ac:spMkLst>
        </pc:spChg>
        <pc:spChg chg="add mod">
          <ac:chgData name="James Rigby" userId="7ade5d71-70eb-452f-8090-262cd4d9bd62" providerId="ADAL" clId="{71AFAA99-99F5-4FB8-AB11-783F03139978}" dt="2022-10-03T07:47:51.320" v="25" actId="1076"/>
          <ac:spMkLst>
            <pc:docMk/>
            <pc:sldMk cId="2839158370" sldId="2027"/>
            <ac:spMk id="9" creationId="{0010D54A-43A6-4944-AE30-8D3E55ECF61B}"/>
          </ac:spMkLst>
        </pc:spChg>
        <pc:spChg chg="add mod">
          <ac:chgData name="James Rigby" userId="7ade5d71-70eb-452f-8090-262cd4d9bd62" providerId="ADAL" clId="{71AFAA99-99F5-4FB8-AB11-783F03139978}" dt="2022-10-03T07:48:13.444" v="45" actId="1076"/>
          <ac:spMkLst>
            <pc:docMk/>
            <pc:sldMk cId="2839158370" sldId="2027"/>
            <ac:spMk id="10" creationId="{5F2EC9CD-581C-4164-8ACE-750F6A4CDE19}"/>
          </ac:spMkLst>
        </pc:spChg>
        <pc:spChg chg="add mod">
          <ac:chgData name="James Rigby" userId="7ade5d71-70eb-452f-8090-262cd4d9bd62" providerId="ADAL" clId="{71AFAA99-99F5-4FB8-AB11-783F03139978}" dt="2022-10-03T07:48:20.947" v="50" actId="20577"/>
          <ac:spMkLst>
            <pc:docMk/>
            <pc:sldMk cId="2839158370" sldId="2027"/>
            <ac:spMk id="11" creationId="{8F1F7226-7F43-4950-85EC-74EA1B7F653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September%202022%20v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August%202022%20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ost%20Stack%20BP23%20Genernal%20Chang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General%20Change%20Burn.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Committed to date per constituency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BP22_23!$R$1</c:f>
              <c:strCache>
                <c:ptCount val="1"/>
                <c:pt idx="0">
                  <c:v>Committed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BP22_23!$Q$2:$Q$5</c:f>
              <c:strCache>
                <c:ptCount val="4"/>
                <c:pt idx="0">
                  <c:v>Shipper</c:v>
                </c:pt>
                <c:pt idx="1">
                  <c:v>DN</c:v>
                </c:pt>
                <c:pt idx="2">
                  <c:v>IGT</c:v>
                </c:pt>
                <c:pt idx="3">
                  <c:v>NTS</c:v>
                </c:pt>
              </c:strCache>
            </c:strRef>
          </c:cat>
          <c:val>
            <c:numRef>
              <c:f>BP22_23!$R$2:$R$5</c:f>
              <c:numCache>
                <c:formatCode>"£"#,##0</c:formatCode>
                <c:ptCount val="4"/>
                <c:pt idx="0">
                  <c:v>1387949</c:v>
                </c:pt>
                <c:pt idx="1">
                  <c:v>476940</c:v>
                </c:pt>
                <c:pt idx="2">
                  <c:v>13455</c:v>
                </c:pt>
                <c:pt idx="3">
                  <c:v>0</c:v>
                </c:pt>
              </c:numCache>
            </c:numRef>
          </c:val>
          <c:extLst>
            <c:ext xmlns:c16="http://schemas.microsoft.com/office/drawing/2014/chart" uri="{C3380CC4-5D6E-409C-BE32-E72D297353CC}">
              <c16:uniqueId val="{00000000-3832-44C5-BB18-CE7E3B98048A}"/>
            </c:ext>
          </c:extLst>
        </c:ser>
        <c:ser>
          <c:idx val="1"/>
          <c:order val="1"/>
          <c:tx>
            <c:strRef>
              <c:f>BP22_23!$T$1</c:f>
              <c:strCache>
                <c:ptCount val="1"/>
                <c:pt idx="0">
                  <c:v>Uncommitted</c:v>
                </c:pt>
              </c:strCache>
            </c:strRef>
          </c:tx>
          <c:spPr>
            <a:solidFill>
              <a:srgbClr val="9BC2E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BP22_23!$Q$2:$Q$5</c:f>
              <c:strCache>
                <c:ptCount val="4"/>
                <c:pt idx="0">
                  <c:v>Shipper</c:v>
                </c:pt>
                <c:pt idx="1">
                  <c:v>DN</c:v>
                </c:pt>
                <c:pt idx="2">
                  <c:v>IGT</c:v>
                </c:pt>
                <c:pt idx="3">
                  <c:v>NTS</c:v>
                </c:pt>
              </c:strCache>
            </c:strRef>
          </c:cat>
          <c:val>
            <c:numRef>
              <c:f>BP22_23!$T$2:$T$5</c:f>
              <c:numCache>
                <c:formatCode>"£"#,##0</c:formatCode>
                <c:ptCount val="4"/>
                <c:pt idx="0">
                  <c:v>491412.45292500011</c:v>
                </c:pt>
                <c:pt idx="1">
                  <c:v>654756.33187499992</c:v>
                </c:pt>
                <c:pt idx="2">
                  <c:v>163447.939725</c:v>
                </c:pt>
                <c:pt idx="3">
                  <c:v>66021.525475000002</c:v>
                </c:pt>
              </c:numCache>
            </c:numRef>
          </c:val>
          <c:extLst>
            <c:ext xmlns:c16="http://schemas.microsoft.com/office/drawing/2014/chart" uri="{C3380CC4-5D6E-409C-BE32-E72D297353CC}">
              <c16:uniqueId val="{00000001-3832-44C5-BB18-CE7E3B98048A}"/>
            </c:ext>
          </c:extLst>
        </c:ser>
        <c:dLbls>
          <c:showLegendKey val="0"/>
          <c:showVal val="0"/>
          <c:showCatName val="0"/>
          <c:showSerName val="0"/>
          <c:showPercent val="0"/>
          <c:showBubbleSize val="0"/>
        </c:dLbls>
        <c:gapWidth val="150"/>
        <c:overlap val="100"/>
        <c:axId val="175884679"/>
        <c:axId val="674047208"/>
      </c:barChart>
      <c:catAx>
        <c:axId val="175884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4047208"/>
        <c:crosses val="autoZero"/>
        <c:auto val="1"/>
        <c:lblAlgn val="ctr"/>
        <c:lblOffset val="100"/>
        <c:noMultiLvlLbl val="0"/>
      </c:catAx>
      <c:valAx>
        <c:axId val="674047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884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General Change Historic</a:t>
            </a:r>
            <a:r>
              <a:rPr lang="en-GB" baseline="0"/>
              <a:t> Totals £m</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budgets '!$A$2</c:f>
              <c:strCache>
                <c:ptCount val="1"/>
                <c:pt idx="0">
                  <c:v>General Change</c:v>
                </c:pt>
              </c:strCache>
            </c:strRef>
          </c:tx>
          <c:spPr>
            <a:solidFill>
              <a:schemeClr val="accent5">
                <a:lumMod val="60000"/>
                <a:lumOff val="40000"/>
              </a:schemeClr>
            </a:solidFill>
            <a:ln>
              <a:noFill/>
            </a:ln>
            <a:effectLst/>
          </c:spPr>
          <c:invertIfNegative val="0"/>
          <c:cat>
            <c:strRef>
              <c:f>'total budgets '!$B$1:$E$1</c:f>
              <c:strCache>
                <c:ptCount val="4"/>
                <c:pt idx="0">
                  <c:v>BP20 £m</c:v>
                </c:pt>
                <c:pt idx="1">
                  <c:v>BP21 £m</c:v>
                </c:pt>
                <c:pt idx="2">
                  <c:v>BP22 £m</c:v>
                </c:pt>
                <c:pt idx="3">
                  <c:v>Proposed BP23 £m</c:v>
                </c:pt>
              </c:strCache>
            </c:strRef>
          </c:cat>
          <c:val>
            <c:numRef>
              <c:f>'total budgets '!$B$2:$E$2</c:f>
              <c:numCache>
                <c:formatCode>"£"#,##0.00_);[Red]\("£"#,##0.00\)</c:formatCode>
                <c:ptCount val="4"/>
                <c:pt idx="0">
                  <c:v>3.1</c:v>
                </c:pt>
                <c:pt idx="1">
                  <c:v>3.6</c:v>
                </c:pt>
                <c:pt idx="2">
                  <c:v>3.25</c:v>
                </c:pt>
                <c:pt idx="3">
                  <c:v>3.4</c:v>
                </c:pt>
              </c:numCache>
            </c:numRef>
          </c:val>
          <c:extLst>
            <c:ext xmlns:c16="http://schemas.microsoft.com/office/drawing/2014/chart" uri="{C3380CC4-5D6E-409C-BE32-E72D297353CC}">
              <c16:uniqueId val="{00000000-64B7-4D0B-8AE7-94D5DC12301F}"/>
            </c:ext>
          </c:extLst>
        </c:ser>
        <c:ser>
          <c:idx val="1"/>
          <c:order val="1"/>
          <c:tx>
            <c:strRef>
              <c:f>'total budgets '!$A$3</c:f>
              <c:strCache>
                <c:ptCount val="1"/>
                <c:pt idx="0">
                  <c:v>Non-standard data items for reporting</c:v>
                </c:pt>
              </c:strCache>
            </c:strRef>
          </c:tx>
          <c:spPr>
            <a:solidFill>
              <a:schemeClr val="accent5">
                <a:lumMod val="20000"/>
                <a:lumOff val="80000"/>
              </a:schemeClr>
            </a:solidFill>
            <a:ln>
              <a:noFill/>
            </a:ln>
            <a:effectLst/>
          </c:spPr>
          <c:invertIfNegative val="0"/>
          <c:cat>
            <c:strRef>
              <c:f>'total budgets '!$B$1:$E$1</c:f>
              <c:strCache>
                <c:ptCount val="4"/>
                <c:pt idx="0">
                  <c:v>BP20 £m</c:v>
                </c:pt>
                <c:pt idx="1">
                  <c:v>BP21 £m</c:v>
                </c:pt>
                <c:pt idx="2">
                  <c:v>BP22 £m</c:v>
                </c:pt>
                <c:pt idx="3">
                  <c:v>Proposed BP23 £m</c:v>
                </c:pt>
              </c:strCache>
            </c:strRef>
          </c:cat>
          <c:val>
            <c:numRef>
              <c:f>'total budgets '!$B$3:$E$3</c:f>
              <c:numCache>
                <c:formatCode>"£"#,##0.00_);[Red]\("£"#,##0.00\)</c:formatCode>
                <c:ptCount val="4"/>
                <c:pt idx="0">
                  <c:v>0.1</c:v>
                </c:pt>
                <c:pt idx="1">
                  <c:v>0.1</c:v>
                </c:pt>
                <c:pt idx="2">
                  <c:v>0.1</c:v>
                </c:pt>
                <c:pt idx="3">
                  <c:v>0.1</c:v>
                </c:pt>
              </c:numCache>
            </c:numRef>
          </c:val>
          <c:extLst>
            <c:ext xmlns:c16="http://schemas.microsoft.com/office/drawing/2014/chart" uri="{C3380CC4-5D6E-409C-BE32-E72D297353CC}">
              <c16:uniqueId val="{00000001-64B7-4D0B-8AE7-94D5DC12301F}"/>
            </c:ext>
          </c:extLst>
        </c:ser>
        <c:dLbls>
          <c:showLegendKey val="0"/>
          <c:showVal val="0"/>
          <c:showCatName val="0"/>
          <c:showSerName val="0"/>
          <c:showPercent val="0"/>
          <c:showBubbleSize val="0"/>
        </c:dLbls>
        <c:gapWidth val="150"/>
        <c:overlap val="100"/>
        <c:axId val="2028929920"/>
        <c:axId val="2028930336"/>
      </c:barChart>
      <c:catAx>
        <c:axId val="202892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8930336"/>
        <c:crosses val="autoZero"/>
        <c:auto val="1"/>
        <c:lblAlgn val="ctr"/>
        <c:lblOffset val="100"/>
        <c:noMultiLvlLbl val="0"/>
      </c:catAx>
      <c:valAx>
        <c:axId val="2028930336"/>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892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a:t>Proposed BP23 Shape &amp; £m Breakdown per Constituency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Sheet2!$R$2</c:f>
              <c:strCache>
                <c:ptCount val="1"/>
                <c:pt idx="0">
                  <c:v>Shipper £m</c:v>
                </c:pt>
              </c:strCache>
            </c:strRef>
          </c:tx>
          <c:spPr>
            <a:solidFill>
              <a:schemeClr val="accent1"/>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Sheet2!$R$3:$R$8</c:f>
              <c:numCache>
                <c:formatCode>"£"#,##0.00</c:formatCode>
                <c:ptCount val="6"/>
                <c:pt idx="0">
                  <c:v>1.2620263076325</c:v>
                </c:pt>
                <c:pt idx="1">
                  <c:v>0.12989249999999999</c:v>
                </c:pt>
                <c:pt idx="2">
                  <c:v>0.15465764529250001</c:v>
                </c:pt>
                <c:pt idx="3">
                  <c:v>0.1022</c:v>
                </c:pt>
                <c:pt idx="4">
                  <c:v>0.11545999999999999</c:v>
                </c:pt>
                <c:pt idx="5">
                  <c:v>0.20205500000000001</c:v>
                </c:pt>
              </c:numCache>
            </c:numRef>
          </c:val>
          <c:extLst>
            <c:ext xmlns:c16="http://schemas.microsoft.com/office/drawing/2014/chart" uri="{C3380CC4-5D6E-409C-BE32-E72D297353CC}">
              <c16:uniqueId val="{00000000-6CF6-487C-B157-E95FE03E2A88}"/>
            </c:ext>
          </c:extLst>
        </c:ser>
        <c:ser>
          <c:idx val="1"/>
          <c:order val="1"/>
          <c:tx>
            <c:strRef>
              <c:f>Sheet2!$S$2</c:f>
              <c:strCache>
                <c:ptCount val="1"/>
                <c:pt idx="0">
                  <c:v>DN £m</c:v>
                </c:pt>
              </c:strCache>
            </c:strRef>
          </c:tx>
          <c:spPr>
            <a:solidFill>
              <a:schemeClr val="accent2"/>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Sheet2!$S$3:$S$8</c:f>
              <c:numCache>
                <c:formatCode>"£"#,##0.00</c:formatCode>
                <c:ptCount val="6"/>
                <c:pt idx="0">
                  <c:v>0.75966419868750001</c:v>
                </c:pt>
                <c:pt idx="1">
                  <c:v>7.8187499999999993E-2</c:v>
                </c:pt>
                <c:pt idx="2">
                  <c:v>9.3094633187499998E-2</c:v>
                </c:pt>
                <c:pt idx="3">
                  <c:v>6.2125E-2</c:v>
                </c:pt>
                <c:pt idx="4">
                  <c:v>6.9500000000000006E-2</c:v>
                </c:pt>
                <c:pt idx="5">
                  <c:v>0.12162499999999998</c:v>
                </c:pt>
              </c:numCache>
            </c:numRef>
          </c:val>
          <c:extLst>
            <c:ext xmlns:c16="http://schemas.microsoft.com/office/drawing/2014/chart" uri="{C3380CC4-5D6E-409C-BE32-E72D297353CC}">
              <c16:uniqueId val="{00000001-6CF6-487C-B157-E95FE03E2A88}"/>
            </c:ext>
          </c:extLst>
        </c:ser>
        <c:ser>
          <c:idx val="2"/>
          <c:order val="2"/>
          <c:tx>
            <c:strRef>
              <c:f>Sheet2!$T$2</c:f>
              <c:strCache>
                <c:ptCount val="1"/>
                <c:pt idx="0">
                  <c:v>IGT £m</c:v>
                </c:pt>
              </c:strCache>
            </c:strRef>
          </c:tx>
          <c:spPr>
            <a:solidFill>
              <a:schemeClr val="accent3"/>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Sheet2!$T$3:$T$8</c:f>
              <c:numCache>
                <c:formatCode>"£"#,##0.00</c:formatCode>
                <c:ptCount val="6"/>
                <c:pt idx="0">
                  <c:v>0.1182671457525</c:v>
                </c:pt>
                <c:pt idx="1">
                  <c:v>1.2172499999999999E-2</c:v>
                </c:pt>
                <c:pt idx="2">
                  <c:v>1.4493293972500002E-2</c:v>
                </c:pt>
                <c:pt idx="3">
                  <c:v>1.0675E-2</c:v>
                </c:pt>
                <c:pt idx="4">
                  <c:v>1.082E-2</c:v>
                </c:pt>
                <c:pt idx="5">
                  <c:v>1.8935E-2</c:v>
                </c:pt>
              </c:numCache>
            </c:numRef>
          </c:val>
          <c:extLst>
            <c:ext xmlns:c16="http://schemas.microsoft.com/office/drawing/2014/chart" uri="{C3380CC4-5D6E-409C-BE32-E72D297353CC}">
              <c16:uniqueId val="{00000002-6CF6-487C-B157-E95FE03E2A88}"/>
            </c:ext>
          </c:extLst>
        </c:ser>
        <c:ser>
          <c:idx val="3"/>
          <c:order val="3"/>
          <c:tx>
            <c:strRef>
              <c:f>Sheet2!$U$2</c:f>
              <c:strCache>
                <c:ptCount val="1"/>
                <c:pt idx="0">
                  <c:v>NTS £m</c:v>
                </c:pt>
              </c:strCache>
            </c:strRef>
          </c:tx>
          <c:spPr>
            <a:solidFill>
              <a:schemeClr val="accent4"/>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Sheet2!$U$3:$U$8</c:f>
              <c:numCache>
                <c:formatCode>"£"#,##0.00</c:formatCode>
                <c:ptCount val="6"/>
                <c:pt idx="0">
                  <c:v>4.6126372927499999E-2</c:v>
                </c:pt>
                <c:pt idx="1">
                  <c:v>4.7475E-3</c:v>
                </c:pt>
                <c:pt idx="2">
                  <c:v>5.6526525475000004E-3</c:v>
                </c:pt>
                <c:pt idx="3">
                  <c:v>0</c:v>
                </c:pt>
                <c:pt idx="4">
                  <c:v>4.2199999999999998E-3</c:v>
                </c:pt>
                <c:pt idx="5">
                  <c:v>7.3850000000000001E-3</c:v>
                </c:pt>
              </c:numCache>
            </c:numRef>
          </c:val>
          <c:extLst>
            <c:ext xmlns:c16="http://schemas.microsoft.com/office/drawing/2014/chart" uri="{C3380CC4-5D6E-409C-BE32-E72D297353CC}">
              <c16:uniqueId val="{00000003-6CF6-487C-B157-E95FE03E2A88}"/>
            </c:ext>
          </c:extLst>
        </c:ser>
        <c:dLbls>
          <c:showLegendKey val="0"/>
          <c:showVal val="0"/>
          <c:showCatName val="0"/>
          <c:showSerName val="0"/>
          <c:showPercent val="0"/>
          <c:showBubbleSize val="0"/>
        </c:dLbls>
        <c:gapWidth val="219"/>
        <c:overlap val="-27"/>
        <c:axId val="377677184"/>
        <c:axId val="377679680"/>
      </c:barChart>
      <c:catAx>
        <c:axId val="37767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77679680"/>
        <c:crosses val="autoZero"/>
        <c:auto val="1"/>
        <c:lblAlgn val="ctr"/>
        <c:lblOffset val="100"/>
        <c:noMultiLvlLbl val="0"/>
      </c:catAx>
      <c:valAx>
        <c:axId val="3776796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7767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a:t>£m forecast total committed </a:t>
            </a:r>
            <a:r>
              <a:rPr lang="en-GB" sz="1100" baseline="0"/>
              <a:t>funds (@maximum utilisation)</a:t>
            </a:r>
            <a:endParaRPr lang="en-GB" sz="1100"/>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Sheet1!$G$1</c:f>
              <c:strCache>
                <c:ptCount val="1"/>
                <c:pt idx="0">
                  <c:v>£m Monthly Forecacst (Maximum Utlisation)</c:v>
                </c:pt>
              </c:strCache>
            </c:strRef>
          </c:tx>
          <c:spPr>
            <a:ln w="28575" cap="rnd">
              <a:solidFill>
                <a:schemeClr val="accent1"/>
              </a:solidFill>
              <a:round/>
            </a:ln>
            <a:effectLst/>
          </c:spPr>
          <c:marker>
            <c:symbol val="none"/>
          </c:marker>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Sheet1!$G$2:$G$13</c:f>
              <c:numCache>
                <c:formatCode>0.0</c:formatCode>
                <c:ptCount val="12"/>
                <c:pt idx="0">
                  <c:v>7.9000000000000001E-2</c:v>
                </c:pt>
                <c:pt idx="1">
                  <c:v>0.874</c:v>
                </c:pt>
                <c:pt idx="2">
                  <c:v>0.16699999999999998</c:v>
                </c:pt>
                <c:pt idx="3">
                  <c:v>7.9000000000000001E-2</c:v>
                </c:pt>
                <c:pt idx="4">
                  <c:v>7.9000000000000001E-2</c:v>
                </c:pt>
                <c:pt idx="5">
                  <c:v>0.874</c:v>
                </c:pt>
                <c:pt idx="6">
                  <c:v>7.9000000000000001E-2</c:v>
                </c:pt>
                <c:pt idx="7">
                  <c:v>0.16699999999999998</c:v>
                </c:pt>
                <c:pt idx="8">
                  <c:v>7.9000000000000001E-2</c:v>
                </c:pt>
                <c:pt idx="9">
                  <c:v>0.874</c:v>
                </c:pt>
                <c:pt idx="10">
                  <c:v>7.9000000000000001E-2</c:v>
                </c:pt>
                <c:pt idx="11">
                  <c:v>7.9000000000000001E-2</c:v>
                </c:pt>
              </c:numCache>
            </c:numRef>
          </c:val>
          <c:smooth val="0"/>
          <c:extLst>
            <c:ext xmlns:c16="http://schemas.microsoft.com/office/drawing/2014/chart" uri="{C3380CC4-5D6E-409C-BE32-E72D297353CC}">
              <c16:uniqueId val="{00000000-F34F-4FE2-820F-9E0B7DC8D7ED}"/>
            </c:ext>
          </c:extLst>
        </c:ser>
        <c:ser>
          <c:idx val="1"/>
          <c:order val="1"/>
          <c:tx>
            <c:strRef>
              <c:f>Sheet1!$H$1</c:f>
              <c:strCache>
                <c:ptCount val="1"/>
                <c:pt idx="0">
                  <c:v>£m Cumulative Forecast (Maximum Utlisation)</c:v>
                </c:pt>
              </c:strCache>
            </c:strRef>
          </c:tx>
          <c:spPr>
            <a:ln w="28575" cap="rnd">
              <a:solidFill>
                <a:schemeClr val="accent2"/>
              </a:solidFill>
              <a:round/>
            </a:ln>
            <a:effectLst/>
          </c:spPr>
          <c:marker>
            <c:symbol val="none"/>
          </c:marker>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Sheet1!$H$2:$H$13</c:f>
              <c:numCache>
                <c:formatCode>0.0</c:formatCode>
                <c:ptCount val="12"/>
                <c:pt idx="0">
                  <c:v>7.9000000000000001E-2</c:v>
                </c:pt>
                <c:pt idx="1">
                  <c:v>0.95299999999999996</c:v>
                </c:pt>
                <c:pt idx="2">
                  <c:v>1.1199999999999999</c:v>
                </c:pt>
                <c:pt idx="3">
                  <c:v>1.1990000000000001</c:v>
                </c:pt>
                <c:pt idx="4">
                  <c:v>1.2779999999999998</c:v>
                </c:pt>
                <c:pt idx="5">
                  <c:v>2.1520000000000001</c:v>
                </c:pt>
                <c:pt idx="6">
                  <c:v>2.2310000000000003</c:v>
                </c:pt>
                <c:pt idx="7">
                  <c:v>2.3980000000000001</c:v>
                </c:pt>
                <c:pt idx="8">
                  <c:v>2.4770000000000003</c:v>
                </c:pt>
                <c:pt idx="9">
                  <c:v>3.3510000000000004</c:v>
                </c:pt>
                <c:pt idx="10">
                  <c:v>3.4300000000000006</c:v>
                </c:pt>
                <c:pt idx="11">
                  <c:v>3.5090000000000008</c:v>
                </c:pt>
              </c:numCache>
            </c:numRef>
          </c:val>
          <c:smooth val="0"/>
          <c:extLst>
            <c:ext xmlns:c16="http://schemas.microsoft.com/office/drawing/2014/chart" uri="{C3380CC4-5D6E-409C-BE32-E72D297353CC}">
              <c16:uniqueId val="{00000001-F34F-4FE2-820F-9E0B7DC8D7ED}"/>
            </c:ext>
          </c:extLst>
        </c:ser>
        <c:dLbls>
          <c:showLegendKey val="0"/>
          <c:showVal val="0"/>
          <c:showCatName val="0"/>
          <c:showSerName val="0"/>
          <c:showPercent val="0"/>
          <c:showBubbleSize val="0"/>
        </c:dLbls>
        <c:smooth val="0"/>
        <c:axId val="609023440"/>
        <c:axId val="609027600"/>
      </c:lineChart>
      <c:catAx>
        <c:axId val="60902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027600"/>
        <c:crosses val="autoZero"/>
        <c:auto val="1"/>
        <c:lblAlgn val="ctr"/>
        <c:lblOffset val="100"/>
        <c:noMultiLvlLbl val="0"/>
      </c:catAx>
      <c:valAx>
        <c:axId val="609027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02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0.47351</cdr:x>
      <cdr:y>0.47098</cdr:y>
    </cdr:from>
    <cdr:to>
      <cdr:x>0.83087</cdr:x>
      <cdr:y>0.52902</cdr:y>
    </cdr:to>
    <cdr:sp macro="" textlink="">
      <cdr:nvSpPr>
        <cdr:cNvPr id="2" name="Text Box 2"/>
        <cdr:cNvSpPr txBox="1">
          <a:spLocks xmlns:a="http://schemas.openxmlformats.org/drawingml/2006/main" noChangeArrowheads="1"/>
        </cdr:cNvSpPr>
      </cdr:nvSpPr>
      <cdr:spPr bwMode="auto">
        <a:xfrm xmlns:a="http://schemas.openxmlformats.org/drawingml/2006/main">
          <a:off x="2655198" y="1597936"/>
          <a:ext cx="2003905" cy="196917"/>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nSpc>
              <a:spcPct val="107000"/>
            </a:lnSpc>
            <a:spcAft>
              <a:spcPts val="800"/>
            </a:spcAft>
          </a:pPr>
          <a:r>
            <a:rPr lang="en-GB" sz="1100">
              <a:effectLst/>
              <a:latin typeface="Calibri" panose="020F0502020204030204" pitchFamily="34" charset="0"/>
              <a:ea typeface="Calibri" panose="020F0502020204030204" pitchFamily="34" charset="0"/>
              <a:cs typeface="Arial" panose="020B0604020202020204" pitchFamily="34" charset="0"/>
            </a:rPr>
            <a:t>Funding approval for Major Release</a:t>
          </a:r>
        </a:p>
      </cdr:txBody>
    </cdr:sp>
  </cdr:relSizeAnchor>
  <cdr:relSizeAnchor xmlns:cdr="http://schemas.openxmlformats.org/drawingml/2006/chartDrawing">
    <cdr:from>
      <cdr:x>0.191</cdr:x>
      <cdr:y>0.59427</cdr:y>
    </cdr:from>
    <cdr:to>
      <cdr:x>0.51955</cdr:x>
      <cdr:y>0.65794</cdr:y>
    </cdr:to>
    <cdr:cxnSp macro="">
      <cdr:nvCxnSpPr>
        <cdr:cNvPr id="4" name="Straight Arrow Connector 3">
          <a:extLst xmlns:a="http://schemas.openxmlformats.org/drawingml/2006/main">
            <a:ext uri="{FF2B5EF4-FFF2-40B4-BE49-F238E27FC236}">
              <a16:creationId xmlns:a16="http://schemas.microsoft.com/office/drawing/2014/main" id="{D710D9B8-62EA-412B-A90B-11ED08CE0A39}"/>
            </a:ext>
          </a:extLst>
        </cdr:cNvPr>
        <cdr:cNvCxnSpPr/>
      </cdr:nvCxnSpPr>
      <cdr:spPr>
        <a:xfrm xmlns:a="http://schemas.openxmlformats.org/drawingml/2006/main" flipH="1">
          <a:off x="1071023" y="2016224"/>
          <a:ext cx="1842387" cy="21602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0.48438</cdr:x>
      <cdr:y>0.59427</cdr:y>
    </cdr:from>
    <cdr:to>
      <cdr:x>0.53771</cdr:x>
      <cdr:y>0.64334</cdr:y>
    </cdr:to>
    <cdr:cxnSp macro="">
      <cdr:nvCxnSpPr>
        <cdr:cNvPr id="5" name="Straight Arrow Connector 4">
          <a:extLst xmlns:a="http://schemas.openxmlformats.org/drawingml/2006/main">
            <a:ext uri="{FF2B5EF4-FFF2-40B4-BE49-F238E27FC236}">
              <a16:creationId xmlns:a16="http://schemas.microsoft.com/office/drawing/2014/main" id="{4B575924-DC4A-4601-8886-1BBCF3C33EB1}"/>
            </a:ext>
          </a:extLst>
        </cdr:cNvPr>
        <cdr:cNvCxnSpPr/>
      </cdr:nvCxnSpPr>
      <cdr:spPr>
        <a:xfrm xmlns:a="http://schemas.openxmlformats.org/drawingml/2006/main" flipH="1">
          <a:off x="2716166" y="2016224"/>
          <a:ext cx="299072" cy="16650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0.55055</cdr:x>
      <cdr:y>0.59427</cdr:y>
    </cdr:from>
    <cdr:to>
      <cdr:x>0.7817</cdr:x>
      <cdr:y>0.61549</cdr:y>
    </cdr:to>
    <cdr:cxnSp macro="">
      <cdr:nvCxnSpPr>
        <cdr:cNvPr id="7" name="Straight Arrow Connector 6">
          <a:extLst xmlns:a="http://schemas.openxmlformats.org/drawingml/2006/main">
            <a:ext uri="{FF2B5EF4-FFF2-40B4-BE49-F238E27FC236}">
              <a16:creationId xmlns:a16="http://schemas.microsoft.com/office/drawing/2014/main" id="{4F205CE3-84AB-419D-BB20-D1CBB21F7989}"/>
            </a:ext>
          </a:extLst>
        </cdr:cNvPr>
        <cdr:cNvCxnSpPr/>
      </cdr:nvCxnSpPr>
      <cdr:spPr>
        <a:xfrm xmlns:a="http://schemas.openxmlformats.org/drawingml/2006/main">
          <a:off x="3087246" y="2016224"/>
          <a:ext cx="1296144" cy="7200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0CC7C86-2D66-4C55-8F99-E153512351BA}" type="datetimeFigureOut">
              <a:rPr lang="en-GB" smtClean="0"/>
              <a:t>03/10/2022</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397141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401775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04868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41816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4243696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gasgovernance.co.uk/sites/default/files/ggf/page/2018-12/Change%20Management%20Procedures%20v2%20%209.11.18.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a:bodyPr>
          <a:lstStyle/>
          <a:p>
            <a:r>
              <a:rPr lang="en-GB" sz="3600" dirty="0">
                <a:latin typeface="Arial"/>
                <a:cs typeface="Arial"/>
              </a:rPr>
              <a:t>General Change Budget BP22 YTD</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35" y="114056"/>
            <a:ext cx="8820472" cy="416011"/>
          </a:xfrm>
        </p:spPr>
        <p:txBody>
          <a:bodyPr>
            <a:noAutofit/>
          </a:bodyPr>
          <a:lstStyle/>
          <a:p>
            <a:r>
              <a:rPr lang="en-GB" sz="2000" dirty="0">
                <a:latin typeface="Arial"/>
                <a:cs typeface="Arial"/>
              </a:rPr>
              <a:t>Forecasted Year End Spend (BP22)</a:t>
            </a:r>
          </a:p>
        </p:txBody>
      </p:sp>
      <p:graphicFrame>
        <p:nvGraphicFramePr>
          <p:cNvPr id="4" name="Chart 3">
            <a:extLst>
              <a:ext uri="{FF2B5EF4-FFF2-40B4-BE49-F238E27FC236}">
                <a16:creationId xmlns:a16="http://schemas.microsoft.com/office/drawing/2014/main" id="{4E294E9E-E8CA-5B85-70B7-E942435DC4AB}"/>
              </a:ext>
              <a:ext uri="{147F2762-F138-4A5C-976F-8EAC2B608ADB}">
                <a16:predDERef xmlns:a16="http://schemas.microsoft.com/office/drawing/2014/main" pred="{4EEB6BFD-EC0F-4777-AF79-D78AC53CDC81}"/>
              </a:ext>
            </a:extLst>
          </p:cNvPr>
          <p:cNvGraphicFramePr>
            <a:graphicFrameLocks/>
          </p:cNvGraphicFramePr>
          <p:nvPr>
            <p:extLst>
              <p:ext uri="{D42A27DB-BD31-4B8C-83A1-F6EECF244321}">
                <p14:modId xmlns:p14="http://schemas.microsoft.com/office/powerpoint/2010/main" val="525643640"/>
              </p:ext>
            </p:extLst>
          </p:nvPr>
        </p:nvGraphicFramePr>
        <p:xfrm>
          <a:off x="467544" y="1491630"/>
          <a:ext cx="8064896" cy="329898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06A1C64-9763-42CC-940B-75928C320920}"/>
              </a:ext>
            </a:extLst>
          </p:cNvPr>
          <p:cNvSpPr txBox="1"/>
          <p:nvPr/>
        </p:nvSpPr>
        <p:spPr>
          <a:xfrm>
            <a:off x="539552" y="645186"/>
            <a:ext cx="8064895" cy="769441"/>
          </a:xfrm>
          <a:prstGeom prst="rect">
            <a:avLst/>
          </a:prstGeom>
          <a:noFill/>
        </p:spPr>
        <p:txBody>
          <a:bodyPr wrap="square" rtlCol="0">
            <a:spAutoFit/>
          </a:bodyPr>
          <a:lstStyle/>
          <a:p>
            <a:pPr marL="285750" indent="-285750">
              <a:buFont typeface="Arial" panose="020B0604020202020204" pitchFamily="34" charset="0"/>
              <a:buChar char="•"/>
            </a:pPr>
            <a:r>
              <a:rPr lang="en-GB" sz="1100" dirty="0"/>
              <a:t>The graph below illustrates the current forecast for financial year-end utilisation of the General Change investment budget (BP22) –  this is subject to change should ChMC approve further change delivery</a:t>
            </a:r>
          </a:p>
          <a:p>
            <a:pPr marL="285750" indent="-285750">
              <a:buFont typeface="Arial" panose="020B0604020202020204" pitchFamily="34" charset="0"/>
              <a:buChar char="•"/>
            </a:pPr>
            <a:r>
              <a:rPr lang="en-GB" sz="1100" dirty="0"/>
              <a:t>Committed spend has increased since last month by £0.8m -  £0.1m adjusted following approvals in Aug-ChMC and £0.7m for illustrative / forecasting purposes (embedded spreadsheet provides XRN-level detail)</a:t>
            </a:r>
          </a:p>
        </p:txBody>
      </p:sp>
    </p:spTree>
    <p:extLst>
      <p:ext uri="{BB962C8B-B14F-4D97-AF65-F5344CB8AC3E}">
        <p14:creationId xmlns:p14="http://schemas.microsoft.com/office/powerpoint/2010/main" val="425249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General Change Budget BP23</a:t>
            </a:r>
          </a:p>
        </p:txBody>
      </p:sp>
    </p:spTree>
    <p:extLst>
      <p:ext uri="{BB962C8B-B14F-4D97-AF65-F5344CB8AC3E}">
        <p14:creationId xmlns:p14="http://schemas.microsoft.com/office/powerpoint/2010/main" val="194850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C49853-68B4-4775-B5F8-7CA6BBB1740F}"/>
              </a:ext>
            </a:extLst>
          </p:cNvPr>
          <p:cNvSpPr txBox="1">
            <a:spLocks/>
          </p:cNvSpPr>
          <p:nvPr/>
        </p:nvSpPr>
        <p:spPr>
          <a:xfrm>
            <a:off x="295940" y="321912"/>
            <a:ext cx="7772400" cy="500339"/>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Guiding Principles </a:t>
            </a:r>
          </a:p>
        </p:txBody>
      </p:sp>
      <p:sp>
        <p:nvSpPr>
          <p:cNvPr id="2" name="TextBox 1">
            <a:extLst>
              <a:ext uri="{FF2B5EF4-FFF2-40B4-BE49-F238E27FC236}">
                <a16:creationId xmlns:a16="http://schemas.microsoft.com/office/drawing/2014/main" id="{583C74B7-03B5-4105-BF8B-F89420B9A644}"/>
              </a:ext>
            </a:extLst>
          </p:cNvPr>
          <p:cNvSpPr txBox="1"/>
          <p:nvPr/>
        </p:nvSpPr>
        <p:spPr>
          <a:xfrm>
            <a:off x="347331" y="907150"/>
            <a:ext cx="8123274" cy="3416320"/>
          </a:xfrm>
          <a:prstGeom prst="rect">
            <a:avLst/>
          </a:prstGeom>
          <a:noFill/>
        </p:spPr>
        <p:txBody>
          <a:bodyPr wrap="square" rtlCol="0">
            <a:spAutoFit/>
          </a:bodyPr>
          <a:lstStyle/>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General Change (formerly called ‘UNC Change’) is an investment budget that iteratively funds UNC, REC and DSC Changes, once approved for delivery in ChMC  </a:t>
            </a: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Investment funds are only utilised from design phase onwards (via approval of EQRs) and also cover build/test/implement/PIS phases (via approval of BER) for major release or standalone change delivery</a:t>
            </a: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Regulation-driven change (UNC, REC) is prioritised as per DSC Change Management procedures </a:t>
            </a:r>
            <a:r>
              <a:rPr lang="en-GB" dirty="0">
                <a:hlinkClick r:id="rId3"/>
              </a:rPr>
              <a:t>46768906.01 (gasgovernance.co.uk)</a:t>
            </a:r>
            <a:endParaRPr lang="en-GB" sz="18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Unutilised funds rebated at end of financial year</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837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8201FD6-DCF9-4809-B1E4-05235E050928}"/>
              </a:ext>
            </a:extLst>
          </p:cNvPr>
          <p:cNvGraphicFramePr/>
          <p:nvPr>
            <p:extLst>
              <p:ext uri="{D42A27DB-BD31-4B8C-83A1-F6EECF244321}">
                <p14:modId xmlns:p14="http://schemas.microsoft.com/office/powerpoint/2010/main" val="4255106110"/>
              </p:ext>
            </p:extLst>
          </p:nvPr>
        </p:nvGraphicFramePr>
        <p:xfrm>
          <a:off x="755576" y="1419622"/>
          <a:ext cx="6712664"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045C0FBC-8A91-48A6-8862-E429EC680ABB}"/>
              </a:ext>
            </a:extLst>
          </p:cNvPr>
          <p:cNvSpPr txBox="1"/>
          <p:nvPr/>
        </p:nvSpPr>
        <p:spPr>
          <a:xfrm>
            <a:off x="295940" y="826131"/>
            <a:ext cx="8668548" cy="881523"/>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latin typeface="Century Gothic" panose="020B0502020202020204" pitchFamily="34" charset="0"/>
                <a:cs typeface="Arial" panose="020B0604020202020204" pitchFamily="34" charset="0"/>
              </a:rPr>
              <a:t>The purpose and size of the investment has remained relatively static over the last three BPs as the graph below shows.  The proposed budget in BP23 is £3.5m</a:t>
            </a:r>
          </a:p>
          <a:p>
            <a:pPr marL="171450" indent="-171450">
              <a:lnSpc>
                <a:spcPct val="107000"/>
              </a:lnSpc>
              <a:spcAft>
                <a:spcPts val="800"/>
              </a:spcAft>
              <a:buFont typeface="Arial" panose="020B0604020202020204" pitchFamily="34" charset="0"/>
              <a:buChar char="•"/>
            </a:pPr>
            <a:r>
              <a:rPr lang="en-GB" sz="800" dirty="0">
                <a:solidFill>
                  <a:srgbClr val="000000"/>
                </a:solidFill>
                <a:latin typeface="Century Gothic" panose="020B0502020202020204" pitchFamily="34" charset="0"/>
                <a:cs typeface="Arial" panose="020B0604020202020204" pitchFamily="34" charset="0"/>
              </a:rPr>
              <a:t>Previous BPs included investment associated with Decarbonisation and Minor Release.  From BP22 Decarbonisation was communicated as its own investment and Minor Release moved into Operate.  Only elements that have been consistently applied across the period depicted in the graph below have been included for comparison)</a:t>
            </a:r>
          </a:p>
          <a:p>
            <a:pPr marL="171450" indent="-171450">
              <a:lnSpc>
                <a:spcPct val="107000"/>
              </a:lnSpc>
              <a:spcAft>
                <a:spcPts val="80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9F097D98-0738-476C-B3C5-94AC10745446}"/>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b="1"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How does this relate to previous investments?</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740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45C0FBC-8A91-48A6-8862-E429EC680ABB}"/>
              </a:ext>
            </a:extLst>
          </p:cNvPr>
          <p:cNvSpPr txBox="1"/>
          <p:nvPr/>
        </p:nvSpPr>
        <p:spPr>
          <a:xfrm>
            <a:off x="295940" y="826131"/>
            <a:ext cx="8668548" cy="217367"/>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shape of the investment has evolved.  As with BP22, there is a continued need to ring-fence funds to cover the following items:</a:t>
            </a:r>
            <a:endParaRPr lang="en-GB" sz="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9F097D98-0738-476C-B3C5-94AC10745446}"/>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b="1"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Breakdown per element / constituency</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1C5C604D-C90B-4107-B3E0-0BDBDF8AC7AD}"/>
              </a:ext>
            </a:extLst>
          </p:cNvPr>
          <p:cNvGraphicFramePr/>
          <p:nvPr>
            <p:extLst>
              <p:ext uri="{D42A27DB-BD31-4B8C-83A1-F6EECF244321}">
                <p14:modId xmlns:p14="http://schemas.microsoft.com/office/powerpoint/2010/main" val="3751123251"/>
              </p:ext>
            </p:extLst>
          </p:nvPr>
        </p:nvGraphicFramePr>
        <p:xfrm>
          <a:off x="308403" y="1144462"/>
          <a:ext cx="6051550" cy="317373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7F36BCA-8D2E-4825-911B-C20D5032F35F}"/>
              </a:ext>
            </a:extLst>
          </p:cNvPr>
          <p:cNvSpPr txBox="1"/>
          <p:nvPr/>
        </p:nvSpPr>
        <p:spPr>
          <a:xfrm>
            <a:off x="5959614" y="1504877"/>
            <a:ext cx="2850666" cy="861774"/>
          </a:xfrm>
          <a:prstGeom prst="rect">
            <a:avLst/>
          </a:prstGeom>
          <a:solidFill>
            <a:srgbClr val="0070C0"/>
          </a:solidFill>
        </p:spPr>
        <p:txBody>
          <a:bodyPr wrap="square" rtlCol="0">
            <a:spAutoFit/>
          </a:bodyPr>
          <a:lstStyle/>
          <a:p>
            <a:pPr marL="285750" indent="-285750">
              <a:buFont typeface="Arial" panose="020B0604020202020204" pitchFamily="34" charset="0"/>
              <a:buChar char="•"/>
            </a:pPr>
            <a:r>
              <a:rPr lang="en-GB" sz="1000" b="1" dirty="0">
                <a:solidFill>
                  <a:schemeClr val="bg1"/>
                </a:solidFill>
              </a:rPr>
              <a:t>Cost splits the same as in BP20 and BP21:</a:t>
            </a:r>
          </a:p>
          <a:p>
            <a:pPr marL="285750" indent="-285750">
              <a:buFont typeface="Arial" panose="020B0604020202020204" pitchFamily="34" charset="0"/>
              <a:buChar char="•"/>
            </a:pPr>
            <a:endParaRPr lang="en-GB" sz="1000" b="1" dirty="0">
              <a:solidFill>
                <a:schemeClr val="bg1"/>
              </a:solidFill>
            </a:endParaRPr>
          </a:p>
          <a:p>
            <a:pPr marL="285750" indent="-285750">
              <a:buFont typeface="Arial" panose="020B0604020202020204" pitchFamily="34" charset="0"/>
              <a:buChar char="•"/>
            </a:pPr>
            <a:endParaRPr lang="en-GB" sz="1000" b="1" dirty="0">
              <a:solidFill>
                <a:schemeClr val="bg1"/>
              </a:solidFill>
            </a:endParaRPr>
          </a:p>
          <a:p>
            <a:pPr marL="285750" indent="-285750">
              <a:buFont typeface="Arial" panose="020B0604020202020204" pitchFamily="34" charset="0"/>
              <a:buChar char="•"/>
            </a:pPr>
            <a:endParaRPr lang="en-GB" sz="1000" b="1" dirty="0">
              <a:solidFill>
                <a:schemeClr val="bg1"/>
              </a:solidFill>
            </a:endParaRPr>
          </a:p>
        </p:txBody>
      </p:sp>
      <p:graphicFrame>
        <p:nvGraphicFramePr>
          <p:cNvPr id="8" name="Table 7">
            <a:extLst>
              <a:ext uri="{FF2B5EF4-FFF2-40B4-BE49-F238E27FC236}">
                <a16:creationId xmlns:a16="http://schemas.microsoft.com/office/drawing/2014/main" id="{AAAE47EC-9401-496F-B16E-34FBFC8917B0}"/>
              </a:ext>
            </a:extLst>
          </p:cNvPr>
          <p:cNvGraphicFramePr>
            <a:graphicFrameLocks noGrp="1"/>
          </p:cNvGraphicFramePr>
          <p:nvPr>
            <p:extLst>
              <p:ext uri="{D42A27DB-BD31-4B8C-83A1-F6EECF244321}">
                <p14:modId xmlns:p14="http://schemas.microsoft.com/office/powerpoint/2010/main" val="3372737619"/>
              </p:ext>
            </p:extLst>
          </p:nvPr>
        </p:nvGraphicFramePr>
        <p:xfrm>
          <a:off x="6012160" y="1873255"/>
          <a:ext cx="2798122" cy="502920"/>
        </p:xfrm>
        <a:graphic>
          <a:graphicData uri="http://schemas.openxmlformats.org/drawingml/2006/table">
            <a:tbl>
              <a:tblPr>
                <a:tableStyleId>{5C22544A-7EE6-4342-B048-85BDC9FD1C3A}</a:tableStyleId>
              </a:tblPr>
              <a:tblGrid>
                <a:gridCol w="843269">
                  <a:extLst>
                    <a:ext uri="{9D8B030D-6E8A-4147-A177-3AD203B41FA5}">
                      <a16:colId xmlns:a16="http://schemas.microsoft.com/office/drawing/2014/main" val="1877367841"/>
                    </a:ext>
                  </a:extLst>
                </a:gridCol>
                <a:gridCol w="406303">
                  <a:extLst>
                    <a:ext uri="{9D8B030D-6E8A-4147-A177-3AD203B41FA5}">
                      <a16:colId xmlns:a16="http://schemas.microsoft.com/office/drawing/2014/main" val="4171193843"/>
                    </a:ext>
                  </a:extLst>
                </a:gridCol>
                <a:gridCol w="406303">
                  <a:extLst>
                    <a:ext uri="{9D8B030D-6E8A-4147-A177-3AD203B41FA5}">
                      <a16:colId xmlns:a16="http://schemas.microsoft.com/office/drawing/2014/main" val="2337659225"/>
                    </a:ext>
                  </a:extLst>
                </a:gridCol>
                <a:gridCol w="406303">
                  <a:extLst>
                    <a:ext uri="{9D8B030D-6E8A-4147-A177-3AD203B41FA5}">
                      <a16:colId xmlns:a16="http://schemas.microsoft.com/office/drawing/2014/main" val="3353980923"/>
                    </a:ext>
                  </a:extLst>
                </a:gridCol>
                <a:gridCol w="367972">
                  <a:extLst>
                    <a:ext uri="{9D8B030D-6E8A-4147-A177-3AD203B41FA5}">
                      <a16:colId xmlns:a16="http://schemas.microsoft.com/office/drawing/2014/main" val="1543686955"/>
                    </a:ext>
                  </a:extLst>
                </a:gridCol>
                <a:gridCol w="367972">
                  <a:extLst>
                    <a:ext uri="{9D8B030D-6E8A-4147-A177-3AD203B41FA5}">
                      <a16:colId xmlns:a16="http://schemas.microsoft.com/office/drawing/2014/main" val="4095682846"/>
                    </a:ext>
                  </a:extLst>
                </a:gridCol>
              </a:tblGrid>
              <a:tr h="105963">
                <a:tc>
                  <a:txBody>
                    <a:bodyPr/>
                    <a:lstStyle/>
                    <a:p>
                      <a:pPr algn="l" fontAlgn="b"/>
                      <a:r>
                        <a:rPr lang="en-GB" sz="800" u="none" strike="noStrike">
                          <a:effectLst/>
                        </a:rPr>
                        <a:t>PAC funding split</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58.4%</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35.5%</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6.1%</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0%</a:t>
                      </a:r>
                      <a:endParaRPr lang="en-GB"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13352855"/>
                  </a:ext>
                </a:extLst>
              </a:tr>
              <a:tr h="198680">
                <a:tc>
                  <a:txBody>
                    <a:bodyPr/>
                    <a:lstStyle/>
                    <a:p>
                      <a:pPr algn="l" fontAlgn="b"/>
                      <a:r>
                        <a:rPr lang="en-US" sz="800" u="none" strike="noStrike">
                          <a:effectLst/>
                        </a:rPr>
                        <a:t>All other categories funding split</a:t>
                      </a:r>
                      <a:endParaRPr lang="en-US" sz="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57.7%</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dirty="0">
                          <a:effectLst/>
                        </a:rPr>
                        <a:t>34.8%</a:t>
                      </a:r>
                      <a:endParaRPr lang="en-GB" sz="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5.4%</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dirty="0">
                          <a:effectLst/>
                        </a:rPr>
                        <a:t>2%</a:t>
                      </a:r>
                      <a:endParaRPr lang="en-GB" sz="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65494859"/>
                  </a:ext>
                </a:extLst>
              </a:tr>
            </a:tbl>
          </a:graphicData>
        </a:graphic>
      </p:graphicFrame>
      <p:sp>
        <p:nvSpPr>
          <p:cNvPr id="2" name="TextBox 1">
            <a:extLst>
              <a:ext uri="{FF2B5EF4-FFF2-40B4-BE49-F238E27FC236}">
                <a16:creationId xmlns:a16="http://schemas.microsoft.com/office/drawing/2014/main" id="{B38C761E-3872-48F7-9D0F-42BF7FB5B30A}"/>
              </a:ext>
            </a:extLst>
          </p:cNvPr>
          <p:cNvSpPr txBox="1"/>
          <p:nvPr/>
        </p:nvSpPr>
        <p:spPr>
          <a:xfrm>
            <a:off x="7236296" y="1698046"/>
            <a:ext cx="457200" cy="184666"/>
          </a:xfrm>
          <a:prstGeom prst="rect">
            <a:avLst/>
          </a:prstGeom>
          <a:noFill/>
        </p:spPr>
        <p:txBody>
          <a:bodyPr wrap="square" rtlCol="0">
            <a:spAutoFit/>
          </a:bodyPr>
          <a:lstStyle/>
          <a:p>
            <a:r>
              <a:rPr lang="en-GB" sz="600" dirty="0"/>
              <a:t>Shipper</a:t>
            </a:r>
          </a:p>
        </p:txBody>
      </p:sp>
      <p:sp>
        <p:nvSpPr>
          <p:cNvPr id="9" name="TextBox 8">
            <a:extLst>
              <a:ext uri="{FF2B5EF4-FFF2-40B4-BE49-F238E27FC236}">
                <a16:creationId xmlns:a16="http://schemas.microsoft.com/office/drawing/2014/main" id="{0010D54A-43A6-4944-AE30-8D3E55ECF61B}"/>
              </a:ext>
            </a:extLst>
          </p:cNvPr>
          <p:cNvSpPr txBox="1"/>
          <p:nvPr/>
        </p:nvSpPr>
        <p:spPr>
          <a:xfrm>
            <a:off x="7693496" y="1704624"/>
            <a:ext cx="457200" cy="184666"/>
          </a:xfrm>
          <a:prstGeom prst="rect">
            <a:avLst/>
          </a:prstGeom>
          <a:noFill/>
        </p:spPr>
        <p:txBody>
          <a:bodyPr wrap="square" rtlCol="0">
            <a:spAutoFit/>
          </a:bodyPr>
          <a:lstStyle/>
          <a:p>
            <a:r>
              <a:rPr lang="en-GB" sz="600" dirty="0"/>
              <a:t>DN</a:t>
            </a:r>
          </a:p>
        </p:txBody>
      </p:sp>
      <p:sp>
        <p:nvSpPr>
          <p:cNvPr id="10" name="TextBox 9">
            <a:extLst>
              <a:ext uri="{FF2B5EF4-FFF2-40B4-BE49-F238E27FC236}">
                <a16:creationId xmlns:a16="http://schemas.microsoft.com/office/drawing/2014/main" id="{5F2EC9CD-581C-4164-8ACE-750F6A4CDE19}"/>
              </a:ext>
            </a:extLst>
          </p:cNvPr>
          <p:cNvSpPr txBox="1"/>
          <p:nvPr/>
        </p:nvSpPr>
        <p:spPr>
          <a:xfrm>
            <a:off x="8112639" y="1693318"/>
            <a:ext cx="457200" cy="184666"/>
          </a:xfrm>
          <a:prstGeom prst="rect">
            <a:avLst/>
          </a:prstGeom>
          <a:noFill/>
        </p:spPr>
        <p:txBody>
          <a:bodyPr wrap="square" rtlCol="0">
            <a:spAutoFit/>
          </a:bodyPr>
          <a:lstStyle/>
          <a:p>
            <a:r>
              <a:rPr lang="en-GB" sz="600" dirty="0"/>
              <a:t>IGT</a:t>
            </a:r>
          </a:p>
        </p:txBody>
      </p:sp>
      <p:sp>
        <p:nvSpPr>
          <p:cNvPr id="11" name="TextBox 10">
            <a:extLst>
              <a:ext uri="{FF2B5EF4-FFF2-40B4-BE49-F238E27FC236}">
                <a16:creationId xmlns:a16="http://schemas.microsoft.com/office/drawing/2014/main" id="{8F1F7226-7F43-4950-85EC-74EA1B7F6535}"/>
              </a:ext>
            </a:extLst>
          </p:cNvPr>
          <p:cNvSpPr txBox="1"/>
          <p:nvPr/>
        </p:nvSpPr>
        <p:spPr>
          <a:xfrm>
            <a:off x="8491336" y="1696118"/>
            <a:ext cx="457200" cy="184666"/>
          </a:xfrm>
          <a:prstGeom prst="rect">
            <a:avLst/>
          </a:prstGeom>
          <a:noFill/>
        </p:spPr>
        <p:txBody>
          <a:bodyPr wrap="square" rtlCol="0">
            <a:spAutoFit/>
          </a:bodyPr>
          <a:lstStyle/>
          <a:p>
            <a:r>
              <a:rPr lang="en-GB" sz="600" dirty="0"/>
              <a:t>NTS</a:t>
            </a:r>
          </a:p>
        </p:txBody>
      </p:sp>
    </p:spTree>
    <p:extLst>
      <p:ext uri="{BB962C8B-B14F-4D97-AF65-F5344CB8AC3E}">
        <p14:creationId xmlns:p14="http://schemas.microsoft.com/office/powerpoint/2010/main" val="283915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C49853-68B4-4775-B5F8-7CA6BBB1740F}"/>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dirty="0">
                <a:solidFill>
                  <a:srgbClr val="44546A"/>
                </a:solidFill>
                <a:latin typeface="Century Gothic" panose="020B0502020202020204" pitchFamily="34" charset="0"/>
                <a:ea typeface="Calibri" panose="020F0502020204030204" pitchFamily="34" charset="0"/>
              </a:rPr>
              <a:t>Plan v investment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45C0FBC-8A91-48A6-8862-E429EC680ABB}"/>
              </a:ext>
            </a:extLst>
          </p:cNvPr>
          <p:cNvSpPr txBox="1"/>
          <p:nvPr/>
        </p:nvSpPr>
        <p:spPr>
          <a:xfrm>
            <a:off x="755576" y="922902"/>
            <a:ext cx="7704856" cy="217367"/>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graph below depicts how maximum utilisation of the budget could be committed through the course of the BP:</a:t>
            </a:r>
            <a:endParaRPr lang="en-GB" sz="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C57AAED2-095F-40FD-B752-21BAC49A67C6}"/>
              </a:ext>
            </a:extLst>
          </p:cNvPr>
          <p:cNvGraphicFramePr/>
          <p:nvPr>
            <p:extLst>
              <p:ext uri="{D42A27DB-BD31-4B8C-83A1-F6EECF244321}">
                <p14:modId xmlns:p14="http://schemas.microsoft.com/office/powerpoint/2010/main" val="1409762469"/>
              </p:ext>
            </p:extLst>
          </p:nvPr>
        </p:nvGraphicFramePr>
        <p:xfrm>
          <a:off x="1268730" y="1491630"/>
          <a:ext cx="5607526" cy="33927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980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D400D5C-EF11-4BE6-8FCB-66E50A4F9A5D}"/>
              </a:ext>
            </a:extLst>
          </p:cNvPr>
          <p:cNvSpPr txBox="1">
            <a:spLocks/>
          </p:cNvSpPr>
          <p:nvPr/>
        </p:nvSpPr>
        <p:spPr>
          <a:xfrm>
            <a:off x="1990060" y="141768"/>
            <a:ext cx="4006702" cy="6450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endParaRPr lang="en-GB" sz="2400" dirty="0"/>
          </a:p>
        </p:txBody>
      </p:sp>
      <p:sp>
        <p:nvSpPr>
          <p:cNvPr id="5" name="Text Placeholder 1">
            <a:extLst>
              <a:ext uri="{FF2B5EF4-FFF2-40B4-BE49-F238E27FC236}">
                <a16:creationId xmlns:a16="http://schemas.microsoft.com/office/drawing/2014/main" id="{EDDE2B0A-0005-4871-B48C-CE7E2CEAA43D}"/>
              </a:ext>
            </a:extLst>
          </p:cNvPr>
          <p:cNvSpPr txBox="1">
            <a:spLocks/>
          </p:cNvSpPr>
          <p:nvPr/>
        </p:nvSpPr>
        <p:spPr>
          <a:xfrm>
            <a:off x="1094348" y="137039"/>
            <a:ext cx="6711574" cy="40011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000" b="1" dirty="0">
                <a:solidFill>
                  <a:schemeClr val="accent1"/>
                </a:solidFill>
              </a:rPr>
              <a:t>Release bandwidth &amp; impacts to budget BP23</a:t>
            </a:r>
          </a:p>
        </p:txBody>
      </p:sp>
      <p:sp>
        <p:nvSpPr>
          <p:cNvPr id="14" name="TextBox 13">
            <a:extLst>
              <a:ext uri="{FF2B5EF4-FFF2-40B4-BE49-F238E27FC236}">
                <a16:creationId xmlns:a16="http://schemas.microsoft.com/office/drawing/2014/main" id="{780C757F-832D-4D69-AA55-CFE2CABE4A23}"/>
              </a:ext>
            </a:extLst>
          </p:cNvPr>
          <p:cNvSpPr txBox="1"/>
          <p:nvPr/>
        </p:nvSpPr>
        <p:spPr>
          <a:xfrm>
            <a:off x="344890" y="1394685"/>
            <a:ext cx="1141591"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MiR 12</a:t>
            </a:r>
          </a:p>
        </p:txBody>
      </p:sp>
      <p:sp>
        <p:nvSpPr>
          <p:cNvPr id="25" name="TextBox 24">
            <a:extLst>
              <a:ext uri="{FF2B5EF4-FFF2-40B4-BE49-F238E27FC236}">
                <a16:creationId xmlns:a16="http://schemas.microsoft.com/office/drawing/2014/main" id="{62E00489-705B-4EFF-B0B4-6FB0DE9BA277}"/>
              </a:ext>
            </a:extLst>
          </p:cNvPr>
          <p:cNvSpPr txBox="1"/>
          <p:nvPr/>
        </p:nvSpPr>
        <p:spPr>
          <a:xfrm>
            <a:off x="1602232" y="3384671"/>
            <a:ext cx="3548888"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27" name="TextBox 26">
            <a:extLst>
              <a:ext uri="{FF2B5EF4-FFF2-40B4-BE49-F238E27FC236}">
                <a16:creationId xmlns:a16="http://schemas.microsoft.com/office/drawing/2014/main" id="{52631BD8-EE3E-47F2-9571-CD8C52DC7EF7}"/>
              </a:ext>
            </a:extLst>
          </p:cNvPr>
          <p:cNvSpPr txBox="1"/>
          <p:nvPr/>
        </p:nvSpPr>
        <p:spPr>
          <a:xfrm>
            <a:off x="2147043" y="2399416"/>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28" name="TextBox 27">
            <a:extLst>
              <a:ext uri="{FF2B5EF4-FFF2-40B4-BE49-F238E27FC236}">
                <a16:creationId xmlns:a16="http://schemas.microsoft.com/office/drawing/2014/main" id="{C129CB1B-9178-4601-9538-7B46BA0D73AD}"/>
              </a:ext>
            </a:extLst>
          </p:cNvPr>
          <p:cNvSpPr txBox="1"/>
          <p:nvPr/>
        </p:nvSpPr>
        <p:spPr>
          <a:xfrm>
            <a:off x="3408954" y="2399416"/>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29" name="TextBox 28">
            <a:extLst>
              <a:ext uri="{FF2B5EF4-FFF2-40B4-BE49-F238E27FC236}">
                <a16:creationId xmlns:a16="http://schemas.microsoft.com/office/drawing/2014/main" id="{5B270609-D05C-4748-AF53-F6013C3250A1}"/>
              </a:ext>
            </a:extLst>
          </p:cNvPr>
          <p:cNvSpPr txBox="1"/>
          <p:nvPr/>
        </p:nvSpPr>
        <p:spPr>
          <a:xfrm>
            <a:off x="1614749" y="3637016"/>
            <a:ext cx="3536371" cy="199927"/>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a:t>
            </a:r>
          </a:p>
        </p:txBody>
      </p:sp>
      <p:sp>
        <p:nvSpPr>
          <p:cNvPr id="31" name="TextBox 30">
            <a:extLst>
              <a:ext uri="{FF2B5EF4-FFF2-40B4-BE49-F238E27FC236}">
                <a16:creationId xmlns:a16="http://schemas.microsoft.com/office/drawing/2014/main" id="{3E5154C3-4487-484B-8971-6A92C737E2DC}"/>
              </a:ext>
            </a:extLst>
          </p:cNvPr>
          <p:cNvSpPr txBox="1"/>
          <p:nvPr/>
        </p:nvSpPr>
        <p:spPr>
          <a:xfrm>
            <a:off x="3487428" y="2613061"/>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32" name="TextBox 31">
            <a:extLst>
              <a:ext uri="{FF2B5EF4-FFF2-40B4-BE49-F238E27FC236}">
                <a16:creationId xmlns:a16="http://schemas.microsoft.com/office/drawing/2014/main" id="{3B4CBD84-C575-44A7-96BE-E63780ECFC19}"/>
              </a:ext>
            </a:extLst>
          </p:cNvPr>
          <p:cNvSpPr txBox="1"/>
          <p:nvPr/>
        </p:nvSpPr>
        <p:spPr>
          <a:xfrm>
            <a:off x="4749339" y="2613061"/>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35" name="TextBox 34">
            <a:extLst>
              <a:ext uri="{FF2B5EF4-FFF2-40B4-BE49-F238E27FC236}">
                <a16:creationId xmlns:a16="http://schemas.microsoft.com/office/drawing/2014/main" id="{805FF366-24BD-4152-9701-2F7222F5F922}"/>
              </a:ext>
            </a:extLst>
          </p:cNvPr>
          <p:cNvSpPr txBox="1"/>
          <p:nvPr/>
        </p:nvSpPr>
        <p:spPr>
          <a:xfrm>
            <a:off x="4653465" y="2822933"/>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36" name="TextBox 35">
            <a:extLst>
              <a:ext uri="{FF2B5EF4-FFF2-40B4-BE49-F238E27FC236}">
                <a16:creationId xmlns:a16="http://schemas.microsoft.com/office/drawing/2014/main" id="{AAF152D5-9D4A-4545-BB12-DF10CF09F366}"/>
              </a:ext>
            </a:extLst>
          </p:cNvPr>
          <p:cNvSpPr txBox="1"/>
          <p:nvPr/>
        </p:nvSpPr>
        <p:spPr>
          <a:xfrm>
            <a:off x="5915376" y="2822933"/>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39" name="TextBox 38">
            <a:extLst>
              <a:ext uri="{FF2B5EF4-FFF2-40B4-BE49-F238E27FC236}">
                <a16:creationId xmlns:a16="http://schemas.microsoft.com/office/drawing/2014/main" id="{C8713121-F053-441B-B724-C369402B5CEF}"/>
              </a:ext>
            </a:extLst>
          </p:cNvPr>
          <p:cNvSpPr txBox="1"/>
          <p:nvPr/>
        </p:nvSpPr>
        <p:spPr>
          <a:xfrm>
            <a:off x="6150833" y="3047031"/>
            <a:ext cx="1261911"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40" name="TextBox 39">
            <a:extLst>
              <a:ext uri="{FF2B5EF4-FFF2-40B4-BE49-F238E27FC236}">
                <a16:creationId xmlns:a16="http://schemas.microsoft.com/office/drawing/2014/main" id="{308B99C3-9378-414C-A47F-EE7382C510AD}"/>
              </a:ext>
            </a:extLst>
          </p:cNvPr>
          <p:cNvSpPr txBox="1"/>
          <p:nvPr/>
        </p:nvSpPr>
        <p:spPr>
          <a:xfrm>
            <a:off x="7546094" y="3078781"/>
            <a:ext cx="786356"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41" name="TextBox 40">
            <a:extLst>
              <a:ext uri="{FF2B5EF4-FFF2-40B4-BE49-F238E27FC236}">
                <a16:creationId xmlns:a16="http://schemas.microsoft.com/office/drawing/2014/main" id="{2195DDD1-DFBB-4793-A364-545E57B715FF}"/>
              </a:ext>
            </a:extLst>
          </p:cNvPr>
          <p:cNvSpPr txBox="1"/>
          <p:nvPr/>
        </p:nvSpPr>
        <p:spPr>
          <a:xfrm>
            <a:off x="1614749" y="2599343"/>
            <a:ext cx="479311" cy="261610"/>
          </a:xfrm>
          <a:prstGeom prst="rect">
            <a:avLst/>
          </a:prstGeom>
          <a:noFill/>
        </p:spPr>
        <p:txBody>
          <a:bodyPr wrap="square" rtlCol="0">
            <a:spAutoFit/>
          </a:bodyPr>
          <a:lstStyle/>
          <a:p>
            <a:r>
              <a:rPr lang="en-GB" sz="1100" dirty="0"/>
              <a:t>F23</a:t>
            </a:r>
          </a:p>
        </p:txBody>
      </p:sp>
      <p:sp>
        <p:nvSpPr>
          <p:cNvPr id="42" name="TextBox 41">
            <a:extLst>
              <a:ext uri="{FF2B5EF4-FFF2-40B4-BE49-F238E27FC236}">
                <a16:creationId xmlns:a16="http://schemas.microsoft.com/office/drawing/2014/main" id="{E539110A-F8E0-4788-B25D-7398543B4E32}"/>
              </a:ext>
            </a:extLst>
          </p:cNvPr>
          <p:cNvSpPr txBox="1"/>
          <p:nvPr/>
        </p:nvSpPr>
        <p:spPr>
          <a:xfrm flipH="1">
            <a:off x="2772248" y="2820872"/>
            <a:ext cx="454612" cy="261610"/>
          </a:xfrm>
          <a:prstGeom prst="rect">
            <a:avLst/>
          </a:prstGeom>
          <a:noFill/>
        </p:spPr>
        <p:txBody>
          <a:bodyPr wrap="square" rtlCol="0">
            <a:spAutoFit/>
          </a:bodyPr>
          <a:lstStyle/>
          <a:p>
            <a:r>
              <a:rPr lang="en-GB" sz="1100" dirty="0"/>
              <a:t>J23</a:t>
            </a:r>
          </a:p>
        </p:txBody>
      </p:sp>
      <p:sp>
        <p:nvSpPr>
          <p:cNvPr id="43" name="TextBox 42">
            <a:extLst>
              <a:ext uri="{FF2B5EF4-FFF2-40B4-BE49-F238E27FC236}">
                <a16:creationId xmlns:a16="http://schemas.microsoft.com/office/drawing/2014/main" id="{DB0192D0-E29E-4584-9E6F-ACB613633282}"/>
              </a:ext>
            </a:extLst>
          </p:cNvPr>
          <p:cNvSpPr txBox="1"/>
          <p:nvPr/>
        </p:nvSpPr>
        <p:spPr>
          <a:xfrm flipH="1">
            <a:off x="4246934" y="3053661"/>
            <a:ext cx="454612" cy="261610"/>
          </a:xfrm>
          <a:prstGeom prst="rect">
            <a:avLst/>
          </a:prstGeom>
          <a:noFill/>
        </p:spPr>
        <p:txBody>
          <a:bodyPr wrap="square" rtlCol="0">
            <a:spAutoFit/>
          </a:bodyPr>
          <a:lstStyle/>
          <a:p>
            <a:r>
              <a:rPr lang="en-GB" sz="1100" dirty="0"/>
              <a:t>N23</a:t>
            </a:r>
          </a:p>
        </p:txBody>
      </p:sp>
      <p:sp>
        <p:nvSpPr>
          <p:cNvPr id="44" name="TextBox 43">
            <a:extLst>
              <a:ext uri="{FF2B5EF4-FFF2-40B4-BE49-F238E27FC236}">
                <a16:creationId xmlns:a16="http://schemas.microsoft.com/office/drawing/2014/main" id="{99D4B07F-3021-4D2C-8BF1-9D651F452BCF}"/>
              </a:ext>
            </a:extLst>
          </p:cNvPr>
          <p:cNvSpPr txBox="1"/>
          <p:nvPr/>
        </p:nvSpPr>
        <p:spPr>
          <a:xfrm>
            <a:off x="7287500" y="4636372"/>
            <a:ext cx="1549134"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BP22 Delivery Budget Impact</a:t>
            </a:r>
          </a:p>
        </p:txBody>
      </p:sp>
      <p:sp>
        <p:nvSpPr>
          <p:cNvPr id="6" name="TextBox 5">
            <a:extLst>
              <a:ext uri="{FF2B5EF4-FFF2-40B4-BE49-F238E27FC236}">
                <a16:creationId xmlns:a16="http://schemas.microsoft.com/office/drawing/2014/main" id="{3F5E1E34-A7C5-4ADB-AD50-AF4361E92784}"/>
              </a:ext>
            </a:extLst>
          </p:cNvPr>
          <p:cNvSpPr txBox="1"/>
          <p:nvPr/>
        </p:nvSpPr>
        <p:spPr>
          <a:xfrm>
            <a:off x="2231033" y="654562"/>
            <a:ext cx="487402" cy="246221"/>
          </a:xfrm>
          <a:prstGeom prst="rect">
            <a:avLst/>
          </a:prstGeom>
          <a:solidFill>
            <a:srgbClr val="0070C0"/>
          </a:solidFill>
        </p:spPr>
        <p:txBody>
          <a:bodyPr wrap="square" rtlCol="0">
            <a:spAutoFit/>
          </a:bodyPr>
          <a:lstStyle/>
          <a:p>
            <a:r>
              <a:rPr lang="en-GB" sz="1000" b="1" dirty="0">
                <a:solidFill>
                  <a:schemeClr val="bg1"/>
                </a:solidFill>
              </a:rPr>
              <a:t>2023</a:t>
            </a:r>
          </a:p>
        </p:txBody>
      </p:sp>
      <p:sp>
        <p:nvSpPr>
          <p:cNvPr id="46" name="TextBox 45">
            <a:extLst>
              <a:ext uri="{FF2B5EF4-FFF2-40B4-BE49-F238E27FC236}">
                <a16:creationId xmlns:a16="http://schemas.microsoft.com/office/drawing/2014/main" id="{83863317-182C-45CE-8720-6CB1B1DFAB8E}"/>
              </a:ext>
            </a:extLst>
          </p:cNvPr>
          <p:cNvSpPr txBox="1"/>
          <p:nvPr/>
        </p:nvSpPr>
        <p:spPr>
          <a:xfrm>
            <a:off x="5821152" y="649605"/>
            <a:ext cx="487402" cy="246221"/>
          </a:xfrm>
          <a:prstGeom prst="rect">
            <a:avLst/>
          </a:prstGeom>
          <a:solidFill>
            <a:srgbClr val="0070C0"/>
          </a:solidFill>
        </p:spPr>
        <p:txBody>
          <a:bodyPr wrap="square" rtlCol="0">
            <a:spAutoFit/>
          </a:bodyPr>
          <a:lstStyle/>
          <a:p>
            <a:r>
              <a:rPr lang="en-GB" sz="1000" b="1" dirty="0">
                <a:solidFill>
                  <a:schemeClr val="bg1"/>
                </a:solidFill>
              </a:rPr>
              <a:t>2024</a:t>
            </a:r>
          </a:p>
        </p:txBody>
      </p:sp>
      <p:sp>
        <p:nvSpPr>
          <p:cNvPr id="48" name="TextBox 47">
            <a:extLst>
              <a:ext uri="{FF2B5EF4-FFF2-40B4-BE49-F238E27FC236}">
                <a16:creationId xmlns:a16="http://schemas.microsoft.com/office/drawing/2014/main" id="{DBB8935C-6F57-48EA-9906-A5D9B02DBFE0}"/>
              </a:ext>
            </a:extLst>
          </p:cNvPr>
          <p:cNvSpPr txBox="1"/>
          <p:nvPr/>
        </p:nvSpPr>
        <p:spPr>
          <a:xfrm>
            <a:off x="8136355" y="650099"/>
            <a:ext cx="487402" cy="246221"/>
          </a:xfrm>
          <a:prstGeom prst="rect">
            <a:avLst/>
          </a:prstGeom>
          <a:solidFill>
            <a:srgbClr val="0070C0"/>
          </a:solidFill>
        </p:spPr>
        <p:txBody>
          <a:bodyPr wrap="square" rtlCol="0">
            <a:spAutoFit/>
          </a:bodyPr>
          <a:lstStyle/>
          <a:p>
            <a:r>
              <a:rPr lang="en-GB" sz="1000" b="1" dirty="0">
                <a:solidFill>
                  <a:schemeClr val="bg1"/>
                </a:solidFill>
              </a:rPr>
              <a:t>2025</a:t>
            </a:r>
          </a:p>
        </p:txBody>
      </p:sp>
      <p:pic>
        <p:nvPicPr>
          <p:cNvPr id="8" name="Picture 7">
            <a:extLst>
              <a:ext uri="{FF2B5EF4-FFF2-40B4-BE49-F238E27FC236}">
                <a16:creationId xmlns:a16="http://schemas.microsoft.com/office/drawing/2014/main" id="{721604B5-675F-42B1-820A-8DCF184AE4D8}"/>
              </a:ext>
            </a:extLst>
          </p:cNvPr>
          <p:cNvPicPr>
            <a:picLocks noChangeAspect="1"/>
          </p:cNvPicPr>
          <p:nvPr/>
        </p:nvPicPr>
        <p:blipFill>
          <a:blip r:embed="rId3"/>
          <a:stretch>
            <a:fillRect/>
          </a:stretch>
        </p:blipFill>
        <p:spPr>
          <a:xfrm>
            <a:off x="91440" y="558428"/>
            <a:ext cx="8920686" cy="3657632"/>
          </a:xfrm>
          <a:prstGeom prst="rect">
            <a:avLst/>
          </a:prstGeom>
        </p:spPr>
      </p:pic>
      <p:pic>
        <p:nvPicPr>
          <p:cNvPr id="10" name="Picture 9">
            <a:extLst>
              <a:ext uri="{FF2B5EF4-FFF2-40B4-BE49-F238E27FC236}">
                <a16:creationId xmlns:a16="http://schemas.microsoft.com/office/drawing/2014/main" id="{59FE5C2A-522F-4FF4-BE5C-131C29B11F24}"/>
              </a:ext>
            </a:extLst>
          </p:cNvPr>
          <p:cNvPicPr>
            <a:picLocks noChangeAspect="1"/>
          </p:cNvPicPr>
          <p:nvPr/>
        </p:nvPicPr>
        <p:blipFill>
          <a:blip r:embed="rId4"/>
          <a:stretch>
            <a:fillRect/>
          </a:stretch>
        </p:blipFill>
        <p:spPr>
          <a:xfrm>
            <a:off x="91440" y="3853009"/>
            <a:ext cx="8920686" cy="952773"/>
          </a:xfrm>
          <a:prstGeom prst="rect">
            <a:avLst/>
          </a:prstGeom>
        </p:spPr>
      </p:pic>
      <p:sp>
        <p:nvSpPr>
          <p:cNvPr id="11" name="TextBox 10">
            <a:extLst>
              <a:ext uri="{FF2B5EF4-FFF2-40B4-BE49-F238E27FC236}">
                <a16:creationId xmlns:a16="http://schemas.microsoft.com/office/drawing/2014/main" id="{602C66ED-3FF2-43DD-AE6F-813504DBF62F}"/>
              </a:ext>
            </a:extLst>
          </p:cNvPr>
          <p:cNvSpPr txBox="1"/>
          <p:nvPr/>
        </p:nvSpPr>
        <p:spPr>
          <a:xfrm>
            <a:off x="199201" y="4036469"/>
            <a:ext cx="353943" cy="585852"/>
          </a:xfrm>
          <a:prstGeom prst="rect">
            <a:avLst/>
          </a:prstGeom>
          <a:solidFill>
            <a:schemeClr val="bg1">
              <a:lumMod val="75000"/>
            </a:schemeClr>
          </a:solidFill>
        </p:spPr>
        <p:txBody>
          <a:bodyPr vert="vert270" wrap="square" rtlCol="0">
            <a:spAutoFit/>
          </a:bodyPr>
          <a:lstStyle/>
          <a:p>
            <a:r>
              <a:rPr lang="en-GB" sz="1100" dirty="0"/>
              <a:t>Activity </a:t>
            </a:r>
          </a:p>
        </p:txBody>
      </p:sp>
      <p:sp>
        <p:nvSpPr>
          <p:cNvPr id="50" name="TextBox 49">
            <a:extLst>
              <a:ext uri="{FF2B5EF4-FFF2-40B4-BE49-F238E27FC236}">
                <a16:creationId xmlns:a16="http://schemas.microsoft.com/office/drawing/2014/main" id="{3DD0F169-34B3-4091-963F-981AD563CFD4}"/>
              </a:ext>
            </a:extLst>
          </p:cNvPr>
          <p:cNvSpPr txBox="1"/>
          <p:nvPr/>
        </p:nvSpPr>
        <p:spPr>
          <a:xfrm>
            <a:off x="2167533" y="637457"/>
            <a:ext cx="487402" cy="246221"/>
          </a:xfrm>
          <a:prstGeom prst="rect">
            <a:avLst/>
          </a:prstGeom>
          <a:solidFill>
            <a:srgbClr val="0070C0"/>
          </a:solidFill>
        </p:spPr>
        <p:txBody>
          <a:bodyPr wrap="square" rtlCol="0">
            <a:spAutoFit/>
          </a:bodyPr>
          <a:lstStyle/>
          <a:p>
            <a:r>
              <a:rPr lang="en-GB" sz="1000" b="1" dirty="0">
                <a:solidFill>
                  <a:schemeClr val="bg1"/>
                </a:solidFill>
              </a:rPr>
              <a:t>2023</a:t>
            </a:r>
          </a:p>
        </p:txBody>
      </p:sp>
      <p:sp>
        <p:nvSpPr>
          <p:cNvPr id="51" name="TextBox 50">
            <a:extLst>
              <a:ext uri="{FF2B5EF4-FFF2-40B4-BE49-F238E27FC236}">
                <a16:creationId xmlns:a16="http://schemas.microsoft.com/office/drawing/2014/main" id="{A5607263-E603-4A94-B54D-D540CA927E92}"/>
              </a:ext>
            </a:extLst>
          </p:cNvPr>
          <p:cNvSpPr txBox="1"/>
          <p:nvPr/>
        </p:nvSpPr>
        <p:spPr>
          <a:xfrm>
            <a:off x="5784811" y="659550"/>
            <a:ext cx="487402" cy="246221"/>
          </a:xfrm>
          <a:prstGeom prst="rect">
            <a:avLst/>
          </a:prstGeom>
          <a:solidFill>
            <a:srgbClr val="0070C0"/>
          </a:solidFill>
        </p:spPr>
        <p:txBody>
          <a:bodyPr wrap="square" rtlCol="0">
            <a:spAutoFit/>
          </a:bodyPr>
          <a:lstStyle/>
          <a:p>
            <a:r>
              <a:rPr lang="en-GB" sz="1000" b="1" dirty="0">
                <a:solidFill>
                  <a:schemeClr val="bg1"/>
                </a:solidFill>
              </a:rPr>
              <a:t>2024</a:t>
            </a:r>
          </a:p>
        </p:txBody>
      </p:sp>
      <p:sp>
        <p:nvSpPr>
          <p:cNvPr id="52" name="TextBox 51">
            <a:extLst>
              <a:ext uri="{FF2B5EF4-FFF2-40B4-BE49-F238E27FC236}">
                <a16:creationId xmlns:a16="http://schemas.microsoft.com/office/drawing/2014/main" id="{5B55E617-FBCE-41A8-A677-20C2C7BCBD00}"/>
              </a:ext>
            </a:extLst>
          </p:cNvPr>
          <p:cNvSpPr txBox="1"/>
          <p:nvPr/>
        </p:nvSpPr>
        <p:spPr>
          <a:xfrm>
            <a:off x="8172696" y="675267"/>
            <a:ext cx="487402" cy="246221"/>
          </a:xfrm>
          <a:prstGeom prst="rect">
            <a:avLst/>
          </a:prstGeom>
          <a:solidFill>
            <a:srgbClr val="0070C0"/>
          </a:solidFill>
        </p:spPr>
        <p:txBody>
          <a:bodyPr wrap="square" rtlCol="0">
            <a:spAutoFit/>
          </a:bodyPr>
          <a:lstStyle/>
          <a:p>
            <a:r>
              <a:rPr lang="en-GB" sz="1000" b="1" dirty="0">
                <a:solidFill>
                  <a:schemeClr val="bg1"/>
                </a:solidFill>
              </a:rPr>
              <a:t>2025</a:t>
            </a:r>
          </a:p>
        </p:txBody>
      </p:sp>
      <p:sp>
        <p:nvSpPr>
          <p:cNvPr id="53" name="TextBox 52">
            <a:extLst>
              <a:ext uri="{FF2B5EF4-FFF2-40B4-BE49-F238E27FC236}">
                <a16:creationId xmlns:a16="http://schemas.microsoft.com/office/drawing/2014/main" id="{034D17A3-05AD-4F8D-B488-F3EC6B597F6A}"/>
              </a:ext>
            </a:extLst>
          </p:cNvPr>
          <p:cNvSpPr txBox="1"/>
          <p:nvPr/>
        </p:nvSpPr>
        <p:spPr>
          <a:xfrm>
            <a:off x="1570482" y="4210641"/>
            <a:ext cx="3503168"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sz="500" dirty="0"/>
              <a:t>Design</a:t>
            </a:r>
          </a:p>
        </p:txBody>
      </p:sp>
      <p:sp>
        <p:nvSpPr>
          <p:cNvPr id="54" name="TextBox 53">
            <a:extLst>
              <a:ext uri="{FF2B5EF4-FFF2-40B4-BE49-F238E27FC236}">
                <a16:creationId xmlns:a16="http://schemas.microsoft.com/office/drawing/2014/main" id="{D49C2AFD-BAF1-4FA1-99A3-4F3BBC2E39B9}"/>
              </a:ext>
            </a:extLst>
          </p:cNvPr>
          <p:cNvSpPr txBox="1"/>
          <p:nvPr/>
        </p:nvSpPr>
        <p:spPr>
          <a:xfrm>
            <a:off x="710563" y="4450286"/>
            <a:ext cx="8274615" cy="206470"/>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a:t>
            </a:r>
          </a:p>
        </p:txBody>
      </p:sp>
      <p:sp>
        <p:nvSpPr>
          <p:cNvPr id="59" name="TextBox 58">
            <a:extLst>
              <a:ext uri="{FF2B5EF4-FFF2-40B4-BE49-F238E27FC236}">
                <a16:creationId xmlns:a16="http://schemas.microsoft.com/office/drawing/2014/main" id="{CE57D743-FE83-4E5E-A975-77FDF77B91DC}"/>
              </a:ext>
            </a:extLst>
          </p:cNvPr>
          <p:cNvSpPr txBox="1"/>
          <p:nvPr/>
        </p:nvSpPr>
        <p:spPr>
          <a:xfrm>
            <a:off x="470718" y="2300029"/>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sz="500" dirty="0"/>
              <a:t>Build/Test / Imp</a:t>
            </a:r>
          </a:p>
        </p:txBody>
      </p:sp>
      <p:sp>
        <p:nvSpPr>
          <p:cNvPr id="60" name="TextBox 59">
            <a:extLst>
              <a:ext uri="{FF2B5EF4-FFF2-40B4-BE49-F238E27FC236}">
                <a16:creationId xmlns:a16="http://schemas.microsoft.com/office/drawing/2014/main" id="{78E71EB5-46C2-4783-A7E6-FD48D6FA06B4}"/>
              </a:ext>
            </a:extLst>
          </p:cNvPr>
          <p:cNvSpPr txBox="1"/>
          <p:nvPr/>
        </p:nvSpPr>
        <p:spPr>
          <a:xfrm>
            <a:off x="1257074" y="2288128"/>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61" name="TextBox 60">
            <a:extLst>
              <a:ext uri="{FF2B5EF4-FFF2-40B4-BE49-F238E27FC236}">
                <a16:creationId xmlns:a16="http://schemas.microsoft.com/office/drawing/2014/main" id="{3CD43256-7247-49B7-8C15-3EAA0C1E890C}"/>
              </a:ext>
            </a:extLst>
          </p:cNvPr>
          <p:cNvSpPr txBox="1"/>
          <p:nvPr/>
        </p:nvSpPr>
        <p:spPr>
          <a:xfrm>
            <a:off x="1071103" y="2536630"/>
            <a:ext cx="1261911"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 /Imp</a:t>
            </a:r>
          </a:p>
        </p:txBody>
      </p:sp>
      <p:sp>
        <p:nvSpPr>
          <p:cNvPr id="62" name="TextBox 61">
            <a:extLst>
              <a:ext uri="{FF2B5EF4-FFF2-40B4-BE49-F238E27FC236}">
                <a16:creationId xmlns:a16="http://schemas.microsoft.com/office/drawing/2014/main" id="{AC4EA164-254D-49A5-8BDD-2D15540E72E0}"/>
              </a:ext>
            </a:extLst>
          </p:cNvPr>
          <p:cNvSpPr txBox="1"/>
          <p:nvPr/>
        </p:nvSpPr>
        <p:spPr>
          <a:xfrm>
            <a:off x="2333014" y="2536630"/>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63" name="TextBox 62">
            <a:extLst>
              <a:ext uri="{FF2B5EF4-FFF2-40B4-BE49-F238E27FC236}">
                <a16:creationId xmlns:a16="http://schemas.microsoft.com/office/drawing/2014/main" id="{839F3096-A884-4C3E-9FA9-2F233AA15E3A}"/>
              </a:ext>
            </a:extLst>
          </p:cNvPr>
          <p:cNvSpPr txBox="1"/>
          <p:nvPr/>
        </p:nvSpPr>
        <p:spPr>
          <a:xfrm>
            <a:off x="2579747" y="2755377"/>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64" name="TextBox 63">
            <a:extLst>
              <a:ext uri="{FF2B5EF4-FFF2-40B4-BE49-F238E27FC236}">
                <a16:creationId xmlns:a16="http://schemas.microsoft.com/office/drawing/2014/main" id="{494CB543-75A6-4F29-B066-155F580EE323}"/>
              </a:ext>
            </a:extLst>
          </p:cNvPr>
          <p:cNvSpPr txBox="1"/>
          <p:nvPr/>
        </p:nvSpPr>
        <p:spPr>
          <a:xfrm>
            <a:off x="3841658" y="2755377"/>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66" name="TextBox 65">
            <a:extLst>
              <a:ext uri="{FF2B5EF4-FFF2-40B4-BE49-F238E27FC236}">
                <a16:creationId xmlns:a16="http://schemas.microsoft.com/office/drawing/2014/main" id="{1E473238-ECBF-4597-A6AC-B6BF23BF27E5}"/>
              </a:ext>
            </a:extLst>
          </p:cNvPr>
          <p:cNvSpPr txBox="1"/>
          <p:nvPr/>
        </p:nvSpPr>
        <p:spPr>
          <a:xfrm>
            <a:off x="4759182" y="3012313"/>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67" name="TextBox 66">
            <a:extLst>
              <a:ext uri="{FF2B5EF4-FFF2-40B4-BE49-F238E27FC236}">
                <a16:creationId xmlns:a16="http://schemas.microsoft.com/office/drawing/2014/main" id="{24DDABE7-51C2-4D29-8A8D-C01560BC3094}"/>
              </a:ext>
            </a:extLst>
          </p:cNvPr>
          <p:cNvSpPr txBox="1"/>
          <p:nvPr/>
        </p:nvSpPr>
        <p:spPr>
          <a:xfrm>
            <a:off x="685179" y="4201885"/>
            <a:ext cx="849059"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68" name="TextBox 67">
            <a:extLst>
              <a:ext uri="{FF2B5EF4-FFF2-40B4-BE49-F238E27FC236}">
                <a16:creationId xmlns:a16="http://schemas.microsoft.com/office/drawing/2014/main" id="{5A6BAFAC-E2AE-4975-BA9A-CAA20FDD7972}"/>
              </a:ext>
            </a:extLst>
          </p:cNvPr>
          <p:cNvSpPr txBox="1"/>
          <p:nvPr/>
        </p:nvSpPr>
        <p:spPr>
          <a:xfrm>
            <a:off x="3497271" y="3013992"/>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87" name="TextBox 86">
            <a:extLst>
              <a:ext uri="{FF2B5EF4-FFF2-40B4-BE49-F238E27FC236}">
                <a16:creationId xmlns:a16="http://schemas.microsoft.com/office/drawing/2014/main" id="{7AA0EB07-97BE-47B9-BF72-6457DFDBFB5B}"/>
              </a:ext>
            </a:extLst>
          </p:cNvPr>
          <p:cNvSpPr txBox="1"/>
          <p:nvPr/>
        </p:nvSpPr>
        <p:spPr>
          <a:xfrm>
            <a:off x="5109894" y="4216060"/>
            <a:ext cx="3875284"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55" name="Rectangle 54">
            <a:extLst>
              <a:ext uri="{FF2B5EF4-FFF2-40B4-BE49-F238E27FC236}">
                <a16:creationId xmlns:a16="http://schemas.microsoft.com/office/drawing/2014/main" id="{6B46C467-C8A4-44D0-8F26-C82CF98DEAB4}"/>
              </a:ext>
            </a:extLst>
          </p:cNvPr>
          <p:cNvSpPr/>
          <p:nvPr/>
        </p:nvSpPr>
        <p:spPr>
          <a:xfrm>
            <a:off x="6920107" y="3654288"/>
            <a:ext cx="2076893" cy="12801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t>Key</a:t>
            </a:r>
          </a:p>
          <a:p>
            <a:pPr algn="ctr"/>
            <a:endParaRPr lang="en-GB" dirty="0"/>
          </a:p>
          <a:p>
            <a:pPr algn="ctr"/>
            <a:endParaRPr lang="en-GB" dirty="0"/>
          </a:p>
          <a:p>
            <a:pPr algn="ctr"/>
            <a:endParaRPr lang="en-GB" dirty="0"/>
          </a:p>
          <a:p>
            <a:pPr algn="ctr"/>
            <a:r>
              <a:rPr lang="en-GB" dirty="0"/>
              <a:t> </a:t>
            </a:r>
          </a:p>
        </p:txBody>
      </p:sp>
      <p:sp>
        <p:nvSpPr>
          <p:cNvPr id="56" name="TextBox 55">
            <a:extLst>
              <a:ext uri="{FF2B5EF4-FFF2-40B4-BE49-F238E27FC236}">
                <a16:creationId xmlns:a16="http://schemas.microsoft.com/office/drawing/2014/main" id="{1FAC3FE7-F9DC-45BD-98AB-292AB7BA1671}"/>
              </a:ext>
            </a:extLst>
          </p:cNvPr>
          <p:cNvSpPr txBox="1"/>
          <p:nvPr/>
        </p:nvSpPr>
        <p:spPr>
          <a:xfrm>
            <a:off x="7142111" y="3996649"/>
            <a:ext cx="1549134"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BP23 Delivery Budget Impact</a:t>
            </a:r>
          </a:p>
        </p:txBody>
      </p:sp>
      <p:sp>
        <p:nvSpPr>
          <p:cNvPr id="57" name="TextBox 56">
            <a:extLst>
              <a:ext uri="{FF2B5EF4-FFF2-40B4-BE49-F238E27FC236}">
                <a16:creationId xmlns:a16="http://schemas.microsoft.com/office/drawing/2014/main" id="{A5E2641A-E510-47DF-9B93-C39969C33527}"/>
              </a:ext>
            </a:extLst>
          </p:cNvPr>
          <p:cNvSpPr txBox="1"/>
          <p:nvPr/>
        </p:nvSpPr>
        <p:spPr>
          <a:xfrm>
            <a:off x="7137169" y="4257852"/>
            <a:ext cx="1549134" cy="199927"/>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Development </a:t>
            </a:r>
          </a:p>
        </p:txBody>
      </p:sp>
      <p:sp>
        <p:nvSpPr>
          <p:cNvPr id="58" name="TextBox 57">
            <a:extLst>
              <a:ext uri="{FF2B5EF4-FFF2-40B4-BE49-F238E27FC236}">
                <a16:creationId xmlns:a16="http://schemas.microsoft.com/office/drawing/2014/main" id="{285C7C24-A67D-4B55-BD33-44919B215407}"/>
              </a:ext>
            </a:extLst>
          </p:cNvPr>
          <p:cNvSpPr txBox="1"/>
          <p:nvPr/>
        </p:nvSpPr>
        <p:spPr>
          <a:xfrm>
            <a:off x="7140537" y="4508115"/>
            <a:ext cx="1549134"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No £ Impact to BP23</a:t>
            </a:r>
          </a:p>
        </p:txBody>
      </p:sp>
      <p:sp>
        <p:nvSpPr>
          <p:cNvPr id="13" name="TextBox 12">
            <a:extLst>
              <a:ext uri="{FF2B5EF4-FFF2-40B4-BE49-F238E27FC236}">
                <a16:creationId xmlns:a16="http://schemas.microsoft.com/office/drawing/2014/main" id="{7A1563DE-A49C-44C6-AF77-D5303194D07F}"/>
              </a:ext>
            </a:extLst>
          </p:cNvPr>
          <p:cNvSpPr txBox="1"/>
          <p:nvPr/>
        </p:nvSpPr>
        <p:spPr>
          <a:xfrm>
            <a:off x="46786" y="2243243"/>
            <a:ext cx="487724" cy="261610"/>
          </a:xfrm>
          <a:prstGeom prst="rect">
            <a:avLst/>
          </a:prstGeom>
          <a:noFill/>
        </p:spPr>
        <p:txBody>
          <a:bodyPr wrap="square" rtlCol="0">
            <a:spAutoFit/>
          </a:bodyPr>
          <a:lstStyle/>
          <a:p>
            <a:r>
              <a:rPr lang="en-GB" sz="1050" dirty="0"/>
              <a:t>F23</a:t>
            </a:r>
          </a:p>
        </p:txBody>
      </p:sp>
      <p:sp>
        <p:nvSpPr>
          <p:cNvPr id="88" name="TextBox 87">
            <a:extLst>
              <a:ext uri="{FF2B5EF4-FFF2-40B4-BE49-F238E27FC236}">
                <a16:creationId xmlns:a16="http://schemas.microsoft.com/office/drawing/2014/main" id="{A636A73F-FA3E-45E6-8F3E-E0B197E26CAD}"/>
              </a:ext>
            </a:extLst>
          </p:cNvPr>
          <p:cNvSpPr txBox="1"/>
          <p:nvPr/>
        </p:nvSpPr>
        <p:spPr>
          <a:xfrm>
            <a:off x="780251" y="2529045"/>
            <a:ext cx="487724" cy="261610"/>
          </a:xfrm>
          <a:prstGeom prst="rect">
            <a:avLst/>
          </a:prstGeom>
          <a:noFill/>
        </p:spPr>
        <p:txBody>
          <a:bodyPr wrap="square" rtlCol="0">
            <a:spAutoFit/>
          </a:bodyPr>
          <a:lstStyle/>
          <a:p>
            <a:r>
              <a:rPr lang="en-GB" sz="1050" dirty="0"/>
              <a:t>J23</a:t>
            </a:r>
          </a:p>
        </p:txBody>
      </p:sp>
      <p:sp>
        <p:nvSpPr>
          <p:cNvPr id="89" name="TextBox 88">
            <a:extLst>
              <a:ext uri="{FF2B5EF4-FFF2-40B4-BE49-F238E27FC236}">
                <a16:creationId xmlns:a16="http://schemas.microsoft.com/office/drawing/2014/main" id="{ACA68487-2018-48AE-9BBE-9B802916965C}"/>
              </a:ext>
            </a:extLst>
          </p:cNvPr>
          <p:cNvSpPr txBox="1"/>
          <p:nvPr/>
        </p:nvSpPr>
        <p:spPr>
          <a:xfrm>
            <a:off x="2168645" y="2736949"/>
            <a:ext cx="487724" cy="261610"/>
          </a:xfrm>
          <a:prstGeom prst="rect">
            <a:avLst/>
          </a:prstGeom>
          <a:noFill/>
        </p:spPr>
        <p:txBody>
          <a:bodyPr wrap="square" rtlCol="0">
            <a:spAutoFit/>
          </a:bodyPr>
          <a:lstStyle/>
          <a:p>
            <a:r>
              <a:rPr lang="en-GB" sz="1050" dirty="0"/>
              <a:t>N23</a:t>
            </a:r>
          </a:p>
        </p:txBody>
      </p:sp>
      <p:sp>
        <p:nvSpPr>
          <p:cNvPr id="90" name="TextBox 89">
            <a:extLst>
              <a:ext uri="{FF2B5EF4-FFF2-40B4-BE49-F238E27FC236}">
                <a16:creationId xmlns:a16="http://schemas.microsoft.com/office/drawing/2014/main" id="{519975E4-0473-4042-B4B1-6D1B6D7D2C54}"/>
              </a:ext>
            </a:extLst>
          </p:cNvPr>
          <p:cNvSpPr txBox="1"/>
          <p:nvPr/>
        </p:nvSpPr>
        <p:spPr>
          <a:xfrm>
            <a:off x="3129015" y="2994406"/>
            <a:ext cx="487724" cy="261610"/>
          </a:xfrm>
          <a:prstGeom prst="rect">
            <a:avLst/>
          </a:prstGeom>
          <a:noFill/>
        </p:spPr>
        <p:txBody>
          <a:bodyPr wrap="square" rtlCol="0">
            <a:spAutoFit/>
          </a:bodyPr>
          <a:lstStyle/>
          <a:p>
            <a:r>
              <a:rPr lang="en-GB" sz="1050" dirty="0"/>
              <a:t>F24</a:t>
            </a:r>
          </a:p>
        </p:txBody>
      </p:sp>
      <p:sp>
        <p:nvSpPr>
          <p:cNvPr id="91" name="TextBox 90">
            <a:extLst>
              <a:ext uri="{FF2B5EF4-FFF2-40B4-BE49-F238E27FC236}">
                <a16:creationId xmlns:a16="http://schemas.microsoft.com/office/drawing/2014/main" id="{8900E61C-AB2A-4493-908F-4390BF73CE07}"/>
              </a:ext>
            </a:extLst>
          </p:cNvPr>
          <p:cNvSpPr txBox="1"/>
          <p:nvPr/>
        </p:nvSpPr>
        <p:spPr>
          <a:xfrm>
            <a:off x="5851958" y="3229766"/>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92" name="TextBox 91">
            <a:extLst>
              <a:ext uri="{FF2B5EF4-FFF2-40B4-BE49-F238E27FC236}">
                <a16:creationId xmlns:a16="http://schemas.microsoft.com/office/drawing/2014/main" id="{0F870CDB-9B6A-4E87-AC84-FA9F46CDF053}"/>
              </a:ext>
            </a:extLst>
          </p:cNvPr>
          <p:cNvSpPr txBox="1"/>
          <p:nvPr/>
        </p:nvSpPr>
        <p:spPr>
          <a:xfrm>
            <a:off x="4590047" y="3231445"/>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93" name="TextBox 92">
            <a:extLst>
              <a:ext uri="{FF2B5EF4-FFF2-40B4-BE49-F238E27FC236}">
                <a16:creationId xmlns:a16="http://schemas.microsoft.com/office/drawing/2014/main" id="{A4A7AA65-2BB3-408C-86BC-0B0E55D964D5}"/>
              </a:ext>
            </a:extLst>
          </p:cNvPr>
          <p:cNvSpPr txBox="1"/>
          <p:nvPr/>
        </p:nvSpPr>
        <p:spPr>
          <a:xfrm>
            <a:off x="4234836" y="3210675"/>
            <a:ext cx="487724" cy="261610"/>
          </a:xfrm>
          <a:prstGeom prst="rect">
            <a:avLst/>
          </a:prstGeom>
          <a:noFill/>
        </p:spPr>
        <p:txBody>
          <a:bodyPr wrap="square" rtlCol="0">
            <a:spAutoFit/>
          </a:bodyPr>
          <a:lstStyle/>
          <a:p>
            <a:r>
              <a:rPr lang="en-GB" sz="1050" dirty="0"/>
              <a:t>J24</a:t>
            </a:r>
          </a:p>
        </p:txBody>
      </p:sp>
      <p:sp>
        <p:nvSpPr>
          <p:cNvPr id="94" name="TextBox 93">
            <a:extLst>
              <a:ext uri="{FF2B5EF4-FFF2-40B4-BE49-F238E27FC236}">
                <a16:creationId xmlns:a16="http://schemas.microsoft.com/office/drawing/2014/main" id="{DBF6FF0C-EA8F-4202-967C-14C413950A6A}"/>
              </a:ext>
            </a:extLst>
          </p:cNvPr>
          <p:cNvSpPr txBox="1"/>
          <p:nvPr/>
        </p:nvSpPr>
        <p:spPr>
          <a:xfrm>
            <a:off x="192113" y="1332612"/>
            <a:ext cx="353943" cy="928175"/>
          </a:xfrm>
          <a:prstGeom prst="rect">
            <a:avLst/>
          </a:prstGeom>
          <a:solidFill>
            <a:schemeClr val="bg1">
              <a:lumMod val="75000"/>
            </a:schemeClr>
          </a:solidFill>
        </p:spPr>
        <p:txBody>
          <a:bodyPr vert="vert270" wrap="square" rtlCol="0">
            <a:spAutoFit/>
          </a:bodyPr>
          <a:lstStyle/>
          <a:p>
            <a:r>
              <a:rPr lang="en-GB" sz="1100" dirty="0"/>
              <a:t>Standalone* </a:t>
            </a:r>
          </a:p>
        </p:txBody>
      </p:sp>
      <p:sp>
        <p:nvSpPr>
          <p:cNvPr id="95" name="TextBox 94">
            <a:extLst>
              <a:ext uri="{FF2B5EF4-FFF2-40B4-BE49-F238E27FC236}">
                <a16:creationId xmlns:a16="http://schemas.microsoft.com/office/drawing/2014/main" id="{51FFC985-8F24-4582-831C-B1B3A257199D}"/>
              </a:ext>
            </a:extLst>
          </p:cNvPr>
          <p:cNvSpPr txBox="1"/>
          <p:nvPr/>
        </p:nvSpPr>
        <p:spPr>
          <a:xfrm>
            <a:off x="205935" y="2612329"/>
            <a:ext cx="353943" cy="1020056"/>
          </a:xfrm>
          <a:prstGeom prst="rect">
            <a:avLst/>
          </a:prstGeom>
          <a:solidFill>
            <a:schemeClr val="bg1">
              <a:lumMod val="75000"/>
            </a:schemeClr>
          </a:solidFill>
        </p:spPr>
        <p:txBody>
          <a:bodyPr vert="vert270" wrap="square" rtlCol="0">
            <a:spAutoFit/>
          </a:bodyPr>
          <a:lstStyle/>
          <a:p>
            <a:r>
              <a:rPr lang="en-GB" sz="1100" dirty="0"/>
              <a:t>Major Release </a:t>
            </a:r>
          </a:p>
        </p:txBody>
      </p:sp>
      <p:sp>
        <p:nvSpPr>
          <p:cNvPr id="96" name="TextBox 95">
            <a:extLst>
              <a:ext uri="{FF2B5EF4-FFF2-40B4-BE49-F238E27FC236}">
                <a16:creationId xmlns:a16="http://schemas.microsoft.com/office/drawing/2014/main" id="{21771473-6427-4CEE-9F7B-C9087840B69E}"/>
              </a:ext>
            </a:extLst>
          </p:cNvPr>
          <p:cNvSpPr txBox="1"/>
          <p:nvPr/>
        </p:nvSpPr>
        <p:spPr>
          <a:xfrm>
            <a:off x="6150832" y="3459974"/>
            <a:ext cx="1261911"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 /Imp</a:t>
            </a:r>
          </a:p>
        </p:txBody>
      </p:sp>
      <p:sp>
        <p:nvSpPr>
          <p:cNvPr id="97" name="TextBox 96">
            <a:extLst>
              <a:ext uri="{FF2B5EF4-FFF2-40B4-BE49-F238E27FC236}">
                <a16:creationId xmlns:a16="http://schemas.microsoft.com/office/drawing/2014/main" id="{FCC686A9-7F0F-40E9-B351-A3C3366F6FCC}"/>
              </a:ext>
            </a:extLst>
          </p:cNvPr>
          <p:cNvSpPr txBox="1"/>
          <p:nvPr/>
        </p:nvSpPr>
        <p:spPr>
          <a:xfrm>
            <a:off x="7426078" y="3456376"/>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98" name="TextBox 97">
            <a:extLst>
              <a:ext uri="{FF2B5EF4-FFF2-40B4-BE49-F238E27FC236}">
                <a16:creationId xmlns:a16="http://schemas.microsoft.com/office/drawing/2014/main" id="{46DB7549-F150-411E-920F-0FC8F0692E43}"/>
              </a:ext>
            </a:extLst>
          </p:cNvPr>
          <p:cNvSpPr txBox="1"/>
          <p:nvPr/>
        </p:nvSpPr>
        <p:spPr>
          <a:xfrm>
            <a:off x="5769217" y="3427294"/>
            <a:ext cx="487724" cy="261610"/>
          </a:xfrm>
          <a:prstGeom prst="rect">
            <a:avLst/>
          </a:prstGeom>
          <a:noFill/>
        </p:spPr>
        <p:txBody>
          <a:bodyPr wrap="square" rtlCol="0">
            <a:spAutoFit/>
          </a:bodyPr>
          <a:lstStyle/>
          <a:p>
            <a:r>
              <a:rPr lang="en-GB" sz="1050" dirty="0"/>
              <a:t>N24</a:t>
            </a:r>
          </a:p>
        </p:txBody>
      </p:sp>
      <p:sp>
        <p:nvSpPr>
          <p:cNvPr id="99" name="TextBox 98">
            <a:extLst>
              <a:ext uri="{FF2B5EF4-FFF2-40B4-BE49-F238E27FC236}">
                <a16:creationId xmlns:a16="http://schemas.microsoft.com/office/drawing/2014/main" id="{1ABA6AE4-5A2C-4E6D-95CE-EDEE90D771E3}"/>
              </a:ext>
            </a:extLst>
          </p:cNvPr>
          <p:cNvSpPr txBox="1"/>
          <p:nvPr/>
        </p:nvSpPr>
        <p:spPr>
          <a:xfrm>
            <a:off x="4315115" y="1620687"/>
            <a:ext cx="423323"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1" name="TextBox 100">
            <a:extLst>
              <a:ext uri="{FF2B5EF4-FFF2-40B4-BE49-F238E27FC236}">
                <a16:creationId xmlns:a16="http://schemas.microsoft.com/office/drawing/2014/main" id="{6134933B-82AF-428D-BB81-344B92CCCA3B}"/>
              </a:ext>
            </a:extLst>
          </p:cNvPr>
          <p:cNvSpPr txBox="1"/>
          <p:nvPr/>
        </p:nvSpPr>
        <p:spPr>
          <a:xfrm>
            <a:off x="2263072" y="1620688"/>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2" name="TextBox 101">
            <a:extLst>
              <a:ext uri="{FF2B5EF4-FFF2-40B4-BE49-F238E27FC236}">
                <a16:creationId xmlns:a16="http://schemas.microsoft.com/office/drawing/2014/main" id="{9735F2EB-93CF-43E9-9028-AABD52F6394F}"/>
              </a:ext>
            </a:extLst>
          </p:cNvPr>
          <p:cNvSpPr txBox="1"/>
          <p:nvPr/>
        </p:nvSpPr>
        <p:spPr>
          <a:xfrm>
            <a:off x="2808853" y="1620687"/>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3" name="TextBox 102">
            <a:extLst>
              <a:ext uri="{FF2B5EF4-FFF2-40B4-BE49-F238E27FC236}">
                <a16:creationId xmlns:a16="http://schemas.microsoft.com/office/drawing/2014/main" id="{F29A5E11-F10C-4838-9F73-58D64DEFF303}"/>
              </a:ext>
            </a:extLst>
          </p:cNvPr>
          <p:cNvSpPr txBox="1"/>
          <p:nvPr/>
        </p:nvSpPr>
        <p:spPr>
          <a:xfrm>
            <a:off x="3372877" y="1620687"/>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5" name="TextBox 104">
            <a:extLst>
              <a:ext uri="{FF2B5EF4-FFF2-40B4-BE49-F238E27FC236}">
                <a16:creationId xmlns:a16="http://schemas.microsoft.com/office/drawing/2014/main" id="{90837CD1-592A-4405-B3C6-DA9E1D1FED56}"/>
              </a:ext>
            </a:extLst>
          </p:cNvPr>
          <p:cNvSpPr txBox="1"/>
          <p:nvPr/>
        </p:nvSpPr>
        <p:spPr>
          <a:xfrm>
            <a:off x="984784" y="1592546"/>
            <a:ext cx="423323"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5" name="TextBox 14">
            <a:extLst>
              <a:ext uri="{FF2B5EF4-FFF2-40B4-BE49-F238E27FC236}">
                <a16:creationId xmlns:a16="http://schemas.microsoft.com/office/drawing/2014/main" id="{A40EF5C7-28E9-413A-A62C-303E10CA4FB1}"/>
              </a:ext>
            </a:extLst>
          </p:cNvPr>
          <p:cNvSpPr txBox="1"/>
          <p:nvPr/>
        </p:nvSpPr>
        <p:spPr>
          <a:xfrm>
            <a:off x="558731" y="4843507"/>
            <a:ext cx="3424936" cy="230832"/>
          </a:xfrm>
          <a:prstGeom prst="rect">
            <a:avLst/>
          </a:prstGeom>
          <a:noFill/>
        </p:spPr>
        <p:txBody>
          <a:bodyPr wrap="square" rtlCol="0">
            <a:spAutoFit/>
          </a:bodyPr>
          <a:lstStyle/>
          <a:p>
            <a:r>
              <a:rPr lang="en-GB" sz="900" i="1" dirty="0"/>
              <a:t>* Standalone for illustration only</a:t>
            </a:r>
          </a:p>
        </p:txBody>
      </p:sp>
      <p:sp>
        <p:nvSpPr>
          <p:cNvPr id="107" name="TextBox 106">
            <a:extLst>
              <a:ext uri="{FF2B5EF4-FFF2-40B4-BE49-F238E27FC236}">
                <a16:creationId xmlns:a16="http://schemas.microsoft.com/office/drawing/2014/main" id="{62D272A4-F5F7-42EE-8B34-A4D9583BA61C}"/>
              </a:ext>
            </a:extLst>
          </p:cNvPr>
          <p:cNvSpPr txBox="1"/>
          <p:nvPr/>
        </p:nvSpPr>
        <p:spPr>
          <a:xfrm>
            <a:off x="5102991" y="1594621"/>
            <a:ext cx="3740469" cy="1015663"/>
          </a:xfrm>
          <a:prstGeom prst="rect">
            <a:avLst/>
          </a:prstGeom>
          <a:solidFill>
            <a:srgbClr val="0070C0"/>
          </a:solidFill>
        </p:spPr>
        <p:txBody>
          <a:bodyPr wrap="square" rtlCol="0">
            <a:spAutoFit/>
          </a:bodyPr>
          <a:lstStyle/>
          <a:p>
            <a:pPr marL="285750" indent="-285750">
              <a:buFont typeface="Arial" panose="020B0604020202020204" pitchFamily="34" charset="0"/>
              <a:buChar char="•"/>
            </a:pPr>
            <a:r>
              <a:rPr lang="en-GB" sz="1200" b="1" dirty="0">
                <a:solidFill>
                  <a:schemeClr val="bg1"/>
                </a:solidFill>
              </a:rPr>
              <a:t>Costs for release or individual changes are considered committed upon approval of EQR/BER</a:t>
            </a:r>
          </a:p>
          <a:p>
            <a:pPr marL="285750" indent="-285750">
              <a:buFont typeface="Arial" panose="020B0604020202020204" pitchFamily="34" charset="0"/>
              <a:buChar char="•"/>
            </a:pPr>
            <a:r>
              <a:rPr lang="en-GB" sz="1200" b="1" dirty="0">
                <a:solidFill>
                  <a:schemeClr val="bg1"/>
                </a:solidFill>
              </a:rPr>
              <a:t>Major release costs based on average cost of previous releases (£0.8m)</a:t>
            </a:r>
          </a:p>
        </p:txBody>
      </p:sp>
    </p:spTree>
    <p:extLst>
      <p:ext uri="{BB962C8B-B14F-4D97-AF65-F5344CB8AC3E}">
        <p14:creationId xmlns:p14="http://schemas.microsoft.com/office/powerpoint/2010/main" val="2209949186"/>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b554553c-748b-4189-a5a3-c522c630a41e"/>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b50a422f-301f-4fa5-bbd4-d22046ec3c52"/>
    <ds:schemaRef ds:uri="http://purl.org/dc/term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FF933332-A0D8-43E9-A98A-82FDEC698A51}"/>
</file>

<file path=docProps/app.xml><?xml version="1.0" encoding="utf-8"?>
<Properties xmlns="http://schemas.openxmlformats.org/officeDocument/2006/extended-properties" xmlns:vt="http://schemas.openxmlformats.org/officeDocument/2006/docPropsVTypes">
  <Template>FR3 Comms Approach v1.0 221018</Template>
  <TotalTime>19344</TotalTime>
  <Words>546</Words>
  <Application>Microsoft Office PowerPoint</Application>
  <PresentationFormat>On-screen Show (16:9)</PresentationFormat>
  <Paragraphs>111</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Poppins Medium</vt:lpstr>
      <vt:lpstr>Symbol</vt:lpstr>
      <vt:lpstr>FR3 Comms Approach v1.0 221018</vt:lpstr>
      <vt:lpstr>General Change Budget BP22 YTD</vt:lpstr>
      <vt:lpstr>Forecasted Year End Spend (BP22)</vt:lpstr>
      <vt:lpstr>General Change Budget BP23</vt:lpstr>
      <vt:lpstr>PowerPoint Presentation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James Rigby</cp:lastModifiedBy>
  <cp:revision>131</cp:revision>
  <cp:lastPrinted>2020-09-03T10:38:05Z</cp:lastPrinted>
  <dcterms:created xsi:type="dcterms:W3CDTF">2018-10-22T13:17:46Z</dcterms:created>
  <dcterms:modified xsi:type="dcterms:W3CDTF">2022-10-03T07:48:24Z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0x010100D6C222594353C846A5CC2DE64DC21269</vt:lpwstr>
  </property>
</Properties>
</file>