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886" r:id="rId5"/>
    <p:sldId id="891" r:id="rId6"/>
    <p:sldId id="889"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on Follows1" initials="JF" lastIdx="1" clrIdx="6">
    <p:extLst>
      <p:ext uri="{19B8F6BF-5375-455C-9EA6-DF929625EA0E}">
        <p15:presenceInfo xmlns:p15="http://schemas.microsoft.com/office/powerpoint/2012/main" userId="S::jon.follows1@xoserve.com::03766345-d5c6-469f-bc0c-a01247b0b53a"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8" name="Paul Orsler" initials="PO" lastIdx="4" clrIdx="7">
    <p:extLst>
      <p:ext uri="{19B8F6BF-5375-455C-9EA6-DF929625EA0E}">
        <p15:presenceInfo xmlns:p15="http://schemas.microsoft.com/office/powerpoint/2012/main" userId="S::paul.orsler@xoserve.com::0fe27abf-47b1-4035-89e4-039935425a3c"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Tara Ross" initials="TR" lastIdx="2" clrIdx="5">
    <p:extLst>
      <p:ext uri="{19B8F6BF-5375-455C-9EA6-DF929625EA0E}">
        <p15:presenceInfo xmlns:p15="http://schemas.microsoft.com/office/powerpoint/2012/main" userId="S::tara.ross@xoserve.com::eebeb48c-0abb-434f-9a90-69fd5ba60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FFBF00"/>
    <a:srgbClr val="FFFFFF"/>
    <a:srgbClr val="B1D6E8"/>
    <a:srgbClr val="CCFF99"/>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456A0D-05D9-4D3B-86C9-614AFA935B0F}" v="1" dt="2022-10-03T10:32:12.5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9" d="100"/>
          <a:sy n="129" d="100"/>
        </p:scale>
        <p:origin x="216"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Hopkins" userId="261e3536-8f3c-426f-8011-5eb8d44fb3bc" providerId="ADAL" clId="{EA456A0D-05D9-4D3B-86C9-614AFA935B0F}"/>
    <pc:docChg chg="undo custSel addSld delSld modSld">
      <pc:chgData name="Peter Hopkins" userId="261e3536-8f3c-426f-8011-5eb8d44fb3bc" providerId="ADAL" clId="{EA456A0D-05D9-4D3B-86C9-614AFA935B0F}" dt="2022-10-03T10:39:47.112" v="401" actId="13926"/>
      <pc:docMkLst>
        <pc:docMk/>
      </pc:docMkLst>
      <pc:sldChg chg="modSp mod delCm">
        <pc:chgData name="Peter Hopkins" userId="261e3536-8f3c-426f-8011-5eb8d44fb3bc" providerId="ADAL" clId="{EA456A0D-05D9-4D3B-86C9-614AFA935B0F}" dt="2022-10-03T10:36:17.150" v="131" actId="1592"/>
        <pc:sldMkLst>
          <pc:docMk/>
          <pc:sldMk cId="4229988813" sldId="886"/>
        </pc:sldMkLst>
        <pc:spChg chg="mod">
          <ac:chgData name="Peter Hopkins" userId="261e3536-8f3c-426f-8011-5eb8d44fb3bc" providerId="ADAL" clId="{EA456A0D-05D9-4D3B-86C9-614AFA935B0F}" dt="2022-10-03T10:32:31.617" v="15" actId="20577"/>
          <ac:spMkLst>
            <pc:docMk/>
            <pc:sldMk cId="4229988813" sldId="886"/>
            <ac:spMk id="2" creationId="{172FCC0C-6A43-492C-87F0-21944FBAC77A}"/>
          </ac:spMkLst>
        </pc:spChg>
      </pc:sldChg>
      <pc:sldChg chg="modSp mod delCm">
        <pc:chgData name="Peter Hopkins" userId="261e3536-8f3c-426f-8011-5eb8d44fb3bc" providerId="ADAL" clId="{EA456A0D-05D9-4D3B-86C9-614AFA935B0F}" dt="2022-10-03T10:39:47.112" v="401" actId="13926"/>
        <pc:sldMkLst>
          <pc:docMk/>
          <pc:sldMk cId="4247919414" sldId="889"/>
        </pc:sldMkLst>
        <pc:graphicFrameChg chg="mod modGraphic">
          <ac:chgData name="Peter Hopkins" userId="261e3536-8f3c-426f-8011-5eb8d44fb3bc" providerId="ADAL" clId="{EA456A0D-05D9-4D3B-86C9-614AFA935B0F}" dt="2022-10-03T10:39:47.112" v="401" actId="13926"/>
          <ac:graphicFrameMkLst>
            <pc:docMk/>
            <pc:sldMk cId="4247919414" sldId="889"/>
            <ac:graphicFrameMk id="6" creationId="{F07C51DE-845F-407A-80A2-9765C027A95B}"/>
          </ac:graphicFrameMkLst>
        </pc:graphicFrameChg>
        <pc:graphicFrameChg chg="modGraphic">
          <ac:chgData name="Peter Hopkins" userId="261e3536-8f3c-426f-8011-5eb8d44fb3bc" providerId="ADAL" clId="{EA456A0D-05D9-4D3B-86C9-614AFA935B0F}" dt="2022-10-03T10:34:45.406" v="67" actId="20577"/>
          <ac:graphicFrameMkLst>
            <pc:docMk/>
            <pc:sldMk cId="4247919414" sldId="889"/>
            <ac:graphicFrameMk id="7" creationId="{A2F136C1-2CA2-4565-8075-3C4871B44404}"/>
          </ac:graphicFrameMkLst>
        </pc:graphicFrameChg>
        <pc:graphicFrameChg chg="mod modGraphic">
          <ac:chgData name="Peter Hopkins" userId="261e3536-8f3c-426f-8011-5eb8d44fb3bc" providerId="ADAL" clId="{EA456A0D-05D9-4D3B-86C9-614AFA935B0F}" dt="2022-10-03T10:39:29.188" v="400" actId="1035"/>
          <ac:graphicFrameMkLst>
            <pc:docMk/>
            <pc:sldMk cId="4247919414" sldId="889"/>
            <ac:graphicFrameMk id="8" creationId="{0B4B15F8-0A65-4B5C-A45C-9DDC2222A040}"/>
          </ac:graphicFrameMkLst>
        </pc:graphicFrameChg>
      </pc:sldChg>
      <pc:sldChg chg="del">
        <pc:chgData name="Peter Hopkins" userId="261e3536-8f3c-426f-8011-5eb8d44fb3bc" providerId="ADAL" clId="{EA456A0D-05D9-4D3B-86C9-614AFA935B0F}" dt="2022-10-03T10:32:15.201" v="1" actId="47"/>
        <pc:sldMkLst>
          <pc:docMk/>
          <pc:sldMk cId="3736318660" sldId="890"/>
        </pc:sldMkLst>
      </pc:sldChg>
      <pc:sldChg chg="modSp add mod">
        <pc:chgData name="Peter Hopkins" userId="261e3536-8f3c-426f-8011-5eb8d44fb3bc" providerId="ADAL" clId="{EA456A0D-05D9-4D3B-86C9-614AFA935B0F}" dt="2022-10-03T10:34:23.839" v="61" actId="20577"/>
        <pc:sldMkLst>
          <pc:docMk/>
          <pc:sldMk cId="2927861201" sldId="891"/>
        </pc:sldMkLst>
        <pc:spChg chg="mod">
          <ac:chgData name="Peter Hopkins" userId="261e3536-8f3c-426f-8011-5eb8d44fb3bc" providerId="ADAL" clId="{EA456A0D-05D9-4D3B-86C9-614AFA935B0F}" dt="2022-10-03T10:34:23.839" v="61" actId="20577"/>
          <ac:spMkLst>
            <pc:docMk/>
            <pc:sldMk cId="2927861201" sldId="891"/>
            <ac:spMk id="3" creationId="{8DE965E7-C99E-3673-D040-BC615C3BED8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03/10/2022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41221354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FCC0C-6A43-492C-87F0-21944FBAC77A}"/>
              </a:ext>
            </a:extLst>
          </p:cNvPr>
          <p:cNvSpPr>
            <a:spLocks noGrp="1"/>
          </p:cNvSpPr>
          <p:nvPr>
            <p:ph type="ctrTitle"/>
          </p:nvPr>
        </p:nvSpPr>
        <p:spPr>
          <a:xfrm>
            <a:off x="685800" y="1850624"/>
            <a:ext cx="7772400" cy="1102519"/>
          </a:xfrm>
        </p:spPr>
        <p:txBody>
          <a:bodyPr>
            <a:normAutofit fontScale="90000"/>
          </a:bodyPr>
          <a:lstStyle/>
          <a:p>
            <a:br>
              <a:rPr lang="en-GB" dirty="0">
                <a:latin typeface="Poppins Light"/>
                <a:cs typeface="Poppins Light"/>
              </a:rPr>
            </a:br>
            <a:br>
              <a:rPr lang="en-GB" dirty="0">
                <a:latin typeface="Poppins Light"/>
                <a:cs typeface="Poppins Light"/>
              </a:rPr>
            </a:br>
            <a:br>
              <a:rPr lang="en-GB" dirty="0">
                <a:latin typeface="+mn-lt"/>
                <a:cs typeface="Poppins Light"/>
              </a:rPr>
            </a:br>
            <a:r>
              <a:rPr lang="en-GB" dirty="0">
                <a:latin typeface="+mn-lt"/>
                <a:cs typeface="Poppins Light"/>
              </a:rPr>
              <a:t>March 23 </a:t>
            </a:r>
            <a:r>
              <a:rPr lang="en-GB" dirty="0" err="1">
                <a:latin typeface="+mn-lt"/>
                <a:cs typeface="Poppins Light"/>
              </a:rPr>
              <a:t>Adhoc</a:t>
            </a:r>
            <a:r>
              <a:rPr lang="en-GB" dirty="0">
                <a:latin typeface="+mn-lt"/>
                <a:cs typeface="Poppins Light"/>
              </a:rPr>
              <a:t> Release </a:t>
            </a:r>
            <a:br>
              <a:rPr lang="en-GB" dirty="0">
                <a:latin typeface="+mn-lt"/>
                <a:cs typeface="Poppins Light"/>
              </a:rPr>
            </a:br>
            <a:br>
              <a:rPr lang="en-GB" dirty="0">
                <a:latin typeface="+mn-lt"/>
                <a:cs typeface="Poppins Light"/>
              </a:rPr>
            </a:br>
            <a:r>
              <a:rPr lang="en-GB" dirty="0">
                <a:latin typeface="+mn-lt"/>
                <a:cs typeface="Poppins Light"/>
              </a:rPr>
              <a:t>Change Status &amp; Scope Approval</a:t>
            </a:r>
            <a:br>
              <a:rPr lang="en-GB" dirty="0">
                <a:latin typeface="+mn-lt"/>
              </a:rPr>
            </a:br>
            <a:endParaRPr lang="en-GB" dirty="0">
              <a:latin typeface="+mn-lt"/>
            </a:endParaRPr>
          </a:p>
        </p:txBody>
      </p:sp>
    </p:spTree>
    <p:extLst>
      <p:ext uri="{BB962C8B-B14F-4D97-AF65-F5344CB8AC3E}">
        <p14:creationId xmlns:p14="http://schemas.microsoft.com/office/powerpoint/2010/main" val="422998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78C3D-C110-9B6B-F314-377FECDC0E0A}"/>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8DE965E7-C99E-3673-D040-BC615C3BED88}"/>
              </a:ext>
            </a:extLst>
          </p:cNvPr>
          <p:cNvSpPr>
            <a:spLocks noGrp="1"/>
          </p:cNvSpPr>
          <p:nvPr>
            <p:ph idx="1"/>
          </p:nvPr>
        </p:nvSpPr>
        <p:spPr/>
        <p:txBody>
          <a:bodyPr>
            <a:normAutofit fontScale="85000" lnSpcReduction="20000"/>
          </a:bodyPr>
          <a:lstStyle/>
          <a:p>
            <a:pPr marL="0" indent="0">
              <a:buNone/>
            </a:pPr>
            <a:r>
              <a:rPr lang="en-GB" sz="1200" dirty="0"/>
              <a:t>There are 3 changes in the pipeline that need to be delivered by 1</a:t>
            </a:r>
            <a:r>
              <a:rPr lang="en-GB" sz="1200" baseline="30000" dirty="0"/>
              <a:t>st</a:t>
            </a:r>
            <a:r>
              <a:rPr lang="en-GB" sz="1200" dirty="0"/>
              <a:t> April 2023:</a:t>
            </a:r>
          </a:p>
          <a:p>
            <a:endParaRPr lang="en-GB" sz="1200" dirty="0"/>
          </a:p>
          <a:p>
            <a:r>
              <a:rPr lang="en-GB" sz="1200" b="1" dirty="0"/>
              <a:t>XRN5143 Transfer of NDM sampling obligations from Cadent, WWU, and NGN to the CDSP</a:t>
            </a:r>
          </a:p>
          <a:p>
            <a:pPr marL="0" indent="0">
              <a:buNone/>
            </a:pPr>
            <a:r>
              <a:rPr lang="en-GB" sz="1200" dirty="0"/>
              <a:t>Obligations will transfer to CDSP from 1</a:t>
            </a:r>
            <a:r>
              <a:rPr lang="en-GB" sz="1200" baseline="30000" dirty="0"/>
              <a:t>st</a:t>
            </a:r>
            <a:r>
              <a:rPr lang="en-GB" sz="1200" dirty="0"/>
              <a:t> April so this change has to be delivered by then so that the CDSP can fulfil those obligations.</a:t>
            </a:r>
          </a:p>
          <a:p>
            <a:pPr marL="0" indent="0">
              <a:buNone/>
            </a:pPr>
            <a:r>
              <a:rPr lang="en-GB" sz="1200" dirty="0"/>
              <a:t>The solution change pack for this change has been reviewed and approved by the three DNs and detailed design is in progress.</a:t>
            </a:r>
          </a:p>
          <a:p>
            <a:pPr marL="0" indent="0">
              <a:buNone/>
            </a:pPr>
            <a:endParaRPr lang="en-GB" sz="1200" dirty="0"/>
          </a:p>
          <a:p>
            <a:r>
              <a:rPr lang="en-GB" sz="1200" b="1" dirty="0"/>
              <a:t>XRN5379 DM Class 1 Read Service</a:t>
            </a:r>
          </a:p>
          <a:p>
            <a:pPr marL="0" indent="0">
              <a:buNone/>
            </a:pPr>
            <a:r>
              <a:rPr lang="en-GB" sz="1200" dirty="0"/>
              <a:t>As a result of MOD0710S, the CDSP will be obligated to take on Class 1 Read Service provision and a new contract will be in place from 1</a:t>
            </a:r>
            <a:r>
              <a:rPr lang="en-GB" sz="1200" baseline="30000" dirty="0"/>
              <a:t>st</a:t>
            </a:r>
            <a:r>
              <a:rPr lang="en-GB" sz="1200" dirty="0"/>
              <a:t> April 2023.</a:t>
            </a:r>
          </a:p>
          <a:p>
            <a:pPr marL="0" indent="0">
              <a:buNone/>
            </a:pPr>
            <a:r>
              <a:rPr lang="en-GB" sz="1200" dirty="0"/>
              <a:t>The solution option change pack for this change has been approved and a detailed design change pack will be presented to ChMC in November 2022 for approval.</a:t>
            </a:r>
          </a:p>
          <a:p>
            <a:endParaRPr lang="en-GB" sz="1200" dirty="0"/>
          </a:p>
          <a:p>
            <a:r>
              <a:rPr lang="en-GB" sz="1200" b="1" dirty="0"/>
              <a:t>XRN5472 Creation of a UK Link API to consume daily weather data for Demand Estimation</a:t>
            </a:r>
          </a:p>
          <a:p>
            <a:pPr marL="0" indent="0">
              <a:buNone/>
            </a:pPr>
            <a:r>
              <a:rPr lang="en-GB" sz="1200" dirty="0"/>
              <a:t>Weather data is interfaced into UK Link to support demand estimation. This change is required to provision an API so that the weather data can be consumed. Currently the data is passed over via file transfer but this will no longer be possible after 1</a:t>
            </a:r>
            <a:r>
              <a:rPr lang="en-GB" sz="1200" baseline="30000" dirty="0"/>
              <a:t>st</a:t>
            </a:r>
            <a:r>
              <a:rPr lang="en-GB" sz="1200" dirty="0"/>
              <a:t> April 2023.</a:t>
            </a:r>
          </a:p>
          <a:p>
            <a:pPr marL="0" indent="0">
              <a:buNone/>
            </a:pPr>
            <a:r>
              <a:rPr lang="en-GB" sz="1200" dirty="0"/>
              <a:t>The solution change pack for this change is being presented for approval at ChMC in October 2022 and detailed design will follow with a change pack being shared for information at a future meeting, as there is no customer impact of this change the detail design does not need approval from ChMC.</a:t>
            </a:r>
          </a:p>
          <a:p>
            <a:pPr marL="0" indent="0">
              <a:buNone/>
            </a:pPr>
            <a:endParaRPr lang="en-GB" sz="1200" dirty="0"/>
          </a:p>
          <a:p>
            <a:pPr marL="0" indent="0">
              <a:buNone/>
            </a:pPr>
            <a:r>
              <a:rPr lang="en-GB" sz="1200" dirty="0"/>
              <a:t>Because all three need to be delivered within a similar time frame, the proposal is to deliver them together as part of a single </a:t>
            </a:r>
            <a:r>
              <a:rPr lang="en-GB" sz="1200" dirty="0" err="1"/>
              <a:t>adhoc</a:t>
            </a:r>
            <a:r>
              <a:rPr lang="en-GB" sz="1200" dirty="0"/>
              <a:t> release in March 2023.</a:t>
            </a:r>
          </a:p>
          <a:p>
            <a:pPr marL="0" indent="0">
              <a:buNone/>
            </a:pPr>
            <a:endParaRPr lang="en-GB" sz="1200" dirty="0"/>
          </a:p>
          <a:p>
            <a:pPr marL="0" indent="0">
              <a:buNone/>
            </a:pPr>
            <a:r>
              <a:rPr lang="en-GB" sz="1200" dirty="0"/>
              <a:t>The following slide confirms the scope for this release and, if approved, a BER will be presented to the ChMC in November 2022 for approval of the costs to complete the delivery.</a:t>
            </a:r>
          </a:p>
        </p:txBody>
      </p:sp>
    </p:spTree>
    <p:extLst>
      <p:ext uri="{BB962C8B-B14F-4D97-AF65-F5344CB8AC3E}">
        <p14:creationId xmlns:p14="http://schemas.microsoft.com/office/powerpoint/2010/main" val="2927861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F0ABA-0709-4BA4-83D5-0CA40ABAEBC5}"/>
              </a:ext>
            </a:extLst>
          </p:cNvPr>
          <p:cNvSpPr>
            <a:spLocks noGrp="1"/>
          </p:cNvSpPr>
          <p:nvPr>
            <p:ph type="title"/>
          </p:nvPr>
        </p:nvSpPr>
        <p:spPr>
          <a:xfrm>
            <a:off x="457200" y="123477"/>
            <a:ext cx="8229600" cy="498688"/>
          </a:xfrm>
        </p:spPr>
        <p:txBody>
          <a:bodyPr>
            <a:normAutofit fontScale="90000"/>
          </a:bodyPr>
          <a:lstStyle/>
          <a:p>
            <a:r>
              <a:rPr lang="en-GB">
                <a:latin typeface="Arial"/>
                <a:cs typeface="Arial"/>
              </a:rPr>
              <a:t>Proposed Scope </a:t>
            </a:r>
            <a:endParaRPr lang="en-GB"/>
          </a:p>
        </p:txBody>
      </p:sp>
      <p:graphicFrame>
        <p:nvGraphicFramePr>
          <p:cNvPr id="7" name="Table 4">
            <a:extLst>
              <a:ext uri="{FF2B5EF4-FFF2-40B4-BE49-F238E27FC236}">
                <a16:creationId xmlns:a16="http://schemas.microsoft.com/office/drawing/2014/main" id="{A2F136C1-2CA2-4565-8075-3C4871B44404}"/>
              </a:ext>
            </a:extLst>
          </p:cNvPr>
          <p:cNvGraphicFramePr>
            <a:graphicFrameLocks/>
          </p:cNvGraphicFramePr>
          <p:nvPr>
            <p:extLst>
              <p:ext uri="{D42A27DB-BD31-4B8C-83A1-F6EECF244321}">
                <p14:modId xmlns:p14="http://schemas.microsoft.com/office/powerpoint/2010/main" val="3088504025"/>
              </p:ext>
            </p:extLst>
          </p:nvPr>
        </p:nvGraphicFramePr>
        <p:xfrm>
          <a:off x="215591" y="622164"/>
          <a:ext cx="8712062" cy="1113456"/>
        </p:xfrm>
        <a:graphic>
          <a:graphicData uri="http://schemas.openxmlformats.org/drawingml/2006/table">
            <a:tbl>
              <a:tblPr firstRow="1" bandRow="1">
                <a:tableStyleId>{5C22544A-7EE6-4342-B048-85BDC9FD1C3A}</a:tableStyleId>
              </a:tblPr>
              <a:tblGrid>
                <a:gridCol w="3650165">
                  <a:extLst>
                    <a:ext uri="{9D8B030D-6E8A-4147-A177-3AD203B41FA5}">
                      <a16:colId xmlns:a16="http://schemas.microsoft.com/office/drawing/2014/main" val="3885288750"/>
                    </a:ext>
                  </a:extLst>
                </a:gridCol>
                <a:gridCol w="5061897">
                  <a:extLst>
                    <a:ext uri="{9D8B030D-6E8A-4147-A177-3AD203B41FA5}">
                      <a16:colId xmlns:a16="http://schemas.microsoft.com/office/drawing/2014/main" val="2666035350"/>
                    </a:ext>
                  </a:extLst>
                </a:gridCol>
              </a:tblGrid>
              <a:tr h="278364">
                <a:tc>
                  <a:txBody>
                    <a:bodyPr/>
                    <a:lstStyle/>
                    <a:p>
                      <a:r>
                        <a:rPr lang="en-GB" sz="900">
                          <a:solidFill>
                            <a:schemeClr val="bg1"/>
                          </a:solidFill>
                        </a:rPr>
                        <a:t>Release </a:t>
                      </a:r>
                    </a:p>
                  </a:txBody>
                  <a:tcPr marL="72000" marR="72000" marT="36000" marB="36000" anchor="ctr">
                    <a:solidFill>
                      <a:schemeClr val="accent1"/>
                    </a:solidFill>
                  </a:tcPr>
                </a:tc>
                <a:tc>
                  <a:txBody>
                    <a:bodyPr/>
                    <a:lstStyle/>
                    <a:p>
                      <a:r>
                        <a:rPr lang="en-GB" sz="900" dirty="0">
                          <a:solidFill>
                            <a:schemeClr val="tx1"/>
                          </a:solidFill>
                        </a:rPr>
                        <a:t>March 23 </a:t>
                      </a:r>
                      <a:r>
                        <a:rPr lang="en-GB" sz="900" dirty="0" err="1">
                          <a:solidFill>
                            <a:schemeClr val="tx1"/>
                          </a:solidFill>
                        </a:rPr>
                        <a:t>Adhoc</a:t>
                      </a:r>
                      <a:r>
                        <a:rPr lang="en-GB" sz="900" dirty="0">
                          <a:solidFill>
                            <a:schemeClr val="tx1"/>
                          </a:solidFill>
                        </a:rPr>
                        <a:t> Release </a:t>
                      </a:r>
                    </a:p>
                  </a:txBody>
                  <a:tcPr marL="72000" marR="72000" marT="36000" marB="36000" anchor="ctr">
                    <a:solidFill>
                      <a:schemeClr val="tx2">
                        <a:lumMod val="20000"/>
                        <a:lumOff val="80000"/>
                      </a:schemeClr>
                    </a:solidFill>
                  </a:tcPr>
                </a:tc>
                <a:extLst>
                  <a:ext uri="{0D108BD9-81ED-4DB2-BD59-A6C34878D82A}">
                    <a16:rowId xmlns:a16="http://schemas.microsoft.com/office/drawing/2014/main" val="4084182278"/>
                  </a:ext>
                </a:extLst>
              </a:tr>
              <a:tr h="278364">
                <a:tc>
                  <a:txBody>
                    <a:bodyPr/>
                    <a:lstStyle/>
                    <a:p>
                      <a:r>
                        <a:rPr lang="en-GB" sz="900" b="1">
                          <a:solidFill>
                            <a:schemeClr val="bg1"/>
                          </a:solidFill>
                        </a:rPr>
                        <a:t>Implementation Date</a:t>
                      </a:r>
                    </a:p>
                  </a:txBody>
                  <a:tcPr marL="72000" marR="72000" marT="36000" marB="36000" anchor="ctr">
                    <a:solidFill>
                      <a:schemeClr val="accent1"/>
                    </a:solidFill>
                  </a:tcPr>
                </a:tc>
                <a:tc>
                  <a:txBody>
                    <a:bodyPr/>
                    <a:lstStyle/>
                    <a:p>
                      <a:r>
                        <a:rPr lang="en-GB" sz="900"/>
                        <a:t>25</a:t>
                      </a:r>
                      <a:r>
                        <a:rPr lang="en-GB" sz="900" baseline="30000"/>
                        <a:t>th </a:t>
                      </a:r>
                      <a:r>
                        <a:rPr lang="en-GB" sz="900"/>
                        <a:t>March 2023</a:t>
                      </a:r>
                    </a:p>
                  </a:txBody>
                  <a:tcPr marL="72000" marR="72000" marT="36000" marB="36000" anchor="ctr">
                    <a:solidFill>
                      <a:schemeClr val="tx2">
                        <a:lumMod val="20000"/>
                        <a:lumOff val="80000"/>
                      </a:schemeClr>
                    </a:solidFill>
                  </a:tcPr>
                </a:tc>
                <a:extLst>
                  <a:ext uri="{0D108BD9-81ED-4DB2-BD59-A6C34878D82A}">
                    <a16:rowId xmlns:a16="http://schemas.microsoft.com/office/drawing/2014/main" val="1909645996"/>
                  </a:ext>
                </a:extLst>
              </a:tr>
              <a:tr h="278364">
                <a:tc>
                  <a:txBody>
                    <a:bodyPr/>
                    <a:lstStyle/>
                    <a:p>
                      <a:r>
                        <a:rPr lang="en-GB" sz="900" b="1">
                          <a:solidFill>
                            <a:schemeClr val="bg1"/>
                          </a:solidFill>
                        </a:rPr>
                        <a:t>Contingency Implementation Date</a:t>
                      </a:r>
                    </a:p>
                  </a:txBody>
                  <a:tcPr marL="72000" marR="72000" marT="36000" marB="36000" anchor="ctr">
                    <a:solidFill>
                      <a:schemeClr val="accent1"/>
                    </a:solidFill>
                  </a:tcPr>
                </a:tc>
                <a:tc>
                  <a:txBody>
                    <a:bodyPr/>
                    <a:lstStyle/>
                    <a:p>
                      <a:r>
                        <a:rPr lang="en-GB" sz="900"/>
                        <a:t>1</a:t>
                      </a:r>
                      <a:r>
                        <a:rPr lang="en-GB" sz="900" baseline="30000"/>
                        <a:t>st</a:t>
                      </a:r>
                      <a:r>
                        <a:rPr lang="en-GB" sz="900"/>
                        <a:t> April 2023</a:t>
                      </a:r>
                    </a:p>
                  </a:txBody>
                  <a:tcPr marL="72000" marR="72000" marT="36000" marB="36000" anchor="ctr">
                    <a:solidFill>
                      <a:schemeClr val="tx2">
                        <a:lumMod val="20000"/>
                        <a:lumOff val="80000"/>
                      </a:schemeClr>
                    </a:solidFill>
                  </a:tcPr>
                </a:tc>
                <a:extLst>
                  <a:ext uri="{0D108BD9-81ED-4DB2-BD59-A6C34878D82A}">
                    <a16:rowId xmlns:a16="http://schemas.microsoft.com/office/drawing/2014/main" val="224234668"/>
                  </a:ext>
                </a:extLst>
              </a:tr>
              <a:tr h="278364">
                <a:tc>
                  <a:txBody>
                    <a:bodyPr/>
                    <a:lstStyle/>
                    <a:p>
                      <a:r>
                        <a:rPr lang="en-GB" sz="900" b="1">
                          <a:solidFill>
                            <a:schemeClr val="bg1"/>
                          </a:solidFill>
                        </a:rPr>
                        <a:t>BER Approval being sought from ChMC</a:t>
                      </a:r>
                    </a:p>
                  </a:txBody>
                  <a:tcPr marL="72000" marR="72000" marT="36000" marB="36000" anchor="ctr">
                    <a:solidFill>
                      <a:schemeClr val="accent1"/>
                    </a:solidFill>
                  </a:tcPr>
                </a:tc>
                <a:tc>
                  <a:txBody>
                    <a:bodyPr/>
                    <a:lstStyle/>
                    <a:p>
                      <a:r>
                        <a:rPr lang="en-GB" sz="900" dirty="0"/>
                        <a:t>9</a:t>
                      </a:r>
                      <a:r>
                        <a:rPr lang="en-GB" sz="900" baseline="30000" dirty="0"/>
                        <a:t>th</a:t>
                      </a:r>
                      <a:r>
                        <a:rPr lang="en-GB" sz="900" dirty="0"/>
                        <a:t> November 2022 subject to prior approval of scope</a:t>
                      </a:r>
                    </a:p>
                  </a:txBody>
                  <a:tcPr marL="72000" marR="72000" marT="36000" marB="36000" anchor="ctr">
                    <a:solidFill>
                      <a:schemeClr val="tx2">
                        <a:lumMod val="20000"/>
                        <a:lumOff val="80000"/>
                      </a:schemeClr>
                    </a:solidFill>
                  </a:tcPr>
                </a:tc>
                <a:extLst>
                  <a:ext uri="{0D108BD9-81ED-4DB2-BD59-A6C34878D82A}">
                    <a16:rowId xmlns:a16="http://schemas.microsoft.com/office/drawing/2014/main" val="2451258960"/>
                  </a:ext>
                </a:extLst>
              </a:tr>
            </a:tbl>
          </a:graphicData>
        </a:graphic>
      </p:graphicFrame>
      <p:graphicFrame>
        <p:nvGraphicFramePr>
          <p:cNvPr id="8" name="Table 4">
            <a:extLst>
              <a:ext uri="{FF2B5EF4-FFF2-40B4-BE49-F238E27FC236}">
                <a16:creationId xmlns:a16="http://schemas.microsoft.com/office/drawing/2014/main" id="{0B4B15F8-0A65-4B5C-A45C-9DDC2222A040}"/>
              </a:ext>
            </a:extLst>
          </p:cNvPr>
          <p:cNvGraphicFramePr>
            <a:graphicFrameLocks/>
          </p:cNvGraphicFramePr>
          <p:nvPr>
            <p:extLst>
              <p:ext uri="{D42A27DB-BD31-4B8C-83A1-F6EECF244321}">
                <p14:modId xmlns:p14="http://schemas.microsoft.com/office/powerpoint/2010/main" val="1153385946"/>
              </p:ext>
            </p:extLst>
          </p:nvPr>
        </p:nvGraphicFramePr>
        <p:xfrm>
          <a:off x="215591" y="4281467"/>
          <a:ext cx="8712062" cy="625216"/>
        </p:xfrm>
        <a:graphic>
          <a:graphicData uri="http://schemas.openxmlformats.org/drawingml/2006/table">
            <a:tbl>
              <a:tblPr firstRow="1" bandRow="1">
                <a:tableStyleId>{5C22544A-7EE6-4342-B048-85BDC9FD1C3A}</a:tableStyleId>
              </a:tblPr>
              <a:tblGrid>
                <a:gridCol w="1851276">
                  <a:extLst>
                    <a:ext uri="{9D8B030D-6E8A-4147-A177-3AD203B41FA5}">
                      <a16:colId xmlns:a16="http://schemas.microsoft.com/office/drawing/2014/main" val="3885288750"/>
                    </a:ext>
                  </a:extLst>
                </a:gridCol>
                <a:gridCol w="6860786">
                  <a:extLst>
                    <a:ext uri="{9D8B030D-6E8A-4147-A177-3AD203B41FA5}">
                      <a16:colId xmlns:a16="http://schemas.microsoft.com/office/drawing/2014/main" val="1090101794"/>
                    </a:ext>
                  </a:extLst>
                </a:gridCol>
              </a:tblGrid>
              <a:tr h="278896">
                <a:tc>
                  <a:txBody>
                    <a:bodyPr/>
                    <a:lstStyle/>
                    <a:p>
                      <a:pPr lvl="1" algn="l"/>
                      <a:r>
                        <a:rPr lang="en-GB" sz="900">
                          <a:solidFill>
                            <a:schemeClr val="bg1"/>
                          </a:solidFill>
                        </a:rPr>
                        <a:t>Decision:</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lvl="1" algn="l"/>
                      <a:r>
                        <a:rPr lang="en-GB" sz="900" dirty="0">
                          <a:solidFill>
                            <a:schemeClr val="bg1"/>
                          </a:solidFill>
                        </a:rPr>
                        <a:t>Required from the committee on proposed scope above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4084182278"/>
                  </a:ext>
                </a:extLst>
              </a:tr>
              <a:tr h="278896">
                <a:tc>
                  <a:txBody>
                    <a:bodyPr/>
                    <a:lstStyle/>
                    <a:p>
                      <a:pPr lvl="1" algn="l"/>
                      <a:r>
                        <a:rPr lang="en-GB" sz="900" dirty="0">
                          <a:solidFill>
                            <a:schemeClr val="bg1"/>
                          </a:solidFill>
                        </a:rPr>
                        <a:t>Note: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lvl="1" algn="l"/>
                      <a:r>
                        <a:rPr lang="en-GB" sz="900" dirty="0">
                          <a:solidFill>
                            <a:schemeClr val="tx1"/>
                          </a:solidFill>
                        </a:rPr>
                        <a:t>Funding mechanism for the individual changes is still to be fully confirmed but this will be clearly articulated for necessary approval of the BER at November 2022 ChMC</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388474252"/>
                  </a:ext>
                </a:extLst>
              </a:tr>
            </a:tbl>
          </a:graphicData>
        </a:graphic>
      </p:graphicFrame>
      <p:graphicFrame>
        <p:nvGraphicFramePr>
          <p:cNvPr id="6" name="Table 4">
            <a:extLst>
              <a:ext uri="{FF2B5EF4-FFF2-40B4-BE49-F238E27FC236}">
                <a16:creationId xmlns:a16="http://schemas.microsoft.com/office/drawing/2014/main" id="{F07C51DE-845F-407A-80A2-9765C027A95B}"/>
              </a:ext>
            </a:extLst>
          </p:cNvPr>
          <p:cNvGraphicFramePr>
            <a:graphicFrameLocks/>
          </p:cNvGraphicFramePr>
          <p:nvPr>
            <p:extLst>
              <p:ext uri="{D42A27DB-BD31-4B8C-83A1-F6EECF244321}">
                <p14:modId xmlns:p14="http://schemas.microsoft.com/office/powerpoint/2010/main" val="555017966"/>
              </p:ext>
            </p:extLst>
          </p:nvPr>
        </p:nvGraphicFramePr>
        <p:xfrm>
          <a:off x="216349" y="1784782"/>
          <a:ext cx="8711303" cy="2435666"/>
        </p:xfrm>
        <a:graphic>
          <a:graphicData uri="http://schemas.openxmlformats.org/drawingml/2006/table">
            <a:tbl>
              <a:tblPr firstRow="1" bandRow="1">
                <a:tableStyleId>{5C22544A-7EE6-4342-B048-85BDC9FD1C3A}</a:tableStyleId>
              </a:tblPr>
              <a:tblGrid>
                <a:gridCol w="540277">
                  <a:extLst>
                    <a:ext uri="{9D8B030D-6E8A-4147-A177-3AD203B41FA5}">
                      <a16:colId xmlns:a16="http://schemas.microsoft.com/office/drawing/2014/main" val="3885288750"/>
                    </a:ext>
                  </a:extLst>
                </a:gridCol>
                <a:gridCol w="2196400">
                  <a:extLst>
                    <a:ext uri="{9D8B030D-6E8A-4147-A177-3AD203B41FA5}">
                      <a16:colId xmlns:a16="http://schemas.microsoft.com/office/drawing/2014/main" val="2666035350"/>
                    </a:ext>
                  </a:extLst>
                </a:gridCol>
                <a:gridCol w="679661">
                  <a:extLst>
                    <a:ext uri="{9D8B030D-6E8A-4147-A177-3AD203B41FA5}">
                      <a16:colId xmlns:a16="http://schemas.microsoft.com/office/drawing/2014/main" val="2207084505"/>
                    </a:ext>
                  </a:extLst>
                </a:gridCol>
                <a:gridCol w="798361">
                  <a:extLst>
                    <a:ext uri="{9D8B030D-6E8A-4147-A177-3AD203B41FA5}">
                      <a16:colId xmlns:a16="http://schemas.microsoft.com/office/drawing/2014/main" val="3233469831"/>
                    </a:ext>
                  </a:extLst>
                </a:gridCol>
                <a:gridCol w="593451">
                  <a:extLst>
                    <a:ext uri="{9D8B030D-6E8A-4147-A177-3AD203B41FA5}">
                      <a16:colId xmlns:a16="http://schemas.microsoft.com/office/drawing/2014/main" val="3264185382"/>
                    </a:ext>
                  </a:extLst>
                </a:gridCol>
                <a:gridCol w="593451">
                  <a:extLst>
                    <a:ext uri="{9D8B030D-6E8A-4147-A177-3AD203B41FA5}">
                      <a16:colId xmlns:a16="http://schemas.microsoft.com/office/drawing/2014/main" val="745820958"/>
                    </a:ext>
                  </a:extLst>
                </a:gridCol>
                <a:gridCol w="529417">
                  <a:extLst>
                    <a:ext uri="{9D8B030D-6E8A-4147-A177-3AD203B41FA5}">
                      <a16:colId xmlns:a16="http://schemas.microsoft.com/office/drawing/2014/main" val="2494587996"/>
                    </a:ext>
                  </a:extLst>
                </a:gridCol>
                <a:gridCol w="2780285">
                  <a:extLst>
                    <a:ext uri="{9D8B030D-6E8A-4147-A177-3AD203B41FA5}">
                      <a16:colId xmlns:a16="http://schemas.microsoft.com/office/drawing/2014/main" val="3315029670"/>
                    </a:ext>
                  </a:extLst>
                </a:gridCol>
              </a:tblGrid>
              <a:tr h="345641">
                <a:tc>
                  <a:txBody>
                    <a:bodyPr/>
                    <a:lstStyle/>
                    <a:p>
                      <a:pPr algn="ctr">
                        <a:spcAft>
                          <a:spcPts val="0"/>
                        </a:spcAft>
                      </a:pPr>
                      <a:r>
                        <a:rPr lang="en-GB" sz="900"/>
                        <a:t>XRN</a:t>
                      </a:r>
                    </a:p>
                  </a:txBody>
                  <a:tcPr marL="72000" marR="72000" marT="36000" marB="36000" anchor="ctr"/>
                </a:tc>
                <a:tc>
                  <a:txBody>
                    <a:bodyPr/>
                    <a:lstStyle/>
                    <a:p>
                      <a:pPr>
                        <a:spcAft>
                          <a:spcPts val="0"/>
                        </a:spcAft>
                      </a:pPr>
                      <a:r>
                        <a:rPr lang="en-GB" sz="900" dirty="0"/>
                        <a:t>Title</a:t>
                      </a:r>
                    </a:p>
                  </a:txBody>
                  <a:tcPr marL="72000" marR="72000" marT="36000" marB="36000" anchor="ctr"/>
                </a:tc>
                <a:tc>
                  <a:txBody>
                    <a:bodyPr/>
                    <a:lstStyle/>
                    <a:p>
                      <a:pPr>
                        <a:spcAft>
                          <a:spcPts val="0"/>
                        </a:spcAft>
                      </a:pPr>
                      <a:r>
                        <a:rPr lang="en-GB" sz="900"/>
                        <a:t>Proposer</a:t>
                      </a:r>
                    </a:p>
                  </a:txBody>
                  <a:tcPr marL="72000" marR="72000" marT="36000" marB="36000" anchor="ctr"/>
                </a:tc>
                <a:tc>
                  <a:txBody>
                    <a:bodyPr/>
                    <a:lstStyle/>
                    <a:p>
                      <a:pPr>
                        <a:spcAft>
                          <a:spcPts val="0"/>
                        </a:spcAft>
                      </a:pPr>
                      <a:r>
                        <a:rPr lang="en-GB" sz="900"/>
                        <a:t>Benefitting</a:t>
                      </a:r>
                    </a:p>
                  </a:txBody>
                  <a:tcPr marL="72000" marR="72000" marT="36000" marB="36000" anchor="ctr"/>
                </a:tc>
                <a:tc>
                  <a:txBody>
                    <a:bodyPr/>
                    <a:lstStyle/>
                    <a:p>
                      <a:pPr>
                        <a:spcAft>
                          <a:spcPts val="0"/>
                        </a:spcAft>
                      </a:pPr>
                      <a:r>
                        <a:rPr lang="en-GB" sz="900"/>
                        <a:t>Funded</a:t>
                      </a:r>
                    </a:p>
                    <a:p>
                      <a:pPr>
                        <a:spcAft>
                          <a:spcPts val="0"/>
                        </a:spcAft>
                      </a:pPr>
                      <a:r>
                        <a:rPr lang="en-GB" sz="900"/>
                        <a:t>By</a:t>
                      </a:r>
                    </a:p>
                  </a:txBody>
                  <a:tcPr marL="72000" marR="72000" marT="36000" marB="36000" anchor="ctr"/>
                </a:tc>
                <a:tc>
                  <a:txBody>
                    <a:bodyPr/>
                    <a:lstStyle/>
                    <a:p>
                      <a:pPr>
                        <a:spcAft>
                          <a:spcPts val="0"/>
                        </a:spcAft>
                      </a:pPr>
                      <a:r>
                        <a:rPr lang="en-GB" sz="900"/>
                        <a:t>HLSO</a:t>
                      </a:r>
                    </a:p>
                    <a:p>
                      <a:pPr>
                        <a:spcAft>
                          <a:spcPts val="0"/>
                        </a:spcAft>
                      </a:pPr>
                      <a:r>
                        <a:rPr lang="en-GB" sz="900"/>
                        <a:t>Est.</a:t>
                      </a:r>
                    </a:p>
                  </a:txBody>
                  <a:tcPr marL="72000" marR="72000" marT="36000" marB="36000" anchor="ctr"/>
                </a:tc>
                <a:tc>
                  <a:txBody>
                    <a:bodyPr/>
                    <a:lstStyle/>
                    <a:p>
                      <a:pPr>
                        <a:spcAft>
                          <a:spcPts val="0"/>
                        </a:spcAft>
                      </a:pPr>
                      <a:r>
                        <a:rPr lang="en-GB" sz="900"/>
                        <a:t>Points</a:t>
                      </a:r>
                    </a:p>
                  </a:txBody>
                  <a:tcPr marL="72000" marR="72000" marT="36000" marB="36000" anchor="ctr"/>
                </a:tc>
                <a:tc>
                  <a:txBody>
                    <a:bodyPr/>
                    <a:lstStyle/>
                    <a:p>
                      <a:pPr algn="ctr">
                        <a:spcAft>
                          <a:spcPts val="0"/>
                        </a:spcAft>
                      </a:pPr>
                      <a:r>
                        <a:rPr lang="en-GB" sz="900"/>
                        <a:t>Comments</a:t>
                      </a:r>
                    </a:p>
                  </a:txBody>
                  <a:tcPr marL="72000" marR="72000" marT="36000" marB="36000" anchor="ctr"/>
                </a:tc>
                <a:extLst>
                  <a:ext uri="{0D108BD9-81ED-4DB2-BD59-A6C34878D82A}">
                    <a16:rowId xmlns:a16="http://schemas.microsoft.com/office/drawing/2014/main" val="3477755440"/>
                  </a:ext>
                </a:extLst>
              </a:tr>
              <a:tr h="608600">
                <a:tc>
                  <a:txBody>
                    <a:bodyPr/>
                    <a:lstStyle/>
                    <a:p>
                      <a:pPr algn="ctr">
                        <a:spcAft>
                          <a:spcPts val="0"/>
                        </a:spcAft>
                      </a:pPr>
                      <a:r>
                        <a:rPr lang="en-GB" sz="900"/>
                        <a:t>5143</a:t>
                      </a:r>
                    </a:p>
                  </a:txBody>
                  <a:tcPr marL="72000" marR="72000" marT="36000" marB="36000" anchor="ctr">
                    <a:solidFill>
                      <a:schemeClr val="accent1">
                        <a:lumMod val="20000"/>
                        <a:lumOff val="80000"/>
                      </a:schemeClr>
                    </a:solidFill>
                  </a:tcPr>
                </a:tc>
                <a:tc>
                  <a:txBody>
                    <a:bodyPr/>
                    <a:lstStyle/>
                    <a:p>
                      <a:pPr>
                        <a:spcAft>
                          <a:spcPts val="0"/>
                        </a:spcAft>
                      </a:pPr>
                      <a:r>
                        <a:rPr lang="en-GB" sz="900"/>
                        <a:t>Transfer of NDM sampling obligations from Cadent, WWU, and NGN to the CDSP</a:t>
                      </a:r>
                    </a:p>
                  </a:txBody>
                  <a:tcPr marL="72000" marR="72000" marT="36000" marB="36000" anchor="ctr">
                    <a:solidFill>
                      <a:schemeClr val="accent1">
                        <a:lumMod val="20000"/>
                        <a:lumOff val="80000"/>
                      </a:schemeClr>
                    </a:solidFill>
                  </a:tcPr>
                </a:tc>
                <a:tc>
                  <a:txBody>
                    <a:bodyPr/>
                    <a:lstStyle/>
                    <a:p>
                      <a:pPr>
                        <a:spcAft>
                          <a:spcPts val="0"/>
                        </a:spcAft>
                      </a:pPr>
                      <a:r>
                        <a:rPr lang="en-GB" sz="900"/>
                        <a:t>Cadent</a:t>
                      </a:r>
                    </a:p>
                  </a:txBody>
                  <a:tcPr marL="72000" marR="72000" marT="36000" marB="36000" anchor="ctr">
                    <a:solidFill>
                      <a:schemeClr val="accent1">
                        <a:lumMod val="20000"/>
                        <a:lumOff val="80000"/>
                      </a:schemeClr>
                    </a:solidFill>
                  </a:tcPr>
                </a:tc>
                <a:tc>
                  <a:txBody>
                    <a:bodyPr/>
                    <a:lstStyle/>
                    <a:p>
                      <a:pPr>
                        <a:spcAft>
                          <a:spcPts val="0"/>
                        </a:spcAft>
                      </a:pPr>
                      <a:r>
                        <a:rPr lang="en-GB" sz="900" dirty="0"/>
                        <a:t>Cadent, WWU, NGN</a:t>
                      </a:r>
                    </a:p>
                  </a:txBody>
                  <a:tcPr marL="72000" marR="72000" marT="36000" marB="36000" anchor="ctr">
                    <a:solidFill>
                      <a:schemeClr val="accent1">
                        <a:lumMod val="20000"/>
                        <a:lumOff val="80000"/>
                      </a:schemeClr>
                    </a:solidFill>
                  </a:tcPr>
                </a:tc>
                <a:tc>
                  <a:txBody>
                    <a:bodyPr/>
                    <a:lstStyle/>
                    <a:p>
                      <a:pPr>
                        <a:spcAft>
                          <a:spcPts val="0"/>
                        </a:spcAft>
                      </a:pPr>
                      <a:r>
                        <a:rPr lang="en-GB" sz="900" dirty="0"/>
                        <a:t>Cadent, WWU, NGN</a:t>
                      </a:r>
                    </a:p>
                  </a:txBody>
                  <a:tcPr marL="72000" marR="72000" marT="36000" marB="36000" anchor="ctr">
                    <a:solidFill>
                      <a:schemeClr val="accent1">
                        <a:lumMod val="20000"/>
                        <a:lumOff val="80000"/>
                      </a:schemeClr>
                    </a:solidFill>
                  </a:tcPr>
                </a:tc>
                <a:tc>
                  <a:txBody>
                    <a:bodyPr/>
                    <a:lstStyle/>
                    <a:p>
                      <a:pPr algn="ctr">
                        <a:spcAft>
                          <a:spcPts val="0"/>
                        </a:spcAft>
                      </a:pPr>
                      <a:r>
                        <a:rPr lang="en-GB" sz="900" dirty="0"/>
                        <a:t>£100k</a:t>
                      </a:r>
                    </a:p>
                  </a:txBody>
                  <a:tcPr marL="72000" marR="72000" marT="36000" marB="36000" anchor="ctr">
                    <a:solidFill>
                      <a:schemeClr val="accent1">
                        <a:lumMod val="20000"/>
                        <a:lumOff val="80000"/>
                      </a:schemeClr>
                    </a:solidFill>
                  </a:tcPr>
                </a:tc>
                <a:tc>
                  <a:txBody>
                    <a:bodyPr/>
                    <a:lstStyle/>
                    <a:p>
                      <a:pPr algn="ctr">
                        <a:spcAft>
                          <a:spcPts val="0"/>
                        </a:spcAft>
                      </a:pPr>
                      <a:r>
                        <a:rPr lang="en-GB" sz="900"/>
                        <a:t>5</a:t>
                      </a:r>
                    </a:p>
                  </a:txBody>
                  <a:tcPr marL="72000" marR="72000" marT="36000" marB="36000" anchor="ctr">
                    <a:solidFill>
                      <a:schemeClr val="accent1">
                        <a:lumMod val="20000"/>
                        <a:lumOff val="80000"/>
                      </a:schemeClr>
                    </a:solidFill>
                  </a:tcPr>
                </a:tc>
                <a:tc>
                  <a:txBody>
                    <a:bodyPr/>
                    <a:lstStyle/>
                    <a:p>
                      <a:pPr marL="171450" indent="-171450" algn="l">
                        <a:spcAft>
                          <a:spcPts val="0"/>
                        </a:spcAft>
                        <a:buFont typeface="Arial" panose="020B0604020202020204" pitchFamily="34" charset="0"/>
                        <a:buChar char="•"/>
                      </a:pPr>
                      <a:r>
                        <a:rPr lang="en-GB" sz="900" dirty="0"/>
                        <a:t>Solution Change Pack approved by three DNs</a:t>
                      </a:r>
                    </a:p>
                    <a:p>
                      <a:pPr marL="171450" indent="-171450" algn="l">
                        <a:spcAft>
                          <a:spcPts val="0"/>
                        </a:spcAft>
                        <a:buFont typeface="Arial" panose="020B0604020202020204" pitchFamily="34" charset="0"/>
                        <a:buChar char="•"/>
                      </a:pPr>
                      <a:r>
                        <a:rPr lang="en-GB" sz="900" dirty="0"/>
                        <a:t>Design Change Pack to be approved by relevant DNs by end of November</a:t>
                      </a:r>
                    </a:p>
                  </a:txBody>
                  <a:tcPr marL="72000" marR="72000" marT="36000" marB="36000" anchor="ctr">
                    <a:solidFill>
                      <a:schemeClr val="accent1">
                        <a:lumMod val="20000"/>
                        <a:lumOff val="80000"/>
                      </a:schemeClr>
                    </a:solidFill>
                  </a:tcPr>
                </a:tc>
                <a:extLst>
                  <a:ext uri="{0D108BD9-81ED-4DB2-BD59-A6C34878D82A}">
                    <a16:rowId xmlns:a16="http://schemas.microsoft.com/office/drawing/2014/main" val="1909645996"/>
                  </a:ext>
                </a:extLst>
              </a:tr>
              <a:tr h="608600">
                <a:tc>
                  <a:txBody>
                    <a:bodyPr/>
                    <a:lstStyle/>
                    <a:p>
                      <a:pPr algn="ctr">
                        <a:spcAft>
                          <a:spcPts val="0"/>
                        </a:spcAft>
                      </a:pPr>
                      <a:r>
                        <a:rPr lang="en-GB" sz="900"/>
                        <a:t>5379</a:t>
                      </a:r>
                    </a:p>
                  </a:txBody>
                  <a:tcPr marL="72000" marR="72000" marT="36000" marB="36000" anchor="ctr">
                    <a:solidFill>
                      <a:schemeClr val="accent1">
                        <a:lumMod val="20000"/>
                        <a:lumOff val="80000"/>
                      </a:schemeClr>
                    </a:solidFill>
                  </a:tcPr>
                </a:tc>
                <a:tc>
                  <a:txBody>
                    <a:bodyPr/>
                    <a:lstStyle/>
                    <a:p>
                      <a:pPr>
                        <a:spcAft>
                          <a:spcPts val="0"/>
                        </a:spcAft>
                      </a:pPr>
                      <a:r>
                        <a:rPr lang="en-GB" sz="900"/>
                        <a:t>DM Class 1 Read Service</a:t>
                      </a:r>
                    </a:p>
                  </a:txBody>
                  <a:tcPr marL="72000" marR="72000" marT="36000" marB="36000" anchor="ctr">
                    <a:solidFill>
                      <a:schemeClr val="accent1">
                        <a:lumMod val="20000"/>
                        <a:lumOff val="80000"/>
                      </a:schemeClr>
                    </a:solidFill>
                  </a:tcPr>
                </a:tc>
                <a:tc>
                  <a:txBody>
                    <a:bodyPr/>
                    <a:lstStyle/>
                    <a:p>
                      <a:pPr>
                        <a:spcAft>
                          <a:spcPts val="0"/>
                        </a:spcAft>
                      </a:pPr>
                      <a:r>
                        <a:rPr lang="en-GB" sz="900"/>
                        <a:t>CDSP</a:t>
                      </a:r>
                    </a:p>
                  </a:txBody>
                  <a:tcPr marL="72000" marR="72000" marT="36000" marB="36000" anchor="ctr">
                    <a:solidFill>
                      <a:schemeClr val="accent1">
                        <a:lumMod val="20000"/>
                        <a:lumOff val="80000"/>
                      </a:schemeClr>
                    </a:solidFill>
                  </a:tcPr>
                </a:tc>
                <a:tc>
                  <a:txBody>
                    <a:bodyPr/>
                    <a:lstStyle/>
                    <a:p>
                      <a:pPr>
                        <a:spcAft>
                          <a:spcPts val="0"/>
                        </a:spcAft>
                      </a:pPr>
                      <a:r>
                        <a:rPr lang="en-GB" sz="900"/>
                        <a:t>GT, IGT</a:t>
                      </a:r>
                    </a:p>
                    <a:p>
                      <a:pPr>
                        <a:spcAft>
                          <a:spcPts val="0"/>
                        </a:spcAft>
                      </a:pPr>
                      <a:r>
                        <a:rPr lang="en-GB" sz="900"/>
                        <a:t>Shipper</a:t>
                      </a:r>
                    </a:p>
                    <a:p>
                      <a:pPr>
                        <a:spcAft>
                          <a:spcPts val="0"/>
                        </a:spcAft>
                      </a:pPr>
                      <a:r>
                        <a:rPr lang="en-GB" sz="900"/>
                        <a:t>DNO</a:t>
                      </a:r>
                    </a:p>
                  </a:txBody>
                  <a:tcPr marL="72000" marR="72000" marT="36000" marB="36000" anchor="ctr">
                    <a:solidFill>
                      <a:schemeClr val="accent1">
                        <a:lumMod val="20000"/>
                        <a:lumOff val="80000"/>
                      </a:schemeClr>
                    </a:solidFill>
                  </a:tcPr>
                </a:tc>
                <a:tc>
                  <a:txBody>
                    <a:bodyPr/>
                    <a:lstStyle/>
                    <a:p>
                      <a:pPr>
                        <a:spcAft>
                          <a:spcPts val="0"/>
                        </a:spcAft>
                      </a:pPr>
                      <a:r>
                        <a:rPr lang="en-GB" sz="900"/>
                        <a:t>Shipper</a:t>
                      </a:r>
                    </a:p>
                  </a:txBody>
                  <a:tcPr marL="72000" marR="72000" marT="36000" marB="36000" anchor="ctr">
                    <a:solidFill>
                      <a:schemeClr val="accent1">
                        <a:lumMod val="20000"/>
                        <a:lumOff val="80000"/>
                      </a:schemeClr>
                    </a:solidFill>
                  </a:tcPr>
                </a:tc>
                <a:tc>
                  <a:txBody>
                    <a:bodyPr/>
                    <a:lstStyle/>
                    <a:p>
                      <a:pPr algn="ctr">
                        <a:spcAft>
                          <a:spcPts val="0"/>
                        </a:spcAft>
                      </a:pPr>
                      <a:r>
                        <a:rPr lang="en-GB" sz="900"/>
                        <a:t>£150k</a:t>
                      </a:r>
                    </a:p>
                  </a:txBody>
                  <a:tcPr marL="72000" marR="72000" marT="36000" marB="36000" anchor="ctr">
                    <a:solidFill>
                      <a:schemeClr val="accent1">
                        <a:lumMod val="20000"/>
                        <a:lumOff val="80000"/>
                      </a:schemeClr>
                    </a:solidFill>
                  </a:tcPr>
                </a:tc>
                <a:tc>
                  <a:txBody>
                    <a:bodyPr/>
                    <a:lstStyle/>
                    <a:p>
                      <a:pPr algn="ctr">
                        <a:spcAft>
                          <a:spcPts val="0"/>
                        </a:spcAft>
                      </a:pPr>
                      <a:r>
                        <a:rPr lang="en-GB" sz="900"/>
                        <a:t>8</a:t>
                      </a:r>
                    </a:p>
                  </a:txBody>
                  <a:tcPr marL="72000" marR="72000" marT="36000" marB="36000" anchor="ctr">
                    <a:solidFill>
                      <a:schemeClr val="accent1">
                        <a:lumMod val="20000"/>
                        <a:lumOff val="80000"/>
                      </a:schemeClr>
                    </a:solidFill>
                  </a:tcPr>
                </a:tc>
                <a:tc>
                  <a:txBody>
                    <a:bodyPr/>
                    <a:lstStyle/>
                    <a:p>
                      <a:pPr marL="171450" indent="-171450" algn="l">
                        <a:spcAft>
                          <a:spcPts val="0"/>
                        </a:spcAft>
                        <a:buFont typeface="Arial" panose="020B0604020202020204" pitchFamily="34" charset="0"/>
                        <a:buChar char="•"/>
                      </a:pPr>
                      <a:r>
                        <a:rPr lang="en-GB" sz="900" dirty="0"/>
                        <a:t>Solution approved at August </a:t>
                      </a:r>
                      <a:r>
                        <a:rPr lang="en-GB" sz="900" dirty="0" err="1"/>
                        <a:t>ChMC</a:t>
                      </a:r>
                      <a:r>
                        <a:rPr lang="en-GB" sz="900" dirty="0"/>
                        <a:t>.</a:t>
                      </a:r>
                    </a:p>
                    <a:p>
                      <a:pPr marL="171450" indent="-171450" algn="l">
                        <a:spcAft>
                          <a:spcPts val="0"/>
                        </a:spcAft>
                        <a:buFont typeface="Arial" panose="020B0604020202020204" pitchFamily="34" charset="0"/>
                        <a:buChar char="•"/>
                      </a:pPr>
                      <a:r>
                        <a:rPr lang="en-GB" sz="900" dirty="0"/>
                        <a:t>Design Change Pack to be approved at November ChMC</a:t>
                      </a:r>
                    </a:p>
                  </a:txBody>
                  <a:tcPr marL="72000" marR="72000" marT="36000" marB="36000" anchor="ctr">
                    <a:solidFill>
                      <a:schemeClr val="accent1">
                        <a:lumMod val="20000"/>
                        <a:lumOff val="80000"/>
                      </a:schemeClr>
                    </a:solidFill>
                  </a:tcPr>
                </a:tc>
                <a:extLst>
                  <a:ext uri="{0D108BD9-81ED-4DB2-BD59-A6C34878D82A}">
                    <a16:rowId xmlns:a16="http://schemas.microsoft.com/office/drawing/2014/main" val="224234668"/>
                  </a:ext>
                </a:extLst>
              </a:tr>
              <a:tr h="608600">
                <a:tc>
                  <a:txBody>
                    <a:bodyPr/>
                    <a:lstStyle/>
                    <a:p>
                      <a:pPr algn="ctr">
                        <a:spcAft>
                          <a:spcPts val="0"/>
                        </a:spcAft>
                      </a:pPr>
                      <a:r>
                        <a:rPr lang="en-GB" sz="900"/>
                        <a:t>5472</a:t>
                      </a:r>
                    </a:p>
                  </a:txBody>
                  <a:tcPr marL="72000" marR="72000" marT="36000" marB="36000" anchor="ctr">
                    <a:solidFill>
                      <a:schemeClr val="accent1">
                        <a:lumMod val="20000"/>
                        <a:lumOff val="80000"/>
                      </a:schemeClr>
                    </a:solidFill>
                  </a:tcPr>
                </a:tc>
                <a:tc>
                  <a:txBody>
                    <a:bodyPr/>
                    <a:lstStyle/>
                    <a:p>
                      <a:pPr>
                        <a:spcAft>
                          <a:spcPts val="0"/>
                        </a:spcAft>
                      </a:pPr>
                      <a:r>
                        <a:rPr lang="en-GB" sz="900" dirty="0"/>
                        <a:t>Creation of a UK Link API to consume daily weather data for Demand Estimation</a:t>
                      </a:r>
                    </a:p>
                  </a:txBody>
                  <a:tcPr marL="72000" marR="72000" marT="36000" marB="36000" anchor="ctr">
                    <a:solidFill>
                      <a:schemeClr val="accent1">
                        <a:lumMod val="20000"/>
                        <a:lumOff val="80000"/>
                      </a:schemeClr>
                    </a:solidFill>
                  </a:tcPr>
                </a:tc>
                <a:tc>
                  <a:txBody>
                    <a:bodyPr/>
                    <a:lstStyle/>
                    <a:p>
                      <a:pPr>
                        <a:spcAft>
                          <a:spcPts val="0"/>
                        </a:spcAft>
                      </a:pPr>
                      <a:r>
                        <a:rPr lang="en-GB" sz="900"/>
                        <a:t>CDSP</a:t>
                      </a:r>
                    </a:p>
                  </a:txBody>
                  <a:tcPr marL="72000" marR="72000" marT="36000" marB="36000" anchor="ctr">
                    <a:solidFill>
                      <a:schemeClr val="accent1">
                        <a:lumMod val="20000"/>
                        <a:lumOff val="80000"/>
                      </a:schemeClr>
                    </a:solidFill>
                  </a:tcPr>
                </a:tc>
                <a:tc>
                  <a:txBody>
                    <a:bodyPr/>
                    <a:lstStyle/>
                    <a:p>
                      <a:pPr>
                        <a:spcAft>
                          <a:spcPts val="0"/>
                        </a:spcAft>
                      </a:pPr>
                      <a:r>
                        <a:rPr lang="en-GB" sz="900"/>
                        <a:t>GT, IGT</a:t>
                      </a:r>
                    </a:p>
                    <a:p>
                      <a:pPr>
                        <a:spcAft>
                          <a:spcPts val="0"/>
                        </a:spcAft>
                      </a:pPr>
                      <a:r>
                        <a:rPr lang="en-GB" sz="900"/>
                        <a:t>Shipper</a:t>
                      </a:r>
                    </a:p>
                    <a:p>
                      <a:pPr>
                        <a:spcAft>
                          <a:spcPts val="0"/>
                        </a:spcAft>
                      </a:pPr>
                      <a:r>
                        <a:rPr lang="en-GB" sz="900"/>
                        <a:t>DNO</a:t>
                      </a:r>
                    </a:p>
                  </a:txBody>
                  <a:tcPr marL="72000" marR="72000" marT="36000" marB="36000" anchor="ctr">
                    <a:solidFill>
                      <a:schemeClr val="accent1">
                        <a:lumMod val="20000"/>
                        <a:lumOff val="80000"/>
                      </a:schemeClr>
                    </a:solidFill>
                  </a:tcPr>
                </a:tc>
                <a:tc>
                  <a:txBody>
                    <a:bodyPr/>
                    <a:lstStyle/>
                    <a:p>
                      <a:pPr>
                        <a:spcAft>
                          <a:spcPts val="0"/>
                        </a:spcAft>
                      </a:pPr>
                      <a:r>
                        <a:rPr lang="en-GB" sz="900"/>
                        <a:t>Shipper</a:t>
                      </a:r>
                    </a:p>
                    <a:p>
                      <a:pPr>
                        <a:spcAft>
                          <a:spcPts val="0"/>
                        </a:spcAft>
                      </a:pPr>
                      <a:r>
                        <a:rPr lang="en-GB" sz="900"/>
                        <a:t>DNO</a:t>
                      </a:r>
                    </a:p>
                  </a:txBody>
                  <a:tcPr marL="72000" marR="72000" marT="36000" marB="36000" anchor="ctr">
                    <a:solidFill>
                      <a:schemeClr val="accent1">
                        <a:lumMod val="20000"/>
                        <a:lumOff val="80000"/>
                      </a:schemeClr>
                    </a:solidFill>
                  </a:tcPr>
                </a:tc>
                <a:tc>
                  <a:txBody>
                    <a:bodyPr/>
                    <a:lstStyle/>
                    <a:p>
                      <a:pPr algn="ctr">
                        <a:spcAft>
                          <a:spcPts val="0"/>
                        </a:spcAft>
                      </a:pPr>
                      <a:r>
                        <a:rPr lang="en-GB" sz="900"/>
                        <a:t>£75k</a:t>
                      </a:r>
                    </a:p>
                  </a:txBody>
                  <a:tcPr marL="72000" marR="72000" marT="36000" marB="36000" anchor="ctr">
                    <a:solidFill>
                      <a:schemeClr val="accent1">
                        <a:lumMod val="20000"/>
                        <a:lumOff val="80000"/>
                      </a:schemeClr>
                    </a:solidFill>
                  </a:tcPr>
                </a:tc>
                <a:tc>
                  <a:txBody>
                    <a:bodyPr/>
                    <a:lstStyle/>
                    <a:p>
                      <a:pPr algn="ctr">
                        <a:spcAft>
                          <a:spcPts val="0"/>
                        </a:spcAft>
                      </a:pPr>
                      <a:r>
                        <a:rPr lang="en-GB" sz="900"/>
                        <a:t>5</a:t>
                      </a:r>
                    </a:p>
                  </a:txBody>
                  <a:tcPr marL="72000" marR="72000" marT="36000" marB="36000" anchor="ctr">
                    <a:solidFill>
                      <a:schemeClr val="accent1">
                        <a:lumMod val="20000"/>
                        <a:lumOff val="80000"/>
                      </a:schemeClr>
                    </a:solidFill>
                  </a:tcPr>
                </a:tc>
                <a:tc>
                  <a:txBody>
                    <a:bodyPr/>
                    <a:lstStyle/>
                    <a:p>
                      <a:pPr marL="171450" indent="-171450" algn="l">
                        <a:spcAft>
                          <a:spcPts val="0"/>
                        </a:spcAft>
                        <a:buFont typeface="Arial" panose="020B0604020202020204" pitchFamily="34" charset="0"/>
                        <a:buChar char="•"/>
                      </a:pPr>
                      <a:r>
                        <a:rPr lang="en-GB" sz="900" dirty="0"/>
                        <a:t>Solution Change Pack submitted for approval at October </a:t>
                      </a:r>
                      <a:r>
                        <a:rPr lang="en-GB" sz="900" dirty="0" err="1"/>
                        <a:t>ChMC</a:t>
                      </a:r>
                      <a:endParaRPr lang="en-GB" sz="900" dirty="0"/>
                    </a:p>
                    <a:p>
                      <a:pPr marL="171450" indent="-171450" algn="l">
                        <a:spcAft>
                          <a:spcPts val="0"/>
                        </a:spcAft>
                        <a:buFont typeface="Arial" panose="020B0604020202020204" pitchFamily="34" charset="0"/>
                        <a:buChar char="•"/>
                      </a:pPr>
                      <a:r>
                        <a:rPr lang="en-GB" sz="900" dirty="0"/>
                        <a:t>Design Change Pack to be submitted at December ChMC</a:t>
                      </a:r>
                    </a:p>
                  </a:txBody>
                  <a:tcPr marL="72000" marR="72000" marT="36000" marB="36000" anchor="ctr">
                    <a:solidFill>
                      <a:schemeClr val="accent1">
                        <a:lumMod val="20000"/>
                        <a:lumOff val="80000"/>
                      </a:schemeClr>
                    </a:solidFill>
                  </a:tcPr>
                </a:tc>
                <a:extLst>
                  <a:ext uri="{0D108BD9-81ED-4DB2-BD59-A6C34878D82A}">
                    <a16:rowId xmlns:a16="http://schemas.microsoft.com/office/drawing/2014/main" val="3259878738"/>
                  </a:ext>
                </a:extLst>
              </a:tr>
              <a:tr h="251506">
                <a:tc>
                  <a:txBody>
                    <a:bodyPr/>
                    <a:lstStyle/>
                    <a:p>
                      <a:pPr>
                        <a:spcAft>
                          <a:spcPts val="0"/>
                        </a:spcAft>
                      </a:pPr>
                      <a:endParaRPr lang="en-GB" sz="900"/>
                    </a:p>
                  </a:txBody>
                  <a:tcPr marL="72000" marR="72000" marT="36000" marB="36000" anchor="ctr">
                    <a:solidFill>
                      <a:schemeClr val="accent1">
                        <a:lumMod val="20000"/>
                        <a:lumOff val="80000"/>
                      </a:schemeClr>
                    </a:solidFill>
                  </a:tcPr>
                </a:tc>
                <a:tc>
                  <a:txBody>
                    <a:bodyPr/>
                    <a:lstStyle/>
                    <a:p>
                      <a:pPr fontAlgn="auto">
                        <a:spcAft>
                          <a:spcPts val="0"/>
                        </a:spcAft>
                      </a:pPr>
                      <a:endParaRPr lang="en-GB" sz="900">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lumMod val="20000"/>
                        <a:lumOff val="80000"/>
                      </a:schemeClr>
                    </a:solidFill>
                  </a:tcPr>
                </a:tc>
                <a:tc>
                  <a:txBody>
                    <a:bodyPr/>
                    <a:lstStyle/>
                    <a:p>
                      <a:pPr fontAlgn="auto">
                        <a:spcAft>
                          <a:spcPts val="0"/>
                        </a:spcAft>
                      </a:pPr>
                      <a:endParaRPr lang="en-GB" sz="900">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lumMod val="20000"/>
                        <a:lumOff val="80000"/>
                      </a:schemeClr>
                    </a:solidFill>
                  </a:tcPr>
                </a:tc>
                <a:tc>
                  <a:txBody>
                    <a:bodyPr/>
                    <a:lstStyle/>
                    <a:p>
                      <a:pPr>
                        <a:spcAft>
                          <a:spcPts val="0"/>
                        </a:spcAft>
                      </a:pPr>
                      <a:endParaRPr lang="en-GB" sz="900"/>
                    </a:p>
                  </a:txBody>
                  <a:tcPr marL="72000" marR="72000" marT="36000" marB="36000" anchor="ctr">
                    <a:solidFill>
                      <a:schemeClr val="accent1">
                        <a:lumMod val="20000"/>
                        <a:lumOff val="80000"/>
                      </a:schemeClr>
                    </a:solidFill>
                  </a:tcPr>
                </a:tc>
                <a:tc>
                  <a:txBody>
                    <a:bodyPr/>
                    <a:lstStyle/>
                    <a:p>
                      <a:pPr fontAlgn="auto">
                        <a:spcAft>
                          <a:spcPts val="0"/>
                        </a:spcAft>
                      </a:pPr>
                      <a:r>
                        <a:rPr lang="en-GB" sz="900" b="1">
                          <a:effectLst/>
                          <a:latin typeface="+mn-lt"/>
                          <a:ea typeface="Calibri" panose="020F0502020204030204" pitchFamily="34" charset="0"/>
                          <a:cs typeface="Times New Roman" panose="02020603050405020304" pitchFamily="18" charset="0"/>
                        </a:rPr>
                        <a:t>Total</a:t>
                      </a:r>
                    </a:p>
                  </a:txBody>
                  <a:tcPr marL="72000" marR="72000" marT="36000" marB="36000" anchor="ctr">
                    <a:solidFill>
                      <a:schemeClr val="accent1">
                        <a:lumMod val="20000"/>
                        <a:lumOff val="80000"/>
                      </a:schemeClr>
                    </a:solidFill>
                  </a:tcPr>
                </a:tc>
                <a:tc>
                  <a:txBody>
                    <a:bodyPr/>
                    <a:lstStyle/>
                    <a:p>
                      <a:pPr algn="ctr" fontAlgn="auto">
                        <a:spcAft>
                          <a:spcPts val="0"/>
                        </a:spcAft>
                      </a:pPr>
                      <a:r>
                        <a:rPr lang="en-GB" sz="900" b="1" dirty="0">
                          <a:effectLst/>
                          <a:latin typeface="+mn-lt"/>
                          <a:ea typeface="Calibri" panose="020F0502020204030204" pitchFamily="34" charset="0"/>
                          <a:cs typeface="Times New Roman" panose="02020603050405020304" pitchFamily="18" charset="0"/>
                        </a:rPr>
                        <a:t>£325k</a:t>
                      </a:r>
                    </a:p>
                  </a:txBody>
                  <a:tcPr marL="72000" marR="72000" marT="36000" marB="36000" anchor="ctr">
                    <a:solidFill>
                      <a:schemeClr val="accent1">
                        <a:lumMod val="20000"/>
                        <a:lumOff val="80000"/>
                      </a:schemeClr>
                    </a:solidFill>
                  </a:tcPr>
                </a:tc>
                <a:tc>
                  <a:txBody>
                    <a:bodyPr/>
                    <a:lstStyle/>
                    <a:p>
                      <a:pPr algn="ctr" fontAlgn="auto">
                        <a:spcAft>
                          <a:spcPts val="0"/>
                        </a:spcAft>
                      </a:pPr>
                      <a:r>
                        <a:rPr lang="en-GB" sz="900" b="1">
                          <a:effectLst/>
                          <a:latin typeface="+mn-lt"/>
                          <a:ea typeface="Calibri" panose="020F0502020204030204" pitchFamily="34" charset="0"/>
                          <a:cs typeface="Times New Roman" panose="02020603050405020304" pitchFamily="18" charset="0"/>
                        </a:rPr>
                        <a:t>18</a:t>
                      </a:r>
                    </a:p>
                  </a:txBody>
                  <a:tcPr marL="72000" marR="72000" marT="36000" marB="36000" anchor="ctr">
                    <a:solidFill>
                      <a:schemeClr val="accent1">
                        <a:lumMod val="20000"/>
                        <a:lumOff val="80000"/>
                      </a:schemeClr>
                    </a:solidFill>
                  </a:tcPr>
                </a:tc>
                <a:tc>
                  <a:txBody>
                    <a:bodyPr/>
                    <a:lstStyle/>
                    <a:p>
                      <a:pPr algn="ctr">
                        <a:spcAft>
                          <a:spcPts val="0"/>
                        </a:spcAft>
                      </a:pPr>
                      <a:endParaRPr lang="en-GB" sz="900" dirty="0"/>
                    </a:p>
                  </a:txBody>
                  <a:tcPr marL="72000" marR="72000" marT="36000" marB="36000" anchor="ctr">
                    <a:solidFill>
                      <a:schemeClr val="accent1">
                        <a:lumMod val="20000"/>
                        <a:lumOff val="80000"/>
                      </a:schemeClr>
                    </a:solidFill>
                  </a:tcPr>
                </a:tc>
                <a:extLst>
                  <a:ext uri="{0D108BD9-81ED-4DB2-BD59-A6C34878D82A}">
                    <a16:rowId xmlns:a16="http://schemas.microsoft.com/office/drawing/2014/main" val="2403960223"/>
                  </a:ext>
                </a:extLst>
              </a:tr>
            </a:tbl>
          </a:graphicData>
        </a:graphic>
      </p:graphicFrame>
    </p:spTree>
    <p:extLst>
      <p:ext uri="{BB962C8B-B14F-4D97-AF65-F5344CB8AC3E}">
        <p14:creationId xmlns:p14="http://schemas.microsoft.com/office/powerpoint/2010/main" val="4247919414"/>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SharedWithUsers xmlns="3ee84ff3-1fa2-4b0e-bbc1-9d3729ac2ba9">
      <UserInfo>
        <DisplayName>Andy Simpson</DisplayName>
        <AccountId>58</AccountId>
        <AccountType/>
      </UserInfo>
      <UserInfo>
        <DisplayName>Mustafa Ghalib</DisplayName>
        <AccountId>35</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B1A9B7-A1B9-40DF-9EAD-70513F18E072}"/>
</file>

<file path=customXml/itemProps2.xml><?xml version="1.0" encoding="utf-8"?>
<ds:datastoreItem xmlns:ds="http://schemas.openxmlformats.org/officeDocument/2006/customXml" ds:itemID="{EE966AA5-3D01-4B81-BAE0-8020A2E16EFF}">
  <ds:schemaRefs>
    <ds:schemaRef ds:uri="11f1cc19-a6a2-4477-822b-8358f9edc374"/>
    <ds:schemaRef ds:uri="http://schemas.microsoft.com/office/2006/documentManagement/types"/>
    <ds:schemaRef ds:uri="http://purl.org/dc/elements/1.1/"/>
    <ds:schemaRef ds:uri="http://schemas.microsoft.com/office/2006/metadata/properties"/>
    <ds:schemaRef ds:uri="103fba77-31dd-4780-83f9-c54f26c3a260"/>
    <ds:schemaRef ds:uri="http://schemas.openxmlformats.org/package/2006/metadata/core-properties"/>
    <ds:schemaRef ds:uri="http://purl.org/dc/term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2A513DF9-3E74-488E-B239-1C5C999E5C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TotalTime>
  <Words>563</Words>
  <Application>Microsoft Office PowerPoint</Application>
  <PresentationFormat>On-screen Show (16:9)</PresentationFormat>
  <Paragraphs>78</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Poppins Light</vt:lpstr>
      <vt:lpstr>Office Theme</vt:lpstr>
      <vt:lpstr>   March 23 Adhoc Release   Change Status &amp; Scope Approval </vt:lpstr>
      <vt:lpstr>Background</vt:lpstr>
      <vt:lpstr>Proposed Scope </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Peter Hopkins</cp:lastModifiedBy>
  <cp:revision>3</cp:revision>
  <dcterms:created xsi:type="dcterms:W3CDTF">2018-09-02T17:12:15Z</dcterms:created>
  <dcterms:modified xsi:type="dcterms:W3CDTF">2022-10-03T10:39:48Z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