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sldIdLst>
    <p:sldId id="3690" r:id="rId5"/>
    <p:sldId id="3769" r:id="rId6"/>
    <p:sldId id="3774" r:id="rId7"/>
    <p:sldId id="3778" r:id="rId8"/>
    <p:sldId id="3775" r:id="rId9"/>
    <p:sldId id="3777" r:id="rId10"/>
    <p:sldId id="3770" r:id="rId11"/>
    <p:sldId id="3773" r:id="rId12"/>
    <p:sldId id="3771" r:id="rId13"/>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Rigby, James" initials="RJ [2]" lastIdx="2" clrIdx="6">
    <p:extLst>
      <p:ext uri="{19B8F6BF-5375-455C-9EA6-DF929625EA0E}">
        <p15:presenceInfo xmlns:p15="http://schemas.microsoft.com/office/powerpoint/2012/main" userId="S::james.rigby@xoserve.com::7ade5d71-70eb-452f-8090-262cd4d9bd62" providerId="AD"/>
      </p:ext>
    </p:extLst>
  </p:cmAuthor>
  <p:cmAuthor id="1" name="Morgan, Neil A" initials="MNA" lastIdx="1" clrIdx="0">
    <p:extLst>
      <p:ext uri="{19B8F6BF-5375-455C-9EA6-DF929625EA0E}">
        <p15:presenceInfo xmlns:p15="http://schemas.microsoft.com/office/powerpoint/2012/main" userId="S::neil.a.morgan@xoserve.com::6d8c68c2-074e-40cb-880a-f27a04c2b231" providerId="AD"/>
      </p:ext>
    </p:extLst>
  </p:cmAuthor>
  <p:cmAuthor id="2" name="Chris Silk" initials="CS" lastIdx="5" clrIdx="1">
    <p:extLst>
      <p:ext uri="{19B8F6BF-5375-455C-9EA6-DF929625EA0E}">
        <p15:presenceInfo xmlns:p15="http://schemas.microsoft.com/office/powerpoint/2012/main" userId="S-1-5-21-4145888014-839675345-3125187760-5160" providerId="AD"/>
      </p:ext>
    </p:extLst>
  </p:cmAuthor>
  <p:cmAuthor id="3" name="Tambe, Surfaraz" initials="TS" lastIdx="10" clrIdx="2">
    <p:extLst>
      <p:ext uri="{19B8F6BF-5375-455C-9EA6-DF929625EA0E}">
        <p15:presenceInfo xmlns:p15="http://schemas.microsoft.com/office/powerpoint/2012/main" userId="S::surfaraz.tambe@xoserve.com::21ae2c14-c22c-44a4-a0d0-23dd8613b14c" providerId="AD"/>
      </p:ext>
    </p:extLst>
  </p:cmAuthor>
  <p:cmAuthor id="4" name="Tracy OConnor" initials="TO" lastIdx="6" clrIdx="3">
    <p:extLst>
      <p:ext uri="{19B8F6BF-5375-455C-9EA6-DF929625EA0E}">
        <p15:presenceInfo xmlns:p15="http://schemas.microsoft.com/office/powerpoint/2012/main" userId="S::tracy.oconnor@xoserve.com::c165d205-f988-41c6-a790-ae0515e39fe0" providerId="AD"/>
      </p:ext>
    </p:extLst>
  </p:cmAuthor>
  <p:cmAuthor id="5" name="Rigby, James" initials="RJ" lastIdx="5" clrIdx="4">
    <p:extLst>
      <p:ext uri="{19B8F6BF-5375-455C-9EA6-DF929625EA0E}">
        <p15:presenceInfo xmlns:p15="http://schemas.microsoft.com/office/powerpoint/2012/main" userId="S-1-5-21-4145888014-839675345-3125187760-6243" providerId="AD"/>
      </p:ext>
    </p:extLst>
  </p:cmAuthor>
  <p:cmAuthor id="6" name="Orsler, Paul" initials="OP" lastIdx="7" clrIdx="5">
    <p:extLst>
      <p:ext uri="{19B8F6BF-5375-455C-9EA6-DF929625EA0E}">
        <p15:presenceInfo xmlns:p15="http://schemas.microsoft.com/office/powerpoint/2012/main" userId="S::paul.orsler@xoserve.com::0fe27abf-47b1-4035-89e4-039935425a3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4C90"/>
    <a:srgbClr val="0B1927"/>
    <a:srgbClr val="02549C"/>
    <a:srgbClr val="005AA5"/>
    <a:srgbClr val="BABBE1"/>
    <a:srgbClr val="689AD2"/>
    <a:srgbClr val="005DA2"/>
    <a:srgbClr val="0065B0"/>
    <a:srgbClr val="2B80B1"/>
    <a:srgbClr val="33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30B8AF0-C404-4947-8170-C34646BA3EC0}" v="99" dt="2022-11-25T10:20:41.25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3372" autoAdjust="0"/>
  </p:normalViewPr>
  <p:slideViewPr>
    <p:cSldViewPr snapToGrid="0">
      <p:cViewPr varScale="1">
        <p:scale>
          <a:sx n="83" d="100"/>
          <a:sy n="83" d="100"/>
        </p:scale>
        <p:origin x="800" y="5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lly Haley1" userId="2264ca27-fef1-4fb9-96be-333087b5d2f3" providerId="ADAL" clId="{C30B8AF0-C404-4947-8170-C34646BA3EC0}"/>
    <pc:docChg chg="undo redo custSel modSld">
      <pc:chgData name="Molly Haley1" userId="2264ca27-fef1-4fb9-96be-333087b5d2f3" providerId="ADAL" clId="{C30B8AF0-C404-4947-8170-C34646BA3EC0}" dt="2022-11-25T10:20:52.294" v="1653" actId="1076"/>
      <pc:docMkLst>
        <pc:docMk/>
      </pc:docMkLst>
      <pc:sldChg chg="modSp mod">
        <pc:chgData name="Molly Haley1" userId="2264ca27-fef1-4fb9-96be-333087b5d2f3" providerId="ADAL" clId="{C30B8AF0-C404-4947-8170-C34646BA3EC0}" dt="2022-11-24T14:57:23.252" v="1041" actId="20577"/>
        <pc:sldMkLst>
          <pc:docMk/>
          <pc:sldMk cId="2398315796" sldId="3690"/>
        </pc:sldMkLst>
        <pc:spChg chg="mod">
          <ac:chgData name="Molly Haley1" userId="2264ca27-fef1-4fb9-96be-333087b5d2f3" providerId="ADAL" clId="{C30B8AF0-C404-4947-8170-C34646BA3EC0}" dt="2022-11-24T14:57:23.252" v="1041" actId="20577"/>
          <ac:spMkLst>
            <pc:docMk/>
            <pc:sldMk cId="2398315796" sldId="3690"/>
            <ac:spMk id="3" creationId="{00000000-0000-0000-0000-000000000000}"/>
          </ac:spMkLst>
        </pc:spChg>
      </pc:sldChg>
      <pc:sldChg chg="modSp mod">
        <pc:chgData name="Molly Haley1" userId="2264ca27-fef1-4fb9-96be-333087b5d2f3" providerId="ADAL" clId="{C30B8AF0-C404-4947-8170-C34646BA3EC0}" dt="2022-11-25T09:39:07.634" v="1483" actId="20577"/>
        <pc:sldMkLst>
          <pc:docMk/>
          <pc:sldMk cId="2931624365" sldId="3769"/>
        </pc:sldMkLst>
        <pc:spChg chg="mod">
          <ac:chgData name="Molly Haley1" userId="2264ca27-fef1-4fb9-96be-333087b5d2f3" providerId="ADAL" clId="{C30B8AF0-C404-4947-8170-C34646BA3EC0}" dt="2022-11-25T09:39:07.634" v="1483" actId="20577"/>
          <ac:spMkLst>
            <pc:docMk/>
            <pc:sldMk cId="2931624365" sldId="3769"/>
            <ac:spMk id="3" creationId="{0B85589B-786C-4948-887F-E4E01ED20321}"/>
          </ac:spMkLst>
        </pc:spChg>
      </pc:sldChg>
      <pc:sldChg chg="modSp mod">
        <pc:chgData name="Molly Haley1" userId="2264ca27-fef1-4fb9-96be-333087b5d2f3" providerId="ADAL" clId="{C30B8AF0-C404-4947-8170-C34646BA3EC0}" dt="2022-11-24T11:33:25.836" v="759" actId="14734"/>
        <pc:sldMkLst>
          <pc:docMk/>
          <pc:sldMk cId="436337371" sldId="3770"/>
        </pc:sldMkLst>
        <pc:graphicFrameChg chg="mod modGraphic">
          <ac:chgData name="Molly Haley1" userId="2264ca27-fef1-4fb9-96be-333087b5d2f3" providerId="ADAL" clId="{C30B8AF0-C404-4947-8170-C34646BA3EC0}" dt="2022-11-24T11:33:25.836" v="759" actId="14734"/>
          <ac:graphicFrameMkLst>
            <pc:docMk/>
            <pc:sldMk cId="436337371" sldId="3770"/>
            <ac:graphicFrameMk id="3" creationId="{4A0885CD-C12F-4105-9D5D-9DA779802850}"/>
          </ac:graphicFrameMkLst>
        </pc:graphicFrameChg>
      </pc:sldChg>
      <pc:sldChg chg="modSp mod">
        <pc:chgData name="Molly Haley1" userId="2264ca27-fef1-4fb9-96be-333087b5d2f3" providerId="ADAL" clId="{C30B8AF0-C404-4947-8170-C34646BA3EC0}" dt="2022-11-24T14:58:52.281" v="1043" actId="20577"/>
        <pc:sldMkLst>
          <pc:docMk/>
          <pc:sldMk cId="2523604322" sldId="3771"/>
        </pc:sldMkLst>
        <pc:spChg chg="mod">
          <ac:chgData name="Molly Haley1" userId="2264ca27-fef1-4fb9-96be-333087b5d2f3" providerId="ADAL" clId="{C30B8AF0-C404-4947-8170-C34646BA3EC0}" dt="2022-11-24T11:39:15.855" v="784" actId="14100"/>
          <ac:spMkLst>
            <pc:docMk/>
            <pc:sldMk cId="2523604322" sldId="3771"/>
            <ac:spMk id="2" creationId="{8D778C3F-E0FA-4B29-9B87-B69AD5F7FFB6}"/>
          </ac:spMkLst>
        </pc:spChg>
        <pc:graphicFrameChg chg="mod modGraphic">
          <ac:chgData name="Molly Haley1" userId="2264ca27-fef1-4fb9-96be-333087b5d2f3" providerId="ADAL" clId="{C30B8AF0-C404-4947-8170-C34646BA3EC0}" dt="2022-11-24T14:58:52.281" v="1043" actId="20577"/>
          <ac:graphicFrameMkLst>
            <pc:docMk/>
            <pc:sldMk cId="2523604322" sldId="3771"/>
            <ac:graphicFrameMk id="3" creationId="{4A0885CD-C12F-4105-9D5D-9DA779802850}"/>
          </ac:graphicFrameMkLst>
        </pc:graphicFrameChg>
      </pc:sldChg>
      <pc:sldChg chg="modSp mod">
        <pc:chgData name="Molly Haley1" userId="2264ca27-fef1-4fb9-96be-333087b5d2f3" providerId="ADAL" clId="{C30B8AF0-C404-4947-8170-C34646BA3EC0}" dt="2022-11-24T11:41:25.268" v="807" actId="14100"/>
        <pc:sldMkLst>
          <pc:docMk/>
          <pc:sldMk cId="1175544208" sldId="3773"/>
        </pc:sldMkLst>
        <pc:graphicFrameChg chg="mod modGraphic">
          <ac:chgData name="Molly Haley1" userId="2264ca27-fef1-4fb9-96be-333087b5d2f3" providerId="ADAL" clId="{C30B8AF0-C404-4947-8170-C34646BA3EC0}" dt="2022-11-24T11:41:25.268" v="807" actId="14100"/>
          <ac:graphicFrameMkLst>
            <pc:docMk/>
            <pc:sldMk cId="1175544208" sldId="3773"/>
            <ac:graphicFrameMk id="3" creationId="{4A0885CD-C12F-4105-9D5D-9DA779802850}"/>
          </ac:graphicFrameMkLst>
        </pc:graphicFrameChg>
      </pc:sldChg>
      <pc:sldChg chg="addSp delSp modSp mod modNotesTx">
        <pc:chgData name="Molly Haley1" userId="2264ca27-fef1-4fb9-96be-333087b5d2f3" providerId="ADAL" clId="{C30B8AF0-C404-4947-8170-C34646BA3EC0}" dt="2022-11-25T09:44:42.398" v="1512" actId="207"/>
        <pc:sldMkLst>
          <pc:docMk/>
          <pc:sldMk cId="3566790123" sldId="3774"/>
        </pc:sldMkLst>
        <pc:spChg chg="add del mod">
          <ac:chgData name="Molly Haley1" userId="2264ca27-fef1-4fb9-96be-333087b5d2f3" providerId="ADAL" clId="{C30B8AF0-C404-4947-8170-C34646BA3EC0}" dt="2022-11-24T11:46:58.641" v="829" actId="1957"/>
          <ac:spMkLst>
            <pc:docMk/>
            <pc:sldMk cId="3566790123" sldId="3774"/>
            <ac:spMk id="5" creationId="{9B529CEC-30D5-4CCA-BEBC-939DA3A6F577}"/>
          </ac:spMkLst>
        </pc:spChg>
        <pc:spChg chg="add mod">
          <ac:chgData name="Molly Haley1" userId="2264ca27-fef1-4fb9-96be-333087b5d2f3" providerId="ADAL" clId="{C30B8AF0-C404-4947-8170-C34646BA3EC0}" dt="2022-11-25T09:42:20.819" v="1510" actId="20577"/>
          <ac:spMkLst>
            <pc:docMk/>
            <pc:sldMk cId="3566790123" sldId="3774"/>
            <ac:spMk id="10" creationId="{0B3F611F-B712-403E-B2BD-9CB3A91550C2}"/>
          </ac:spMkLst>
        </pc:spChg>
        <pc:graphicFrameChg chg="add del mod">
          <ac:chgData name="Molly Haley1" userId="2264ca27-fef1-4fb9-96be-333087b5d2f3" providerId="ADAL" clId="{C30B8AF0-C404-4947-8170-C34646BA3EC0}" dt="2022-11-24T11:46:33.359" v="825"/>
          <ac:graphicFrameMkLst>
            <pc:docMk/>
            <pc:sldMk cId="3566790123" sldId="3774"/>
            <ac:graphicFrameMk id="4" creationId="{A85A4879-A77B-4224-8EEF-3BD5C87539FE}"/>
          </ac:graphicFrameMkLst>
        </pc:graphicFrameChg>
        <pc:graphicFrameChg chg="del">
          <ac:chgData name="Molly Haley1" userId="2264ca27-fef1-4fb9-96be-333087b5d2f3" providerId="ADAL" clId="{C30B8AF0-C404-4947-8170-C34646BA3EC0}" dt="2022-11-24T11:46:48.913" v="826" actId="478"/>
          <ac:graphicFrameMkLst>
            <pc:docMk/>
            <pc:sldMk cId="3566790123" sldId="3774"/>
            <ac:graphicFrameMk id="8" creationId="{CB53EB93-5627-42D3-AA38-975E11E1553B}"/>
          </ac:graphicFrameMkLst>
        </pc:graphicFrameChg>
        <pc:graphicFrameChg chg="add mod">
          <ac:chgData name="Molly Haley1" userId="2264ca27-fef1-4fb9-96be-333087b5d2f3" providerId="ADAL" clId="{C30B8AF0-C404-4947-8170-C34646BA3EC0}" dt="2022-11-25T09:44:42.398" v="1512" actId="207"/>
          <ac:graphicFrameMkLst>
            <pc:docMk/>
            <pc:sldMk cId="3566790123" sldId="3774"/>
            <ac:graphicFrameMk id="9" creationId="{677F5D86-C70E-4BFD-9542-67EDADABB788}"/>
          </ac:graphicFrameMkLst>
        </pc:graphicFrameChg>
      </pc:sldChg>
      <pc:sldChg chg="addSp delSp modSp mod">
        <pc:chgData name="Molly Haley1" userId="2264ca27-fef1-4fb9-96be-333087b5d2f3" providerId="ADAL" clId="{C30B8AF0-C404-4947-8170-C34646BA3EC0}" dt="2022-11-25T10:20:47.998" v="1652" actId="1076"/>
        <pc:sldMkLst>
          <pc:docMk/>
          <pc:sldMk cId="2166974788" sldId="3775"/>
        </pc:sldMkLst>
        <pc:spChg chg="mod">
          <ac:chgData name="Molly Haley1" userId="2264ca27-fef1-4fb9-96be-333087b5d2f3" providerId="ADAL" clId="{C30B8AF0-C404-4947-8170-C34646BA3EC0}" dt="2022-11-25T10:01:12.458" v="1553" actId="20577"/>
          <ac:spMkLst>
            <pc:docMk/>
            <pc:sldMk cId="2166974788" sldId="3775"/>
            <ac:spMk id="2" creationId="{8D778C3F-E0FA-4B29-9B87-B69AD5F7FFB6}"/>
          </ac:spMkLst>
        </pc:spChg>
        <pc:spChg chg="del">
          <ac:chgData name="Molly Haley1" userId="2264ca27-fef1-4fb9-96be-333087b5d2f3" providerId="ADAL" clId="{C30B8AF0-C404-4947-8170-C34646BA3EC0}" dt="2022-11-25T09:57:02.464" v="1537" actId="478"/>
          <ac:spMkLst>
            <pc:docMk/>
            <pc:sldMk cId="2166974788" sldId="3775"/>
            <ac:spMk id="4" creationId="{42225D3C-3647-448F-856B-A1ABAF1B2285}"/>
          </ac:spMkLst>
        </pc:spChg>
        <pc:spChg chg="del mod topLvl">
          <ac:chgData name="Molly Haley1" userId="2264ca27-fef1-4fb9-96be-333087b5d2f3" providerId="ADAL" clId="{C30B8AF0-C404-4947-8170-C34646BA3EC0}" dt="2022-11-25T09:57:28.151" v="1545" actId="478"/>
          <ac:spMkLst>
            <pc:docMk/>
            <pc:sldMk cId="2166974788" sldId="3775"/>
            <ac:spMk id="5" creationId="{30C71D32-F9C0-4C52-B9B3-E56C2C8D4482}"/>
          </ac:spMkLst>
        </pc:spChg>
        <pc:spChg chg="add del mod">
          <ac:chgData name="Molly Haley1" userId="2264ca27-fef1-4fb9-96be-333087b5d2f3" providerId="ADAL" clId="{C30B8AF0-C404-4947-8170-C34646BA3EC0}" dt="2022-11-25T10:01:51.971" v="1557" actId="478"/>
          <ac:spMkLst>
            <pc:docMk/>
            <pc:sldMk cId="2166974788" sldId="3775"/>
            <ac:spMk id="6" creationId="{CA3CBD6E-7BBB-4D6F-AECD-90C04A4EDB90}"/>
          </ac:spMkLst>
        </pc:spChg>
        <pc:spChg chg="del">
          <ac:chgData name="Molly Haley1" userId="2264ca27-fef1-4fb9-96be-333087b5d2f3" providerId="ADAL" clId="{C30B8AF0-C404-4947-8170-C34646BA3EC0}" dt="2022-11-25T09:57:05.998" v="1538" actId="478"/>
          <ac:spMkLst>
            <pc:docMk/>
            <pc:sldMk cId="2166974788" sldId="3775"/>
            <ac:spMk id="7" creationId="{A122A4B0-4CB8-4478-9325-EFCFBEE313C5}"/>
          </ac:spMkLst>
        </pc:spChg>
        <pc:spChg chg="del mod">
          <ac:chgData name="Molly Haley1" userId="2264ca27-fef1-4fb9-96be-333087b5d2f3" providerId="ADAL" clId="{C30B8AF0-C404-4947-8170-C34646BA3EC0}" dt="2022-11-25T09:57:21.936" v="1543" actId="478"/>
          <ac:spMkLst>
            <pc:docMk/>
            <pc:sldMk cId="2166974788" sldId="3775"/>
            <ac:spMk id="8" creationId="{F92259B7-DC19-478F-B183-344364DA0E44}"/>
          </ac:spMkLst>
        </pc:spChg>
        <pc:spChg chg="del mod topLvl">
          <ac:chgData name="Molly Haley1" userId="2264ca27-fef1-4fb9-96be-333087b5d2f3" providerId="ADAL" clId="{C30B8AF0-C404-4947-8170-C34646BA3EC0}" dt="2022-11-25T09:57:25.075" v="1544" actId="478"/>
          <ac:spMkLst>
            <pc:docMk/>
            <pc:sldMk cId="2166974788" sldId="3775"/>
            <ac:spMk id="10" creationId="{C943A49E-520E-494F-98F7-A5250FEE96F3}"/>
          </ac:spMkLst>
        </pc:spChg>
        <pc:spChg chg="mod">
          <ac:chgData name="Molly Haley1" userId="2264ca27-fef1-4fb9-96be-333087b5d2f3" providerId="ADAL" clId="{C30B8AF0-C404-4947-8170-C34646BA3EC0}" dt="2022-11-25T10:20:41.255" v="1650"/>
          <ac:spMkLst>
            <pc:docMk/>
            <pc:sldMk cId="2166974788" sldId="3775"/>
            <ac:spMk id="14" creationId="{062CE2E0-5456-4B36-9C25-B0AD63AF7558}"/>
          </ac:spMkLst>
        </pc:spChg>
        <pc:spChg chg="mod">
          <ac:chgData name="Molly Haley1" userId="2264ca27-fef1-4fb9-96be-333087b5d2f3" providerId="ADAL" clId="{C30B8AF0-C404-4947-8170-C34646BA3EC0}" dt="2022-11-25T10:20:41.255" v="1650"/>
          <ac:spMkLst>
            <pc:docMk/>
            <pc:sldMk cId="2166974788" sldId="3775"/>
            <ac:spMk id="15" creationId="{442D9D6C-551F-44C0-8409-8BA8D03E9671}"/>
          </ac:spMkLst>
        </pc:spChg>
        <pc:spChg chg="mod">
          <ac:chgData name="Molly Haley1" userId="2264ca27-fef1-4fb9-96be-333087b5d2f3" providerId="ADAL" clId="{C30B8AF0-C404-4947-8170-C34646BA3EC0}" dt="2022-11-25T10:20:41.255" v="1650"/>
          <ac:spMkLst>
            <pc:docMk/>
            <pc:sldMk cId="2166974788" sldId="3775"/>
            <ac:spMk id="17" creationId="{92D90E6F-7703-4612-9293-7A245893E5AD}"/>
          </ac:spMkLst>
        </pc:spChg>
        <pc:spChg chg="mod">
          <ac:chgData name="Molly Haley1" userId="2264ca27-fef1-4fb9-96be-333087b5d2f3" providerId="ADAL" clId="{C30B8AF0-C404-4947-8170-C34646BA3EC0}" dt="2022-11-25T10:20:41.255" v="1650"/>
          <ac:spMkLst>
            <pc:docMk/>
            <pc:sldMk cId="2166974788" sldId="3775"/>
            <ac:spMk id="18" creationId="{586A32F4-13E9-453E-815A-B93A703FB164}"/>
          </ac:spMkLst>
        </pc:spChg>
        <pc:spChg chg="mod">
          <ac:chgData name="Molly Haley1" userId="2264ca27-fef1-4fb9-96be-333087b5d2f3" providerId="ADAL" clId="{C30B8AF0-C404-4947-8170-C34646BA3EC0}" dt="2022-11-25T10:20:41.255" v="1650"/>
          <ac:spMkLst>
            <pc:docMk/>
            <pc:sldMk cId="2166974788" sldId="3775"/>
            <ac:spMk id="19" creationId="{E6F69E1B-1F7B-48C7-B459-854FC49F7FDD}"/>
          </ac:spMkLst>
        </pc:spChg>
        <pc:grpChg chg="del">
          <ac:chgData name="Molly Haley1" userId="2264ca27-fef1-4fb9-96be-333087b5d2f3" providerId="ADAL" clId="{C30B8AF0-C404-4947-8170-C34646BA3EC0}" dt="2022-11-25T09:57:21.936" v="1543" actId="478"/>
          <ac:grpSpMkLst>
            <pc:docMk/>
            <pc:sldMk cId="2166974788" sldId="3775"/>
            <ac:grpSpMk id="9" creationId="{E410023E-B2E4-4B2D-9C8B-F3C1B8978A4A}"/>
          </ac:grpSpMkLst>
        </pc:grpChg>
        <pc:grpChg chg="del mod">
          <ac:chgData name="Molly Haley1" userId="2264ca27-fef1-4fb9-96be-333087b5d2f3" providerId="ADAL" clId="{C30B8AF0-C404-4947-8170-C34646BA3EC0}" dt="2022-11-25T09:57:25.075" v="1544" actId="478"/>
          <ac:grpSpMkLst>
            <pc:docMk/>
            <pc:sldMk cId="2166974788" sldId="3775"/>
            <ac:grpSpMk id="11" creationId="{FBD92D13-AECD-4578-918A-323678737C57}"/>
          </ac:grpSpMkLst>
        </pc:grpChg>
        <pc:grpChg chg="add mod">
          <ac:chgData name="Molly Haley1" userId="2264ca27-fef1-4fb9-96be-333087b5d2f3" providerId="ADAL" clId="{C30B8AF0-C404-4947-8170-C34646BA3EC0}" dt="2022-11-25T10:20:47.998" v="1652" actId="1076"/>
          <ac:grpSpMkLst>
            <pc:docMk/>
            <pc:sldMk cId="2166974788" sldId="3775"/>
            <ac:grpSpMk id="12" creationId="{75549163-695B-4B13-BD28-CBC27F841B75}"/>
          </ac:grpSpMkLst>
        </pc:grpChg>
        <pc:grpChg chg="mod">
          <ac:chgData name="Molly Haley1" userId="2264ca27-fef1-4fb9-96be-333087b5d2f3" providerId="ADAL" clId="{C30B8AF0-C404-4947-8170-C34646BA3EC0}" dt="2022-11-25T10:20:41.255" v="1650"/>
          <ac:grpSpMkLst>
            <pc:docMk/>
            <pc:sldMk cId="2166974788" sldId="3775"/>
            <ac:grpSpMk id="13" creationId="{5BB125DB-4A28-49F0-9EA9-94C0987F401A}"/>
          </ac:grpSpMkLst>
        </pc:grpChg>
        <pc:grpChg chg="mod">
          <ac:chgData name="Molly Haley1" userId="2264ca27-fef1-4fb9-96be-333087b5d2f3" providerId="ADAL" clId="{C30B8AF0-C404-4947-8170-C34646BA3EC0}" dt="2022-11-25T10:20:41.255" v="1650"/>
          <ac:grpSpMkLst>
            <pc:docMk/>
            <pc:sldMk cId="2166974788" sldId="3775"/>
            <ac:grpSpMk id="16" creationId="{D9D6A2E7-2FA1-4C87-8B75-8DBEED055C3A}"/>
          </ac:grpSpMkLst>
        </pc:grpChg>
        <pc:graphicFrameChg chg="mod modGraphic">
          <ac:chgData name="Molly Haley1" userId="2264ca27-fef1-4fb9-96be-333087b5d2f3" providerId="ADAL" clId="{C30B8AF0-C404-4947-8170-C34646BA3EC0}" dt="2022-11-25T10:20:44.790" v="1651" actId="1076"/>
          <ac:graphicFrameMkLst>
            <pc:docMk/>
            <pc:sldMk cId="2166974788" sldId="3775"/>
            <ac:graphicFrameMk id="3" creationId="{4A0885CD-C12F-4105-9D5D-9DA779802850}"/>
          </ac:graphicFrameMkLst>
        </pc:graphicFrameChg>
      </pc:sldChg>
      <pc:sldChg chg="addSp delSp modSp mod">
        <pc:chgData name="Molly Haley1" userId="2264ca27-fef1-4fb9-96be-333087b5d2f3" providerId="ADAL" clId="{C30B8AF0-C404-4947-8170-C34646BA3EC0}" dt="2022-11-25T10:20:52.294" v="1653" actId="1076"/>
        <pc:sldMkLst>
          <pc:docMk/>
          <pc:sldMk cId="3660503238" sldId="3777"/>
        </pc:sldMkLst>
        <pc:spChg chg="mod">
          <ac:chgData name="Molly Haley1" userId="2264ca27-fef1-4fb9-96be-333087b5d2f3" providerId="ADAL" clId="{C30B8AF0-C404-4947-8170-C34646BA3EC0}" dt="2022-11-25T10:01:20.842" v="1554" actId="20577"/>
          <ac:spMkLst>
            <pc:docMk/>
            <pc:sldMk cId="3660503238" sldId="3777"/>
            <ac:spMk id="2" creationId="{8D778C3F-E0FA-4B29-9B87-B69AD5F7FFB6}"/>
          </ac:spMkLst>
        </pc:spChg>
        <pc:spChg chg="mod">
          <ac:chgData name="Molly Haley1" userId="2264ca27-fef1-4fb9-96be-333087b5d2f3" providerId="ADAL" clId="{C30B8AF0-C404-4947-8170-C34646BA3EC0}" dt="2022-11-24T11:22:52.678" v="670" actId="1076"/>
          <ac:spMkLst>
            <pc:docMk/>
            <pc:sldMk cId="3660503238" sldId="3777"/>
            <ac:spMk id="4" creationId="{C74ACF44-15AB-4E36-A382-B816903E852D}"/>
          </ac:spMkLst>
        </pc:spChg>
        <pc:spChg chg="del">
          <ac:chgData name="Molly Haley1" userId="2264ca27-fef1-4fb9-96be-333087b5d2f3" providerId="ADAL" clId="{C30B8AF0-C404-4947-8170-C34646BA3EC0}" dt="2022-11-25T09:57:49.276" v="1548" actId="478"/>
          <ac:spMkLst>
            <pc:docMk/>
            <pc:sldMk cId="3660503238" sldId="3777"/>
            <ac:spMk id="13" creationId="{D99F5FB1-6629-46E3-9937-4118C0CA6AEB}"/>
          </ac:spMkLst>
        </pc:spChg>
        <pc:spChg chg="mod">
          <ac:chgData name="Molly Haley1" userId="2264ca27-fef1-4fb9-96be-333087b5d2f3" providerId="ADAL" clId="{C30B8AF0-C404-4947-8170-C34646BA3EC0}" dt="2022-11-25T09:57:55.932" v="1549" actId="1076"/>
          <ac:spMkLst>
            <pc:docMk/>
            <pc:sldMk cId="3660503238" sldId="3777"/>
            <ac:spMk id="14" creationId="{ED9BB763-180A-4C04-B35A-12B4BD5D1175}"/>
          </ac:spMkLst>
        </pc:spChg>
        <pc:spChg chg="del">
          <ac:chgData name="Molly Haley1" userId="2264ca27-fef1-4fb9-96be-333087b5d2f3" providerId="ADAL" clId="{C30B8AF0-C404-4947-8170-C34646BA3EC0}" dt="2022-11-25T09:57:46.540" v="1547" actId="478"/>
          <ac:spMkLst>
            <pc:docMk/>
            <pc:sldMk cId="3660503238" sldId="3777"/>
            <ac:spMk id="15" creationId="{EDE35282-30A7-4419-A5C6-246D88AE4534}"/>
          </ac:spMkLst>
        </pc:spChg>
        <pc:spChg chg="mod">
          <ac:chgData name="Molly Haley1" userId="2264ca27-fef1-4fb9-96be-333087b5d2f3" providerId="ADAL" clId="{C30B8AF0-C404-4947-8170-C34646BA3EC0}" dt="2022-11-25T09:57:55.932" v="1549" actId="1076"/>
          <ac:spMkLst>
            <pc:docMk/>
            <pc:sldMk cId="3660503238" sldId="3777"/>
            <ac:spMk id="16" creationId="{44D79AD1-8AA1-4FA0-BD1D-6A9144978A6D}"/>
          </ac:spMkLst>
        </pc:spChg>
        <pc:spChg chg="add mod">
          <ac:chgData name="Molly Haley1" userId="2264ca27-fef1-4fb9-96be-333087b5d2f3" providerId="ADAL" clId="{C30B8AF0-C404-4947-8170-C34646BA3EC0}" dt="2022-11-25T10:20:36.401" v="1649" actId="164"/>
          <ac:spMkLst>
            <pc:docMk/>
            <pc:sldMk cId="3660503238" sldId="3777"/>
            <ac:spMk id="17" creationId="{257CA5F0-668F-4314-8736-3D2527E5AC3F}"/>
          </ac:spMkLst>
        </pc:spChg>
        <pc:spChg chg="add mod">
          <ac:chgData name="Molly Haley1" userId="2264ca27-fef1-4fb9-96be-333087b5d2f3" providerId="ADAL" clId="{C30B8AF0-C404-4947-8170-C34646BA3EC0}" dt="2022-11-25T10:20:36.401" v="1649" actId="164"/>
          <ac:spMkLst>
            <pc:docMk/>
            <pc:sldMk cId="3660503238" sldId="3777"/>
            <ac:spMk id="18" creationId="{58583FF6-BA9C-4829-AE49-97C5F0BA56DE}"/>
          </ac:spMkLst>
        </pc:spChg>
        <pc:grpChg chg="add mod">
          <ac:chgData name="Molly Haley1" userId="2264ca27-fef1-4fb9-96be-333087b5d2f3" providerId="ADAL" clId="{C30B8AF0-C404-4947-8170-C34646BA3EC0}" dt="2022-11-25T10:20:52.294" v="1653" actId="1076"/>
          <ac:grpSpMkLst>
            <pc:docMk/>
            <pc:sldMk cId="3660503238" sldId="3777"/>
            <ac:grpSpMk id="3" creationId="{0B65B23D-A59C-4608-8F58-B9E01D682331}"/>
          </ac:grpSpMkLst>
        </pc:grpChg>
        <pc:grpChg chg="mod">
          <ac:chgData name="Molly Haley1" userId="2264ca27-fef1-4fb9-96be-333087b5d2f3" providerId="ADAL" clId="{C30B8AF0-C404-4947-8170-C34646BA3EC0}" dt="2022-11-25T10:20:36.401" v="1649" actId="164"/>
          <ac:grpSpMkLst>
            <pc:docMk/>
            <pc:sldMk cId="3660503238" sldId="3777"/>
            <ac:grpSpMk id="10" creationId="{3A6BDF8E-3979-4FF1-B334-F361FC602F77}"/>
          </ac:grpSpMkLst>
        </pc:grpChg>
        <pc:graphicFrameChg chg="add del">
          <ac:chgData name="Molly Haley1" userId="2264ca27-fef1-4fb9-96be-333087b5d2f3" providerId="ADAL" clId="{C30B8AF0-C404-4947-8170-C34646BA3EC0}" dt="2022-11-24T10:59:27.631" v="476"/>
          <ac:graphicFrameMkLst>
            <pc:docMk/>
            <pc:sldMk cId="3660503238" sldId="3777"/>
            <ac:graphicFrameMk id="3" creationId="{506AEF49-839B-4AC8-A4FC-338AD9774DA9}"/>
          </ac:graphicFrameMkLst>
        </pc:graphicFrameChg>
        <pc:graphicFrameChg chg="add del">
          <ac:chgData name="Molly Haley1" userId="2264ca27-fef1-4fb9-96be-333087b5d2f3" providerId="ADAL" clId="{C30B8AF0-C404-4947-8170-C34646BA3EC0}" dt="2022-11-24T11:01:09.931" v="480" actId="3680"/>
          <ac:graphicFrameMkLst>
            <pc:docMk/>
            <pc:sldMk cId="3660503238" sldId="3777"/>
            <ac:graphicFrameMk id="5" creationId="{A09C7BEB-3217-4281-9221-B7BED6838CB1}"/>
          </ac:graphicFrameMkLst>
        </pc:graphicFrameChg>
        <pc:graphicFrameChg chg="add mod modGraphic">
          <ac:chgData name="Molly Haley1" userId="2264ca27-fef1-4fb9-96be-333087b5d2f3" providerId="ADAL" clId="{C30B8AF0-C404-4947-8170-C34646BA3EC0}" dt="2022-11-25T10:19:03.861" v="1632" actId="14734"/>
          <ac:graphicFrameMkLst>
            <pc:docMk/>
            <pc:sldMk cId="3660503238" sldId="3777"/>
            <ac:graphicFrameMk id="6" creationId="{72FC5703-8D82-4DDF-8C78-4BEC8BAD5919}"/>
          </ac:graphicFrameMkLst>
        </pc:graphicFrameChg>
        <pc:graphicFrameChg chg="del mod modGraphic">
          <ac:chgData name="Molly Haley1" userId="2264ca27-fef1-4fb9-96be-333087b5d2f3" providerId="ADAL" clId="{C30B8AF0-C404-4947-8170-C34646BA3EC0}" dt="2022-11-24T11:03:12.801" v="497" actId="478"/>
          <ac:graphicFrameMkLst>
            <pc:docMk/>
            <pc:sldMk cId="3660503238" sldId="3777"/>
            <ac:graphicFrameMk id="17" creationId="{755F8BCF-F95E-4D88-9400-E0057654A13B}"/>
          </ac:graphicFrameMkLst>
        </pc:graphicFrameChg>
      </pc:sldChg>
      <pc:sldChg chg="modSp mod">
        <pc:chgData name="Molly Haley1" userId="2264ca27-fef1-4fb9-96be-333087b5d2f3" providerId="ADAL" clId="{C30B8AF0-C404-4947-8170-C34646BA3EC0}" dt="2022-11-24T14:39:49.956" v="1017" actId="113"/>
        <pc:sldMkLst>
          <pc:docMk/>
          <pc:sldMk cId="2697205510" sldId="3778"/>
        </pc:sldMkLst>
        <pc:spChg chg="mod">
          <ac:chgData name="Molly Haley1" userId="2264ca27-fef1-4fb9-96be-333087b5d2f3" providerId="ADAL" clId="{C30B8AF0-C404-4947-8170-C34646BA3EC0}" dt="2022-11-24T14:39:49.956" v="1017" actId="113"/>
          <ac:spMkLst>
            <pc:docMk/>
            <pc:sldMk cId="2697205510" sldId="3778"/>
            <ac:spMk id="2" creationId="{70893162-1D16-42B2-9678-78E75C5422DF}"/>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Column1</c:v>
                </c:pt>
              </c:strCache>
            </c:strRef>
          </c:tx>
          <c:dPt>
            <c:idx val="0"/>
            <c:bubble3D val="0"/>
            <c:spPr>
              <a:solidFill>
                <a:srgbClr val="024C90"/>
              </a:solidFill>
              <a:ln w="19050">
                <a:solidFill>
                  <a:schemeClr val="lt1"/>
                </a:solidFill>
              </a:ln>
              <a:effectLst/>
            </c:spPr>
            <c:extLst>
              <c:ext xmlns:c16="http://schemas.microsoft.com/office/drawing/2014/chart" uri="{C3380CC4-5D6E-409C-BE32-E72D297353CC}">
                <c16:uniqueId val="{00000004-5F0B-45C7-8787-F300F0BCC665}"/>
              </c:ext>
            </c:extLst>
          </c:dPt>
          <c:dPt>
            <c:idx val="1"/>
            <c:bubble3D val="0"/>
            <c:spPr>
              <a:solidFill>
                <a:schemeClr val="accent3">
                  <a:lumMod val="20000"/>
                  <a:lumOff val="80000"/>
                </a:schemeClr>
              </a:solidFill>
              <a:ln w="19050">
                <a:solidFill>
                  <a:schemeClr val="lt1"/>
                </a:solidFill>
              </a:ln>
              <a:effectLst/>
            </c:spPr>
            <c:extLst>
              <c:ext xmlns:c16="http://schemas.microsoft.com/office/drawing/2014/chart" uri="{C3380CC4-5D6E-409C-BE32-E72D297353CC}">
                <c16:uniqueId val="{00000003-5F0B-45C7-8787-F300F0BCC665}"/>
              </c:ext>
            </c:extLst>
          </c:dPt>
          <c:dPt>
            <c:idx val="2"/>
            <c:bubble3D val="0"/>
            <c:spPr>
              <a:solidFill>
                <a:schemeClr val="tx2">
                  <a:lumMod val="60000"/>
                  <a:lumOff val="40000"/>
                </a:schemeClr>
              </a:solidFill>
              <a:ln w="19050">
                <a:solidFill>
                  <a:schemeClr val="lt1"/>
                </a:solidFill>
              </a:ln>
              <a:effectLst/>
            </c:spPr>
            <c:extLst>
              <c:ext xmlns:c16="http://schemas.microsoft.com/office/drawing/2014/chart" uri="{C3380CC4-5D6E-409C-BE32-E72D297353CC}">
                <c16:uniqueId val="{00000007-5F0B-45C7-8787-F300F0BCC665}"/>
              </c:ext>
            </c:extLst>
          </c:dPt>
          <c:dPt>
            <c:idx val="3"/>
            <c:bubble3D val="0"/>
            <c:spPr>
              <a:solidFill>
                <a:srgbClr val="0B1927"/>
              </a:solidFill>
              <a:ln w="19050">
                <a:solidFill>
                  <a:schemeClr val="lt1"/>
                </a:solidFill>
              </a:ln>
              <a:effectLst/>
            </c:spPr>
            <c:extLst>
              <c:ext xmlns:c16="http://schemas.microsoft.com/office/drawing/2014/chart" uri="{C3380CC4-5D6E-409C-BE32-E72D297353CC}">
                <c16:uniqueId val="{00000005-5F0B-45C7-8787-F300F0BCC665}"/>
              </c:ext>
            </c:extLst>
          </c:dPt>
          <c:dPt>
            <c:idx val="4"/>
            <c:bubble3D val="0"/>
            <c:spPr>
              <a:solidFill>
                <a:srgbClr val="BABBE1"/>
              </a:solidFill>
              <a:ln w="19050">
                <a:solidFill>
                  <a:schemeClr val="lt1"/>
                </a:solidFill>
              </a:ln>
              <a:effectLst/>
            </c:spPr>
            <c:extLst>
              <c:ext xmlns:c16="http://schemas.microsoft.com/office/drawing/2014/chart" uri="{C3380CC4-5D6E-409C-BE32-E72D297353CC}">
                <c16:uniqueId val="{00000006-5F0B-45C7-8787-F300F0BCC665}"/>
              </c:ext>
            </c:extLst>
          </c:dPt>
          <c:dLbls>
            <c:dLbl>
              <c:idx val="1"/>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bestFit"/>
              <c:showLegendKey val="0"/>
              <c:showVal val="1"/>
              <c:showCatName val="0"/>
              <c:showSerName val="0"/>
              <c:showPercent val="0"/>
              <c:showBubbleSize val="0"/>
              <c:extLst>
                <c:ext xmlns:c16="http://schemas.microsoft.com/office/drawing/2014/chart" uri="{C3380CC4-5D6E-409C-BE32-E72D297353CC}">
                  <c16:uniqueId val="{00000003-5F0B-45C7-8787-F300F0BCC665}"/>
                </c:ext>
              </c:extLst>
            </c:dLbl>
            <c:dLbl>
              <c:idx val="4"/>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bestFit"/>
              <c:showLegendKey val="0"/>
              <c:showVal val="1"/>
              <c:showCatName val="0"/>
              <c:showSerName val="0"/>
              <c:showPercent val="0"/>
              <c:showBubbleSize val="0"/>
              <c:extLst>
                <c:ext xmlns:c16="http://schemas.microsoft.com/office/drawing/2014/chart" uri="{C3380CC4-5D6E-409C-BE32-E72D297353CC}">
                  <c16:uniqueId val="{00000006-5F0B-45C7-8787-F300F0BCC665}"/>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FFFFFF"/>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In Progress</c:v>
                </c:pt>
                <c:pt idx="1">
                  <c:v>Current Xoserve action</c:v>
                </c:pt>
                <c:pt idx="2">
                  <c:v>Implemented</c:v>
                </c:pt>
                <c:pt idx="3">
                  <c:v>Under Prioritisation Review</c:v>
                </c:pt>
                <c:pt idx="4">
                  <c:v>Electricity only</c:v>
                </c:pt>
              </c:strCache>
            </c:strRef>
          </c:cat>
          <c:val>
            <c:numRef>
              <c:f>Sheet1!$B$2:$B$6</c:f>
              <c:numCache>
                <c:formatCode>General</c:formatCode>
                <c:ptCount val="5"/>
                <c:pt idx="0">
                  <c:v>11</c:v>
                </c:pt>
                <c:pt idx="1">
                  <c:v>5</c:v>
                </c:pt>
                <c:pt idx="2">
                  <c:v>2</c:v>
                </c:pt>
                <c:pt idx="3">
                  <c:v>15</c:v>
                </c:pt>
                <c:pt idx="4">
                  <c:v>26</c:v>
                </c:pt>
              </c:numCache>
            </c:numRef>
          </c:val>
          <c:extLst>
            <c:ext xmlns:c16="http://schemas.microsoft.com/office/drawing/2014/chart" uri="{C3380CC4-5D6E-409C-BE32-E72D297353CC}">
              <c16:uniqueId val="{00000000-5F0B-45C7-8787-F300F0BCC665}"/>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layout>
        <c:manualLayout>
          <c:xMode val="edge"/>
          <c:yMode val="edge"/>
          <c:x val="0.63024691358024676"/>
          <c:y val="0.18673680915209712"/>
          <c:w val="0.36759259259259264"/>
          <c:h val="0.5678007880821293"/>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Pt>
            <c:idx val="1"/>
            <c:invertIfNegative val="0"/>
            <c:bubble3D val="0"/>
            <c:spPr>
              <a:solidFill>
                <a:srgbClr val="0070C0"/>
              </a:solidFill>
              <a:ln>
                <a:noFill/>
              </a:ln>
              <a:effectLst/>
            </c:spPr>
            <c:extLst>
              <c:ext xmlns:c16="http://schemas.microsoft.com/office/drawing/2014/chart" uri="{C3380CC4-5D6E-409C-BE32-E72D297353CC}">
                <c16:uniqueId val="{00000004-41E5-44C5-8074-F95A5E605475}"/>
              </c:ext>
            </c:extLst>
          </c:dPt>
          <c:dPt>
            <c:idx val="3"/>
            <c:invertIfNegative val="0"/>
            <c:bubble3D val="0"/>
            <c:spPr>
              <a:solidFill>
                <a:srgbClr val="0070C0"/>
              </a:solidFill>
              <a:ln>
                <a:noFill/>
              </a:ln>
              <a:effectLst/>
            </c:spPr>
            <c:extLst>
              <c:ext xmlns:c16="http://schemas.microsoft.com/office/drawing/2014/chart" uri="{C3380CC4-5D6E-409C-BE32-E72D297353CC}">
                <c16:uniqueId val="{00000005-41E5-44C5-8074-F95A5E605475}"/>
              </c:ext>
            </c:extLst>
          </c:dPt>
          <c:dPt>
            <c:idx val="5"/>
            <c:invertIfNegative val="0"/>
            <c:bubble3D val="0"/>
            <c:spPr>
              <a:solidFill>
                <a:srgbClr val="0070C0"/>
              </a:solidFill>
              <a:ln>
                <a:noFill/>
              </a:ln>
              <a:effectLst/>
            </c:spPr>
            <c:extLst>
              <c:ext xmlns:c16="http://schemas.microsoft.com/office/drawing/2014/chart" uri="{C3380CC4-5D6E-409C-BE32-E72D297353CC}">
                <c16:uniqueId val="{00000006-41E5-44C5-8074-F95A5E605475}"/>
              </c:ext>
            </c:extLst>
          </c:dPt>
          <c:dPt>
            <c:idx val="7"/>
            <c:invertIfNegative val="0"/>
            <c:bubble3D val="0"/>
            <c:spPr>
              <a:solidFill>
                <a:srgbClr val="0070C0"/>
              </a:solidFill>
              <a:ln>
                <a:noFill/>
              </a:ln>
              <a:effectLst/>
            </c:spPr>
            <c:extLst>
              <c:ext xmlns:c16="http://schemas.microsoft.com/office/drawing/2014/chart" uri="{C3380CC4-5D6E-409C-BE32-E72D297353CC}">
                <c16:uniqueId val="{00000007-41E5-44C5-8074-F95A5E605475}"/>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Approved awaiting implementation</c:v>
                </c:pt>
                <c:pt idx="1">
                  <c:v>Consultation</c:v>
                </c:pt>
                <c:pt idx="2">
                  <c:v>Solution development </c:v>
                </c:pt>
                <c:pt idx="3">
                  <c:v>Awaiting authority decision </c:v>
                </c:pt>
                <c:pt idx="4">
                  <c:v>Detailed IA/Party Impact Assessment </c:v>
                </c:pt>
                <c:pt idx="5">
                  <c:v>Final Assessment </c:v>
                </c:pt>
              </c:strCache>
            </c:strRef>
          </c:cat>
          <c:val>
            <c:numRef>
              <c:f>Sheet1!$B$2:$B$7</c:f>
              <c:numCache>
                <c:formatCode>General</c:formatCode>
                <c:ptCount val="6"/>
                <c:pt idx="0">
                  <c:v>2</c:v>
                </c:pt>
                <c:pt idx="1">
                  <c:v>1</c:v>
                </c:pt>
                <c:pt idx="2">
                  <c:v>2</c:v>
                </c:pt>
                <c:pt idx="3">
                  <c:v>1</c:v>
                </c:pt>
                <c:pt idx="4">
                  <c:v>2</c:v>
                </c:pt>
                <c:pt idx="5">
                  <c:v>3</c:v>
                </c:pt>
              </c:numCache>
            </c:numRef>
          </c:val>
          <c:extLst>
            <c:ext xmlns:c16="http://schemas.microsoft.com/office/drawing/2014/chart" uri="{C3380CC4-5D6E-409C-BE32-E72D297353CC}">
              <c16:uniqueId val="{00000000-41E5-44C5-8074-F95A5E605475}"/>
            </c:ext>
          </c:extLst>
        </c:ser>
        <c:dLbls>
          <c:dLblPos val="outEnd"/>
          <c:showLegendKey val="0"/>
          <c:showVal val="1"/>
          <c:showCatName val="0"/>
          <c:showSerName val="0"/>
          <c:showPercent val="0"/>
          <c:showBubbleSize val="0"/>
        </c:dLbls>
        <c:gapWidth val="219"/>
        <c:overlap val="-27"/>
        <c:axId val="430946960"/>
        <c:axId val="430951120"/>
      </c:barChart>
      <c:catAx>
        <c:axId val="4309469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30951120"/>
        <c:crosses val="autoZero"/>
        <c:auto val="1"/>
        <c:lblAlgn val="ctr"/>
        <c:lblOffset val="100"/>
        <c:noMultiLvlLbl val="0"/>
      </c:catAx>
      <c:valAx>
        <c:axId val="430951120"/>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430946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25/11/2022</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GB" dirty="0"/>
          </a:p>
        </p:txBody>
      </p:sp>
      <p:sp>
        <p:nvSpPr>
          <p:cNvPr id="4" name="Slide Number Placeholder 3"/>
          <p:cNvSpPr>
            <a:spLocks noGrp="1"/>
          </p:cNvSpPr>
          <p:nvPr>
            <p:ph type="sldNum" sz="quarter" idx="5"/>
          </p:nvPr>
        </p:nvSpPr>
        <p:spPr/>
        <p:txBody>
          <a:bodyPr/>
          <a:lstStyle/>
          <a:p>
            <a:fld id="{2A2357B9-A31F-4FC7-A38A-70DF36F645F3}" type="slidenum">
              <a:rPr lang="en-GB" smtClean="0"/>
              <a:t>3</a:t>
            </a:fld>
            <a:endParaRPr lang="en-GB" dirty="0"/>
          </a:p>
        </p:txBody>
      </p:sp>
    </p:spTree>
    <p:extLst>
      <p:ext uri="{BB962C8B-B14F-4D97-AF65-F5344CB8AC3E}">
        <p14:creationId xmlns:p14="http://schemas.microsoft.com/office/powerpoint/2010/main" val="14711684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900" dirty="0"/>
              <a:t>In progress:</a:t>
            </a:r>
          </a:p>
          <a:p>
            <a:pPr marL="171450" indent="-171450">
              <a:buFontTx/>
              <a:buChar char="-"/>
            </a:pPr>
            <a:r>
              <a:rPr lang="en-GB" sz="900" dirty="0"/>
              <a:t>Approved awaiting implementation 10,11,36</a:t>
            </a:r>
          </a:p>
          <a:p>
            <a:pPr marL="171450" indent="-171450">
              <a:buFontTx/>
              <a:buChar char="-"/>
            </a:pPr>
            <a:r>
              <a:rPr lang="en-GB" sz="900" dirty="0"/>
              <a:t>Consultation 47,52,55</a:t>
            </a:r>
          </a:p>
          <a:p>
            <a:pPr marL="171450" indent="-171450">
              <a:buFontTx/>
              <a:buChar char="-"/>
            </a:pPr>
            <a:r>
              <a:rPr lang="en-GB" sz="900" dirty="0"/>
              <a:t>Solution development 16,37</a:t>
            </a:r>
          </a:p>
          <a:p>
            <a:pPr marL="171450" indent="-171450">
              <a:buFontTx/>
              <a:buChar char="-"/>
            </a:pPr>
            <a:r>
              <a:rPr lang="en-GB" sz="900" dirty="0"/>
              <a:t>Initial assessment 25</a:t>
            </a:r>
          </a:p>
          <a:p>
            <a:pPr marL="171450" indent="-171450">
              <a:buFontTx/>
              <a:buChar char="-"/>
            </a:pPr>
            <a:r>
              <a:rPr lang="en-GB" dirty="0"/>
              <a:t>Awaiting authority decision 21</a:t>
            </a:r>
          </a:p>
          <a:p>
            <a:pPr marL="171450" indent="-171450">
              <a:buFontTx/>
              <a:buChar char="-"/>
            </a:pPr>
            <a:r>
              <a:rPr lang="en-GB" dirty="0"/>
              <a:t>Scoping Testing requirements 67</a:t>
            </a:r>
          </a:p>
          <a:p>
            <a:pPr marL="171450" indent="-171450">
              <a:buFontTx/>
              <a:buChar char="-"/>
            </a:pPr>
            <a:r>
              <a:rPr lang="en-GB" dirty="0"/>
              <a:t>Detailed IA 70,74</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GB" dirty="0"/>
              <a:t>New </a:t>
            </a:r>
            <a:r>
              <a:rPr lang="en-US" sz="1200" kern="1200" dirty="0">
                <a:solidFill>
                  <a:schemeClr val="dk1"/>
                </a:solidFill>
                <a:latin typeface="+mn-lt"/>
                <a:ea typeface="+mn-ea"/>
                <a:cs typeface="+mn-cs"/>
              </a:rPr>
              <a:t>CR05_XoS </a:t>
            </a:r>
            <a:endParaRPr lang="en-GB" sz="1200" kern="1200" dirty="0">
              <a:solidFill>
                <a:schemeClr val="dk1"/>
              </a:solidFill>
              <a:latin typeface="+mn-lt"/>
              <a:ea typeface="+mn-ea"/>
              <a:cs typeface="+mn-cs"/>
            </a:endParaRPr>
          </a:p>
          <a:p>
            <a:pPr marL="171450" indent="-171450">
              <a:buFontTx/>
              <a:buChar char="-"/>
            </a:pPr>
            <a:endParaRPr lang="en-GB" dirty="0"/>
          </a:p>
          <a:p>
            <a:pPr marL="171450" indent="-171450">
              <a:buFontTx/>
              <a:buChar char="-"/>
            </a:pPr>
            <a:endParaRPr lang="en-GB" dirty="0"/>
          </a:p>
        </p:txBody>
      </p:sp>
      <p:sp>
        <p:nvSpPr>
          <p:cNvPr id="4" name="Slide Number Placeholder 3"/>
          <p:cNvSpPr>
            <a:spLocks noGrp="1"/>
          </p:cNvSpPr>
          <p:nvPr>
            <p:ph type="sldNum" sz="quarter" idx="5"/>
          </p:nvPr>
        </p:nvSpPr>
        <p:spPr/>
        <p:txBody>
          <a:bodyPr/>
          <a:lstStyle/>
          <a:p>
            <a:fld id="{2A2357B9-A31F-4FC7-A38A-70DF36F645F3}" type="slidenum">
              <a:rPr lang="en-GB" smtClean="0"/>
              <a:t>4</a:t>
            </a:fld>
            <a:endParaRPr lang="en-GB" dirty="0"/>
          </a:p>
        </p:txBody>
      </p:sp>
    </p:spTree>
    <p:extLst>
      <p:ext uri="{BB962C8B-B14F-4D97-AF65-F5344CB8AC3E}">
        <p14:creationId xmlns:p14="http://schemas.microsoft.com/office/powerpoint/2010/main" val="20538346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A2357B9-A31F-4FC7-A38A-70DF36F645F3}" type="slidenum">
              <a:rPr lang="en-GB" smtClean="0"/>
              <a:t>5</a:t>
            </a:fld>
            <a:endParaRPr lang="en-GB" dirty="0"/>
          </a:p>
        </p:txBody>
      </p:sp>
    </p:spTree>
    <p:extLst>
      <p:ext uri="{BB962C8B-B14F-4D97-AF65-F5344CB8AC3E}">
        <p14:creationId xmlns:p14="http://schemas.microsoft.com/office/powerpoint/2010/main" val="10134469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A2357B9-A31F-4FC7-A38A-70DF36F645F3}" type="slidenum">
              <a:rPr lang="en-GB" smtClean="0"/>
              <a:t>6</a:t>
            </a:fld>
            <a:endParaRPr lang="en-GB" dirty="0"/>
          </a:p>
        </p:txBody>
      </p:sp>
    </p:spTree>
    <p:extLst>
      <p:ext uri="{BB962C8B-B14F-4D97-AF65-F5344CB8AC3E}">
        <p14:creationId xmlns:p14="http://schemas.microsoft.com/office/powerpoint/2010/main" val="35331382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recportal.co.uk/recporta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recportal.co.uk/group/guest/-/housekeeping-amendments" TargetMode="External"/><Relationship Id="rId3" Type="http://schemas.openxmlformats.org/officeDocument/2006/relationships/hyperlink" Target="https://recportal.co.uk/group/guest/-/resolution-of-bilateral-erroneous-transfers?p_l_back_url=%2Fsearch%3Fp_l_back_url%3D%252Fsearch%253Fp_l_back_url%253D%25252Fsearch%25253Fp_l_back_url%25253D%2525252Fsearch%2525253Fq%2525253DR0025%252526q%25253DR0010%2526q%253DR0011%26q%3DR0016" TargetMode="External"/><Relationship Id="rId7" Type="http://schemas.openxmlformats.org/officeDocument/2006/relationships/hyperlink" Target="https://recportal.co.uk/group/guest/-/micro-business-smart-meter-installation-reports?p_l_back_url=%2Fsearch%3Fq%3DR0033"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hyperlink" Target="https://recportal.co.uk/group/guest/-/erroneous-transfer-cancellations?p_l_back_url=%2Fsearch%3Fq%3DR0030" TargetMode="External"/><Relationship Id="rId5" Type="http://schemas.openxmlformats.org/officeDocument/2006/relationships/hyperlink" Target="https://recportal.co.uk/group/guest/-/service-provider-performance-charges-erds-grds-dcc-?p_l_back_url=%2Fsearch%3Fq%3DService%2BProvider%2BPerformance%2BCharges%2B%2528DCC%2529" TargetMode="External"/><Relationship Id="rId4" Type="http://schemas.openxmlformats.org/officeDocument/2006/relationships/hyperlink" Target="https://recportal.co.uk/group/guest/-/allowing-rec-accredited-mems-to-de-energise-and-re-energise-supply-points-independent-of-the-supplier" TargetMode="External"/><Relationship Id="rId9" Type="http://schemas.openxmlformats.org/officeDocument/2006/relationships/hyperlink" Target="https://recportal.co.uk/group/guest/-/prepayment-credit-balance-debt-transfer-processes"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recportal.co.uk/group/guest/-/provision-of-enduring-test-environments" TargetMode="External"/><Relationship Id="rId3" Type="http://schemas.openxmlformats.org/officeDocument/2006/relationships/hyperlink" Target="https://recportal.co.uk/group/guest/-/metering-code-of-practice-consolidation-review" TargetMode="External"/><Relationship Id="rId7" Type="http://schemas.openxmlformats.org/officeDocument/2006/relationships/hyperlink" Target="https://www.xoserve.com/change/change-proposals/xrn-5567-implementation-of-resend-functionality-for-messages-from-css-to-grda-rec-cp-r0067/" TargetMode="External"/><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hyperlink" Target="https://recportal.co.uk/group/guest/-/introduction-of-css-refresh-functionality" TargetMode="External"/><Relationship Id="rId5" Type="http://schemas.openxmlformats.org/officeDocument/2006/relationships/hyperlink" Target="https://recportal.co.uk/group/guest/-/rec-service-definition-switching-operator-document-outage-notification-leadtime-amendment" TargetMode="External"/><Relationship Id="rId4" Type="http://schemas.openxmlformats.org/officeDocument/2006/relationships/hyperlink" Target="https://recportal.co.uk/group/guest/-/ges-service-definition-document" TargetMode="External"/><Relationship Id="rId9" Type="http://schemas.openxmlformats.org/officeDocument/2006/relationships/hyperlink" Target="https://recportal.co.uk/group/guest/-/release-of-community-view-data-items-to-mems?p_l_back_url=%2Fsearch%3Fq%3DR0074"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recportal.co.uk/group/guest/-/resolution-of-invalid-css-data-by-data-owners" TargetMode="External"/><Relationship Id="rId13" Type="http://schemas.openxmlformats.org/officeDocument/2006/relationships/hyperlink" Target="https://recportal.co.uk/group/guest/-/introduction-of-a-housekeeping-change-proposal-process?p_l_back_url=%2Fsearch%3Fp_l_back_url%3D%252Fsearch%253Fq%253DR0075%26q%3DR0073" TargetMode="External"/><Relationship Id="rId3" Type="http://schemas.openxmlformats.org/officeDocument/2006/relationships/hyperlink" Target="https://recportal.co.uk/group/guest/-/intellectual-property-rights-and-services-data-main-body-changes" TargetMode="External"/><Relationship Id="rId7" Type="http://schemas.openxmlformats.org/officeDocument/2006/relationships/hyperlink" Target="https://recportal.co.uk/group/guest/-/maintenance-of-qualification-schedule-change" TargetMode="External"/><Relationship Id="rId12" Type="http://schemas.openxmlformats.org/officeDocument/2006/relationships/hyperlink" Target="https://recportal.co.uk/group/guest/-/dcc-access-to-ees-and-ges" TargetMode="External"/><Relationship Id="rId2" Type="http://schemas.openxmlformats.org/officeDocument/2006/relationships/hyperlink" Target="https://recportal.co.uk/group/guest/-/new-sdep-process-type" TargetMode="External"/><Relationship Id="rId16" Type="http://schemas.openxmlformats.org/officeDocument/2006/relationships/hyperlink" Target="https://recportal.co.uk/group/guest/-/css-market-message-retry-strategy?p_l_back_url=%2Fsearch%3Fp_l_back_url%3D%252Fsearch%253Fp_l_back_url%253D%25252Fsearch%25253Fp_l_back_url%25253D%2525252Fsearch%2525253Fp_l_back_url%2525253D%252525252Fsearch%252525253Fp_l_back_url%252525253D%25252525252Fsearch%25252525253Fp_l_back_url%25252525253D%2525252525252Fsearch%2525252525253Fp_l_back_url%2525252525253D%252525252525252Fsearch%252525252525253Fp_l_back_url%252525252525253D%25252525252525252Fsearch%25252525252525253Fp_l_back_url%25252525252525253D%2525252525252525252Fsearch%2525252525252525253Fq%2525252525252525253DR0030%252525252525252526q%25252525252525253DR0025%2525252525252526q%252525252525253DR0016%25252525252526q%2525252525253DR0052%252525252526q%25252525253DR0055%2525252526q%252525253DR0067%25252526q%2525253DR0070%252526q%25253DR0074%2526q%253DR0080%26q%3DR0081" TargetMode="External"/><Relationship Id="rId1" Type="http://schemas.openxmlformats.org/officeDocument/2006/relationships/slideLayout" Target="../slideLayouts/slideLayout6.xml"/><Relationship Id="rId6" Type="http://schemas.openxmlformats.org/officeDocument/2006/relationships/hyperlink" Target="https://recportal.co.uk/group/guest/-/ees/ges-additional-service-request-for-housing-associations-to-be-added-to-the-data-access-matrix" TargetMode="External"/><Relationship Id="rId11" Type="http://schemas.openxmlformats.org/officeDocument/2006/relationships/hyperlink" Target="https://recportal.co.uk/group/guest/-/amendments-to-sample-access-agreement-appended-to-the-qualification-and-maintenance-schedule-9-to-the-code" TargetMode="External"/><Relationship Id="rId5" Type="http://schemas.openxmlformats.org/officeDocument/2006/relationships/hyperlink" Target="https://recportal.co.uk/group/guest/-/switch-request-objections-additional" TargetMode="External"/><Relationship Id="rId15" Type="http://schemas.openxmlformats.org/officeDocument/2006/relationships/hyperlink" Target="https://recportal.co.uk/group/guest/-/improvements-to-failed-to-deliver-css-messages?p_l_back_url=%2Fsearch%3Fp_l_back_url%3D%252Fsearch%253Fp_l_back_url%253D%25252Fsearch%25253Fp_l_back_url%25253D%2525252Fsearch%2525253Fp_l_back_url%2525253D%252525252Fsearch%252525253Fp_l_back_url%252525253D%25252525252Fsearch%25252525253Fp_l_back_url%25252525253D%2525252525252Fsearch%2525252525253Fp_l_back_url%2525252525253D%252525252525252Fsearch%252525252525253Fp_l_back_url%252525252525253D%25252525252525252Fsearch%25252525252525253Fq%25252525252525253DR0030%2525252525252526q%252525252525253DR0025%25252525252526q%2525252525253DR0016%252525252526q%25252525253DR0052%2525252526q%252525253DR0055%25252526q%2525253DR0067%252526q%25253DR0070%2526q%253DR0074%26q%3DR0080" TargetMode="External"/><Relationship Id="rId10" Type="http://schemas.openxmlformats.org/officeDocument/2006/relationships/hyperlink" Target="https://recportal.co.uk/group/guest/-/rec-main-body-data-protection-changes-and-development-of-a-rec-data-protection-schedule." TargetMode="External"/><Relationship Id="rId4" Type="http://schemas.openxmlformats.org/officeDocument/2006/relationships/hyperlink" Target="https://recportal.co.uk/group/guest/-/clarification-of-rec-maintenance-of-qualification-schedule" TargetMode="External"/><Relationship Id="rId9" Type="http://schemas.openxmlformats.org/officeDocument/2006/relationships/hyperlink" Target="https://recportal.co.uk/group/guest/-/addition-of-key-information-to-all-service-now-tickets" TargetMode="External"/><Relationship Id="rId14" Type="http://schemas.openxmlformats.org/officeDocument/2006/relationships/hyperlink" Target="https://recportal.co.uk/group/guest/-/enabling-software-product-qualification?p_l_back_url=%2Fsearch%3Fq%3DR0075"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s://recportal.co.uk/group/guest/-/whole-current-wc-/current-transformer-ct-certificates" TargetMode="External"/><Relationship Id="rId13" Type="http://schemas.openxmlformats.org/officeDocument/2006/relationships/hyperlink" Target="https://recportal.co.uk/group/guest/-/commissioning-of-works-using-shared-meter-operator-services-by-the-crowded-meter-room-co-ordinator-cmrc-" TargetMode="External"/><Relationship Id="rId3" Type="http://schemas.openxmlformats.org/officeDocument/2006/relationships/hyperlink" Target="https://recportal.co.uk/group/guest/-/new-meter-types-for-auxiliary-proportional-controllers-acp-?p_l_back_url=%2Fsearch%3Fp_l_back_url%3D%252Fsearch%253Fq%253DR0025%26q%3DR0010" TargetMode="External"/><Relationship Id="rId7" Type="http://schemas.openxmlformats.org/officeDocument/2006/relationships/hyperlink" Target="https://recportal.co.uk/group/guest/-/amendment-to-rec-data-access-matrix" TargetMode="External"/><Relationship Id="rId12" Type="http://schemas.openxmlformats.org/officeDocument/2006/relationships/hyperlink" Target="https://recportal.co.uk/group/guest/-/css-switch-synchronisation-to-erda-at-securedactive" TargetMode="External"/><Relationship Id="rId2" Type="http://schemas.openxmlformats.org/officeDocument/2006/relationships/hyperlink" Target="https://recportal.co.uk/group/guest/-/introduction-of-sdep-and-ees-user-maintenance-api-ecoes-change-" TargetMode="External"/><Relationship Id="rId1" Type="http://schemas.openxmlformats.org/officeDocument/2006/relationships/slideLayout" Target="../slideLayouts/slideLayout6.xml"/><Relationship Id="rId6" Type="http://schemas.openxmlformats.org/officeDocument/2006/relationships/hyperlink" Target="https://recportal.co.uk/group/guest/change-register?p_p_id=com_liferay_asset_publisher_web_portlet_AssetPublisherPortlet_INSTANCE_ShT27DMdA5jY&amp;p_p_lifecycle=0&amp;p_p_state=normal&amp;p_p_mode=view&amp;_com_liferay_asset_publisher_web_portlet_AssetPublisherPortlet_INSTANCE_ShT27DMdA5jY_delta=10&amp;p_r_p_resetCur=false&amp;_com_liferay_asset_publisher_web_portlet_AssetPublisherPortlet_INSTANCE_ShT27DMdA5jY_cur=7" TargetMode="External"/><Relationship Id="rId11" Type="http://schemas.openxmlformats.org/officeDocument/2006/relationships/hyperlink" Target="https://recportal.co.uk/group/guest/-/new-registration-data-items-and-processes-to-support-the-transition-to-market-wide-half-hourly-settlement-mhhs-?p_l_back_url=%2Fsearch%3Fp_l_back_url%3D%252Fsearch%253Fp_l_back_url%253D%25252Fsearch%25253Fq%25253DR0030%2526q%253DR0031%26q%3DR0032" TargetMode="External"/><Relationship Id="rId5" Type="http://schemas.openxmlformats.org/officeDocument/2006/relationships/hyperlink" Target="https://recportal.co.uk/group/guest/-/invalid-requests-for-site-technical-details" TargetMode="External"/><Relationship Id="rId10" Type="http://schemas.openxmlformats.org/officeDocument/2006/relationships/hyperlink" Target="https://recportal.co.uk/group/guest/-/dno-lv-ct-commissioning-trigger-points-timescales?p_l_back_url=%2Fsearch%3Fp_l_back_url%3D%252Fsearch%253Fq%253DR0030%26q%3DR0031" TargetMode="External"/><Relationship Id="rId4" Type="http://schemas.openxmlformats.org/officeDocument/2006/relationships/hyperlink" Target="https://recportal.co.uk/group/guest/-/reporting-of-additional-emr-backing-data-to-suppliers?p_l_back_url=%2Fsearch%3Fp_l_back_url%3D%252Fsearch%253Fp_l_back_url%253D%25252Fsearch%25253Fq%25253DR0025%2526q%253DR0010%26q%3DR0011" TargetMode="External"/><Relationship Id="rId9" Type="http://schemas.openxmlformats.org/officeDocument/2006/relationships/hyperlink" Target="https://recportal.co.uk/group/guest/-/minimum-identification-requirements-in-the-meter-operation-code-of-practice." TargetMode="External"/><Relationship Id="rId14" Type="http://schemas.openxmlformats.org/officeDocument/2006/relationships/hyperlink" Target="https://recportal.co.uk/group/guest/-/mhhs-programme-changes-required-to-central-switching-service"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recportal.co.uk/group/guest/-/inclusion-of-new-dno-mastered-smrs-data-items-in-the-ees." TargetMode="External"/><Relationship Id="rId13" Type="http://schemas.openxmlformats.org/officeDocument/2006/relationships/hyperlink" Target="https://recportal.co.uk/group/guest/-/addition-of-previous-mem-to-the-ees-api" TargetMode="External"/><Relationship Id="rId3" Type="http://schemas.openxmlformats.org/officeDocument/2006/relationships/hyperlink" Target="https://recportal.co.uk/group/guest/-/ees-access-for-virtual-lead-parties" TargetMode="External"/><Relationship Id="rId7" Type="http://schemas.openxmlformats.org/officeDocument/2006/relationships/hyperlink" Target="https://recportal.co.uk/group/guest/-/registration-of-smart-export-guarantee-seg-sites" TargetMode="External"/><Relationship Id="rId12" Type="http://schemas.openxmlformats.org/officeDocument/2006/relationships/hyperlink" Target="https://recportal.co.uk/group/guest/-/emr-settlement-limited-additional-access-to-ecoes.?p_l_back_url=%2Fsearch%3Fq%3DR0078" TargetMode="External"/><Relationship Id="rId2" Type="http://schemas.openxmlformats.org/officeDocument/2006/relationships/hyperlink" Target="https://recportal.co.uk/group/guest/-/24/7-emergency-metering-service" TargetMode="External"/><Relationship Id="rId1" Type="http://schemas.openxmlformats.org/officeDocument/2006/relationships/slideLayout" Target="../slideLayouts/slideLayout6.xml"/><Relationship Id="rId6" Type="http://schemas.openxmlformats.org/officeDocument/2006/relationships/hyperlink" Target="https://recportal.co.uk/group/guest/-/creating-a-meter-operator-agent-and-mocop-installer" TargetMode="External"/><Relationship Id="rId11" Type="http://schemas.openxmlformats.org/officeDocument/2006/relationships/hyperlink" Target="https://recportal.co.uk/group/guest/-/resolution-of-field-name-discrepancies-returned-from-the-searchaddress-method-within-the-ees-api-and-updates-to-ees-interface-specification.?p_l_back_url=%2Fsearch%3Fq%3DR0077" TargetMode="External"/><Relationship Id="rId5" Type="http://schemas.openxmlformats.org/officeDocument/2006/relationships/hyperlink" Target="https://recportal.co.uk/group/guest/-/removal-of-erda-meteringpointenergyflow-change-restriction" TargetMode="External"/><Relationship Id="rId10" Type="http://schemas.openxmlformats.org/officeDocument/2006/relationships/hyperlink" Target="https://recportal.co.uk/group/guest/-/dnos-notifying-suppliers-about-crossed-meters?p_l_back_url=%2Fsearch%3Fq%3DR0076" TargetMode="External"/><Relationship Id="rId4" Type="http://schemas.openxmlformats.org/officeDocument/2006/relationships/hyperlink" Target="https://recportal.co.uk/group/guest/-/erds-service-definition-timezone-correction" TargetMode="External"/><Relationship Id="rId9" Type="http://schemas.openxmlformats.org/officeDocument/2006/relationships/hyperlink" Target="https://recportal.co.uk/group/guest/-/introduction-of-a-new-meter-asset-condition-code" TargetMode="External"/><Relationship Id="rId14" Type="http://schemas.openxmlformats.org/officeDocument/2006/relationships/hyperlink" Target="https://recportal.co.uk/group/guest/-/mhhs-supply-number-consultation?p_l_back_url=%2Fsearch%3Fp_l_back_url%3D%252Fsearch%253Fp_l_back_url%253D%25252Fsearch%25253Fp_l_back_url%25253D%2525252Fsearch%2525253Fp_l_back_url%2525253D%252525252Fsearch%252525253Fp_l_back_url%252525253D%25252525252Fsearch%25252525253Fp_l_back_url%25252525253D%2525252525252Fsearch%2525252525253Fp_l_back_url%2525252525253D%252525252525252Fsearch%252525252525253Fp_l_back_url%252525252525253D%25252525252525252Fsearch%25252525252525253Fp_l_back_url%25252525252525253D%2525252525252525252Fsearch%2525252525252525253Fp_l_back_url%2525252525252525253D%252525252525252525252Fsearch%252525252525252525253Fq%252525252525252525253DR0030%25252525252525252526q%2525252525252525253DR0025%252525252525252526q%25252525252525253DR0016%2525252525252526q%252525252525253DR0052%25252525252526q%2525252525253DR0055%252525252526q%25252525253DR0067%2525252526q%252525253DR0070%25252526q%2525253DR0074%252526q%25253DR0080%2526q%253DR0081%26q%3DMHHS%2BSupply%2BNumber%2BConsultatio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1329" y="1812131"/>
            <a:ext cx="7772400" cy="1102519"/>
          </a:xfrm>
        </p:spPr>
        <p:txBody>
          <a:bodyPr>
            <a:normAutofit/>
          </a:bodyPr>
          <a:lstStyle/>
          <a:p>
            <a:r>
              <a:rPr lang="en-GB" dirty="0"/>
              <a:t>REC Change   </a:t>
            </a:r>
          </a:p>
        </p:txBody>
      </p:sp>
      <p:sp>
        <p:nvSpPr>
          <p:cNvPr id="3" name="Subtitle 2"/>
          <p:cNvSpPr>
            <a:spLocks noGrp="1"/>
          </p:cNvSpPr>
          <p:nvPr>
            <p:ph type="subTitle" idx="1"/>
          </p:nvPr>
        </p:nvSpPr>
        <p:spPr>
          <a:xfrm>
            <a:off x="1237129" y="2926612"/>
            <a:ext cx="6400800" cy="1314450"/>
          </a:xfrm>
        </p:spPr>
        <p:txBody>
          <a:bodyPr vert="horz" lIns="91440" tIns="45720" rIns="91440" bIns="45720" rtlCol="0" anchor="t">
            <a:normAutofit/>
          </a:bodyPr>
          <a:lstStyle/>
          <a:p>
            <a:r>
              <a:rPr lang="en-GB" dirty="0">
                <a:latin typeface="Arial"/>
                <a:cs typeface="Arial"/>
              </a:rPr>
              <a:t> 7</a:t>
            </a:r>
            <a:r>
              <a:rPr lang="en-GB" baseline="30000" dirty="0">
                <a:latin typeface="Arial"/>
                <a:cs typeface="Arial"/>
              </a:rPr>
              <a:t>th</a:t>
            </a:r>
            <a:r>
              <a:rPr lang="en-GB" dirty="0">
                <a:latin typeface="Arial"/>
                <a:cs typeface="Arial"/>
              </a:rPr>
              <a:t> December 2022</a:t>
            </a:r>
            <a:endParaRPr lang="en-GB" dirty="0"/>
          </a:p>
        </p:txBody>
      </p:sp>
    </p:spTree>
    <p:extLst>
      <p:ext uri="{BB962C8B-B14F-4D97-AF65-F5344CB8AC3E}">
        <p14:creationId xmlns:p14="http://schemas.microsoft.com/office/powerpoint/2010/main" val="23983157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A4F50-C3A8-447A-86DD-194FD7E20010}"/>
              </a:ext>
            </a:extLst>
          </p:cNvPr>
          <p:cNvSpPr>
            <a:spLocks noGrp="1"/>
          </p:cNvSpPr>
          <p:nvPr>
            <p:ph type="title"/>
          </p:nvPr>
        </p:nvSpPr>
        <p:spPr/>
        <p:txBody>
          <a:bodyPr/>
          <a:lstStyle/>
          <a:p>
            <a:r>
              <a:rPr lang="en-GB" dirty="0"/>
              <a:t>Introduction</a:t>
            </a:r>
          </a:p>
        </p:txBody>
      </p:sp>
      <p:sp>
        <p:nvSpPr>
          <p:cNvPr id="3" name="Content Placeholder 2">
            <a:extLst>
              <a:ext uri="{FF2B5EF4-FFF2-40B4-BE49-F238E27FC236}">
                <a16:creationId xmlns:a16="http://schemas.microsoft.com/office/drawing/2014/main" id="{0B85589B-786C-4948-887F-E4E01ED20321}"/>
              </a:ext>
            </a:extLst>
          </p:cNvPr>
          <p:cNvSpPr>
            <a:spLocks noGrp="1"/>
          </p:cNvSpPr>
          <p:nvPr>
            <p:ph idx="1"/>
          </p:nvPr>
        </p:nvSpPr>
        <p:spPr>
          <a:xfrm>
            <a:off x="457200" y="833158"/>
            <a:ext cx="8229600" cy="4013161"/>
          </a:xfrm>
        </p:spPr>
        <p:txBody>
          <a:bodyPr>
            <a:normAutofit fontScale="85000" lnSpcReduction="10000"/>
          </a:bodyPr>
          <a:lstStyle/>
          <a:p>
            <a:pPr marL="0" indent="0">
              <a:buNone/>
            </a:pPr>
            <a:r>
              <a:rPr lang="en-GB" sz="1800" b="1" dirty="0"/>
              <a:t>The following 5 slides have been included in this months ChMC pack to give you an overview of the ongoing REC Changes, we have broken these down into the following sections:</a:t>
            </a:r>
          </a:p>
          <a:p>
            <a:pPr marL="0" indent="0">
              <a:buNone/>
            </a:pPr>
            <a:endParaRPr lang="en-GB" sz="1800" b="1" dirty="0"/>
          </a:p>
          <a:p>
            <a:r>
              <a:rPr lang="en-GB" sz="1800" dirty="0"/>
              <a:t>In progress – we are currently progressing through the Change journey</a:t>
            </a:r>
          </a:p>
          <a:p>
            <a:r>
              <a:rPr lang="en-GB" sz="1800" dirty="0"/>
              <a:t>Under Prioritisation Review with Code Managers – due to workload/prioritisation</a:t>
            </a:r>
          </a:p>
          <a:p>
            <a:pPr marL="0" indent="0">
              <a:buNone/>
            </a:pPr>
            <a:endParaRPr lang="en-GB" sz="1800" dirty="0"/>
          </a:p>
          <a:p>
            <a:pPr marL="0" indent="0">
              <a:buNone/>
            </a:pPr>
            <a:r>
              <a:rPr lang="en-GB" sz="1800" dirty="0"/>
              <a:t>There are 2 additional slides showing all Electricity related Changes which we are monitoring for visibility, these have been included in the appendix</a:t>
            </a:r>
          </a:p>
          <a:p>
            <a:pPr marL="0" indent="0">
              <a:buNone/>
            </a:pPr>
            <a:endParaRPr lang="en-GB" sz="1800" dirty="0"/>
          </a:p>
          <a:p>
            <a:pPr marL="0" indent="0">
              <a:buNone/>
            </a:pPr>
            <a:r>
              <a:rPr lang="en-GB" sz="1800" b="1" dirty="0"/>
              <a:t>Note: In the New Year, we will be undertaking a review of all REC Change and as a result, will stop monitoring and remove from this pack any Changes that have no impact to Gas services. This will be largely, but not limited to Electricity Change. We will advise the Committee of which Changes we will be excluding.</a:t>
            </a:r>
          </a:p>
          <a:p>
            <a:endParaRPr lang="en-GB" sz="1800" dirty="0"/>
          </a:p>
          <a:p>
            <a:pPr marL="0" indent="0">
              <a:buNone/>
            </a:pPr>
            <a:r>
              <a:rPr lang="en-GB" sz="1800" dirty="0"/>
              <a:t>Further information on the Changes can be found on the </a:t>
            </a:r>
            <a:r>
              <a:rPr lang="en-GB" sz="1800" dirty="0">
                <a:hlinkClick r:id="rId2"/>
              </a:rPr>
              <a:t>REC Portal</a:t>
            </a:r>
            <a:endParaRPr lang="en-GB" sz="1800" dirty="0"/>
          </a:p>
          <a:p>
            <a:endParaRPr lang="en-GB" sz="2000" dirty="0"/>
          </a:p>
        </p:txBody>
      </p:sp>
    </p:spTree>
    <p:extLst>
      <p:ext uri="{BB962C8B-B14F-4D97-AF65-F5344CB8AC3E}">
        <p14:creationId xmlns:p14="http://schemas.microsoft.com/office/powerpoint/2010/main" val="29316243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93162-1D16-42B2-9678-78E75C5422DF}"/>
              </a:ext>
            </a:extLst>
          </p:cNvPr>
          <p:cNvSpPr>
            <a:spLocks noGrp="1"/>
          </p:cNvSpPr>
          <p:nvPr>
            <p:ph type="title"/>
          </p:nvPr>
        </p:nvSpPr>
        <p:spPr/>
        <p:txBody>
          <a:bodyPr/>
          <a:lstStyle/>
          <a:p>
            <a:r>
              <a:rPr lang="en-GB" dirty="0"/>
              <a:t>Overview of REC Changes (high level)</a:t>
            </a:r>
          </a:p>
        </p:txBody>
      </p:sp>
      <p:graphicFrame>
        <p:nvGraphicFramePr>
          <p:cNvPr id="9" name="Content Placeholder 8">
            <a:extLst>
              <a:ext uri="{FF2B5EF4-FFF2-40B4-BE49-F238E27FC236}">
                <a16:creationId xmlns:a16="http://schemas.microsoft.com/office/drawing/2014/main" id="{677F5D86-C70E-4BFD-9542-67EDADABB788}"/>
              </a:ext>
            </a:extLst>
          </p:cNvPr>
          <p:cNvGraphicFramePr>
            <a:graphicFrameLocks noGrp="1"/>
          </p:cNvGraphicFramePr>
          <p:nvPr>
            <p:ph idx="1"/>
            <p:extLst>
              <p:ext uri="{D42A27DB-BD31-4B8C-83A1-F6EECF244321}">
                <p14:modId xmlns:p14="http://schemas.microsoft.com/office/powerpoint/2010/main" val="1424860417"/>
              </p:ext>
            </p:extLst>
          </p:nvPr>
        </p:nvGraphicFramePr>
        <p:xfrm>
          <a:off x="-328353" y="638867"/>
          <a:ext cx="9800705" cy="4729838"/>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a:extLst>
              <a:ext uri="{FF2B5EF4-FFF2-40B4-BE49-F238E27FC236}">
                <a16:creationId xmlns:a16="http://schemas.microsoft.com/office/drawing/2014/main" id="{0B3F611F-B712-403E-B2BD-9CB3A91550C2}"/>
              </a:ext>
            </a:extLst>
          </p:cNvPr>
          <p:cNvSpPr txBox="1"/>
          <p:nvPr/>
        </p:nvSpPr>
        <p:spPr>
          <a:xfrm>
            <a:off x="457200" y="2110085"/>
            <a:ext cx="1886988" cy="1200329"/>
          </a:xfrm>
          <a:prstGeom prst="rect">
            <a:avLst/>
          </a:prstGeom>
          <a:noFill/>
        </p:spPr>
        <p:txBody>
          <a:bodyPr wrap="square" rtlCol="0">
            <a:spAutoFit/>
          </a:bodyPr>
          <a:lstStyle/>
          <a:p>
            <a:pPr algn="ctr"/>
            <a:r>
              <a:rPr lang="en-GB" b="1" dirty="0"/>
              <a:t>Total count of current REC Change:</a:t>
            </a:r>
          </a:p>
          <a:p>
            <a:pPr algn="ctr"/>
            <a:r>
              <a:rPr lang="en-GB" b="1" dirty="0"/>
              <a:t>59</a:t>
            </a:r>
          </a:p>
        </p:txBody>
      </p:sp>
    </p:spTree>
    <p:extLst>
      <p:ext uri="{BB962C8B-B14F-4D97-AF65-F5344CB8AC3E}">
        <p14:creationId xmlns:p14="http://schemas.microsoft.com/office/powerpoint/2010/main" val="3566790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93162-1D16-42B2-9678-78E75C5422DF}"/>
              </a:ext>
            </a:extLst>
          </p:cNvPr>
          <p:cNvSpPr>
            <a:spLocks noGrp="1"/>
          </p:cNvSpPr>
          <p:nvPr>
            <p:ph type="title"/>
          </p:nvPr>
        </p:nvSpPr>
        <p:spPr/>
        <p:txBody>
          <a:bodyPr>
            <a:normAutofit fontScale="90000"/>
          </a:bodyPr>
          <a:lstStyle/>
          <a:p>
            <a:r>
              <a:rPr lang="en-GB" dirty="0"/>
              <a:t>Overview of In progress REC Changes (high level)</a:t>
            </a:r>
          </a:p>
        </p:txBody>
      </p:sp>
      <p:graphicFrame>
        <p:nvGraphicFramePr>
          <p:cNvPr id="7" name="Content Placeholder 6">
            <a:extLst>
              <a:ext uri="{FF2B5EF4-FFF2-40B4-BE49-F238E27FC236}">
                <a16:creationId xmlns:a16="http://schemas.microsoft.com/office/drawing/2014/main" id="{8B24F045-44C9-49AF-8EDA-7F69CEF0770E}"/>
              </a:ext>
            </a:extLst>
          </p:cNvPr>
          <p:cNvGraphicFramePr>
            <a:graphicFrameLocks noGrp="1"/>
          </p:cNvGraphicFramePr>
          <p:nvPr>
            <p:ph idx="1"/>
            <p:extLst>
              <p:ext uri="{D42A27DB-BD31-4B8C-83A1-F6EECF244321}">
                <p14:modId xmlns:p14="http://schemas.microsoft.com/office/powerpoint/2010/main" val="2960527408"/>
              </p:ext>
            </p:extLst>
          </p:nvPr>
        </p:nvGraphicFramePr>
        <p:xfrm>
          <a:off x="79513" y="652007"/>
          <a:ext cx="9000877" cy="419828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972055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78C3F-E0FA-4B29-9B87-B69AD5F7FFB6}"/>
              </a:ext>
            </a:extLst>
          </p:cNvPr>
          <p:cNvSpPr>
            <a:spLocks noGrp="1"/>
          </p:cNvSpPr>
          <p:nvPr>
            <p:ph type="title"/>
          </p:nvPr>
        </p:nvSpPr>
        <p:spPr>
          <a:xfrm>
            <a:off x="314076" y="111644"/>
            <a:ext cx="8515847" cy="408933"/>
          </a:xfrm>
        </p:spPr>
        <p:txBody>
          <a:bodyPr>
            <a:normAutofit/>
          </a:bodyPr>
          <a:lstStyle/>
          <a:p>
            <a:r>
              <a:rPr lang="en-GB" sz="2000" dirty="0"/>
              <a:t>REC Change Pipeline – In progress</a:t>
            </a:r>
          </a:p>
        </p:txBody>
      </p:sp>
      <p:graphicFrame>
        <p:nvGraphicFramePr>
          <p:cNvPr id="3" name="Table 3">
            <a:extLst>
              <a:ext uri="{FF2B5EF4-FFF2-40B4-BE49-F238E27FC236}">
                <a16:creationId xmlns:a16="http://schemas.microsoft.com/office/drawing/2014/main" id="{4A0885CD-C12F-4105-9D5D-9DA779802850}"/>
              </a:ext>
            </a:extLst>
          </p:cNvPr>
          <p:cNvGraphicFramePr>
            <a:graphicFrameLocks noGrp="1"/>
          </p:cNvGraphicFramePr>
          <p:nvPr>
            <p:extLst>
              <p:ext uri="{D42A27DB-BD31-4B8C-83A1-F6EECF244321}">
                <p14:modId xmlns:p14="http://schemas.microsoft.com/office/powerpoint/2010/main" val="1794961442"/>
              </p:ext>
            </p:extLst>
          </p:nvPr>
        </p:nvGraphicFramePr>
        <p:xfrm>
          <a:off x="188250" y="520577"/>
          <a:ext cx="8767497" cy="3960387"/>
        </p:xfrm>
        <a:graphic>
          <a:graphicData uri="http://schemas.openxmlformats.org/drawingml/2006/table">
            <a:tbl>
              <a:tblPr firstRow="1" bandRow="1">
                <a:tableStyleId>{5C22544A-7EE6-4342-B048-85BDC9FD1C3A}</a:tableStyleId>
              </a:tblPr>
              <a:tblGrid>
                <a:gridCol w="601602">
                  <a:extLst>
                    <a:ext uri="{9D8B030D-6E8A-4147-A177-3AD203B41FA5}">
                      <a16:colId xmlns:a16="http://schemas.microsoft.com/office/drawing/2014/main" val="2718274602"/>
                    </a:ext>
                  </a:extLst>
                </a:gridCol>
                <a:gridCol w="1653299">
                  <a:extLst>
                    <a:ext uri="{9D8B030D-6E8A-4147-A177-3AD203B41FA5}">
                      <a16:colId xmlns:a16="http://schemas.microsoft.com/office/drawing/2014/main" val="2896332416"/>
                    </a:ext>
                  </a:extLst>
                </a:gridCol>
                <a:gridCol w="523996">
                  <a:extLst>
                    <a:ext uri="{9D8B030D-6E8A-4147-A177-3AD203B41FA5}">
                      <a16:colId xmlns:a16="http://schemas.microsoft.com/office/drawing/2014/main" val="1833624318"/>
                    </a:ext>
                  </a:extLst>
                </a:gridCol>
                <a:gridCol w="776960">
                  <a:extLst>
                    <a:ext uri="{9D8B030D-6E8A-4147-A177-3AD203B41FA5}">
                      <a16:colId xmlns:a16="http://schemas.microsoft.com/office/drawing/2014/main" val="1082319228"/>
                    </a:ext>
                  </a:extLst>
                </a:gridCol>
                <a:gridCol w="722755">
                  <a:extLst>
                    <a:ext uri="{9D8B030D-6E8A-4147-A177-3AD203B41FA5}">
                      <a16:colId xmlns:a16="http://schemas.microsoft.com/office/drawing/2014/main" val="3220808610"/>
                    </a:ext>
                  </a:extLst>
                </a:gridCol>
                <a:gridCol w="1043581">
                  <a:extLst>
                    <a:ext uri="{9D8B030D-6E8A-4147-A177-3AD203B41FA5}">
                      <a16:colId xmlns:a16="http://schemas.microsoft.com/office/drawing/2014/main" val="2937892801"/>
                    </a:ext>
                  </a:extLst>
                </a:gridCol>
                <a:gridCol w="1731764">
                  <a:extLst>
                    <a:ext uri="{9D8B030D-6E8A-4147-A177-3AD203B41FA5}">
                      <a16:colId xmlns:a16="http://schemas.microsoft.com/office/drawing/2014/main" val="3443725556"/>
                    </a:ext>
                  </a:extLst>
                </a:gridCol>
                <a:gridCol w="1050838">
                  <a:extLst>
                    <a:ext uri="{9D8B030D-6E8A-4147-A177-3AD203B41FA5}">
                      <a16:colId xmlns:a16="http://schemas.microsoft.com/office/drawing/2014/main" val="3558836622"/>
                    </a:ext>
                  </a:extLst>
                </a:gridCol>
                <a:gridCol w="662702">
                  <a:extLst>
                    <a:ext uri="{9D8B030D-6E8A-4147-A177-3AD203B41FA5}">
                      <a16:colId xmlns:a16="http://schemas.microsoft.com/office/drawing/2014/main" val="2510655079"/>
                    </a:ext>
                  </a:extLst>
                </a:gridCol>
              </a:tblGrid>
              <a:tr h="498792">
                <a:tc>
                  <a:txBody>
                    <a:bodyPr/>
                    <a:lstStyle/>
                    <a:p>
                      <a:pPr algn="ctr"/>
                      <a:r>
                        <a:rPr lang="en-GB" sz="900" dirty="0"/>
                        <a:t>Title </a:t>
                      </a:r>
                    </a:p>
                  </a:txBody>
                  <a:tcPr/>
                </a:tc>
                <a:tc>
                  <a:txBody>
                    <a:bodyPr/>
                    <a:lstStyle/>
                    <a:p>
                      <a:pPr algn="ctr"/>
                      <a:r>
                        <a:rPr lang="en-GB" sz="900" dirty="0"/>
                        <a:t>Description</a:t>
                      </a:r>
                    </a:p>
                  </a:txBody>
                  <a:tcPr/>
                </a:tc>
                <a:tc>
                  <a:txBody>
                    <a:bodyPr/>
                    <a:lstStyle/>
                    <a:p>
                      <a:pPr algn="ctr"/>
                      <a:r>
                        <a:rPr lang="en-GB" sz="900" dirty="0"/>
                        <a:t>XRN</a:t>
                      </a:r>
                    </a:p>
                  </a:txBody>
                  <a:tcPr/>
                </a:tc>
                <a:tc>
                  <a:txBody>
                    <a:bodyPr/>
                    <a:lstStyle/>
                    <a:p>
                      <a:pPr algn="ctr"/>
                      <a:r>
                        <a:rPr lang="en-GB" sz="900" dirty="0"/>
                        <a:t>Proposer</a:t>
                      </a:r>
                    </a:p>
                  </a:txBody>
                  <a:tcPr/>
                </a:tc>
                <a:tc>
                  <a:txBody>
                    <a:bodyPr/>
                    <a:lstStyle/>
                    <a:p>
                      <a:pPr algn="ctr"/>
                      <a:r>
                        <a:rPr lang="en-GB" sz="900" dirty="0"/>
                        <a:t>Impact/</a:t>
                      </a:r>
                    </a:p>
                    <a:p>
                      <a:pPr algn="ctr"/>
                      <a:r>
                        <a:rPr lang="en-GB" sz="900" dirty="0"/>
                        <a:t>Funding</a:t>
                      </a:r>
                    </a:p>
                  </a:txBody>
                  <a:tcPr/>
                </a:tc>
                <a:tc>
                  <a:txBody>
                    <a:bodyPr/>
                    <a:lstStyle/>
                    <a:p>
                      <a:pPr algn="ctr"/>
                      <a:r>
                        <a:rPr lang="en-GB" sz="900" dirty="0"/>
                        <a:t>Status</a:t>
                      </a:r>
                    </a:p>
                  </a:txBody>
                  <a:tcPr/>
                </a:tc>
                <a:tc>
                  <a:txBody>
                    <a:bodyPr/>
                    <a:lstStyle/>
                    <a:p>
                      <a:pPr marL="0" algn="ctr" defTabSz="914400" rtl="0" eaLnBrk="1" latinLnBrk="0" hangingPunct="1"/>
                      <a:r>
                        <a:rPr lang="en-GB" sz="900" b="1" kern="1200" dirty="0">
                          <a:solidFill>
                            <a:schemeClr val="lt1"/>
                          </a:solidFill>
                          <a:latin typeface="+mn-lt"/>
                          <a:ea typeface="+mn-ea"/>
                          <a:cs typeface="+mn-cs"/>
                        </a:rPr>
                        <a:t>Next Action date</a:t>
                      </a:r>
                    </a:p>
                  </a:txBody>
                  <a:tcPr/>
                </a:tc>
                <a:tc>
                  <a:txBody>
                    <a:bodyPr/>
                    <a:lstStyle/>
                    <a:p>
                      <a:pPr marL="0" algn="ctr" defTabSz="914400" rtl="0" eaLnBrk="1" latinLnBrk="0" hangingPunct="1"/>
                      <a:r>
                        <a:rPr lang="en-GB" sz="900" b="1" kern="1200" dirty="0">
                          <a:solidFill>
                            <a:schemeClr val="lt1"/>
                          </a:solidFill>
                          <a:latin typeface="+mn-lt"/>
                          <a:ea typeface="+mn-ea"/>
                          <a:cs typeface="+mn-cs"/>
                        </a:rPr>
                        <a:t>Release Type</a:t>
                      </a:r>
                    </a:p>
                  </a:txBody>
                  <a:tcPr/>
                </a:tc>
                <a:tc>
                  <a:txBody>
                    <a:bodyPr/>
                    <a:lstStyle/>
                    <a:p>
                      <a:pPr marL="0" algn="ctr" defTabSz="914400" rtl="0" eaLnBrk="1" latinLnBrk="0" hangingPunct="1"/>
                      <a:r>
                        <a:rPr lang="en-GB" sz="900" b="1" kern="1200" dirty="0">
                          <a:solidFill>
                            <a:schemeClr val="lt1"/>
                          </a:solidFill>
                          <a:latin typeface="+mn-lt"/>
                          <a:ea typeface="+mn-ea"/>
                          <a:cs typeface="+mn-cs"/>
                        </a:rPr>
                        <a:t>Priority</a:t>
                      </a:r>
                    </a:p>
                  </a:txBody>
                  <a:tcPr/>
                </a:tc>
                <a:extLst>
                  <a:ext uri="{0D108BD9-81ED-4DB2-BD59-A6C34878D82A}">
                    <a16:rowId xmlns:a16="http://schemas.microsoft.com/office/drawing/2014/main" val="118947466"/>
                  </a:ext>
                </a:extLst>
              </a:tr>
              <a:tr h="474387">
                <a:tc>
                  <a:txBody>
                    <a:bodyPr/>
                    <a:lstStyle/>
                    <a:p>
                      <a:r>
                        <a:rPr lang="en-GB" sz="850" kern="1200" dirty="0">
                          <a:solidFill>
                            <a:schemeClr val="dk1"/>
                          </a:solidFill>
                          <a:latin typeface="+mn-lt"/>
                          <a:ea typeface="+mn-ea"/>
                          <a:cs typeface="+mn-cs"/>
                          <a:hlinkClick r:id="rId3"/>
                        </a:rPr>
                        <a:t>R0016</a:t>
                      </a:r>
                      <a:endParaRPr lang="en-GB" sz="850" kern="1200" dirty="0">
                        <a:solidFill>
                          <a:schemeClr val="dk1"/>
                        </a:solidFill>
                        <a:latin typeface="+mn-lt"/>
                        <a:ea typeface="+mn-ea"/>
                        <a:cs typeface="+mn-cs"/>
                      </a:endParaRPr>
                    </a:p>
                  </a:txBody>
                  <a:tcPr/>
                </a:tc>
                <a:tc>
                  <a:txBody>
                    <a:bodyPr/>
                    <a:lstStyle/>
                    <a:p>
                      <a:r>
                        <a:rPr lang="en-US" sz="850" b="0" i="0" dirty="0">
                          <a:solidFill>
                            <a:srgbClr val="272833"/>
                          </a:solidFill>
                          <a:effectLst/>
                          <a:latin typeface="+mn-lt"/>
                        </a:rPr>
                        <a:t>Resolution of Bilateral Erroneous Transfers</a:t>
                      </a:r>
                      <a:endParaRPr lang="en-GB" sz="850" b="0" kern="1200" dirty="0">
                        <a:solidFill>
                          <a:schemeClr val="dk1"/>
                        </a:solidFill>
                        <a:latin typeface="+mn-lt"/>
                        <a:ea typeface="+mn-ea"/>
                        <a:cs typeface="+mn-cs"/>
                      </a:endParaRPr>
                    </a:p>
                  </a:txBody>
                  <a:tcPr/>
                </a:tc>
                <a:tc>
                  <a:txBody>
                    <a:bodyPr/>
                    <a:lstStyle/>
                    <a:p>
                      <a:r>
                        <a:rPr lang="en-GB" sz="850" kern="1200" dirty="0">
                          <a:solidFill>
                            <a:schemeClr val="dk1"/>
                          </a:solidFill>
                          <a:latin typeface="+mn-lt"/>
                          <a:ea typeface="+mn-ea"/>
                          <a:cs typeface="+mn-cs"/>
                        </a:rPr>
                        <a:t>N/A</a:t>
                      </a:r>
                    </a:p>
                  </a:txBody>
                  <a:tcPr/>
                </a:tc>
                <a:tc>
                  <a:txBody>
                    <a:bodyPr/>
                    <a:lstStyle/>
                    <a:p>
                      <a:r>
                        <a:rPr lang="en-GB" sz="850" b="0" kern="1200" dirty="0">
                          <a:solidFill>
                            <a:schemeClr val="dk1"/>
                          </a:solidFill>
                          <a:latin typeface="+mn-lt"/>
                          <a:ea typeface="+mn-ea"/>
                          <a:cs typeface="+mn-cs"/>
                        </a:rPr>
                        <a:t>Ben Atkinson</a:t>
                      </a:r>
                    </a:p>
                  </a:txBody>
                  <a:tcPr/>
                </a:tc>
                <a:tc>
                  <a:txBody>
                    <a:bodyPr/>
                    <a:lstStyle/>
                    <a:p>
                      <a:r>
                        <a:rPr lang="en-GB" sz="850" b="0" kern="1200" dirty="0">
                          <a:solidFill>
                            <a:schemeClr val="dk1"/>
                          </a:solidFill>
                          <a:latin typeface="+mn-lt"/>
                          <a:ea typeface="+mn-ea"/>
                          <a:cs typeface="+mn-cs"/>
                        </a:rPr>
                        <a:t>-</a:t>
                      </a:r>
                    </a:p>
                  </a:txBody>
                  <a:tcPr/>
                </a:tc>
                <a:tc>
                  <a:txBody>
                    <a:bodyPr/>
                    <a:lstStyle/>
                    <a:p>
                      <a:r>
                        <a:rPr lang="en-GB" sz="850" kern="1200" dirty="0">
                          <a:solidFill>
                            <a:schemeClr val="dk1"/>
                          </a:solidFill>
                          <a:latin typeface="+mn-lt"/>
                          <a:ea typeface="+mn-ea"/>
                          <a:cs typeface="+mn-cs"/>
                        </a:rPr>
                        <a:t>Solution development</a:t>
                      </a:r>
                    </a:p>
                  </a:txBody>
                  <a:tcPr/>
                </a:tc>
                <a:tc>
                  <a:txBody>
                    <a:bodyPr/>
                    <a:lstStyle/>
                    <a:p>
                      <a:r>
                        <a:rPr lang="en-GB" sz="850" kern="1200" dirty="0">
                          <a:solidFill>
                            <a:schemeClr val="dk1"/>
                          </a:solidFill>
                          <a:latin typeface="+mn-lt"/>
                          <a:ea typeface="+mn-ea"/>
                          <a:cs typeface="+mn-cs"/>
                        </a:rPr>
                        <a:t>21/12/2022 – Review at Change panel</a:t>
                      </a:r>
                    </a:p>
                  </a:txBody>
                  <a:tcPr/>
                </a:tc>
                <a:tc>
                  <a:txBody>
                    <a:bodyPr/>
                    <a:lstStyle/>
                    <a:p>
                      <a:r>
                        <a:rPr lang="en-GB" sz="850" kern="1200" dirty="0">
                          <a:solidFill>
                            <a:schemeClr val="dk1"/>
                          </a:solidFill>
                          <a:latin typeface="+mn-lt"/>
                          <a:ea typeface="+mn-ea"/>
                          <a:cs typeface="+mn-cs"/>
                        </a:rPr>
                        <a:t>TBC</a:t>
                      </a:r>
                    </a:p>
                  </a:txBody>
                  <a:tcPr/>
                </a:tc>
                <a:tc>
                  <a:txBody>
                    <a:bodyPr/>
                    <a:lstStyle/>
                    <a:p>
                      <a:r>
                        <a:rPr lang="en-GB" sz="850" kern="1200" dirty="0">
                          <a:solidFill>
                            <a:schemeClr val="dk1"/>
                          </a:solidFill>
                          <a:latin typeface="+mn-lt"/>
                          <a:ea typeface="+mn-ea"/>
                          <a:cs typeface="+mn-cs"/>
                        </a:rPr>
                        <a:t>Low</a:t>
                      </a:r>
                    </a:p>
                  </a:txBody>
                  <a:tcPr/>
                </a:tc>
                <a:extLst>
                  <a:ext uri="{0D108BD9-81ED-4DB2-BD59-A6C34878D82A}">
                    <a16:rowId xmlns:a16="http://schemas.microsoft.com/office/drawing/2014/main" val="2813766753"/>
                  </a:ext>
                </a:extLst>
              </a:tr>
              <a:tr h="602396">
                <a:tc>
                  <a:txBody>
                    <a:bodyPr/>
                    <a:lstStyle/>
                    <a:p>
                      <a:r>
                        <a:rPr lang="en-GB" sz="850" kern="1200" dirty="0">
                          <a:solidFill>
                            <a:schemeClr val="dk1"/>
                          </a:solidFill>
                          <a:latin typeface="+mn-lt"/>
                          <a:ea typeface="+mn-ea"/>
                          <a:cs typeface="+mn-cs"/>
                          <a:hlinkClick r:id="rId4"/>
                        </a:rPr>
                        <a:t>R0021</a:t>
                      </a:r>
                      <a:endParaRPr lang="en-GB" sz="850" kern="1200" dirty="0">
                        <a:solidFill>
                          <a:schemeClr val="dk1"/>
                        </a:solidFill>
                        <a:latin typeface="+mn-lt"/>
                        <a:ea typeface="+mn-ea"/>
                        <a:cs typeface="+mn-cs"/>
                      </a:endParaRPr>
                    </a:p>
                  </a:txBody>
                  <a:tcPr/>
                </a:tc>
                <a:tc>
                  <a:txBody>
                    <a:bodyPr/>
                    <a:lstStyle/>
                    <a:p>
                      <a:r>
                        <a:rPr lang="en-US" sz="850" b="0" i="0" kern="1200" dirty="0">
                          <a:solidFill>
                            <a:srgbClr val="272833"/>
                          </a:solidFill>
                          <a:effectLst/>
                          <a:latin typeface="+mn-lt"/>
                          <a:ea typeface="+mn-ea"/>
                          <a:cs typeface="+mn-cs"/>
                        </a:rPr>
                        <a:t>Allowing REC accredited MEMs to de-energise and re-energise supply points independent of the Supplier</a:t>
                      </a:r>
                      <a:endParaRPr lang="en-GB" sz="850" b="0" i="0" kern="1200" dirty="0">
                        <a:solidFill>
                          <a:srgbClr val="272833"/>
                        </a:solidFill>
                        <a:effectLst/>
                        <a:latin typeface="+mn-lt"/>
                        <a:ea typeface="+mn-ea"/>
                        <a:cs typeface="+mn-cs"/>
                      </a:endParaRPr>
                    </a:p>
                  </a:txBody>
                  <a:tcPr/>
                </a:tc>
                <a:tc>
                  <a:txBody>
                    <a:bodyPr/>
                    <a:lstStyle/>
                    <a:p>
                      <a:r>
                        <a:rPr lang="en-GB" sz="850" kern="1200" dirty="0">
                          <a:solidFill>
                            <a:schemeClr val="dk1"/>
                          </a:solidFill>
                          <a:latin typeface="+mn-lt"/>
                          <a:ea typeface="+mn-ea"/>
                          <a:cs typeface="+mn-cs"/>
                        </a:rPr>
                        <a:t>N/A</a:t>
                      </a:r>
                    </a:p>
                  </a:txBody>
                  <a:tcPr/>
                </a:tc>
                <a:tc>
                  <a:txBody>
                    <a:bodyPr/>
                    <a:lstStyle/>
                    <a:p>
                      <a:r>
                        <a:rPr lang="en-GB" sz="850" b="0" i="0" kern="1200" dirty="0">
                          <a:solidFill>
                            <a:srgbClr val="272833"/>
                          </a:solidFill>
                          <a:effectLst/>
                          <a:latin typeface="+mn-lt"/>
                          <a:ea typeface="+mn-ea"/>
                          <a:cs typeface="+mn-cs"/>
                        </a:rPr>
                        <a:t>Gemserv (RPS)</a:t>
                      </a:r>
                    </a:p>
                  </a:txBody>
                  <a:tcPr/>
                </a:tc>
                <a:tc>
                  <a:txBody>
                    <a:bodyPr/>
                    <a:lstStyle/>
                    <a:p>
                      <a:r>
                        <a:rPr lang="en-GB" sz="850" b="0" i="0" kern="1200" dirty="0">
                          <a:solidFill>
                            <a:srgbClr val="272833"/>
                          </a:solidFill>
                          <a:effectLst/>
                          <a:latin typeface="+mn-lt"/>
                          <a:ea typeface="+mn-ea"/>
                          <a:cs typeface="+mn-cs"/>
                        </a:rPr>
                        <a:t>-</a:t>
                      </a:r>
                    </a:p>
                  </a:txBody>
                  <a:tcPr/>
                </a:tc>
                <a:tc>
                  <a:txBody>
                    <a:bodyPr/>
                    <a:lstStyle/>
                    <a:p>
                      <a:pPr marL="0" algn="l" defTabSz="914400" rtl="0" eaLnBrk="1" latinLnBrk="0" hangingPunct="1"/>
                      <a:r>
                        <a:rPr lang="en-GB" sz="850" kern="1200" dirty="0">
                          <a:solidFill>
                            <a:schemeClr val="dk1"/>
                          </a:solidFill>
                          <a:latin typeface="+mn-lt"/>
                          <a:ea typeface="+mn-ea"/>
                          <a:cs typeface="+mn-cs"/>
                        </a:rPr>
                        <a:t>Awaiting Authority Decision</a:t>
                      </a:r>
                    </a:p>
                  </a:txBody>
                  <a:tcPr/>
                </a:tc>
                <a:tc>
                  <a:txBody>
                    <a:bodyPr/>
                    <a:lstStyle/>
                    <a:p>
                      <a:r>
                        <a:rPr lang="en-GB" sz="850" kern="1200" dirty="0">
                          <a:solidFill>
                            <a:schemeClr val="dk1"/>
                          </a:solidFill>
                          <a:latin typeface="+mn-lt"/>
                          <a:ea typeface="+mn-ea"/>
                          <a:cs typeface="+mn-cs"/>
                        </a:rPr>
                        <a:t>30/06/2023 – Proposed Implementation date</a:t>
                      </a:r>
                    </a:p>
                  </a:txBody>
                  <a:tcPr/>
                </a:tc>
                <a:tc>
                  <a:txBody>
                    <a:bodyPr/>
                    <a:lstStyle/>
                    <a:p>
                      <a:r>
                        <a:rPr lang="en-GB" sz="850" kern="1200" dirty="0">
                          <a:solidFill>
                            <a:schemeClr val="dk1"/>
                          </a:solidFill>
                          <a:latin typeface="+mn-lt"/>
                          <a:ea typeface="+mn-ea"/>
                          <a:cs typeface="+mn-cs"/>
                        </a:rPr>
                        <a:t>Major </a:t>
                      </a:r>
                    </a:p>
                  </a:txBody>
                  <a:tcPr/>
                </a:tc>
                <a:tc>
                  <a:txBody>
                    <a:bodyPr/>
                    <a:lstStyle/>
                    <a:p>
                      <a:r>
                        <a:rPr lang="en-GB" sz="850" kern="1200" dirty="0">
                          <a:solidFill>
                            <a:schemeClr val="dk1"/>
                          </a:solidFill>
                          <a:latin typeface="+mn-lt"/>
                          <a:ea typeface="+mn-ea"/>
                          <a:cs typeface="+mn-cs"/>
                        </a:rPr>
                        <a:t>Medium</a:t>
                      </a:r>
                    </a:p>
                  </a:txBody>
                  <a:tcPr/>
                </a:tc>
                <a:extLst>
                  <a:ext uri="{0D108BD9-81ED-4DB2-BD59-A6C34878D82A}">
                    <a16:rowId xmlns:a16="http://schemas.microsoft.com/office/drawing/2014/main" val="3766193239"/>
                  </a:ext>
                </a:extLst>
              </a:tr>
              <a:tr h="474387">
                <a:tc>
                  <a:txBody>
                    <a:bodyPr/>
                    <a:lstStyle/>
                    <a:p>
                      <a:r>
                        <a:rPr lang="en-GB" sz="850" kern="1200" dirty="0">
                          <a:solidFill>
                            <a:schemeClr val="dk1"/>
                          </a:solidFill>
                          <a:latin typeface="+mn-lt"/>
                          <a:ea typeface="+mn-ea"/>
                          <a:cs typeface="+mn-cs"/>
                          <a:hlinkClick r:id="rId5"/>
                        </a:rPr>
                        <a:t>R0025</a:t>
                      </a:r>
                      <a:endParaRPr lang="en-GB" sz="850" kern="1200" dirty="0">
                        <a:solidFill>
                          <a:schemeClr val="dk1"/>
                        </a:solidFill>
                        <a:latin typeface="+mn-lt"/>
                        <a:ea typeface="+mn-ea"/>
                        <a:cs typeface="+mn-cs"/>
                      </a:endParaRPr>
                    </a:p>
                  </a:txBody>
                  <a:tcPr>
                    <a:solidFill>
                      <a:schemeClr val="accent6">
                        <a:lumMod val="40000"/>
                        <a:lumOff val="60000"/>
                      </a:schemeClr>
                    </a:solidFill>
                  </a:tcPr>
                </a:tc>
                <a:tc>
                  <a:txBody>
                    <a:bodyPr/>
                    <a:lstStyle/>
                    <a:p>
                      <a:r>
                        <a:rPr lang="en-GB" sz="850" b="0" i="0" dirty="0">
                          <a:solidFill>
                            <a:srgbClr val="272833"/>
                          </a:solidFill>
                          <a:effectLst/>
                          <a:latin typeface="+mn-lt"/>
                        </a:rPr>
                        <a:t>Service Provider Performance Charges (DCC)</a:t>
                      </a:r>
                      <a:endParaRPr lang="en-GB" sz="850" b="0" kern="1200" dirty="0">
                        <a:solidFill>
                          <a:schemeClr val="dk1"/>
                        </a:solidFill>
                        <a:latin typeface="+mn-lt"/>
                        <a:ea typeface="+mn-ea"/>
                        <a:cs typeface="+mn-cs"/>
                      </a:endParaRP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50" b="0" i="0" u="none" strike="noStrike" kern="1200" cap="none" spc="0" normalizeH="0" baseline="0" noProof="0" dirty="0">
                          <a:ln>
                            <a:noFill/>
                          </a:ln>
                          <a:solidFill>
                            <a:prstClr val="black"/>
                          </a:solidFill>
                          <a:effectLst/>
                          <a:uLnTx/>
                          <a:uFillTx/>
                          <a:latin typeface="+mn-lt"/>
                          <a:ea typeface="+mn-ea"/>
                          <a:cs typeface="+mn-cs"/>
                        </a:rPr>
                        <a:t>N/A</a:t>
                      </a:r>
                    </a:p>
                  </a:txBody>
                  <a:tcPr>
                    <a:solidFill>
                      <a:schemeClr val="accent6">
                        <a:lumMod val="40000"/>
                        <a:lumOff val="60000"/>
                      </a:schemeClr>
                    </a:solidFill>
                  </a:tcPr>
                </a:tc>
                <a:tc>
                  <a:txBody>
                    <a:bodyPr/>
                    <a:lstStyle/>
                    <a:p>
                      <a:r>
                        <a:rPr lang="en-GB" sz="850" b="0" kern="1200" dirty="0">
                          <a:solidFill>
                            <a:schemeClr val="dk1"/>
                          </a:solidFill>
                          <a:latin typeface="+mn-lt"/>
                          <a:ea typeface="+mn-ea"/>
                          <a:cs typeface="+mn-cs"/>
                        </a:rPr>
                        <a:t>Deloitte (RPA)</a:t>
                      </a:r>
                    </a:p>
                  </a:txBody>
                  <a:tcPr>
                    <a:solidFill>
                      <a:schemeClr val="accent6">
                        <a:lumMod val="40000"/>
                        <a:lumOff val="60000"/>
                      </a:schemeClr>
                    </a:solidFill>
                  </a:tcPr>
                </a:tc>
                <a:tc>
                  <a:txBody>
                    <a:bodyPr/>
                    <a:lstStyle/>
                    <a:p>
                      <a:r>
                        <a:rPr lang="en-GB" sz="850" b="0" kern="1200" dirty="0">
                          <a:solidFill>
                            <a:schemeClr val="dk1"/>
                          </a:solidFill>
                          <a:latin typeface="+mn-lt"/>
                          <a:ea typeface="+mn-ea"/>
                          <a:cs typeface="+mn-cs"/>
                        </a:rPr>
                        <a:t>TBC</a:t>
                      </a:r>
                    </a:p>
                  </a:txBody>
                  <a:tcPr>
                    <a:solidFill>
                      <a:schemeClr val="accent6">
                        <a:lumMod val="40000"/>
                        <a:lumOff val="60000"/>
                      </a:schemeClr>
                    </a:solidFill>
                  </a:tcPr>
                </a:tc>
                <a:tc>
                  <a:txBody>
                    <a:bodyPr/>
                    <a:lstStyle/>
                    <a:p>
                      <a:r>
                        <a:rPr lang="en-GB" sz="850" kern="1200" dirty="0">
                          <a:solidFill>
                            <a:schemeClr val="dk1"/>
                          </a:solidFill>
                          <a:latin typeface="+mn-lt"/>
                          <a:ea typeface="+mn-ea"/>
                          <a:cs typeface="+mn-cs"/>
                        </a:rPr>
                        <a:t>Consultation</a:t>
                      </a: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50" b="0" i="0" u="none" strike="noStrike" kern="1200" cap="none" spc="0" normalizeH="0" baseline="0" dirty="0">
                          <a:ln>
                            <a:noFill/>
                          </a:ln>
                          <a:solidFill>
                            <a:prstClr val="black"/>
                          </a:solidFill>
                          <a:effectLst/>
                          <a:uLnTx/>
                          <a:uFillTx/>
                          <a:latin typeface="+mn-lt"/>
                          <a:ea typeface="+mn-ea"/>
                          <a:cs typeface="+mn-cs"/>
                        </a:rPr>
                        <a:t>06/12/2022 – Consultation closeout</a:t>
                      </a: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50" b="0" i="0" u="none" strike="noStrike" kern="1200" cap="none" spc="0" normalizeH="0" baseline="0" dirty="0">
                          <a:ln>
                            <a:noFill/>
                          </a:ln>
                          <a:solidFill>
                            <a:prstClr val="black"/>
                          </a:solidFill>
                          <a:effectLst/>
                          <a:uLnTx/>
                          <a:uFillTx/>
                          <a:latin typeface="+mn-lt"/>
                          <a:ea typeface="+mn-ea"/>
                          <a:cs typeface="+mn-cs"/>
                        </a:rPr>
                        <a:t>TBC</a:t>
                      </a: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50" b="0" i="0" u="none" strike="noStrike" kern="1200" cap="none" spc="0" normalizeH="0" baseline="0" dirty="0">
                          <a:ln>
                            <a:noFill/>
                          </a:ln>
                          <a:solidFill>
                            <a:prstClr val="black"/>
                          </a:solidFill>
                          <a:effectLst/>
                          <a:uLnTx/>
                          <a:uFillTx/>
                          <a:latin typeface="+mn-lt"/>
                          <a:ea typeface="+mn-ea"/>
                          <a:cs typeface="+mn-cs"/>
                        </a:rPr>
                        <a:t>High</a:t>
                      </a:r>
                    </a:p>
                  </a:txBody>
                  <a:tcPr>
                    <a:solidFill>
                      <a:schemeClr val="accent6">
                        <a:lumMod val="40000"/>
                        <a:lumOff val="60000"/>
                      </a:schemeClr>
                    </a:solidFill>
                  </a:tcPr>
                </a:tc>
                <a:extLst>
                  <a:ext uri="{0D108BD9-81ED-4DB2-BD59-A6C34878D82A}">
                    <a16:rowId xmlns:a16="http://schemas.microsoft.com/office/drawing/2014/main" val="2718757512"/>
                  </a:ext>
                </a:extLst>
              </a:tr>
              <a:tr h="474387">
                <a:tc>
                  <a:txBody>
                    <a:bodyPr/>
                    <a:lstStyle/>
                    <a:p>
                      <a:r>
                        <a:rPr lang="en-GB" sz="850" kern="1200" dirty="0">
                          <a:solidFill>
                            <a:schemeClr val="dk1"/>
                          </a:solidFill>
                          <a:latin typeface="+mn-lt"/>
                          <a:ea typeface="+mn-ea"/>
                          <a:cs typeface="+mn-cs"/>
                          <a:hlinkClick r:id="rId6"/>
                        </a:rPr>
                        <a:t>R0030</a:t>
                      </a:r>
                      <a:endParaRPr lang="en-GB" sz="850" kern="1200" dirty="0">
                        <a:solidFill>
                          <a:schemeClr val="dk1"/>
                        </a:solidFill>
                        <a:latin typeface="+mn-lt"/>
                        <a:ea typeface="+mn-ea"/>
                        <a:cs typeface="+mn-cs"/>
                      </a:endParaRPr>
                    </a:p>
                  </a:txBody>
                  <a:tcPr/>
                </a:tc>
                <a:tc>
                  <a:txBody>
                    <a:bodyPr/>
                    <a:lstStyle/>
                    <a:p>
                      <a:pPr marL="0" algn="l" defTabSz="914400" rtl="0" eaLnBrk="1" latinLnBrk="0" hangingPunct="1"/>
                      <a:r>
                        <a:rPr lang="en-GB" sz="850" b="0" i="0" kern="1200" dirty="0">
                          <a:solidFill>
                            <a:srgbClr val="272833"/>
                          </a:solidFill>
                          <a:effectLst/>
                          <a:latin typeface="+mn-lt"/>
                          <a:ea typeface="+mn-ea"/>
                          <a:cs typeface="+mn-cs"/>
                        </a:rPr>
                        <a:t>Erroneous Transfer Cancellations</a:t>
                      </a:r>
                    </a:p>
                  </a:txBody>
                  <a:tcPr/>
                </a:tc>
                <a:tc>
                  <a:txBody>
                    <a:bodyPr/>
                    <a:lstStyle/>
                    <a:p>
                      <a:r>
                        <a:rPr lang="en-GB" sz="850" kern="1200" dirty="0">
                          <a:solidFill>
                            <a:schemeClr val="dk1"/>
                          </a:solidFill>
                          <a:latin typeface="+mn-lt"/>
                          <a:ea typeface="+mn-ea"/>
                          <a:cs typeface="+mn-cs"/>
                        </a:rPr>
                        <a:t>N/A</a:t>
                      </a:r>
                    </a:p>
                  </a:txBody>
                  <a:tcPr/>
                </a:tc>
                <a:tc>
                  <a:txBody>
                    <a:bodyPr/>
                    <a:lstStyle/>
                    <a:p>
                      <a:pPr marL="0" algn="l" defTabSz="914400" rtl="0" eaLnBrk="1" latinLnBrk="0" hangingPunct="1"/>
                      <a:r>
                        <a:rPr lang="en-GB" sz="850" b="0" i="0" kern="1200" dirty="0">
                          <a:solidFill>
                            <a:srgbClr val="272833"/>
                          </a:solidFill>
                          <a:effectLst/>
                          <a:latin typeface="+mn-lt"/>
                          <a:ea typeface="+mn-ea"/>
                          <a:cs typeface="+mn-cs"/>
                        </a:rPr>
                        <a:t>Scottish Power</a:t>
                      </a:r>
                    </a:p>
                  </a:txBody>
                  <a:tcPr/>
                </a:tc>
                <a:tc>
                  <a:txBody>
                    <a:bodyPr/>
                    <a:lstStyle/>
                    <a:p>
                      <a:pPr marL="0" algn="l" defTabSz="914400" rtl="0" eaLnBrk="1" latinLnBrk="0" hangingPunct="1"/>
                      <a:r>
                        <a:rPr lang="en-GB" sz="850" b="0" i="0" kern="1200" dirty="0">
                          <a:solidFill>
                            <a:srgbClr val="272833"/>
                          </a:solidFill>
                          <a:effectLst/>
                          <a:latin typeface="+mn-lt"/>
                          <a:ea typeface="+mn-ea"/>
                          <a:cs typeface="+mn-cs"/>
                        </a:rPr>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50" kern="1200" dirty="0">
                          <a:solidFill>
                            <a:schemeClr val="dk1"/>
                          </a:solidFill>
                          <a:latin typeface="+mn-lt"/>
                          <a:ea typeface="+mn-ea"/>
                          <a:cs typeface="+mn-cs"/>
                        </a:rPr>
                        <a:t>Approved - awaiting implementation</a:t>
                      </a:r>
                    </a:p>
                  </a:txBody>
                  <a:tcPr/>
                </a:tc>
                <a:tc>
                  <a:txBody>
                    <a:bodyPr/>
                    <a:lstStyle/>
                    <a:p>
                      <a:r>
                        <a:rPr lang="en-GB" sz="850" kern="1200" dirty="0">
                          <a:solidFill>
                            <a:schemeClr val="dk1"/>
                          </a:solidFill>
                          <a:latin typeface="+mn-lt"/>
                          <a:ea typeface="+mn-ea"/>
                          <a:cs typeface="+mn-cs"/>
                        </a:rPr>
                        <a:t>30/06/2023 – Proposed Implementation date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50" kern="1200" dirty="0">
                          <a:solidFill>
                            <a:schemeClr val="dk1"/>
                          </a:solidFill>
                          <a:latin typeface="+mn-lt"/>
                          <a:ea typeface="+mn-ea"/>
                          <a:cs typeface="+mn-cs"/>
                        </a:rPr>
                        <a:t>Major </a:t>
                      </a:r>
                    </a:p>
                    <a:p>
                      <a:endParaRPr lang="en-GB" sz="850" kern="1200" dirty="0">
                        <a:solidFill>
                          <a:schemeClr val="dk1"/>
                        </a:solidFill>
                        <a:latin typeface="+mn-lt"/>
                        <a:ea typeface="+mn-ea"/>
                        <a:cs typeface="+mn-cs"/>
                      </a:endParaRPr>
                    </a:p>
                  </a:txBody>
                  <a:tcPr/>
                </a:tc>
                <a:tc>
                  <a:txBody>
                    <a:bodyPr/>
                    <a:lstStyle/>
                    <a:p>
                      <a:r>
                        <a:rPr lang="en-GB" sz="850" kern="1200" dirty="0">
                          <a:solidFill>
                            <a:schemeClr val="dk1"/>
                          </a:solidFill>
                          <a:latin typeface="+mn-lt"/>
                          <a:ea typeface="+mn-ea"/>
                          <a:cs typeface="+mn-cs"/>
                        </a:rPr>
                        <a:t>Low</a:t>
                      </a:r>
                    </a:p>
                  </a:txBody>
                  <a:tcPr/>
                </a:tc>
                <a:extLst>
                  <a:ext uri="{0D108BD9-81ED-4DB2-BD59-A6C34878D82A}">
                    <a16:rowId xmlns:a16="http://schemas.microsoft.com/office/drawing/2014/main" val="1922997412"/>
                  </a:ext>
                </a:extLst>
              </a:tr>
              <a:tr h="474387">
                <a:tc>
                  <a:txBody>
                    <a:bodyPr/>
                    <a:lstStyle/>
                    <a:p>
                      <a:r>
                        <a:rPr lang="en-GB" sz="850" kern="1200" dirty="0">
                          <a:solidFill>
                            <a:schemeClr val="dk1"/>
                          </a:solidFill>
                          <a:latin typeface="+mn-lt"/>
                          <a:ea typeface="+mn-ea"/>
                          <a:cs typeface="+mn-cs"/>
                          <a:hlinkClick r:id="rId7"/>
                        </a:rPr>
                        <a:t>R0033</a:t>
                      </a:r>
                      <a:endParaRPr lang="en-GB" sz="850" kern="1200" dirty="0">
                        <a:solidFill>
                          <a:schemeClr val="dk1"/>
                        </a:solidFill>
                        <a:latin typeface="+mn-lt"/>
                        <a:ea typeface="+mn-ea"/>
                        <a:cs typeface="+mn-cs"/>
                      </a:endParaRPr>
                    </a:p>
                  </a:txBody>
                  <a:tcPr/>
                </a:tc>
                <a:tc>
                  <a:txBody>
                    <a:bodyPr/>
                    <a:lstStyle/>
                    <a:p>
                      <a:pPr marL="0" algn="l" defTabSz="914400" rtl="0" eaLnBrk="1" latinLnBrk="0" hangingPunct="1"/>
                      <a:r>
                        <a:rPr lang="en-GB" sz="850" b="0" i="0" kern="1200" dirty="0">
                          <a:solidFill>
                            <a:srgbClr val="272833"/>
                          </a:solidFill>
                          <a:effectLst/>
                          <a:latin typeface="+mn-lt"/>
                          <a:ea typeface="+mn-ea"/>
                          <a:cs typeface="+mn-cs"/>
                        </a:rPr>
                        <a:t>Micro-business Smart Meter Installation Reports</a:t>
                      </a:r>
                    </a:p>
                  </a:txBody>
                  <a:tcPr/>
                </a:tc>
                <a:tc>
                  <a:txBody>
                    <a:bodyPr/>
                    <a:lstStyle/>
                    <a:p>
                      <a:r>
                        <a:rPr lang="en-GB" sz="850" kern="1200" dirty="0">
                          <a:solidFill>
                            <a:schemeClr val="dk1"/>
                          </a:solidFill>
                          <a:latin typeface="+mn-lt"/>
                          <a:ea typeface="+mn-ea"/>
                          <a:cs typeface="+mn-cs"/>
                        </a:rPr>
                        <a:t>N/A</a:t>
                      </a:r>
                    </a:p>
                  </a:txBody>
                  <a:tcPr/>
                </a:tc>
                <a:tc>
                  <a:txBody>
                    <a:bodyPr/>
                    <a:lstStyle/>
                    <a:p>
                      <a:pPr marL="0" algn="l" defTabSz="914400" rtl="0" eaLnBrk="1" latinLnBrk="0" hangingPunct="1"/>
                      <a:r>
                        <a:rPr lang="en-GB" sz="850" b="0" i="0" kern="1200" dirty="0">
                          <a:solidFill>
                            <a:srgbClr val="272833"/>
                          </a:solidFill>
                          <a:effectLst/>
                          <a:latin typeface="+mn-lt"/>
                          <a:ea typeface="+mn-ea"/>
                          <a:cs typeface="+mn-cs"/>
                        </a:rPr>
                        <a:t>EDF Energy</a:t>
                      </a:r>
                    </a:p>
                  </a:txBody>
                  <a:tcPr/>
                </a:tc>
                <a:tc>
                  <a:txBody>
                    <a:bodyPr/>
                    <a:lstStyle/>
                    <a:p>
                      <a:pPr marL="0" algn="l" defTabSz="914400" rtl="0" eaLnBrk="1" latinLnBrk="0" hangingPunct="1"/>
                      <a:r>
                        <a:rPr lang="en-GB" sz="850" b="0" i="0" kern="1200" dirty="0">
                          <a:solidFill>
                            <a:srgbClr val="272833"/>
                          </a:solidFill>
                          <a:effectLst/>
                          <a:latin typeface="+mn-lt"/>
                          <a:ea typeface="+mn-ea"/>
                          <a:cs typeface="+mn-cs"/>
                        </a:rPr>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50" b="1" kern="1200" dirty="0">
                          <a:solidFill>
                            <a:schemeClr val="dk1"/>
                          </a:solidFill>
                          <a:latin typeface="+mn-lt"/>
                          <a:ea typeface="+mn-ea"/>
                          <a:cs typeface="+mn-cs"/>
                        </a:rPr>
                        <a:t>Implemented</a:t>
                      </a:r>
                    </a:p>
                  </a:txBody>
                  <a:tcPr/>
                </a:tc>
                <a:tc>
                  <a:txBody>
                    <a:bodyPr/>
                    <a:lstStyle/>
                    <a:p>
                      <a:r>
                        <a:rPr lang="en-GB" sz="850" kern="1200" dirty="0">
                          <a:solidFill>
                            <a:schemeClr val="dk1"/>
                          </a:solidFill>
                          <a:latin typeface="+mn-lt"/>
                          <a:ea typeface="+mn-ea"/>
                          <a:cs typeface="+mn-cs"/>
                        </a:rPr>
                        <a:t>04/11/2022 – Confirmed Implementation date</a:t>
                      </a:r>
                    </a:p>
                  </a:txBody>
                  <a:tcPr/>
                </a:tc>
                <a:tc>
                  <a:txBody>
                    <a:bodyPr/>
                    <a:lstStyle/>
                    <a:p>
                      <a:r>
                        <a:rPr lang="en-GB" sz="850" kern="1200" dirty="0">
                          <a:solidFill>
                            <a:schemeClr val="dk1"/>
                          </a:solidFill>
                          <a:latin typeface="+mn-lt"/>
                          <a:ea typeface="+mn-ea"/>
                          <a:cs typeface="+mn-cs"/>
                        </a:rPr>
                        <a:t>Standalone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50" kern="1200" dirty="0">
                          <a:solidFill>
                            <a:schemeClr val="dk1"/>
                          </a:solidFill>
                          <a:latin typeface="+mn-lt"/>
                          <a:ea typeface="+mn-ea"/>
                          <a:cs typeface="+mn-cs"/>
                        </a:rPr>
                        <a:t>Low</a:t>
                      </a:r>
                    </a:p>
                  </a:txBody>
                  <a:tcPr/>
                </a:tc>
                <a:extLst>
                  <a:ext uri="{0D108BD9-81ED-4DB2-BD59-A6C34878D82A}">
                    <a16:rowId xmlns:a16="http://schemas.microsoft.com/office/drawing/2014/main" val="833792958"/>
                  </a:ext>
                </a:extLst>
              </a:tr>
              <a:tr h="474387">
                <a:tc>
                  <a:txBody>
                    <a:bodyPr/>
                    <a:lstStyle/>
                    <a:p>
                      <a:r>
                        <a:rPr lang="en-GB" sz="850" kern="1200" dirty="0">
                          <a:solidFill>
                            <a:schemeClr val="dk1"/>
                          </a:solidFill>
                          <a:latin typeface="+mn-lt"/>
                          <a:ea typeface="+mn-ea"/>
                          <a:cs typeface="+mn-cs"/>
                          <a:hlinkClick r:id="rId8"/>
                        </a:rPr>
                        <a:t>R0036</a:t>
                      </a:r>
                      <a:endParaRPr lang="en-GB" sz="850" kern="1200" dirty="0">
                        <a:solidFill>
                          <a:schemeClr val="dk1"/>
                        </a:solidFill>
                        <a:latin typeface="+mn-lt"/>
                        <a:ea typeface="+mn-ea"/>
                        <a:cs typeface="+mn-cs"/>
                      </a:endParaRPr>
                    </a:p>
                  </a:txBody>
                  <a:tcPr/>
                </a:tc>
                <a:tc>
                  <a:txBody>
                    <a:bodyPr/>
                    <a:lstStyle/>
                    <a:p>
                      <a:r>
                        <a:rPr lang="en-GB" sz="850" kern="1200" dirty="0">
                          <a:solidFill>
                            <a:schemeClr val="dk1"/>
                          </a:solidFill>
                          <a:latin typeface="+mn-lt"/>
                          <a:ea typeface="+mn-ea"/>
                          <a:cs typeface="+mn-cs"/>
                        </a:rPr>
                        <a:t>Extensive Housekeeping Amendments</a:t>
                      </a:r>
                    </a:p>
                  </a:txBody>
                  <a:tcPr/>
                </a:tc>
                <a:tc>
                  <a:txBody>
                    <a:bodyPr/>
                    <a:lstStyle/>
                    <a:p>
                      <a:r>
                        <a:rPr lang="en-GB" sz="850" kern="1200" dirty="0">
                          <a:solidFill>
                            <a:schemeClr val="dk1"/>
                          </a:solidFill>
                          <a:latin typeface="+mn-lt"/>
                          <a:ea typeface="+mn-ea"/>
                          <a:cs typeface="+mn-cs"/>
                        </a:rPr>
                        <a:t>N/A</a:t>
                      </a:r>
                    </a:p>
                  </a:txBody>
                  <a:tcPr/>
                </a:tc>
                <a:tc>
                  <a:txBody>
                    <a:bodyPr/>
                    <a:lstStyle/>
                    <a:p>
                      <a:r>
                        <a:rPr lang="en-GB" sz="850" kern="1200" dirty="0">
                          <a:solidFill>
                            <a:schemeClr val="dk1"/>
                          </a:solidFill>
                          <a:latin typeface="+mn-lt"/>
                          <a:ea typeface="+mn-ea"/>
                          <a:cs typeface="+mn-cs"/>
                        </a:rPr>
                        <a:t>Gemserv (RPS)</a:t>
                      </a:r>
                    </a:p>
                  </a:txBody>
                  <a:tcPr/>
                </a:tc>
                <a:tc>
                  <a:txBody>
                    <a:bodyPr/>
                    <a:lstStyle/>
                    <a:p>
                      <a:r>
                        <a:rPr lang="en-GB" sz="850" kern="1200" dirty="0">
                          <a:solidFill>
                            <a:schemeClr val="dk1"/>
                          </a:solidFill>
                          <a:latin typeface="+mn-lt"/>
                          <a:ea typeface="+mn-ea"/>
                          <a:cs typeface="+mn-cs"/>
                        </a:rPr>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50" b="1" kern="1200" dirty="0">
                          <a:solidFill>
                            <a:schemeClr val="dk1"/>
                          </a:solidFill>
                          <a:latin typeface="+mn-lt"/>
                          <a:ea typeface="+mn-ea"/>
                          <a:cs typeface="+mn-cs"/>
                        </a:rPr>
                        <a:t>Implemented</a:t>
                      </a:r>
                    </a:p>
                  </a:txBody>
                  <a:tcPr/>
                </a:tc>
                <a:tc>
                  <a:txBody>
                    <a:bodyPr/>
                    <a:lstStyle/>
                    <a:p>
                      <a:r>
                        <a:rPr lang="en-GB" sz="850" kern="1200" dirty="0">
                          <a:solidFill>
                            <a:schemeClr val="dk1"/>
                          </a:solidFill>
                          <a:latin typeface="+mn-lt"/>
                          <a:ea typeface="+mn-ea"/>
                          <a:cs typeface="+mn-cs"/>
                        </a:rPr>
                        <a:t>04/11/2022 – Confirmed Implementation date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50" kern="1200" dirty="0">
                          <a:solidFill>
                            <a:schemeClr val="dk1"/>
                          </a:solidFill>
                          <a:latin typeface="+mn-lt"/>
                          <a:ea typeface="+mn-ea"/>
                          <a:cs typeface="+mn-cs"/>
                        </a:rPr>
                        <a:t>Standalone</a:t>
                      </a:r>
                    </a:p>
                  </a:txBody>
                  <a:tcPr/>
                </a:tc>
                <a:tc>
                  <a:txBody>
                    <a:bodyPr/>
                    <a:lstStyle/>
                    <a:p>
                      <a:r>
                        <a:rPr lang="en-GB" sz="850" kern="1200" dirty="0">
                          <a:solidFill>
                            <a:schemeClr val="dk1"/>
                          </a:solidFill>
                          <a:latin typeface="+mn-lt"/>
                          <a:ea typeface="+mn-ea"/>
                          <a:cs typeface="+mn-cs"/>
                        </a:rPr>
                        <a:t>Medium</a:t>
                      </a:r>
                    </a:p>
                  </a:txBody>
                  <a:tcPr/>
                </a:tc>
                <a:extLst>
                  <a:ext uri="{0D108BD9-81ED-4DB2-BD59-A6C34878D82A}">
                    <a16:rowId xmlns:a16="http://schemas.microsoft.com/office/drawing/2014/main" val="1393964204"/>
                  </a:ext>
                </a:extLst>
              </a:tr>
              <a:tr h="474387">
                <a:tc>
                  <a:txBody>
                    <a:bodyPr/>
                    <a:lstStyle/>
                    <a:p>
                      <a:r>
                        <a:rPr lang="en-GB" sz="850" kern="1200" dirty="0">
                          <a:solidFill>
                            <a:schemeClr val="dk1"/>
                          </a:solidFill>
                          <a:latin typeface="+mn-lt"/>
                          <a:ea typeface="+mn-ea"/>
                          <a:cs typeface="+mn-cs"/>
                          <a:hlinkClick r:id="rId9"/>
                        </a:rPr>
                        <a:t>R0037</a:t>
                      </a:r>
                      <a:endParaRPr lang="en-GB" sz="850" kern="1200" dirty="0">
                        <a:solidFill>
                          <a:schemeClr val="dk1"/>
                        </a:solidFill>
                        <a:latin typeface="+mn-lt"/>
                        <a:ea typeface="+mn-ea"/>
                        <a:cs typeface="+mn-cs"/>
                      </a:endParaRPr>
                    </a:p>
                  </a:txBody>
                  <a:tcPr/>
                </a:tc>
                <a:tc>
                  <a:txBody>
                    <a:bodyPr/>
                    <a:lstStyle/>
                    <a:p>
                      <a:r>
                        <a:rPr lang="en-GB" sz="850" b="0" i="0" dirty="0">
                          <a:solidFill>
                            <a:srgbClr val="272833"/>
                          </a:solidFill>
                          <a:effectLst/>
                          <a:latin typeface="+mn-lt"/>
                        </a:rPr>
                        <a:t>Prepayment Credit Balance &amp; Debt Transfer Processes</a:t>
                      </a:r>
                      <a:endParaRPr lang="en-GB" sz="850" b="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50" b="0" i="0" u="none" strike="noStrike" kern="1200" cap="none" spc="0" normalizeH="0" baseline="0" noProof="0" dirty="0">
                          <a:ln>
                            <a:noFill/>
                          </a:ln>
                          <a:solidFill>
                            <a:prstClr val="black"/>
                          </a:solidFill>
                          <a:effectLst/>
                          <a:uLnTx/>
                          <a:uFillTx/>
                          <a:latin typeface="+mn-lt"/>
                          <a:ea typeface="+mn-ea"/>
                          <a:cs typeface="+mn-cs"/>
                        </a:rPr>
                        <a:t>N/A</a:t>
                      </a:r>
                    </a:p>
                  </a:txBody>
                  <a:tcPr/>
                </a:tc>
                <a:tc>
                  <a:txBody>
                    <a:bodyPr/>
                    <a:lstStyle/>
                    <a:p>
                      <a:r>
                        <a:rPr lang="en-GB" sz="850" b="0" kern="1200" dirty="0">
                          <a:solidFill>
                            <a:schemeClr val="dk1"/>
                          </a:solidFill>
                          <a:latin typeface="+mn-lt"/>
                          <a:ea typeface="+mn-ea"/>
                          <a:cs typeface="+mn-cs"/>
                        </a:rPr>
                        <a:t>Utilita Energy Ltd</a:t>
                      </a:r>
                    </a:p>
                  </a:txBody>
                  <a:tcPr/>
                </a:tc>
                <a:tc>
                  <a:txBody>
                    <a:bodyPr/>
                    <a:lstStyle/>
                    <a:p>
                      <a:r>
                        <a:rPr lang="en-GB" sz="850" b="0" kern="1200" dirty="0">
                          <a:solidFill>
                            <a:schemeClr val="dk1"/>
                          </a:solidFill>
                          <a:latin typeface="+mn-lt"/>
                          <a:ea typeface="+mn-ea"/>
                          <a:cs typeface="+mn-cs"/>
                        </a:rPr>
                        <a:t>-</a:t>
                      </a:r>
                    </a:p>
                  </a:txBody>
                  <a:tcPr/>
                </a:tc>
                <a:tc>
                  <a:txBody>
                    <a:bodyPr/>
                    <a:lstStyle/>
                    <a:p>
                      <a:r>
                        <a:rPr lang="en-GB" sz="850" kern="1200" dirty="0">
                          <a:solidFill>
                            <a:schemeClr val="dk1"/>
                          </a:solidFill>
                          <a:latin typeface="+mn-lt"/>
                          <a:ea typeface="+mn-ea"/>
                          <a:cs typeface="+mn-cs"/>
                        </a:rPr>
                        <a:t>Solution development</a:t>
                      </a:r>
                    </a:p>
                  </a:txBody>
                  <a:tcPr/>
                </a:tc>
                <a:tc>
                  <a:txBody>
                    <a:bodyPr/>
                    <a:lstStyle/>
                    <a:p>
                      <a:r>
                        <a:rPr lang="en-GB" sz="850" kern="1200" dirty="0">
                          <a:solidFill>
                            <a:schemeClr val="dk1"/>
                          </a:solidFill>
                          <a:latin typeface="+mn-lt"/>
                          <a:ea typeface="+mn-ea"/>
                          <a:cs typeface="+mn-cs"/>
                        </a:rPr>
                        <a:t>17/01/2022 – Change proposal plan to be updated</a:t>
                      </a:r>
                    </a:p>
                  </a:txBody>
                  <a:tcPr/>
                </a:tc>
                <a:tc>
                  <a:txBody>
                    <a:bodyPr/>
                    <a:lstStyle/>
                    <a:p>
                      <a:r>
                        <a:rPr lang="en-GB" sz="850" kern="1200" dirty="0">
                          <a:solidFill>
                            <a:schemeClr val="dk1"/>
                          </a:solidFill>
                          <a:latin typeface="+mn-lt"/>
                          <a:ea typeface="+mn-ea"/>
                          <a:cs typeface="+mn-cs"/>
                        </a:rPr>
                        <a:t>TBC</a:t>
                      </a:r>
                    </a:p>
                  </a:txBody>
                  <a:tcPr/>
                </a:tc>
                <a:tc>
                  <a:txBody>
                    <a:bodyPr/>
                    <a:lstStyle/>
                    <a:p>
                      <a:r>
                        <a:rPr lang="en-GB" sz="850" kern="1200" dirty="0">
                          <a:solidFill>
                            <a:schemeClr val="dk1"/>
                          </a:solidFill>
                          <a:latin typeface="+mn-lt"/>
                          <a:ea typeface="+mn-ea"/>
                          <a:cs typeface="+mn-cs"/>
                        </a:rPr>
                        <a:t>Low</a:t>
                      </a:r>
                    </a:p>
                  </a:txBody>
                  <a:tcPr/>
                </a:tc>
                <a:extLst>
                  <a:ext uri="{0D108BD9-81ED-4DB2-BD59-A6C34878D82A}">
                    <a16:rowId xmlns:a16="http://schemas.microsoft.com/office/drawing/2014/main" val="816830471"/>
                  </a:ext>
                </a:extLst>
              </a:tr>
            </a:tbl>
          </a:graphicData>
        </a:graphic>
      </p:graphicFrame>
      <p:grpSp>
        <p:nvGrpSpPr>
          <p:cNvPr id="12" name="Group 11">
            <a:extLst>
              <a:ext uri="{FF2B5EF4-FFF2-40B4-BE49-F238E27FC236}">
                <a16:creationId xmlns:a16="http://schemas.microsoft.com/office/drawing/2014/main" id="{75549163-695B-4B13-BD28-CBC27F841B75}"/>
              </a:ext>
            </a:extLst>
          </p:cNvPr>
          <p:cNvGrpSpPr/>
          <p:nvPr/>
        </p:nvGrpSpPr>
        <p:grpSpPr>
          <a:xfrm>
            <a:off x="188250" y="4480964"/>
            <a:ext cx="3028983" cy="475676"/>
            <a:chOff x="66502" y="4450261"/>
            <a:chExt cx="3028983" cy="475676"/>
          </a:xfrm>
        </p:grpSpPr>
        <p:grpSp>
          <p:nvGrpSpPr>
            <p:cNvPr id="13" name="Group 12">
              <a:extLst>
                <a:ext uri="{FF2B5EF4-FFF2-40B4-BE49-F238E27FC236}">
                  <a16:creationId xmlns:a16="http://schemas.microsoft.com/office/drawing/2014/main" id="{5BB125DB-4A28-49F0-9EA9-94C0987F401A}"/>
                </a:ext>
              </a:extLst>
            </p:cNvPr>
            <p:cNvGrpSpPr/>
            <p:nvPr/>
          </p:nvGrpSpPr>
          <p:grpSpPr>
            <a:xfrm>
              <a:off x="66502" y="4450261"/>
              <a:ext cx="1577167" cy="475676"/>
              <a:chOff x="0" y="4426024"/>
              <a:chExt cx="1577167" cy="475676"/>
            </a:xfrm>
          </p:grpSpPr>
          <p:grpSp>
            <p:nvGrpSpPr>
              <p:cNvPr id="16" name="Group 15">
                <a:extLst>
                  <a:ext uri="{FF2B5EF4-FFF2-40B4-BE49-F238E27FC236}">
                    <a16:creationId xmlns:a16="http://schemas.microsoft.com/office/drawing/2014/main" id="{D9D6A2E7-2FA1-4C87-8B75-8DBEED055C3A}"/>
                  </a:ext>
                </a:extLst>
              </p:cNvPr>
              <p:cNvGrpSpPr/>
              <p:nvPr/>
            </p:nvGrpSpPr>
            <p:grpSpPr>
              <a:xfrm>
                <a:off x="0" y="4650688"/>
                <a:ext cx="1577167" cy="251012"/>
                <a:chOff x="233082" y="4628585"/>
                <a:chExt cx="1577167" cy="251012"/>
              </a:xfrm>
            </p:grpSpPr>
            <p:sp>
              <p:nvSpPr>
                <p:cNvPr id="18" name="Rectangle 17">
                  <a:extLst>
                    <a:ext uri="{FF2B5EF4-FFF2-40B4-BE49-F238E27FC236}">
                      <a16:creationId xmlns:a16="http://schemas.microsoft.com/office/drawing/2014/main" id="{586A32F4-13E9-453E-815A-B93A703FB164}"/>
                    </a:ext>
                  </a:extLst>
                </p:cNvPr>
                <p:cNvSpPr/>
                <p:nvPr/>
              </p:nvSpPr>
              <p:spPr>
                <a:xfrm>
                  <a:off x="233082" y="4628585"/>
                  <a:ext cx="250701" cy="251012"/>
                </a:xfrm>
                <a:prstGeom prst="rect">
                  <a:avLst/>
                </a:prstGeom>
                <a:solidFill>
                  <a:schemeClr val="accent3">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9" name="TextBox 18">
                  <a:extLst>
                    <a:ext uri="{FF2B5EF4-FFF2-40B4-BE49-F238E27FC236}">
                      <a16:creationId xmlns:a16="http://schemas.microsoft.com/office/drawing/2014/main" id="{E6F69E1B-1F7B-48C7-B459-854FC49F7FDD}"/>
                    </a:ext>
                  </a:extLst>
                </p:cNvPr>
                <p:cNvSpPr txBox="1"/>
                <p:nvPr/>
              </p:nvSpPr>
              <p:spPr>
                <a:xfrm>
                  <a:off x="483783" y="4646369"/>
                  <a:ext cx="1326466" cy="215444"/>
                </a:xfrm>
                <a:prstGeom prst="rect">
                  <a:avLst/>
                </a:prstGeom>
                <a:noFill/>
              </p:spPr>
              <p:txBody>
                <a:bodyPr wrap="square" rtlCol="0">
                  <a:spAutoFit/>
                </a:bodyPr>
                <a:lstStyle/>
                <a:p>
                  <a:r>
                    <a:rPr lang="en-GB" sz="800" dirty="0"/>
                    <a:t>Currently working on</a:t>
                  </a:r>
                </a:p>
              </p:txBody>
            </p:sp>
          </p:grpSp>
          <p:sp>
            <p:nvSpPr>
              <p:cNvPr id="17" name="TextBox 16">
                <a:extLst>
                  <a:ext uri="{FF2B5EF4-FFF2-40B4-BE49-F238E27FC236}">
                    <a16:creationId xmlns:a16="http://schemas.microsoft.com/office/drawing/2014/main" id="{92D90E6F-7703-4612-9293-7A245893E5AD}"/>
                  </a:ext>
                </a:extLst>
              </p:cNvPr>
              <p:cNvSpPr txBox="1"/>
              <p:nvPr/>
            </p:nvSpPr>
            <p:spPr>
              <a:xfrm>
                <a:off x="0" y="4426024"/>
                <a:ext cx="806823" cy="230832"/>
              </a:xfrm>
              <a:prstGeom prst="rect">
                <a:avLst/>
              </a:prstGeom>
              <a:noFill/>
            </p:spPr>
            <p:txBody>
              <a:bodyPr wrap="square" rtlCol="0">
                <a:spAutoFit/>
              </a:bodyPr>
              <a:lstStyle/>
              <a:p>
                <a:r>
                  <a:rPr lang="en-GB" sz="900" b="1" dirty="0"/>
                  <a:t>Key:</a:t>
                </a:r>
              </a:p>
            </p:txBody>
          </p:sp>
        </p:grpSp>
        <p:sp>
          <p:nvSpPr>
            <p:cNvPr id="14" name="Rectangle 13">
              <a:extLst>
                <a:ext uri="{FF2B5EF4-FFF2-40B4-BE49-F238E27FC236}">
                  <a16:creationId xmlns:a16="http://schemas.microsoft.com/office/drawing/2014/main" id="{062CE2E0-5456-4B36-9C25-B0AD63AF7558}"/>
                </a:ext>
              </a:extLst>
            </p:cNvPr>
            <p:cNvSpPr/>
            <p:nvPr/>
          </p:nvSpPr>
          <p:spPr>
            <a:xfrm>
              <a:off x="1518318" y="4674925"/>
              <a:ext cx="250701" cy="251012"/>
            </a:xfrm>
            <a:prstGeom prst="rect">
              <a:avLst/>
            </a:prstGeom>
            <a:solidFill>
              <a:schemeClr val="accent6">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TextBox 14">
              <a:extLst>
                <a:ext uri="{FF2B5EF4-FFF2-40B4-BE49-F238E27FC236}">
                  <a16:creationId xmlns:a16="http://schemas.microsoft.com/office/drawing/2014/main" id="{442D9D6C-551F-44C0-8409-8BA8D03E9671}"/>
                </a:ext>
              </a:extLst>
            </p:cNvPr>
            <p:cNvSpPr txBox="1"/>
            <p:nvPr/>
          </p:nvSpPr>
          <p:spPr>
            <a:xfrm>
              <a:off x="1769019" y="4692709"/>
              <a:ext cx="1326466" cy="215444"/>
            </a:xfrm>
            <a:prstGeom prst="rect">
              <a:avLst/>
            </a:prstGeom>
            <a:noFill/>
          </p:spPr>
          <p:txBody>
            <a:bodyPr wrap="square" rtlCol="0">
              <a:spAutoFit/>
            </a:bodyPr>
            <a:lstStyle/>
            <a:p>
              <a:r>
                <a:rPr lang="en-GB" sz="800" dirty="0"/>
                <a:t>Under assessment</a:t>
              </a:r>
            </a:p>
          </p:txBody>
        </p:sp>
      </p:grpSp>
    </p:spTree>
    <p:extLst>
      <p:ext uri="{BB962C8B-B14F-4D97-AF65-F5344CB8AC3E}">
        <p14:creationId xmlns:p14="http://schemas.microsoft.com/office/powerpoint/2010/main" val="21669747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78C3F-E0FA-4B29-9B87-B69AD5F7FFB6}"/>
              </a:ext>
            </a:extLst>
          </p:cNvPr>
          <p:cNvSpPr>
            <a:spLocks noGrp="1"/>
          </p:cNvSpPr>
          <p:nvPr>
            <p:ph type="title"/>
          </p:nvPr>
        </p:nvSpPr>
        <p:spPr>
          <a:xfrm>
            <a:off x="421417" y="126615"/>
            <a:ext cx="8301161" cy="335792"/>
          </a:xfrm>
        </p:spPr>
        <p:txBody>
          <a:bodyPr>
            <a:normAutofit fontScale="90000"/>
          </a:bodyPr>
          <a:lstStyle/>
          <a:p>
            <a:r>
              <a:rPr lang="en-GB" sz="2000" dirty="0"/>
              <a:t>REC Change Pipeline – In progress</a:t>
            </a:r>
          </a:p>
        </p:txBody>
      </p:sp>
      <p:sp>
        <p:nvSpPr>
          <p:cNvPr id="4" name="TextBox 3">
            <a:extLst>
              <a:ext uri="{FF2B5EF4-FFF2-40B4-BE49-F238E27FC236}">
                <a16:creationId xmlns:a16="http://schemas.microsoft.com/office/drawing/2014/main" id="{C74ACF44-15AB-4E36-A382-B816903E852D}"/>
              </a:ext>
            </a:extLst>
          </p:cNvPr>
          <p:cNvSpPr txBox="1"/>
          <p:nvPr/>
        </p:nvSpPr>
        <p:spPr>
          <a:xfrm>
            <a:off x="965935" y="4094627"/>
            <a:ext cx="7212124" cy="230832"/>
          </a:xfrm>
          <a:prstGeom prst="rect">
            <a:avLst/>
          </a:prstGeom>
          <a:noFill/>
        </p:spPr>
        <p:txBody>
          <a:bodyPr wrap="square" rtlCol="0">
            <a:spAutoFit/>
          </a:bodyPr>
          <a:lstStyle/>
          <a:p>
            <a:pPr algn="ctr"/>
            <a:r>
              <a:rPr lang="en-GB" sz="900" dirty="0"/>
              <a:t>Please note: This is a working document and therefore some of the dates and actions may have progressed since the slides were created</a:t>
            </a:r>
          </a:p>
        </p:txBody>
      </p:sp>
      <p:graphicFrame>
        <p:nvGraphicFramePr>
          <p:cNvPr id="6" name="Table 6">
            <a:extLst>
              <a:ext uri="{FF2B5EF4-FFF2-40B4-BE49-F238E27FC236}">
                <a16:creationId xmlns:a16="http://schemas.microsoft.com/office/drawing/2014/main" id="{72FC5703-8D82-4DDF-8C78-4BEC8BAD5919}"/>
              </a:ext>
            </a:extLst>
          </p:cNvPr>
          <p:cNvGraphicFramePr>
            <a:graphicFrameLocks noGrp="1"/>
          </p:cNvGraphicFramePr>
          <p:nvPr>
            <p:extLst>
              <p:ext uri="{D42A27DB-BD31-4B8C-83A1-F6EECF244321}">
                <p14:modId xmlns:p14="http://schemas.microsoft.com/office/powerpoint/2010/main" val="1208942126"/>
              </p:ext>
            </p:extLst>
          </p:nvPr>
        </p:nvGraphicFramePr>
        <p:xfrm>
          <a:off x="174803" y="571235"/>
          <a:ext cx="8746361" cy="3361184"/>
        </p:xfrm>
        <a:graphic>
          <a:graphicData uri="http://schemas.openxmlformats.org/drawingml/2006/table">
            <a:tbl>
              <a:tblPr firstRow="1" bandRow="1">
                <a:tableStyleId>{5C22544A-7EE6-4342-B048-85BDC9FD1C3A}</a:tableStyleId>
              </a:tblPr>
              <a:tblGrid>
                <a:gridCol w="557858">
                  <a:extLst>
                    <a:ext uri="{9D8B030D-6E8A-4147-A177-3AD203B41FA5}">
                      <a16:colId xmlns:a16="http://schemas.microsoft.com/office/drawing/2014/main" val="671432337"/>
                    </a:ext>
                  </a:extLst>
                </a:gridCol>
                <a:gridCol w="1462386">
                  <a:extLst>
                    <a:ext uri="{9D8B030D-6E8A-4147-A177-3AD203B41FA5}">
                      <a16:colId xmlns:a16="http://schemas.microsoft.com/office/drawing/2014/main" val="2002651589"/>
                    </a:ext>
                  </a:extLst>
                </a:gridCol>
                <a:gridCol w="513897">
                  <a:extLst>
                    <a:ext uri="{9D8B030D-6E8A-4147-A177-3AD203B41FA5}">
                      <a16:colId xmlns:a16="http://schemas.microsoft.com/office/drawing/2014/main" val="2465560972"/>
                    </a:ext>
                  </a:extLst>
                </a:gridCol>
                <a:gridCol w="844129">
                  <a:extLst>
                    <a:ext uri="{9D8B030D-6E8A-4147-A177-3AD203B41FA5}">
                      <a16:colId xmlns:a16="http://schemas.microsoft.com/office/drawing/2014/main" val="1957331820"/>
                    </a:ext>
                  </a:extLst>
                </a:gridCol>
                <a:gridCol w="802774">
                  <a:extLst>
                    <a:ext uri="{9D8B030D-6E8A-4147-A177-3AD203B41FA5}">
                      <a16:colId xmlns:a16="http://schemas.microsoft.com/office/drawing/2014/main" val="1114596274"/>
                    </a:ext>
                  </a:extLst>
                </a:gridCol>
                <a:gridCol w="1390717">
                  <a:extLst>
                    <a:ext uri="{9D8B030D-6E8A-4147-A177-3AD203B41FA5}">
                      <a16:colId xmlns:a16="http://schemas.microsoft.com/office/drawing/2014/main" val="1022185138"/>
                    </a:ext>
                  </a:extLst>
                </a:gridCol>
                <a:gridCol w="1637792">
                  <a:extLst>
                    <a:ext uri="{9D8B030D-6E8A-4147-A177-3AD203B41FA5}">
                      <a16:colId xmlns:a16="http://schemas.microsoft.com/office/drawing/2014/main" val="2171108475"/>
                    </a:ext>
                  </a:extLst>
                </a:gridCol>
                <a:gridCol w="841712">
                  <a:extLst>
                    <a:ext uri="{9D8B030D-6E8A-4147-A177-3AD203B41FA5}">
                      <a16:colId xmlns:a16="http://schemas.microsoft.com/office/drawing/2014/main" val="1603475641"/>
                    </a:ext>
                  </a:extLst>
                </a:gridCol>
                <a:gridCol w="695096">
                  <a:extLst>
                    <a:ext uri="{9D8B030D-6E8A-4147-A177-3AD203B41FA5}">
                      <a16:colId xmlns:a16="http://schemas.microsoft.com/office/drawing/2014/main" val="928594538"/>
                    </a:ext>
                  </a:extLst>
                </a:gridCol>
              </a:tblGrid>
              <a:tr h="387099">
                <a:tc>
                  <a:txBody>
                    <a:bodyPr/>
                    <a:lstStyle/>
                    <a:p>
                      <a:pPr algn="ctr"/>
                      <a:r>
                        <a:rPr lang="en-GB" sz="900" dirty="0"/>
                        <a:t>Title </a:t>
                      </a:r>
                    </a:p>
                  </a:txBody>
                  <a:tcPr/>
                </a:tc>
                <a:tc>
                  <a:txBody>
                    <a:bodyPr/>
                    <a:lstStyle/>
                    <a:p>
                      <a:pPr algn="ctr"/>
                      <a:r>
                        <a:rPr lang="en-GB" sz="900" dirty="0"/>
                        <a:t>Description</a:t>
                      </a:r>
                    </a:p>
                  </a:txBody>
                  <a:tcPr/>
                </a:tc>
                <a:tc>
                  <a:txBody>
                    <a:bodyPr/>
                    <a:lstStyle/>
                    <a:p>
                      <a:pPr algn="ctr"/>
                      <a:r>
                        <a:rPr lang="en-GB" sz="900" dirty="0"/>
                        <a:t>XRN</a:t>
                      </a:r>
                    </a:p>
                  </a:txBody>
                  <a:tcPr/>
                </a:tc>
                <a:tc>
                  <a:txBody>
                    <a:bodyPr/>
                    <a:lstStyle/>
                    <a:p>
                      <a:pPr algn="ctr"/>
                      <a:r>
                        <a:rPr lang="en-GB" sz="900" dirty="0"/>
                        <a:t>Proposer</a:t>
                      </a:r>
                    </a:p>
                  </a:txBody>
                  <a:tcPr/>
                </a:tc>
                <a:tc>
                  <a:txBody>
                    <a:bodyPr/>
                    <a:lstStyle/>
                    <a:p>
                      <a:pPr algn="ctr"/>
                      <a:r>
                        <a:rPr lang="en-GB" sz="900" dirty="0"/>
                        <a:t>Impact/</a:t>
                      </a:r>
                    </a:p>
                    <a:p>
                      <a:pPr algn="ctr"/>
                      <a:r>
                        <a:rPr lang="en-GB" sz="900" dirty="0"/>
                        <a:t>Funding</a:t>
                      </a:r>
                    </a:p>
                  </a:txBody>
                  <a:tcPr/>
                </a:tc>
                <a:tc>
                  <a:txBody>
                    <a:bodyPr/>
                    <a:lstStyle/>
                    <a:p>
                      <a:pPr algn="ctr"/>
                      <a:r>
                        <a:rPr lang="en-GB" sz="900" dirty="0"/>
                        <a:t>Status</a:t>
                      </a:r>
                    </a:p>
                  </a:txBody>
                  <a:tcPr/>
                </a:tc>
                <a:tc>
                  <a:txBody>
                    <a:bodyPr/>
                    <a:lstStyle/>
                    <a:p>
                      <a:pPr marL="0" algn="ctr" defTabSz="914400" rtl="0" eaLnBrk="1" latinLnBrk="0" hangingPunct="1"/>
                      <a:r>
                        <a:rPr lang="en-GB" sz="900" b="1" kern="1200" dirty="0">
                          <a:solidFill>
                            <a:schemeClr val="lt1"/>
                          </a:solidFill>
                          <a:latin typeface="+mn-lt"/>
                          <a:ea typeface="+mn-ea"/>
                          <a:cs typeface="+mn-cs"/>
                        </a:rPr>
                        <a:t>Next Action date</a:t>
                      </a:r>
                    </a:p>
                  </a:txBody>
                  <a:tcPr/>
                </a:tc>
                <a:tc>
                  <a:txBody>
                    <a:bodyPr/>
                    <a:lstStyle/>
                    <a:p>
                      <a:pPr marL="0" algn="ctr" defTabSz="914400" rtl="0" eaLnBrk="1" latinLnBrk="0" hangingPunct="1"/>
                      <a:r>
                        <a:rPr lang="en-GB" sz="900" b="1" kern="1200" dirty="0">
                          <a:solidFill>
                            <a:schemeClr val="lt1"/>
                          </a:solidFill>
                          <a:latin typeface="+mn-lt"/>
                          <a:ea typeface="+mn-ea"/>
                          <a:cs typeface="+mn-cs"/>
                        </a:rPr>
                        <a:t>Release Type</a:t>
                      </a:r>
                    </a:p>
                  </a:txBody>
                  <a:tcPr/>
                </a:tc>
                <a:tc>
                  <a:txBody>
                    <a:bodyPr/>
                    <a:lstStyle/>
                    <a:p>
                      <a:pPr marL="0" algn="ctr" defTabSz="914400" rtl="0" eaLnBrk="1" latinLnBrk="0" hangingPunct="1"/>
                      <a:r>
                        <a:rPr lang="en-GB" sz="900" b="1" kern="1200" dirty="0">
                          <a:solidFill>
                            <a:schemeClr val="lt1"/>
                          </a:solidFill>
                          <a:latin typeface="+mn-lt"/>
                          <a:ea typeface="+mn-ea"/>
                          <a:cs typeface="+mn-cs"/>
                        </a:rPr>
                        <a:t>Priority</a:t>
                      </a:r>
                    </a:p>
                  </a:txBody>
                  <a:tcPr/>
                </a:tc>
                <a:extLst>
                  <a:ext uri="{0D108BD9-81ED-4DB2-BD59-A6C34878D82A}">
                    <a16:rowId xmlns:a16="http://schemas.microsoft.com/office/drawing/2014/main" val="1387885334"/>
                  </a:ext>
                </a:extLst>
              </a:tr>
              <a:tr h="508067">
                <a:tc>
                  <a:txBody>
                    <a:bodyPr/>
                    <a:lstStyle/>
                    <a:p>
                      <a:r>
                        <a:rPr lang="en-GB" sz="850" kern="1200" dirty="0">
                          <a:solidFill>
                            <a:schemeClr val="dk1"/>
                          </a:solidFill>
                          <a:latin typeface="+mn-lt"/>
                          <a:ea typeface="+mn-ea"/>
                          <a:cs typeface="+mn-cs"/>
                          <a:hlinkClick r:id="rId3"/>
                        </a:rPr>
                        <a:t>R0047</a:t>
                      </a:r>
                      <a:endParaRPr lang="en-GB" sz="850" kern="1200" dirty="0">
                        <a:solidFill>
                          <a:schemeClr val="dk1"/>
                        </a:solidFill>
                        <a:latin typeface="+mn-lt"/>
                        <a:ea typeface="+mn-ea"/>
                        <a:cs typeface="+mn-cs"/>
                      </a:endParaRPr>
                    </a:p>
                  </a:txBody>
                  <a:tcPr/>
                </a:tc>
                <a:tc>
                  <a:txBody>
                    <a:bodyPr/>
                    <a:lstStyle/>
                    <a:p>
                      <a:r>
                        <a:rPr lang="en-GB" sz="850" b="0" i="0" dirty="0">
                          <a:solidFill>
                            <a:srgbClr val="272833"/>
                          </a:solidFill>
                          <a:effectLst/>
                          <a:latin typeface="+mn-lt"/>
                        </a:rPr>
                        <a:t>Metering Code of Practice Consolidation Review</a:t>
                      </a:r>
                      <a:endParaRPr lang="en-GB" sz="850" b="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50" b="0" i="0" u="none" strike="noStrike" kern="1200" cap="none" spc="0" normalizeH="0" baseline="0" noProof="0" dirty="0">
                          <a:ln>
                            <a:noFill/>
                          </a:ln>
                          <a:solidFill>
                            <a:prstClr val="black"/>
                          </a:solidFill>
                          <a:effectLst/>
                          <a:uLnTx/>
                          <a:uFillTx/>
                          <a:latin typeface="+mn-lt"/>
                          <a:ea typeface="+mn-ea"/>
                          <a:cs typeface="+mn-cs"/>
                        </a:rPr>
                        <a:t>N/A</a:t>
                      </a:r>
                    </a:p>
                  </a:txBody>
                  <a:tcPr/>
                </a:tc>
                <a:tc>
                  <a:txBody>
                    <a:bodyPr/>
                    <a:lstStyle/>
                    <a:p>
                      <a:r>
                        <a:rPr lang="en-GB" sz="850" b="0" kern="1200" dirty="0">
                          <a:solidFill>
                            <a:schemeClr val="dk1"/>
                          </a:solidFill>
                          <a:latin typeface="+mn-lt"/>
                          <a:ea typeface="+mn-ea"/>
                          <a:cs typeface="+mn-cs"/>
                        </a:rPr>
                        <a:t>RECCo</a:t>
                      </a:r>
                    </a:p>
                  </a:txBody>
                  <a:tcPr/>
                </a:tc>
                <a:tc>
                  <a:txBody>
                    <a:bodyPr/>
                    <a:lstStyle/>
                    <a:p>
                      <a:r>
                        <a:rPr lang="en-GB" sz="850" b="0" kern="1200" dirty="0">
                          <a:solidFill>
                            <a:schemeClr val="dk1"/>
                          </a:solidFill>
                          <a:latin typeface="+mn-lt"/>
                          <a:ea typeface="+mn-ea"/>
                          <a:cs typeface="+mn-cs"/>
                        </a:rPr>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50" kern="1200" dirty="0">
                          <a:solidFill>
                            <a:schemeClr val="dk1"/>
                          </a:solidFill>
                          <a:latin typeface="+mn-lt"/>
                          <a:ea typeface="+mn-ea"/>
                          <a:cs typeface="+mn-cs"/>
                        </a:rPr>
                        <a:t>Approved - awaiting implementation</a:t>
                      </a:r>
                    </a:p>
                  </a:txBody>
                  <a:tcPr/>
                </a:tc>
                <a:tc>
                  <a:txBody>
                    <a:bodyPr/>
                    <a:lstStyle/>
                    <a:p>
                      <a:r>
                        <a:rPr lang="en-GB" sz="850" kern="1200" dirty="0">
                          <a:solidFill>
                            <a:schemeClr val="dk1"/>
                          </a:solidFill>
                          <a:latin typeface="+mn-lt"/>
                          <a:ea typeface="+mn-ea"/>
                          <a:cs typeface="+mn-cs"/>
                        </a:rPr>
                        <a:t>01/04/2023 – Proposed Implementation date</a:t>
                      </a:r>
                    </a:p>
                  </a:txBody>
                  <a:tcPr/>
                </a:tc>
                <a:tc>
                  <a:txBody>
                    <a:bodyPr/>
                    <a:lstStyle/>
                    <a:p>
                      <a:r>
                        <a:rPr lang="en-GB" sz="850" kern="1200" dirty="0">
                          <a:solidFill>
                            <a:schemeClr val="dk1"/>
                          </a:solidFill>
                          <a:latin typeface="+mn-lt"/>
                          <a:ea typeface="+mn-ea"/>
                          <a:cs typeface="+mn-cs"/>
                        </a:rPr>
                        <a:t>TBC</a:t>
                      </a:r>
                    </a:p>
                  </a:txBody>
                  <a:tcPr/>
                </a:tc>
                <a:tc>
                  <a:txBody>
                    <a:bodyPr/>
                    <a:lstStyle/>
                    <a:p>
                      <a:r>
                        <a:rPr lang="en-GB" sz="850" kern="1200" dirty="0">
                          <a:solidFill>
                            <a:schemeClr val="dk1"/>
                          </a:solidFill>
                          <a:latin typeface="+mn-lt"/>
                          <a:ea typeface="+mn-ea"/>
                          <a:cs typeface="+mn-cs"/>
                        </a:rPr>
                        <a:t>High</a:t>
                      </a:r>
                    </a:p>
                  </a:txBody>
                  <a:tcPr/>
                </a:tc>
                <a:extLst>
                  <a:ext uri="{0D108BD9-81ED-4DB2-BD59-A6C34878D82A}">
                    <a16:rowId xmlns:a16="http://schemas.microsoft.com/office/drawing/2014/main" val="1651918055"/>
                  </a:ext>
                </a:extLst>
              </a:tr>
              <a:tr h="508067">
                <a:tc>
                  <a:txBody>
                    <a:bodyPr/>
                    <a:lstStyle/>
                    <a:p>
                      <a:r>
                        <a:rPr lang="en-GB" sz="850" kern="1200" dirty="0">
                          <a:solidFill>
                            <a:schemeClr val="dk1"/>
                          </a:solidFill>
                          <a:latin typeface="+mn-lt"/>
                          <a:ea typeface="+mn-ea"/>
                          <a:cs typeface="+mn-cs"/>
                          <a:hlinkClick r:id="rId4"/>
                        </a:rPr>
                        <a:t>R0052</a:t>
                      </a:r>
                      <a:endParaRPr lang="en-GB" sz="850" kern="1200" dirty="0">
                        <a:solidFill>
                          <a:schemeClr val="dk1"/>
                        </a:solidFill>
                        <a:latin typeface="+mn-lt"/>
                        <a:ea typeface="+mn-ea"/>
                        <a:cs typeface="+mn-cs"/>
                      </a:endParaRPr>
                    </a:p>
                  </a:txBody>
                  <a:tcPr>
                    <a:solidFill>
                      <a:schemeClr val="accent3">
                        <a:lumMod val="20000"/>
                        <a:lumOff val="80000"/>
                      </a:schemeClr>
                    </a:solidFill>
                  </a:tcPr>
                </a:tc>
                <a:tc>
                  <a:txBody>
                    <a:bodyPr/>
                    <a:lstStyle/>
                    <a:p>
                      <a:r>
                        <a:rPr lang="en-GB" sz="850" kern="1200" dirty="0">
                          <a:solidFill>
                            <a:schemeClr val="dk1"/>
                          </a:solidFill>
                          <a:latin typeface="+mn-lt"/>
                          <a:ea typeface="+mn-ea"/>
                          <a:cs typeface="+mn-cs"/>
                        </a:rPr>
                        <a:t>GES Service Definition Document</a:t>
                      </a:r>
                    </a:p>
                  </a:txBody>
                  <a:tcPr>
                    <a:solidFill>
                      <a:schemeClr val="accent3">
                        <a:lumMod val="20000"/>
                        <a:lumOff val="80000"/>
                      </a:schemeClr>
                    </a:solidFill>
                  </a:tcPr>
                </a:tc>
                <a:tc>
                  <a:txBody>
                    <a:bodyPr/>
                    <a:lstStyle/>
                    <a:p>
                      <a:r>
                        <a:rPr lang="en-GB" sz="850" kern="1200" dirty="0">
                          <a:solidFill>
                            <a:schemeClr val="dk1"/>
                          </a:solidFill>
                          <a:latin typeface="+mn-lt"/>
                          <a:ea typeface="+mn-ea"/>
                          <a:cs typeface="+mn-cs"/>
                        </a:rPr>
                        <a:t>N/A</a:t>
                      </a:r>
                    </a:p>
                  </a:txBody>
                  <a:tcPr>
                    <a:solidFill>
                      <a:schemeClr val="accent3">
                        <a:lumMod val="20000"/>
                        <a:lumOff val="80000"/>
                      </a:schemeClr>
                    </a:solidFill>
                  </a:tcPr>
                </a:tc>
                <a:tc>
                  <a:txBody>
                    <a:bodyPr/>
                    <a:lstStyle/>
                    <a:p>
                      <a:r>
                        <a:rPr lang="en-GB" sz="850" b="0" kern="1200" dirty="0">
                          <a:solidFill>
                            <a:schemeClr val="dk1"/>
                          </a:solidFill>
                          <a:latin typeface="+mn-lt"/>
                          <a:ea typeface="+mn-ea"/>
                          <a:cs typeface="+mn-cs"/>
                        </a:rPr>
                        <a:t>Deloitte</a:t>
                      </a:r>
                    </a:p>
                  </a:txBody>
                  <a:tcPr>
                    <a:solidFill>
                      <a:schemeClr val="accent3">
                        <a:lumMod val="20000"/>
                        <a:lumOff val="80000"/>
                      </a:schemeClr>
                    </a:solidFill>
                  </a:tcPr>
                </a:tc>
                <a:tc>
                  <a:txBody>
                    <a:bodyPr/>
                    <a:lstStyle/>
                    <a:p>
                      <a:r>
                        <a:rPr lang="en-GB" sz="850" b="0" kern="1200" dirty="0">
                          <a:solidFill>
                            <a:schemeClr val="dk1"/>
                          </a:solidFill>
                          <a:latin typeface="+mn-lt"/>
                          <a:ea typeface="+mn-ea"/>
                          <a:cs typeface="+mn-cs"/>
                        </a:rPr>
                        <a:t>GES</a:t>
                      </a:r>
                    </a:p>
                  </a:txBody>
                  <a:tcPr>
                    <a:solidFill>
                      <a:schemeClr val="accent3">
                        <a:lumMod val="20000"/>
                        <a:lumOff val="80000"/>
                      </a:schemeClr>
                    </a:solidFill>
                  </a:tcPr>
                </a:tc>
                <a:tc>
                  <a:txBody>
                    <a:bodyPr/>
                    <a:lstStyle/>
                    <a:p>
                      <a:r>
                        <a:rPr lang="en-GB" sz="850" kern="1200" dirty="0">
                          <a:solidFill>
                            <a:schemeClr val="dk1"/>
                          </a:solidFill>
                          <a:latin typeface="+mn-lt"/>
                          <a:ea typeface="+mn-ea"/>
                          <a:cs typeface="+mn-cs"/>
                        </a:rPr>
                        <a:t>Final Assessment</a:t>
                      </a:r>
                    </a:p>
                  </a:txBody>
                  <a:tcPr>
                    <a:solidFill>
                      <a:schemeClr val="accent3">
                        <a:lumMod val="20000"/>
                        <a:lumOff val="80000"/>
                      </a:schemeClr>
                    </a:solidFill>
                  </a:tcPr>
                </a:tc>
                <a:tc>
                  <a:txBody>
                    <a:bodyPr/>
                    <a:lstStyle/>
                    <a:p>
                      <a:r>
                        <a:rPr lang="en-GB" sz="850" kern="1200" dirty="0">
                          <a:solidFill>
                            <a:schemeClr val="dk1"/>
                          </a:solidFill>
                          <a:latin typeface="+mn-lt"/>
                          <a:ea typeface="+mn-ea"/>
                          <a:cs typeface="+mn-cs"/>
                        </a:rPr>
                        <a:t>24/02/2023 – Proposed Implementation date</a:t>
                      </a:r>
                    </a:p>
                  </a:txBody>
                  <a:tcPr>
                    <a:solidFill>
                      <a:schemeClr val="accent3">
                        <a:lumMod val="20000"/>
                        <a:lumOff val="80000"/>
                      </a:schemeClr>
                    </a:solidFill>
                  </a:tcPr>
                </a:tc>
                <a:tc>
                  <a:txBody>
                    <a:bodyPr/>
                    <a:lstStyle/>
                    <a:p>
                      <a:r>
                        <a:rPr lang="en-GB" sz="850" kern="1200" dirty="0">
                          <a:solidFill>
                            <a:schemeClr val="dk1"/>
                          </a:solidFill>
                          <a:latin typeface="+mn-lt"/>
                          <a:ea typeface="+mn-ea"/>
                          <a:cs typeface="+mn-cs"/>
                        </a:rPr>
                        <a:t>Major</a:t>
                      </a:r>
                    </a:p>
                  </a:txBody>
                  <a:tcPr>
                    <a:solidFill>
                      <a:schemeClr val="accent3">
                        <a:lumMod val="20000"/>
                        <a:lumOff val="80000"/>
                      </a:schemeClr>
                    </a:solidFill>
                  </a:tcPr>
                </a:tc>
                <a:tc>
                  <a:txBody>
                    <a:bodyPr/>
                    <a:lstStyle/>
                    <a:p>
                      <a:r>
                        <a:rPr lang="en-GB" sz="850" kern="1200" dirty="0">
                          <a:solidFill>
                            <a:schemeClr val="dk1"/>
                          </a:solidFill>
                          <a:latin typeface="+mn-lt"/>
                          <a:ea typeface="+mn-ea"/>
                          <a:cs typeface="+mn-cs"/>
                        </a:rPr>
                        <a:t>Medium</a:t>
                      </a:r>
                    </a:p>
                  </a:txBody>
                  <a:tcPr>
                    <a:solidFill>
                      <a:schemeClr val="accent3">
                        <a:lumMod val="20000"/>
                        <a:lumOff val="80000"/>
                      </a:schemeClr>
                    </a:solidFill>
                  </a:tcPr>
                </a:tc>
                <a:extLst>
                  <a:ext uri="{0D108BD9-81ED-4DB2-BD59-A6C34878D82A}">
                    <a16:rowId xmlns:a16="http://schemas.microsoft.com/office/drawing/2014/main" val="537407726"/>
                  </a:ext>
                </a:extLst>
              </a:tr>
              <a:tr h="508067">
                <a:tc>
                  <a:txBody>
                    <a:bodyPr/>
                    <a:lstStyle/>
                    <a:p>
                      <a:r>
                        <a:rPr lang="en-GB" sz="850" kern="1200" dirty="0">
                          <a:solidFill>
                            <a:schemeClr val="dk1"/>
                          </a:solidFill>
                          <a:latin typeface="+mn-lt"/>
                          <a:ea typeface="+mn-ea"/>
                          <a:cs typeface="+mn-cs"/>
                          <a:hlinkClick r:id="rId5"/>
                        </a:rPr>
                        <a:t>R0055</a:t>
                      </a:r>
                      <a:endParaRPr lang="en-GB" sz="850" kern="1200" dirty="0">
                        <a:solidFill>
                          <a:schemeClr val="dk1"/>
                        </a:solidFill>
                        <a:latin typeface="+mn-lt"/>
                        <a:ea typeface="+mn-ea"/>
                        <a:cs typeface="+mn-cs"/>
                      </a:endParaRPr>
                    </a:p>
                  </a:txBody>
                  <a:tcPr>
                    <a:solidFill>
                      <a:schemeClr val="accent3">
                        <a:lumMod val="20000"/>
                        <a:lumOff val="80000"/>
                      </a:schemeClr>
                    </a:solidFill>
                  </a:tcPr>
                </a:tc>
                <a:tc>
                  <a:txBody>
                    <a:bodyPr/>
                    <a:lstStyle/>
                    <a:p>
                      <a:r>
                        <a:rPr lang="en-GB" sz="850" kern="1200" dirty="0">
                          <a:solidFill>
                            <a:schemeClr val="dk1"/>
                          </a:solidFill>
                          <a:latin typeface="+mn-lt"/>
                          <a:ea typeface="+mn-ea"/>
                          <a:cs typeface="+mn-cs"/>
                        </a:rPr>
                        <a:t>Switching Operator Outage Notification Lead Time</a:t>
                      </a:r>
                    </a:p>
                  </a:txBody>
                  <a:tcPr>
                    <a:solidFill>
                      <a:schemeClr val="accent3">
                        <a:lumMod val="20000"/>
                        <a:lumOff val="80000"/>
                      </a:schemeClr>
                    </a:solidFill>
                  </a:tcPr>
                </a:tc>
                <a:tc>
                  <a:txBody>
                    <a:bodyPr/>
                    <a:lstStyle/>
                    <a:p>
                      <a:r>
                        <a:rPr lang="en-GB" sz="850" kern="1200" dirty="0">
                          <a:solidFill>
                            <a:schemeClr val="dk1"/>
                          </a:solidFill>
                          <a:latin typeface="+mn-lt"/>
                          <a:ea typeface="+mn-ea"/>
                          <a:cs typeface="+mn-cs"/>
                        </a:rPr>
                        <a:t>XRN 5595</a:t>
                      </a:r>
                    </a:p>
                  </a:txBody>
                  <a:tcPr>
                    <a:solidFill>
                      <a:schemeClr val="accent3">
                        <a:lumMod val="20000"/>
                        <a:lumOff val="80000"/>
                      </a:schemeClr>
                    </a:solidFill>
                  </a:tcPr>
                </a:tc>
                <a:tc>
                  <a:txBody>
                    <a:bodyPr/>
                    <a:lstStyle/>
                    <a:p>
                      <a:r>
                        <a:rPr lang="en-GB" sz="850" b="0" i="0" kern="1200" dirty="0">
                          <a:solidFill>
                            <a:srgbClr val="272833"/>
                          </a:solidFill>
                          <a:effectLst/>
                          <a:latin typeface="+mn-lt"/>
                          <a:ea typeface="+mn-ea"/>
                          <a:cs typeface="+mn-cs"/>
                        </a:rPr>
                        <a:t>DCC</a:t>
                      </a:r>
                    </a:p>
                  </a:txBody>
                  <a:tcPr>
                    <a:solidFill>
                      <a:schemeClr val="accent3">
                        <a:lumMod val="20000"/>
                        <a:lumOff val="80000"/>
                      </a:schemeClr>
                    </a:solidFill>
                  </a:tcPr>
                </a:tc>
                <a:tc>
                  <a:txBody>
                    <a:bodyPr/>
                    <a:lstStyle/>
                    <a:p>
                      <a:r>
                        <a:rPr lang="en-GB" sz="850" b="0" i="0" kern="1200" dirty="0">
                          <a:solidFill>
                            <a:srgbClr val="272833"/>
                          </a:solidFill>
                          <a:effectLst/>
                          <a:latin typeface="+mn-lt"/>
                          <a:ea typeface="+mn-ea"/>
                          <a:cs typeface="+mn-cs"/>
                        </a:rPr>
                        <a:t>GRDS, GES</a:t>
                      </a:r>
                    </a:p>
                  </a:txBody>
                  <a:tcPr>
                    <a:solidFill>
                      <a:schemeClr val="accent3">
                        <a:lumMod val="20000"/>
                        <a:lumOff val="80000"/>
                      </a:schemeClr>
                    </a:solidFill>
                  </a:tcPr>
                </a:tc>
                <a:tc>
                  <a:txBody>
                    <a:bodyPr/>
                    <a:lstStyle/>
                    <a:p>
                      <a:r>
                        <a:rPr lang="en-GB" sz="850" kern="1200" dirty="0">
                          <a:solidFill>
                            <a:schemeClr val="dk1"/>
                          </a:solidFill>
                          <a:latin typeface="+mn-lt"/>
                          <a:ea typeface="+mn-ea"/>
                          <a:cs typeface="+mn-cs"/>
                        </a:rPr>
                        <a:t>Final Assessment</a:t>
                      </a:r>
                    </a:p>
                  </a:txBody>
                  <a:tcPr>
                    <a:solidFill>
                      <a:schemeClr val="accent3">
                        <a:lumMod val="20000"/>
                        <a:lumOff val="80000"/>
                      </a:schemeClr>
                    </a:solidFill>
                  </a:tcPr>
                </a:tc>
                <a:tc>
                  <a:txBody>
                    <a:bodyPr/>
                    <a:lstStyle/>
                    <a:p>
                      <a:r>
                        <a:rPr lang="en-GB" sz="850" kern="1200" dirty="0">
                          <a:solidFill>
                            <a:schemeClr val="dk1"/>
                          </a:solidFill>
                          <a:latin typeface="+mn-lt"/>
                          <a:ea typeface="+mn-ea"/>
                          <a:cs typeface="+mn-cs"/>
                        </a:rPr>
                        <a:t>24/02/2023 – Proposed Implementation date</a:t>
                      </a:r>
                    </a:p>
                  </a:txBody>
                  <a:tcPr>
                    <a:solidFill>
                      <a:schemeClr val="accent3">
                        <a:lumMod val="20000"/>
                        <a:lumOff val="80000"/>
                      </a:schemeClr>
                    </a:solidFill>
                  </a:tcPr>
                </a:tc>
                <a:tc>
                  <a:txBody>
                    <a:bodyPr/>
                    <a:lstStyle/>
                    <a:p>
                      <a:r>
                        <a:rPr lang="en-GB" sz="850" kern="1200" dirty="0">
                          <a:solidFill>
                            <a:schemeClr val="dk1"/>
                          </a:solidFill>
                          <a:latin typeface="+mn-lt"/>
                          <a:ea typeface="+mn-ea"/>
                          <a:cs typeface="+mn-cs"/>
                        </a:rPr>
                        <a:t>Major</a:t>
                      </a:r>
                    </a:p>
                  </a:txBody>
                  <a:tcPr>
                    <a:solidFill>
                      <a:schemeClr val="accent3">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50" kern="1200" dirty="0">
                          <a:solidFill>
                            <a:schemeClr val="dk1"/>
                          </a:solidFill>
                          <a:latin typeface="+mn-lt"/>
                          <a:ea typeface="+mn-ea"/>
                          <a:cs typeface="+mn-cs"/>
                        </a:rPr>
                        <a:t>Medium</a:t>
                      </a:r>
                    </a:p>
                  </a:txBody>
                  <a:tcPr>
                    <a:solidFill>
                      <a:schemeClr val="accent3">
                        <a:lumMod val="20000"/>
                        <a:lumOff val="80000"/>
                      </a:schemeClr>
                    </a:solidFill>
                  </a:tcPr>
                </a:tc>
                <a:extLst>
                  <a:ext uri="{0D108BD9-81ED-4DB2-BD59-A6C34878D82A}">
                    <a16:rowId xmlns:a16="http://schemas.microsoft.com/office/drawing/2014/main" val="1312846840"/>
                  </a:ext>
                </a:extLst>
              </a:tr>
              <a:tr h="422030">
                <a:tc>
                  <a:txBody>
                    <a:bodyPr/>
                    <a:lstStyle/>
                    <a:p>
                      <a:r>
                        <a:rPr lang="en-GB" sz="850" kern="1200" dirty="0">
                          <a:solidFill>
                            <a:schemeClr val="dk1"/>
                          </a:solidFill>
                          <a:latin typeface="+mn-lt"/>
                          <a:ea typeface="+mn-ea"/>
                          <a:cs typeface="+mn-cs"/>
                          <a:hlinkClick r:id="rId6"/>
                        </a:rPr>
                        <a:t>R0067</a:t>
                      </a:r>
                      <a:endParaRPr lang="en-GB" sz="850" kern="1200" dirty="0">
                        <a:solidFill>
                          <a:schemeClr val="dk1"/>
                        </a:solidFill>
                        <a:latin typeface="+mn-lt"/>
                        <a:ea typeface="+mn-ea"/>
                        <a:cs typeface="+mn-cs"/>
                      </a:endParaRPr>
                    </a:p>
                  </a:txBody>
                  <a:tcPr>
                    <a:solidFill>
                      <a:schemeClr val="accent3">
                        <a:lumMod val="20000"/>
                        <a:lumOff val="80000"/>
                      </a:schemeClr>
                    </a:solidFill>
                  </a:tcPr>
                </a:tc>
                <a:tc>
                  <a:txBody>
                    <a:bodyPr/>
                    <a:lstStyle/>
                    <a:p>
                      <a:r>
                        <a:rPr lang="en-GB" sz="850" kern="1200" dirty="0">
                          <a:solidFill>
                            <a:schemeClr val="dk1"/>
                          </a:solidFill>
                          <a:latin typeface="+mn-lt"/>
                          <a:ea typeface="+mn-ea"/>
                          <a:cs typeface="+mn-cs"/>
                        </a:rPr>
                        <a:t>Introduction of CSS refresh functionality</a:t>
                      </a:r>
                    </a:p>
                  </a:txBody>
                  <a:tcPr>
                    <a:solidFill>
                      <a:schemeClr val="accent3">
                        <a:lumMod val="20000"/>
                        <a:lumOff val="80000"/>
                      </a:schemeClr>
                    </a:solidFill>
                  </a:tcPr>
                </a:tc>
                <a:tc>
                  <a:txBody>
                    <a:bodyPr/>
                    <a:lstStyle/>
                    <a:p>
                      <a:r>
                        <a:rPr lang="en-GB" sz="850" kern="1200" dirty="0">
                          <a:solidFill>
                            <a:schemeClr val="dk1"/>
                          </a:solidFill>
                          <a:latin typeface="+mn-lt"/>
                          <a:ea typeface="+mn-ea"/>
                          <a:cs typeface="+mn-cs"/>
                          <a:hlinkClick r:id="rId7"/>
                        </a:rPr>
                        <a:t>XRN 5567</a:t>
                      </a:r>
                      <a:endParaRPr lang="en-GB" sz="850" kern="1200" dirty="0">
                        <a:solidFill>
                          <a:schemeClr val="dk1"/>
                        </a:solidFill>
                        <a:latin typeface="+mn-lt"/>
                        <a:ea typeface="+mn-ea"/>
                        <a:cs typeface="+mn-cs"/>
                      </a:endParaRPr>
                    </a:p>
                  </a:txBody>
                  <a:tcPr>
                    <a:solidFill>
                      <a:schemeClr val="accent3">
                        <a:lumMod val="20000"/>
                        <a:lumOff val="80000"/>
                      </a:schemeClr>
                    </a:solidFill>
                  </a:tcPr>
                </a:tc>
                <a:tc>
                  <a:txBody>
                    <a:bodyPr/>
                    <a:lstStyle/>
                    <a:p>
                      <a:r>
                        <a:rPr lang="en-GB" sz="850" b="0" kern="1200" dirty="0">
                          <a:solidFill>
                            <a:schemeClr val="dk1"/>
                          </a:solidFill>
                          <a:latin typeface="+mn-lt"/>
                          <a:ea typeface="+mn-ea"/>
                          <a:cs typeface="+mn-cs"/>
                        </a:rPr>
                        <a:t>Capgemini (RTS)</a:t>
                      </a:r>
                    </a:p>
                  </a:txBody>
                  <a:tcPr>
                    <a:solidFill>
                      <a:schemeClr val="accent3">
                        <a:lumMod val="20000"/>
                        <a:lumOff val="80000"/>
                      </a:schemeClr>
                    </a:solidFill>
                  </a:tcPr>
                </a:tc>
                <a:tc>
                  <a:txBody>
                    <a:bodyPr/>
                    <a:lstStyle/>
                    <a:p>
                      <a:r>
                        <a:rPr lang="en-GB" sz="850" b="0" kern="1200" dirty="0">
                          <a:solidFill>
                            <a:schemeClr val="dk1"/>
                          </a:solidFill>
                          <a:latin typeface="+mn-lt"/>
                          <a:ea typeface="+mn-ea"/>
                          <a:cs typeface="+mn-cs"/>
                        </a:rPr>
                        <a:t>GRDS</a:t>
                      </a:r>
                    </a:p>
                  </a:txBody>
                  <a:tcPr>
                    <a:solidFill>
                      <a:schemeClr val="accent3">
                        <a:lumMod val="20000"/>
                        <a:lumOff val="80000"/>
                      </a:schemeClr>
                    </a:solidFill>
                  </a:tcPr>
                </a:tc>
                <a:tc>
                  <a:txBody>
                    <a:bodyPr/>
                    <a:lstStyle/>
                    <a:p>
                      <a:r>
                        <a:rPr lang="en-GB" sz="850" kern="1200" dirty="0">
                          <a:solidFill>
                            <a:schemeClr val="dk1"/>
                          </a:solidFill>
                          <a:latin typeface="+mn-lt"/>
                          <a:ea typeface="+mn-ea"/>
                          <a:cs typeface="+mn-cs"/>
                        </a:rPr>
                        <a:t>Party Impact Assessment</a:t>
                      </a:r>
                    </a:p>
                  </a:txBody>
                  <a:tcPr>
                    <a:solidFill>
                      <a:schemeClr val="accent3">
                        <a:lumMod val="20000"/>
                        <a:lumOff val="80000"/>
                      </a:schemeClr>
                    </a:solidFill>
                  </a:tcPr>
                </a:tc>
                <a:tc>
                  <a:txBody>
                    <a:bodyPr/>
                    <a:lstStyle/>
                    <a:p>
                      <a:r>
                        <a:rPr lang="en-GB" sz="850" kern="1200" dirty="0">
                          <a:solidFill>
                            <a:schemeClr val="dk1"/>
                          </a:solidFill>
                          <a:latin typeface="+mn-lt"/>
                          <a:ea typeface="+mn-ea"/>
                          <a:cs typeface="+mn-cs"/>
                        </a:rPr>
                        <a:t>09/12/2022 – Response deadline</a:t>
                      </a:r>
                    </a:p>
                  </a:txBody>
                  <a:tcPr>
                    <a:solidFill>
                      <a:schemeClr val="accent3">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50" b="0" i="0" u="none" strike="noStrike" kern="1200" cap="none" spc="0" normalizeH="0" baseline="0" dirty="0">
                          <a:ln>
                            <a:noFill/>
                          </a:ln>
                          <a:solidFill>
                            <a:prstClr val="black"/>
                          </a:solidFill>
                          <a:effectLst/>
                          <a:uLnTx/>
                          <a:uFillTx/>
                          <a:latin typeface="+mn-lt"/>
                          <a:ea typeface="+mn-ea"/>
                          <a:cs typeface="+mn-cs"/>
                        </a:rPr>
                        <a:t>Standalone</a:t>
                      </a:r>
                    </a:p>
                  </a:txBody>
                  <a:tcPr>
                    <a:solidFill>
                      <a:schemeClr val="accent3">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50" b="0" i="0" u="none" strike="noStrike" kern="1200" cap="none" spc="0" normalizeH="0" baseline="0" dirty="0">
                          <a:ln>
                            <a:noFill/>
                          </a:ln>
                          <a:solidFill>
                            <a:prstClr val="black"/>
                          </a:solidFill>
                          <a:effectLst/>
                          <a:uLnTx/>
                          <a:uFillTx/>
                          <a:latin typeface="+mn-lt"/>
                          <a:ea typeface="+mn-ea"/>
                          <a:cs typeface="+mn-cs"/>
                        </a:rPr>
                        <a:t>High</a:t>
                      </a:r>
                    </a:p>
                  </a:txBody>
                  <a:tcPr>
                    <a:solidFill>
                      <a:schemeClr val="accent3">
                        <a:lumMod val="20000"/>
                        <a:lumOff val="80000"/>
                      </a:schemeClr>
                    </a:solidFill>
                  </a:tcPr>
                </a:tc>
                <a:extLst>
                  <a:ext uri="{0D108BD9-81ED-4DB2-BD59-A6C34878D82A}">
                    <a16:rowId xmlns:a16="http://schemas.microsoft.com/office/drawing/2014/main" val="4052001873"/>
                  </a:ext>
                </a:extLst>
              </a:tr>
              <a:tr h="519787">
                <a:tc>
                  <a:txBody>
                    <a:bodyPr/>
                    <a:lstStyle/>
                    <a:p>
                      <a:r>
                        <a:rPr lang="en-GB" sz="850" kern="1200" dirty="0">
                          <a:solidFill>
                            <a:schemeClr val="dk1"/>
                          </a:solidFill>
                          <a:latin typeface="+mn-lt"/>
                          <a:ea typeface="+mn-ea"/>
                          <a:cs typeface="+mn-cs"/>
                          <a:hlinkClick r:id="rId8"/>
                        </a:rPr>
                        <a:t>R0070</a:t>
                      </a:r>
                      <a:endParaRPr lang="en-GB" sz="850" kern="1200" dirty="0">
                        <a:solidFill>
                          <a:schemeClr val="dk1"/>
                        </a:solidFill>
                        <a:latin typeface="+mn-lt"/>
                        <a:ea typeface="+mn-ea"/>
                        <a:cs typeface="+mn-cs"/>
                      </a:endParaRPr>
                    </a:p>
                  </a:txBody>
                  <a:tcPr>
                    <a:solidFill>
                      <a:schemeClr val="accent3">
                        <a:lumMod val="20000"/>
                        <a:lumOff val="80000"/>
                      </a:schemeClr>
                    </a:solidFill>
                  </a:tcPr>
                </a:tc>
                <a:tc>
                  <a:txBody>
                    <a:bodyPr/>
                    <a:lstStyle/>
                    <a:p>
                      <a:r>
                        <a:rPr lang="en-GB" sz="850" kern="1200" dirty="0">
                          <a:solidFill>
                            <a:schemeClr val="dk1"/>
                          </a:solidFill>
                          <a:latin typeface="+mn-lt"/>
                          <a:ea typeface="+mn-ea"/>
                          <a:cs typeface="+mn-cs"/>
                        </a:rPr>
                        <a:t>Provision of Enduring Test Environments </a:t>
                      </a:r>
                    </a:p>
                  </a:txBody>
                  <a:tcPr>
                    <a:solidFill>
                      <a:schemeClr val="accent3">
                        <a:lumMod val="20000"/>
                        <a:lumOff val="80000"/>
                      </a:schemeClr>
                    </a:solidFill>
                  </a:tcPr>
                </a:tc>
                <a:tc>
                  <a:txBody>
                    <a:bodyPr/>
                    <a:lstStyle/>
                    <a:p>
                      <a:r>
                        <a:rPr lang="en-GB" sz="850" kern="1200" dirty="0">
                          <a:solidFill>
                            <a:schemeClr val="dk1"/>
                          </a:solidFill>
                          <a:latin typeface="+mn-lt"/>
                          <a:ea typeface="+mn-ea"/>
                          <a:cs typeface="+mn-cs"/>
                        </a:rPr>
                        <a:t>N/A</a:t>
                      </a:r>
                    </a:p>
                  </a:txBody>
                  <a:tcPr>
                    <a:solidFill>
                      <a:schemeClr val="accent3">
                        <a:lumMod val="20000"/>
                        <a:lumOff val="80000"/>
                      </a:schemeClr>
                    </a:solidFill>
                  </a:tcPr>
                </a:tc>
                <a:tc>
                  <a:txBody>
                    <a:bodyPr/>
                    <a:lstStyle/>
                    <a:p>
                      <a:pPr marL="0" algn="l" defTabSz="914400" rtl="0" eaLnBrk="1" latinLnBrk="0" hangingPunct="1"/>
                      <a:r>
                        <a:rPr lang="en-GB" sz="850" b="0" i="0" kern="1200" dirty="0">
                          <a:solidFill>
                            <a:srgbClr val="272833"/>
                          </a:solidFill>
                          <a:effectLst/>
                          <a:latin typeface="+mn-lt"/>
                          <a:ea typeface="+mn-ea"/>
                          <a:cs typeface="+mn-cs"/>
                        </a:rPr>
                        <a:t>Capgemini</a:t>
                      </a:r>
                    </a:p>
                  </a:txBody>
                  <a:tcPr>
                    <a:solidFill>
                      <a:schemeClr val="accent3">
                        <a:lumMod val="20000"/>
                        <a:lumOff val="80000"/>
                      </a:schemeClr>
                    </a:solidFill>
                  </a:tcPr>
                </a:tc>
                <a:tc>
                  <a:txBody>
                    <a:bodyPr/>
                    <a:lstStyle/>
                    <a:p>
                      <a:pPr marL="0" algn="l" defTabSz="914400" rtl="0" eaLnBrk="1" latinLnBrk="0" hangingPunct="1"/>
                      <a:r>
                        <a:rPr lang="en-GB" sz="850" b="0" i="0" kern="1200" dirty="0">
                          <a:solidFill>
                            <a:srgbClr val="272833"/>
                          </a:solidFill>
                          <a:effectLst/>
                          <a:latin typeface="+mn-lt"/>
                          <a:ea typeface="+mn-ea"/>
                          <a:cs typeface="+mn-cs"/>
                        </a:rPr>
                        <a:t>GES</a:t>
                      </a:r>
                    </a:p>
                  </a:txBody>
                  <a:tcPr>
                    <a:solidFill>
                      <a:schemeClr val="accent3">
                        <a:lumMod val="20000"/>
                        <a:lumOff val="80000"/>
                      </a:schemeClr>
                    </a:solidFill>
                  </a:tcPr>
                </a:tc>
                <a:tc>
                  <a:txBody>
                    <a:bodyPr/>
                    <a:lstStyle/>
                    <a:p>
                      <a:r>
                        <a:rPr lang="en-GB" sz="850" kern="1200" dirty="0">
                          <a:solidFill>
                            <a:schemeClr val="dk1"/>
                          </a:solidFill>
                          <a:latin typeface="+mn-lt"/>
                          <a:ea typeface="+mn-ea"/>
                          <a:cs typeface="+mn-cs"/>
                        </a:rPr>
                        <a:t>Final Assessment – </a:t>
                      </a:r>
                    </a:p>
                    <a:p>
                      <a:endParaRPr lang="en-GB" sz="850" kern="1200" dirty="0">
                        <a:solidFill>
                          <a:schemeClr val="dk1"/>
                        </a:solidFill>
                        <a:latin typeface="+mn-lt"/>
                        <a:ea typeface="+mn-ea"/>
                        <a:cs typeface="+mn-cs"/>
                      </a:endParaRPr>
                    </a:p>
                    <a:p>
                      <a:r>
                        <a:rPr lang="en-GB" sz="850" kern="1200" dirty="0">
                          <a:solidFill>
                            <a:schemeClr val="dk1"/>
                          </a:solidFill>
                          <a:latin typeface="+mn-lt"/>
                          <a:ea typeface="+mn-ea"/>
                          <a:cs typeface="+mn-cs"/>
                        </a:rPr>
                        <a:t>Environment delivered</a:t>
                      </a:r>
                    </a:p>
                  </a:txBody>
                  <a:tcPr>
                    <a:solidFill>
                      <a:schemeClr val="accent3">
                        <a:lumMod val="20000"/>
                        <a:lumOff val="80000"/>
                      </a:schemeClr>
                    </a:solidFill>
                  </a:tcPr>
                </a:tc>
                <a:tc>
                  <a:txBody>
                    <a:bodyPr/>
                    <a:lstStyle/>
                    <a:p>
                      <a:r>
                        <a:rPr lang="en-GB" sz="850" kern="1200" dirty="0">
                          <a:solidFill>
                            <a:schemeClr val="dk1"/>
                          </a:solidFill>
                          <a:latin typeface="+mn-lt"/>
                          <a:ea typeface="+mn-ea"/>
                          <a:cs typeface="+mn-cs"/>
                        </a:rPr>
                        <a:t>30/11/2022 – Review</a:t>
                      </a:r>
                    </a:p>
                  </a:txBody>
                  <a:tcPr>
                    <a:solidFill>
                      <a:schemeClr val="accent3">
                        <a:lumMod val="20000"/>
                        <a:lumOff val="80000"/>
                      </a:schemeClr>
                    </a:solidFill>
                  </a:tcPr>
                </a:tc>
                <a:tc>
                  <a:txBody>
                    <a:bodyPr/>
                    <a:lstStyle/>
                    <a:p>
                      <a:r>
                        <a:rPr lang="en-GB" sz="850" kern="1200" dirty="0">
                          <a:solidFill>
                            <a:schemeClr val="dk1"/>
                          </a:solidFill>
                          <a:latin typeface="+mn-lt"/>
                          <a:ea typeface="+mn-ea"/>
                          <a:cs typeface="+mn-cs"/>
                        </a:rPr>
                        <a:t>Standalone</a:t>
                      </a:r>
                    </a:p>
                  </a:txBody>
                  <a:tcPr>
                    <a:solidFill>
                      <a:schemeClr val="accent3">
                        <a:lumMod val="20000"/>
                        <a:lumOff val="80000"/>
                      </a:schemeClr>
                    </a:solidFill>
                  </a:tcPr>
                </a:tc>
                <a:tc>
                  <a:txBody>
                    <a:bodyPr/>
                    <a:lstStyle/>
                    <a:p>
                      <a:r>
                        <a:rPr lang="en-GB" sz="850" kern="1200" dirty="0">
                          <a:solidFill>
                            <a:schemeClr val="dk1"/>
                          </a:solidFill>
                          <a:latin typeface="+mn-lt"/>
                          <a:ea typeface="+mn-ea"/>
                          <a:cs typeface="+mn-cs"/>
                        </a:rPr>
                        <a:t>High</a:t>
                      </a:r>
                    </a:p>
                  </a:txBody>
                  <a:tcPr>
                    <a:solidFill>
                      <a:schemeClr val="accent3">
                        <a:lumMod val="20000"/>
                        <a:lumOff val="80000"/>
                      </a:schemeClr>
                    </a:solidFill>
                  </a:tcPr>
                </a:tc>
                <a:extLst>
                  <a:ext uri="{0D108BD9-81ED-4DB2-BD59-A6C34878D82A}">
                    <a16:rowId xmlns:a16="http://schemas.microsoft.com/office/drawing/2014/main" val="519503234"/>
                  </a:ext>
                </a:extLst>
              </a:tr>
              <a:tr h="508067">
                <a:tc>
                  <a:txBody>
                    <a:bodyPr/>
                    <a:lstStyle/>
                    <a:p>
                      <a:r>
                        <a:rPr lang="en-GB" sz="850" kern="1200" dirty="0">
                          <a:solidFill>
                            <a:schemeClr val="dk1"/>
                          </a:solidFill>
                          <a:latin typeface="+mn-lt"/>
                          <a:ea typeface="+mn-ea"/>
                          <a:cs typeface="+mn-cs"/>
                          <a:hlinkClick r:id="rId9"/>
                        </a:rPr>
                        <a:t>R0074</a:t>
                      </a:r>
                      <a:endParaRPr lang="en-GB" sz="850" kern="1200" dirty="0">
                        <a:solidFill>
                          <a:schemeClr val="dk1"/>
                        </a:solidFill>
                        <a:latin typeface="+mn-lt"/>
                        <a:ea typeface="+mn-ea"/>
                        <a:cs typeface="+mn-cs"/>
                      </a:endParaRPr>
                    </a:p>
                  </a:txBody>
                  <a:tcPr>
                    <a:solidFill>
                      <a:schemeClr val="accent3">
                        <a:lumMod val="20000"/>
                        <a:lumOff val="80000"/>
                      </a:schemeClr>
                    </a:solidFill>
                  </a:tcPr>
                </a:tc>
                <a:tc>
                  <a:txBody>
                    <a:bodyPr/>
                    <a:lstStyle/>
                    <a:p>
                      <a:r>
                        <a:rPr lang="en-GB" sz="850" kern="1200" dirty="0">
                          <a:solidFill>
                            <a:schemeClr val="dk1"/>
                          </a:solidFill>
                          <a:latin typeface="+mn-lt"/>
                          <a:ea typeface="+mn-ea"/>
                          <a:cs typeface="+mn-cs"/>
                        </a:rPr>
                        <a:t>Release of Community View Data Items to MEMs in GES</a:t>
                      </a:r>
                    </a:p>
                  </a:txBody>
                  <a:tcPr>
                    <a:solidFill>
                      <a:schemeClr val="accent3">
                        <a:lumMod val="20000"/>
                        <a:lumOff val="80000"/>
                      </a:schemeClr>
                    </a:solidFill>
                  </a:tcPr>
                </a:tc>
                <a:tc>
                  <a:txBody>
                    <a:bodyPr/>
                    <a:lstStyle/>
                    <a:p>
                      <a:r>
                        <a:rPr lang="en-GB" sz="850" kern="1200" dirty="0">
                          <a:solidFill>
                            <a:schemeClr val="dk1"/>
                          </a:solidFill>
                          <a:latin typeface="+mn-lt"/>
                          <a:ea typeface="+mn-ea"/>
                          <a:cs typeface="+mn-cs"/>
                        </a:rPr>
                        <a:t>N/A</a:t>
                      </a:r>
                    </a:p>
                  </a:txBody>
                  <a:tcPr>
                    <a:solidFill>
                      <a:schemeClr val="accent3">
                        <a:lumMod val="20000"/>
                        <a:lumOff val="80000"/>
                      </a:schemeClr>
                    </a:solidFill>
                  </a:tcPr>
                </a:tc>
                <a:tc>
                  <a:txBody>
                    <a:bodyPr/>
                    <a:lstStyle/>
                    <a:p>
                      <a:pPr marL="0" algn="l" defTabSz="914400" rtl="0" eaLnBrk="1" latinLnBrk="0" hangingPunct="1"/>
                      <a:r>
                        <a:rPr lang="en-GB" sz="850" b="0" i="0" kern="1200" dirty="0">
                          <a:solidFill>
                            <a:srgbClr val="272833"/>
                          </a:solidFill>
                          <a:effectLst/>
                          <a:latin typeface="+mn-lt"/>
                          <a:ea typeface="+mn-ea"/>
                          <a:cs typeface="+mn-cs"/>
                        </a:rPr>
                        <a:t>Xoserve</a:t>
                      </a:r>
                    </a:p>
                  </a:txBody>
                  <a:tcPr>
                    <a:solidFill>
                      <a:schemeClr val="accent3">
                        <a:lumMod val="20000"/>
                        <a:lumOff val="80000"/>
                      </a:schemeClr>
                    </a:solidFill>
                  </a:tcPr>
                </a:tc>
                <a:tc>
                  <a:txBody>
                    <a:bodyPr/>
                    <a:lstStyle/>
                    <a:p>
                      <a:pPr marL="0" algn="l" defTabSz="914400" rtl="0" eaLnBrk="1" latinLnBrk="0" hangingPunct="1"/>
                      <a:r>
                        <a:rPr lang="en-GB" sz="850" b="0" i="0" kern="1200" dirty="0">
                          <a:solidFill>
                            <a:srgbClr val="272833"/>
                          </a:solidFill>
                          <a:effectLst/>
                          <a:latin typeface="+mn-lt"/>
                          <a:ea typeface="+mn-ea"/>
                          <a:cs typeface="+mn-cs"/>
                        </a:rPr>
                        <a:t>GES</a:t>
                      </a:r>
                    </a:p>
                  </a:txBody>
                  <a:tcPr>
                    <a:solidFill>
                      <a:schemeClr val="accent3">
                        <a:lumMod val="20000"/>
                        <a:lumOff val="80000"/>
                      </a:schemeClr>
                    </a:solidFill>
                  </a:tcPr>
                </a:tc>
                <a:tc>
                  <a:txBody>
                    <a:bodyPr/>
                    <a:lstStyle/>
                    <a:p>
                      <a:r>
                        <a:rPr lang="en-GB" sz="850" kern="1200" dirty="0">
                          <a:solidFill>
                            <a:schemeClr val="dk1"/>
                          </a:solidFill>
                          <a:latin typeface="+mn-lt"/>
                          <a:ea typeface="+mn-ea"/>
                          <a:cs typeface="+mn-cs"/>
                        </a:rPr>
                        <a:t>Party Impact Assessment</a:t>
                      </a:r>
                    </a:p>
                  </a:txBody>
                  <a:tcPr>
                    <a:solidFill>
                      <a:schemeClr val="accent3">
                        <a:lumMod val="20000"/>
                        <a:lumOff val="80000"/>
                      </a:schemeClr>
                    </a:solidFill>
                  </a:tcPr>
                </a:tc>
                <a:tc>
                  <a:txBody>
                    <a:bodyPr/>
                    <a:lstStyle/>
                    <a:p>
                      <a:r>
                        <a:rPr lang="en-GB" sz="850" kern="1200" dirty="0">
                          <a:solidFill>
                            <a:schemeClr val="dk1"/>
                          </a:solidFill>
                          <a:latin typeface="+mn-lt"/>
                          <a:ea typeface="+mn-ea"/>
                          <a:cs typeface="+mn-cs"/>
                        </a:rPr>
                        <a:t>19/12/2022 – Response deadline</a:t>
                      </a:r>
                    </a:p>
                  </a:txBody>
                  <a:tcPr>
                    <a:solidFill>
                      <a:schemeClr val="accent3">
                        <a:lumMod val="20000"/>
                        <a:lumOff val="80000"/>
                      </a:schemeClr>
                    </a:solidFill>
                  </a:tcPr>
                </a:tc>
                <a:tc>
                  <a:txBody>
                    <a:bodyPr/>
                    <a:lstStyle/>
                    <a:p>
                      <a:r>
                        <a:rPr lang="en-GB" sz="850" kern="1200" dirty="0">
                          <a:solidFill>
                            <a:schemeClr val="dk1"/>
                          </a:solidFill>
                          <a:latin typeface="+mn-lt"/>
                          <a:ea typeface="+mn-ea"/>
                          <a:cs typeface="+mn-cs"/>
                        </a:rPr>
                        <a:t>Major</a:t>
                      </a:r>
                    </a:p>
                  </a:txBody>
                  <a:tcPr>
                    <a:solidFill>
                      <a:schemeClr val="accent3">
                        <a:lumMod val="20000"/>
                        <a:lumOff val="80000"/>
                      </a:schemeClr>
                    </a:solidFill>
                  </a:tcPr>
                </a:tc>
                <a:tc>
                  <a:txBody>
                    <a:bodyPr/>
                    <a:lstStyle/>
                    <a:p>
                      <a:r>
                        <a:rPr lang="en-GB" sz="850" kern="1200" dirty="0">
                          <a:solidFill>
                            <a:schemeClr val="dk1"/>
                          </a:solidFill>
                          <a:latin typeface="+mn-lt"/>
                          <a:ea typeface="+mn-ea"/>
                          <a:cs typeface="+mn-cs"/>
                        </a:rPr>
                        <a:t>High</a:t>
                      </a:r>
                    </a:p>
                  </a:txBody>
                  <a:tcPr>
                    <a:solidFill>
                      <a:schemeClr val="accent3">
                        <a:lumMod val="20000"/>
                        <a:lumOff val="80000"/>
                      </a:schemeClr>
                    </a:solidFill>
                  </a:tcPr>
                </a:tc>
                <a:extLst>
                  <a:ext uri="{0D108BD9-81ED-4DB2-BD59-A6C34878D82A}">
                    <a16:rowId xmlns:a16="http://schemas.microsoft.com/office/drawing/2014/main" val="1988350803"/>
                  </a:ext>
                </a:extLst>
              </a:tr>
            </a:tbl>
          </a:graphicData>
        </a:graphic>
      </p:graphicFrame>
      <p:grpSp>
        <p:nvGrpSpPr>
          <p:cNvPr id="3" name="Group 2">
            <a:extLst>
              <a:ext uri="{FF2B5EF4-FFF2-40B4-BE49-F238E27FC236}">
                <a16:creationId xmlns:a16="http://schemas.microsoft.com/office/drawing/2014/main" id="{0B65B23D-A59C-4608-8F58-B9E01D682331}"/>
              </a:ext>
            </a:extLst>
          </p:cNvPr>
          <p:cNvGrpSpPr/>
          <p:nvPr/>
        </p:nvGrpSpPr>
        <p:grpSpPr>
          <a:xfrm>
            <a:off x="174803" y="4487667"/>
            <a:ext cx="3028983" cy="475676"/>
            <a:chOff x="66502" y="4450261"/>
            <a:chExt cx="3028983" cy="475676"/>
          </a:xfrm>
        </p:grpSpPr>
        <p:grpSp>
          <p:nvGrpSpPr>
            <p:cNvPr id="10" name="Group 9">
              <a:extLst>
                <a:ext uri="{FF2B5EF4-FFF2-40B4-BE49-F238E27FC236}">
                  <a16:creationId xmlns:a16="http://schemas.microsoft.com/office/drawing/2014/main" id="{3A6BDF8E-3979-4FF1-B334-F361FC602F77}"/>
                </a:ext>
              </a:extLst>
            </p:cNvPr>
            <p:cNvGrpSpPr/>
            <p:nvPr/>
          </p:nvGrpSpPr>
          <p:grpSpPr>
            <a:xfrm>
              <a:off x="66502" y="4450261"/>
              <a:ext cx="1577167" cy="475676"/>
              <a:chOff x="0" y="4426024"/>
              <a:chExt cx="1577167" cy="475676"/>
            </a:xfrm>
          </p:grpSpPr>
          <p:grpSp>
            <p:nvGrpSpPr>
              <p:cNvPr id="11" name="Group 10">
                <a:extLst>
                  <a:ext uri="{FF2B5EF4-FFF2-40B4-BE49-F238E27FC236}">
                    <a16:creationId xmlns:a16="http://schemas.microsoft.com/office/drawing/2014/main" id="{E031B6BA-EB7D-4DEF-9FAD-75C505065918}"/>
                  </a:ext>
                </a:extLst>
              </p:cNvPr>
              <p:cNvGrpSpPr/>
              <p:nvPr/>
            </p:nvGrpSpPr>
            <p:grpSpPr>
              <a:xfrm>
                <a:off x="0" y="4650688"/>
                <a:ext cx="1577167" cy="251012"/>
                <a:chOff x="233082" y="4628585"/>
                <a:chExt cx="1577167" cy="251012"/>
              </a:xfrm>
            </p:grpSpPr>
            <p:sp>
              <p:nvSpPr>
                <p:cNvPr id="14" name="Rectangle 13">
                  <a:extLst>
                    <a:ext uri="{FF2B5EF4-FFF2-40B4-BE49-F238E27FC236}">
                      <a16:creationId xmlns:a16="http://schemas.microsoft.com/office/drawing/2014/main" id="{ED9BB763-180A-4C04-B35A-12B4BD5D1175}"/>
                    </a:ext>
                  </a:extLst>
                </p:cNvPr>
                <p:cNvSpPr/>
                <p:nvPr/>
              </p:nvSpPr>
              <p:spPr>
                <a:xfrm>
                  <a:off x="233082" y="4628585"/>
                  <a:ext cx="250701" cy="251012"/>
                </a:xfrm>
                <a:prstGeom prst="rect">
                  <a:avLst/>
                </a:prstGeom>
                <a:solidFill>
                  <a:schemeClr val="accent3">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TextBox 15">
                  <a:extLst>
                    <a:ext uri="{FF2B5EF4-FFF2-40B4-BE49-F238E27FC236}">
                      <a16:creationId xmlns:a16="http://schemas.microsoft.com/office/drawing/2014/main" id="{44D79AD1-8AA1-4FA0-BD1D-6A9144978A6D}"/>
                    </a:ext>
                  </a:extLst>
                </p:cNvPr>
                <p:cNvSpPr txBox="1"/>
                <p:nvPr/>
              </p:nvSpPr>
              <p:spPr>
                <a:xfrm>
                  <a:off x="483783" y="4646369"/>
                  <a:ext cx="1326466" cy="215444"/>
                </a:xfrm>
                <a:prstGeom prst="rect">
                  <a:avLst/>
                </a:prstGeom>
                <a:noFill/>
              </p:spPr>
              <p:txBody>
                <a:bodyPr wrap="square" rtlCol="0">
                  <a:spAutoFit/>
                </a:bodyPr>
                <a:lstStyle/>
                <a:p>
                  <a:r>
                    <a:rPr lang="en-GB" sz="800" dirty="0"/>
                    <a:t>Currently working on</a:t>
                  </a:r>
                </a:p>
              </p:txBody>
            </p:sp>
          </p:grpSp>
          <p:sp>
            <p:nvSpPr>
              <p:cNvPr id="12" name="TextBox 11">
                <a:extLst>
                  <a:ext uri="{FF2B5EF4-FFF2-40B4-BE49-F238E27FC236}">
                    <a16:creationId xmlns:a16="http://schemas.microsoft.com/office/drawing/2014/main" id="{296D2753-5FA6-4D53-ABED-AFBE73DB6977}"/>
                  </a:ext>
                </a:extLst>
              </p:cNvPr>
              <p:cNvSpPr txBox="1"/>
              <p:nvPr/>
            </p:nvSpPr>
            <p:spPr>
              <a:xfrm>
                <a:off x="0" y="4426024"/>
                <a:ext cx="806823" cy="230832"/>
              </a:xfrm>
              <a:prstGeom prst="rect">
                <a:avLst/>
              </a:prstGeom>
              <a:noFill/>
            </p:spPr>
            <p:txBody>
              <a:bodyPr wrap="square" rtlCol="0">
                <a:spAutoFit/>
              </a:bodyPr>
              <a:lstStyle/>
              <a:p>
                <a:r>
                  <a:rPr lang="en-GB" sz="900" b="1" dirty="0"/>
                  <a:t>Key:</a:t>
                </a:r>
              </a:p>
            </p:txBody>
          </p:sp>
        </p:grpSp>
        <p:sp>
          <p:nvSpPr>
            <p:cNvPr id="17" name="Rectangle 16">
              <a:extLst>
                <a:ext uri="{FF2B5EF4-FFF2-40B4-BE49-F238E27FC236}">
                  <a16:creationId xmlns:a16="http://schemas.microsoft.com/office/drawing/2014/main" id="{257CA5F0-668F-4314-8736-3D2527E5AC3F}"/>
                </a:ext>
              </a:extLst>
            </p:cNvPr>
            <p:cNvSpPr/>
            <p:nvPr/>
          </p:nvSpPr>
          <p:spPr>
            <a:xfrm>
              <a:off x="1518318" y="4674925"/>
              <a:ext cx="250701" cy="251012"/>
            </a:xfrm>
            <a:prstGeom prst="rect">
              <a:avLst/>
            </a:prstGeom>
            <a:solidFill>
              <a:schemeClr val="accent6">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TextBox 17">
              <a:extLst>
                <a:ext uri="{FF2B5EF4-FFF2-40B4-BE49-F238E27FC236}">
                  <a16:creationId xmlns:a16="http://schemas.microsoft.com/office/drawing/2014/main" id="{58583FF6-BA9C-4829-AE49-97C5F0BA56DE}"/>
                </a:ext>
              </a:extLst>
            </p:cNvPr>
            <p:cNvSpPr txBox="1"/>
            <p:nvPr/>
          </p:nvSpPr>
          <p:spPr>
            <a:xfrm>
              <a:off x="1769019" y="4692709"/>
              <a:ext cx="1326466" cy="215444"/>
            </a:xfrm>
            <a:prstGeom prst="rect">
              <a:avLst/>
            </a:prstGeom>
            <a:noFill/>
          </p:spPr>
          <p:txBody>
            <a:bodyPr wrap="square" rtlCol="0">
              <a:spAutoFit/>
            </a:bodyPr>
            <a:lstStyle/>
            <a:p>
              <a:r>
                <a:rPr lang="en-GB" sz="800" dirty="0"/>
                <a:t>Under assessment</a:t>
              </a:r>
            </a:p>
          </p:txBody>
        </p:sp>
      </p:grpSp>
    </p:spTree>
    <p:extLst>
      <p:ext uri="{BB962C8B-B14F-4D97-AF65-F5344CB8AC3E}">
        <p14:creationId xmlns:p14="http://schemas.microsoft.com/office/powerpoint/2010/main" val="36605032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78C3F-E0FA-4B29-9B87-B69AD5F7FFB6}"/>
              </a:ext>
            </a:extLst>
          </p:cNvPr>
          <p:cNvSpPr>
            <a:spLocks noGrp="1"/>
          </p:cNvSpPr>
          <p:nvPr>
            <p:ph type="title"/>
          </p:nvPr>
        </p:nvSpPr>
        <p:spPr>
          <a:xfrm>
            <a:off x="978011" y="0"/>
            <a:ext cx="7187978" cy="616355"/>
          </a:xfrm>
        </p:spPr>
        <p:txBody>
          <a:bodyPr>
            <a:normAutofit/>
          </a:bodyPr>
          <a:lstStyle/>
          <a:p>
            <a:r>
              <a:rPr lang="en-GB" sz="2000" dirty="0"/>
              <a:t>REC Change Pipeline – Under Prioritisation Review</a:t>
            </a:r>
          </a:p>
        </p:txBody>
      </p:sp>
      <p:graphicFrame>
        <p:nvGraphicFramePr>
          <p:cNvPr id="3" name="Table 3">
            <a:extLst>
              <a:ext uri="{FF2B5EF4-FFF2-40B4-BE49-F238E27FC236}">
                <a16:creationId xmlns:a16="http://schemas.microsoft.com/office/drawing/2014/main" id="{4A0885CD-C12F-4105-9D5D-9DA779802850}"/>
              </a:ext>
            </a:extLst>
          </p:cNvPr>
          <p:cNvGraphicFramePr>
            <a:graphicFrameLocks noGrp="1"/>
          </p:cNvGraphicFramePr>
          <p:nvPr>
            <p:extLst>
              <p:ext uri="{D42A27DB-BD31-4B8C-83A1-F6EECF244321}">
                <p14:modId xmlns:p14="http://schemas.microsoft.com/office/powerpoint/2010/main" val="742898308"/>
              </p:ext>
            </p:extLst>
          </p:nvPr>
        </p:nvGraphicFramePr>
        <p:xfrm>
          <a:off x="238205" y="514811"/>
          <a:ext cx="8644539" cy="4116286"/>
        </p:xfrm>
        <a:graphic>
          <a:graphicData uri="http://schemas.openxmlformats.org/drawingml/2006/table">
            <a:tbl>
              <a:tblPr firstRow="1" bandRow="1">
                <a:tableStyleId>{5C22544A-7EE6-4342-B048-85BDC9FD1C3A}</a:tableStyleId>
              </a:tblPr>
              <a:tblGrid>
                <a:gridCol w="593068">
                  <a:extLst>
                    <a:ext uri="{9D8B030D-6E8A-4147-A177-3AD203B41FA5}">
                      <a16:colId xmlns:a16="http://schemas.microsoft.com/office/drawing/2014/main" val="2718274602"/>
                    </a:ext>
                  </a:extLst>
                </a:gridCol>
                <a:gridCol w="4995949">
                  <a:extLst>
                    <a:ext uri="{9D8B030D-6E8A-4147-A177-3AD203B41FA5}">
                      <a16:colId xmlns:a16="http://schemas.microsoft.com/office/drawing/2014/main" val="2896332416"/>
                    </a:ext>
                  </a:extLst>
                </a:gridCol>
                <a:gridCol w="1297147">
                  <a:extLst>
                    <a:ext uri="{9D8B030D-6E8A-4147-A177-3AD203B41FA5}">
                      <a16:colId xmlns:a16="http://schemas.microsoft.com/office/drawing/2014/main" val="2937892801"/>
                    </a:ext>
                  </a:extLst>
                </a:gridCol>
                <a:gridCol w="1758375">
                  <a:extLst>
                    <a:ext uri="{9D8B030D-6E8A-4147-A177-3AD203B41FA5}">
                      <a16:colId xmlns:a16="http://schemas.microsoft.com/office/drawing/2014/main" val="3443725556"/>
                    </a:ext>
                  </a:extLst>
                </a:gridCol>
              </a:tblGrid>
              <a:tr h="342051">
                <a:tc>
                  <a:txBody>
                    <a:bodyPr/>
                    <a:lstStyle/>
                    <a:p>
                      <a:pPr algn="ctr"/>
                      <a:r>
                        <a:rPr lang="en-GB" sz="1000" dirty="0">
                          <a:latin typeface="+mn-lt"/>
                        </a:rPr>
                        <a:t>Title </a:t>
                      </a:r>
                    </a:p>
                  </a:txBody>
                  <a:tcPr/>
                </a:tc>
                <a:tc>
                  <a:txBody>
                    <a:bodyPr/>
                    <a:lstStyle/>
                    <a:p>
                      <a:pPr algn="ctr"/>
                      <a:r>
                        <a:rPr lang="en-GB" sz="1000" dirty="0">
                          <a:latin typeface="+mn-lt"/>
                        </a:rPr>
                        <a:t>Description</a:t>
                      </a:r>
                    </a:p>
                  </a:txBody>
                  <a:tcPr/>
                </a:tc>
                <a:tc>
                  <a:txBody>
                    <a:bodyPr/>
                    <a:lstStyle/>
                    <a:p>
                      <a:pPr algn="ctr"/>
                      <a:r>
                        <a:rPr lang="en-GB" sz="1000" dirty="0">
                          <a:latin typeface="+mn-lt"/>
                        </a:rPr>
                        <a:t>Status</a:t>
                      </a:r>
                    </a:p>
                  </a:txBody>
                  <a:tcPr/>
                </a:tc>
                <a:tc>
                  <a:txBody>
                    <a:bodyPr/>
                    <a:lstStyle/>
                    <a:p>
                      <a:pPr marL="0" algn="ctr" defTabSz="914400" rtl="0" eaLnBrk="1" latinLnBrk="0" hangingPunct="1"/>
                      <a:r>
                        <a:rPr lang="en-GB" sz="1000" b="1" kern="1200" dirty="0">
                          <a:solidFill>
                            <a:schemeClr val="lt1"/>
                          </a:solidFill>
                          <a:latin typeface="+mn-lt"/>
                          <a:ea typeface="+mn-ea"/>
                          <a:cs typeface="+mn-cs"/>
                        </a:rPr>
                        <a:t>Next Action date</a:t>
                      </a:r>
                    </a:p>
                  </a:txBody>
                  <a:tcPr/>
                </a:tc>
                <a:extLst>
                  <a:ext uri="{0D108BD9-81ED-4DB2-BD59-A6C34878D82A}">
                    <a16:rowId xmlns:a16="http://schemas.microsoft.com/office/drawing/2014/main" val="118947466"/>
                  </a:ext>
                </a:extLst>
              </a:tr>
              <a:tr h="249639">
                <a:tc>
                  <a:txBody>
                    <a:bodyPr/>
                    <a:lstStyle/>
                    <a:p>
                      <a:r>
                        <a:rPr lang="en-GB" sz="1000" kern="1200" dirty="0">
                          <a:solidFill>
                            <a:schemeClr val="dk1"/>
                          </a:solidFill>
                          <a:latin typeface="+mn-lt"/>
                          <a:ea typeface="+mn-ea"/>
                          <a:cs typeface="+mn-cs"/>
                          <a:hlinkClick r:id="rId2"/>
                        </a:rPr>
                        <a:t>R0006</a:t>
                      </a:r>
                      <a:endParaRPr lang="en-GB" sz="10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i="0" kern="1200" dirty="0">
                          <a:solidFill>
                            <a:srgbClr val="272833"/>
                          </a:solidFill>
                          <a:effectLst/>
                          <a:latin typeface="+mn-lt"/>
                          <a:ea typeface="+mn-ea"/>
                          <a:cs typeface="+mn-cs"/>
                        </a:rPr>
                        <a:t>M</a:t>
                      </a:r>
                      <a:r>
                        <a:rPr lang="en-GB" sz="1000" b="0" i="0" dirty="0">
                          <a:solidFill>
                            <a:srgbClr val="272833"/>
                          </a:solidFill>
                          <a:effectLst/>
                          <a:latin typeface="+mn-lt"/>
                        </a:rPr>
                        <a:t>issing Meter Technical Details</a:t>
                      </a:r>
                      <a:endParaRPr lang="en-GB" sz="1000" b="0" dirty="0">
                        <a:latin typeface="+mn-lt"/>
                      </a:endParaRPr>
                    </a:p>
                  </a:txBody>
                  <a:tcPr/>
                </a:tc>
                <a:tc>
                  <a:txBody>
                    <a:bodyPr/>
                    <a:lstStyle/>
                    <a:p>
                      <a:pPr algn="l"/>
                      <a:r>
                        <a:rPr lang="en-GB" sz="1000" dirty="0">
                          <a:latin typeface="+mn-lt"/>
                        </a:rPr>
                        <a:t>Initial Assessment</a:t>
                      </a:r>
                    </a:p>
                  </a:txBody>
                  <a:tcPr/>
                </a:tc>
                <a:tc rowSpan="15">
                  <a:txBody>
                    <a:bodyPr/>
                    <a:lstStyle/>
                    <a:p>
                      <a:pPr algn="ctr"/>
                      <a:r>
                        <a:rPr lang="en-GB" sz="1000" dirty="0">
                          <a:latin typeface="+mn-lt"/>
                        </a:rPr>
                        <a:t>Reviewed weekly – Awaiting instruction from REC Code Manager to progress</a:t>
                      </a:r>
                    </a:p>
                  </a:txBody>
                  <a:tcPr anchor="ctr"/>
                </a:tc>
                <a:extLst>
                  <a:ext uri="{0D108BD9-81ED-4DB2-BD59-A6C34878D82A}">
                    <a16:rowId xmlns:a16="http://schemas.microsoft.com/office/drawing/2014/main" val="2119290012"/>
                  </a:ext>
                </a:extLst>
              </a:tr>
              <a:tr h="215223">
                <a:tc>
                  <a:txBody>
                    <a:bodyPr/>
                    <a:lstStyle/>
                    <a:p>
                      <a:r>
                        <a:rPr lang="en-GB" sz="1000" kern="1200" dirty="0">
                          <a:solidFill>
                            <a:schemeClr val="dk1"/>
                          </a:solidFill>
                          <a:latin typeface="+mn-lt"/>
                          <a:ea typeface="+mn-ea"/>
                          <a:cs typeface="+mn-cs"/>
                          <a:hlinkClick r:id="rId3"/>
                        </a:rPr>
                        <a:t>R0049</a:t>
                      </a:r>
                      <a:endParaRPr lang="en-GB" sz="1000" kern="1200" dirty="0">
                        <a:solidFill>
                          <a:schemeClr val="dk1"/>
                        </a:solidFill>
                        <a:latin typeface="+mn-lt"/>
                        <a:ea typeface="+mn-ea"/>
                        <a:cs typeface="+mn-cs"/>
                      </a:endParaRPr>
                    </a:p>
                  </a:txBody>
                  <a:tcPr/>
                </a:tc>
                <a:tc>
                  <a:txBody>
                    <a:bodyPr/>
                    <a:lstStyle/>
                    <a:p>
                      <a:r>
                        <a:rPr lang="en-GB" sz="1000" b="0" i="0" dirty="0">
                          <a:solidFill>
                            <a:srgbClr val="272833"/>
                          </a:solidFill>
                          <a:effectLst/>
                          <a:latin typeface="+mn-lt"/>
                        </a:rPr>
                        <a:t>Intellectual Property Rights and Services Data Main Body changes</a:t>
                      </a:r>
                      <a:endParaRPr lang="en-GB" sz="1000" b="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n-lt"/>
                          <a:ea typeface="+mn-ea"/>
                          <a:cs typeface="+mn-cs"/>
                        </a:rPr>
                        <a:t>Initial Assessment</a:t>
                      </a:r>
                    </a:p>
                  </a:txBody>
                  <a:tcPr/>
                </a:tc>
                <a:tc vMerge="1">
                  <a:txBody>
                    <a:bodyPr/>
                    <a:lstStyle/>
                    <a:p>
                      <a:endParaRPr lang="en-GB" sz="1000"/>
                    </a:p>
                  </a:txBody>
                  <a:tcPr/>
                </a:tc>
                <a:extLst>
                  <a:ext uri="{0D108BD9-81ED-4DB2-BD59-A6C34878D82A}">
                    <a16:rowId xmlns:a16="http://schemas.microsoft.com/office/drawing/2014/main" val="2813766753"/>
                  </a:ext>
                </a:extLst>
              </a:tr>
              <a:tr h="228286">
                <a:tc>
                  <a:txBody>
                    <a:bodyPr/>
                    <a:lstStyle/>
                    <a:p>
                      <a:r>
                        <a:rPr lang="en-GB" sz="1000" kern="1200" dirty="0">
                          <a:solidFill>
                            <a:schemeClr val="dk1"/>
                          </a:solidFill>
                          <a:latin typeface="+mn-lt"/>
                          <a:ea typeface="+mn-ea"/>
                          <a:cs typeface="+mn-cs"/>
                          <a:hlinkClick r:id="rId4"/>
                        </a:rPr>
                        <a:t>R0050</a:t>
                      </a:r>
                      <a:endParaRPr lang="en-GB" sz="1000" kern="1200" dirty="0">
                        <a:solidFill>
                          <a:schemeClr val="dk1"/>
                        </a:solidFill>
                        <a:latin typeface="+mn-lt"/>
                        <a:ea typeface="+mn-ea"/>
                        <a:cs typeface="+mn-cs"/>
                      </a:endParaRPr>
                    </a:p>
                  </a:txBody>
                  <a:tcPr/>
                </a:tc>
                <a:tc>
                  <a:txBody>
                    <a:bodyPr/>
                    <a:lstStyle/>
                    <a:p>
                      <a:pPr marL="0" algn="l" defTabSz="914400" rtl="0" eaLnBrk="1" latinLnBrk="0" hangingPunct="1"/>
                      <a:r>
                        <a:rPr lang="en-GB" sz="1000" b="0" i="0" dirty="0">
                          <a:solidFill>
                            <a:srgbClr val="272833"/>
                          </a:solidFill>
                          <a:effectLst/>
                          <a:latin typeface="+mn-lt"/>
                        </a:rPr>
                        <a:t>Clarification of REC Maintenance of Qualification Schedule</a:t>
                      </a:r>
                      <a:endParaRPr lang="en-GB" sz="1000" b="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n-lt"/>
                          <a:ea typeface="+mn-ea"/>
                          <a:cs typeface="+mn-cs"/>
                        </a:rPr>
                        <a:t>Initial Assessment</a:t>
                      </a:r>
                    </a:p>
                  </a:txBody>
                  <a:tcPr/>
                </a:tc>
                <a:tc vMerge="1">
                  <a:txBody>
                    <a:bodyPr/>
                    <a:lstStyle/>
                    <a:p>
                      <a:endParaRPr lang="en-GB" sz="1000"/>
                    </a:p>
                  </a:txBody>
                  <a:tcPr/>
                </a:tc>
                <a:extLst>
                  <a:ext uri="{0D108BD9-81ED-4DB2-BD59-A6C34878D82A}">
                    <a16:rowId xmlns:a16="http://schemas.microsoft.com/office/drawing/2014/main" val="3766193239"/>
                  </a:ext>
                </a:extLst>
              </a:tr>
              <a:tr h="199622">
                <a:tc>
                  <a:txBody>
                    <a:bodyPr/>
                    <a:lstStyle/>
                    <a:p>
                      <a:r>
                        <a:rPr lang="en-GB" sz="1000" kern="1200" dirty="0">
                          <a:solidFill>
                            <a:schemeClr val="dk1"/>
                          </a:solidFill>
                          <a:latin typeface="+mn-lt"/>
                          <a:ea typeface="+mn-ea"/>
                          <a:cs typeface="+mn-cs"/>
                          <a:hlinkClick r:id="rId5"/>
                        </a:rPr>
                        <a:t>R0051</a:t>
                      </a:r>
                      <a:endParaRPr lang="en-GB" sz="1000" kern="1200" dirty="0">
                        <a:solidFill>
                          <a:schemeClr val="dk1"/>
                        </a:solidFill>
                        <a:latin typeface="+mn-lt"/>
                        <a:ea typeface="+mn-ea"/>
                        <a:cs typeface="+mn-cs"/>
                      </a:endParaRPr>
                    </a:p>
                  </a:txBody>
                  <a:tcPr/>
                </a:tc>
                <a:tc>
                  <a:txBody>
                    <a:bodyPr/>
                    <a:lstStyle/>
                    <a:p>
                      <a:r>
                        <a:rPr lang="en-GB" sz="1000" b="0" i="0" dirty="0">
                          <a:solidFill>
                            <a:srgbClr val="272833"/>
                          </a:solidFill>
                          <a:effectLst/>
                          <a:latin typeface="+mn-lt"/>
                        </a:rPr>
                        <a:t>Switch Request Objections (Change of Occupier)</a:t>
                      </a:r>
                      <a:endParaRPr lang="en-GB" sz="1000" b="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n-lt"/>
                          <a:ea typeface="+mn-ea"/>
                          <a:cs typeface="+mn-cs"/>
                        </a:rPr>
                        <a:t>Initial Assessment</a:t>
                      </a:r>
                    </a:p>
                  </a:txBody>
                  <a:tcPr/>
                </a:tc>
                <a:tc vMerge="1">
                  <a:txBody>
                    <a:bodyPr/>
                    <a:lstStyle/>
                    <a:p>
                      <a:endParaRPr lang="en-GB" sz="1000"/>
                    </a:p>
                  </a:txBody>
                  <a:tcPr/>
                </a:tc>
                <a:extLst>
                  <a:ext uri="{0D108BD9-81ED-4DB2-BD59-A6C34878D82A}">
                    <a16:rowId xmlns:a16="http://schemas.microsoft.com/office/drawing/2014/main" val="2718757512"/>
                  </a:ext>
                </a:extLst>
              </a:tr>
              <a:tr h="209794">
                <a:tc>
                  <a:txBody>
                    <a:bodyPr/>
                    <a:lstStyle/>
                    <a:p>
                      <a:r>
                        <a:rPr lang="en-GB" sz="1000" kern="1200" dirty="0">
                          <a:solidFill>
                            <a:schemeClr val="dk1"/>
                          </a:solidFill>
                          <a:latin typeface="+mn-lt"/>
                          <a:ea typeface="+mn-ea"/>
                          <a:cs typeface="+mn-cs"/>
                          <a:hlinkClick r:id="rId6"/>
                        </a:rPr>
                        <a:t>R0056</a:t>
                      </a:r>
                      <a:endParaRPr lang="en-GB" sz="10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latin typeface="+mn-lt"/>
                        </a:rPr>
                        <a:t>EES/GES additional service request for Housing Ass to be added to the Matrix</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n-lt"/>
                          <a:ea typeface="+mn-ea"/>
                          <a:cs typeface="+mn-cs"/>
                        </a:rPr>
                        <a:t>Initial Assessment</a:t>
                      </a:r>
                    </a:p>
                  </a:txBody>
                  <a:tcPr/>
                </a:tc>
                <a:tc vMerge="1">
                  <a:txBody>
                    <a:bodyPr/>
                    <a:lstStyle/>
                    <a:p>
                      <a:endParaRPr lang="en-GB" sz="1000"/>
                    </a:p>
                  </a:txBody>
                  <a:tcPr/>
                </a:tc>
                <a:extLst>
                  <a:ext uri="{0D108BD9-81ED-4DB2-BD59-A6C34878D82A}">
                    <a16:rowId xmlns:a16="http://schemas.microsoft.com/office/drawing/2014/main" val="399371416"/>
                  </a:ext>
                </a:extLst>
              </a:tr>
              <a:tr h="223926">
                <a:tc>
                  <a:txBody>
                    <a:bodyPr/>
                    <a:lstStyle/>
                    <a:p>
                      <a:r>
                        <a:rPr lang="en-GB" sz="1000" dirty="0">
                          <a:latin typeface="+mn-lt"/>
                          <a:hlinkClick r:id="rId7"/>
                        </a:rPr>
                        <a:t>R0059</a:t>
                      </a:r>
                      <a:endParaRPr lang="en-GB" sz="1000" dirty="0">
                        <a:latin typeface="+mn-lt"/>
                      </a:endParaRPr>
                    </a:p>
                  </a:txBody>
                  <a:tcPr/>
                </a:tc>
                <a:tc>
                  <a:txBody>
                    <a:bodyPr/>
                    <a:lstStyle/>
                    <a:p>
                      <a:r>
                        <a:rPr lang="en-GB" sz="1000" b="0" i="0" dirty="0">
                          <a:solidFill>
                            <a:srgbClr val="272833"/>
                          </a:solidFill>
                          <a:effectLst/>
                          <a:latin typeface="+mn-lt"/>
                        </a:rPr>
                        <a:t>Maintenance of Qualification Schedule Change</a:t>
                      </a:r>
                      <a:endParaRPr lang="en-GB" sz="1000" b="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n-lt"/>
                          <a:ea typeface="+mn-ea"/>
                          <a:cs typeface="+mn-cs"/>
                        </a:rPr>
                        <a:t>Initial Assessment</a:t>
                      </a:r>
                    </a:p>
                  </a:txBody>
                  <a:tcPr/>
                </a:tc>
                <a:tc vMerge="1">
                  <a:txBody>
                    <a:bodyPr/>
                    <a:lstStyle/>
                    <a:p>
                      <a:endParaRPr lang="en-GB" sz="1000"/>
                    </a:p>
                  </a:txBody>
                  <a:tcPr/>
                </a:tc>
                <a:extLst>
                  <a:ext uri="{0D108BD9-81ED-4DB2-BD59-A6C34878D82A}">
                    <a16:rowId xmlns:a16="http://schemas.microsoft.com/office/drawing/2014/main" val="1922997412"/>
                  </a:ext>
                </a:extLst>
              </a:tr>
              <a:tr h="249382">
                <a:tc>
                  <a:txBody>
                    <a:bodyPr/>
                    <a:lstStyle/>
                    <a:p>
                      <a:r>
                        <a:rPr lang="en-GB" sz="1000" kern="1200" dirty="0">
                          <a:solidFill>
                            <a:schemeClr val="dk1"/>
                          </a:solidFill>
                          <a:latin typeface="+mn-lt"/>
                          <a:ea typeface="+mn-ea"/>
                          <a:cs typeface="+mn-cs"/>
                          <a:hlinkClick r:id="rId8"/>
                        </a:rPr>
                        <a:t>R0061</a:t>
                      </a:r>
                      <a:endParaRPr lang="en-GB" sz="1000" kern="1200" dirty="0">
                        <a:solidFill>
                          <a:schemeClr val="dk1"/>
                        </a:solidFill>
                        <a:latin typeface="+mn-lt"/>
                        <a:ea typeface="+mn-ea"/>
                        <a:cs typeface="+mn-cs"/>
                      </a:endParaRPr>
                    </a:p>
                  </a:txBody>
                  <a:tcPr/>
                </a:tc>
                <a:tc>
                  <a:txBody>
                    <a:bodyPr/>
                    <a:lstStyle/>
                    <a:p>
                      <a:r>
                        <a:rPr lang="en-US" sz="1000" dirty="0">
                          <a:latin typeface="+mn-lt"/>
                        </a:rPr>
                        <a:t>Resolution of invalid CSS data by Data Owners</a:t>
                      </a:r>
                      <a:endParaRPr lang="en-GB" sz="10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n-lt"/>
                          <a:ea typeface="+mn-ea"/>
                          <a:cs typeface="+mn-cs"/>
                        </a:rPr>
                        <a:t>Initial Assessment</a:t>
                      </a:r>
                    </a:p>
                  </a:txBody>
                  <a:tcPr/>
                </a:tc>
                <a:tc vMerge="1">
                  <a:txBody>
                    <a:bodyPr/>
                    <a:lstStyle/>
                    <a:p>
                      <a:endParaRPr lang="en-GB" sz="1000"/>
                    </a:p>
                  </a:txBody>
                  <a:tcPr/>
                </a:tc>
                <a:extLst>
                  <a:ext uri="{0D108BD9-81ED-4DB2-BD59-A6C34878D82A}">
                    <a16:rowId xmlns:a16="http://schemas.microsoft.com/office/drawing/2014/main" val="3573929751"/>
                  </a:ext>
                </a:extLst>
              </a:tr>
              <a:tr h="224443">
                <a:tc>
                  <a:txBody>
                    <a:bodyPr/>
                    <a:lstStyle/>
                    <a:p>
                      <a:r>
                        <a:rPr lang="en-GB" sz="1000" kern="1200" dirty="0">
                          <a:solidFill>
                            <a:schemeClr val="dk1"/>
                          </a:solidFill>
                          <a:latin typeface="+mn-lt"/>
                          <a:ea typeface="+mn-ea"/>
                          <a:cs typeface="+mn-cs"/>
                          <a:hlinkClick r:id="rId9"/>
                        </a:rPr>
                        <a:t>R0063</a:t>
                      </a:r>
                      <a:endParaRPr lang="en-GB" sz="1000" kern="1200" dirty="0">
                        <a:solidFill>
                          <a:schemeClr val="dk1"/>
                        </a:solidFill>
                        <a:latin typeface="+mn-lt"/>
                        <a:ea typeface="+mn-ea"/>
                        <a:cs typeface="+mn-cs"/>
                      </a:endParaRPr>
                    </a:p>
                  </a:txBody>
                  <a:tcPr/>
                </a:tc>
                <a:tc>
                  <a:txBody>
                    <a:bodyPr/>
                    <a:lstStyle/>
                    <a:p>
                      <a:pPr marL="0" algn="l" defTabSz="914400" rtl="0" eaLnBrk="1" latinLnBrk="0" hangingPunct="1"/>
                      <a:r>
                        <a:rPr lang="en-US" sz="1000" kern="1200" dirty="0">
                          <a:solidFill>
                            <a:schemeClr val="dk1"/>
                          </a:solidFill>
                          <a:latin typeface="+mn-lt"/>
                          <a:ea typeface="+mn-ea"/>
                          <a:cs typeface="+mn-cs"/>
                        </a:rPr>
                        <a:t>Addition of key information to all Service Now tickets</a:t>
                      </a:r>
                      <a:endParaRPr lang="en-GB" sz="10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n-lt"/>
                          <a:ea typeface="+mn-ea"/>
                          <a:cs typeface="+mn-cs"/>
                        </a:rPr>
                        <a:t>Initial Assessment</a:t>
                      </a:r>
                    </a:p>
                  </a:txBody>
                  <a:tcPr/>
                </a:tc>
                <a:tc vMerge="1">
                  <a:txBody>
                    <a:bodyPr/>
                    <a:lstStyle/>
                    <a:p>
                      <a:endParaRPr lang="en-GB" sz="1000"/>
                    </a:p>
                  </a:txBody>
                  <a:tcPr/>
                </a:tc>
                <a:extLst>
                  <a:ext uri="{0D108BD9-81ED-4DB2-BD59-A6C34878D82A}">
                    <a16:rowId xmlns:a16="http://schemas.microsoft.com/office/drawing/2014/main" val="816830471"/>
                  </a:ext>
                </a:extLst>
              </a:tr>
              <a:tr h="224444">
                <a:tc>
                  <a:txBody>
                    <a:bodyPr/>
                    <a:lstStyle/>
                    <a:p>
                      <a:r>
                        <a:rPr lang="en-GB" sz="1000" dirty="0">
                          <a:latin typeface="+mn-lt"/>
                          <a:hlinkClick r:id="rId10"/>
                        </a:rPr>
                        <a:t>R0068</a:t>
                      </a:r>
                      <a:endParaRPr lang="en-GB" sz="1000" dirty="0">
                        <a:latin typeface="+mn-lt"/>
                      </a:endParaRPr>
                    </a:p>
                  </a:txBody>
                  <a:tcPr/>
                </a:tc>
                <a:tc>
                  <a:txBody>
                    <a:bodyPr/>
                    <a:lstStyle/>
                    <a:p>
                      <a:r>
                        <a:rPr lang="en-GB" sz="1000" b="0" i="0" dirty="0">
                          <a:solidFill>
                            <a:srgbClr val="272833"/>
                          </a:solidFill>
                          <a:effectLst/>
                          <a:latin typeface="+mn-lt"/>
                        </a:rPr>
                        <a:t>REC Data Protection Changes</a:t>
                      </a:r>
                      <a:endParaRPr lang="en-GB" sz="1000" b="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n-lt"/>
                          <a:ea typeface="+mn-ea"/>
                          <a:cs typeface="+mn-cs"/>
                        </a:rPr>
                        <a:t>Initial Assessment</a:t>
                      </a:r>
                    </a:p>
                  </a:txBody>
                  <a:tcPr/>
                </a:tc>
                <a:tc vMerge="1">
                  <a:txBody>
                    <a:bodyPr/>
                    <a:lstStyle/>
                    <a:p>
                      <a:endParaRPr lang="en-GB" sz="1000"/>
                    </a:p>
                  </a:txBody>
                  <a:tcPr/>
                </a:tc>
                <a:extLst>
                  <a:ext uri="{0D108BD9-81ED-4DB2-BD59-A6C34878D82A}">
                    <a16:rowId xmlns:a16="http://schemas.microsoft.com/office/drawing/2014/main" val="549377029"/>
                  </a:ext>
                </a:extLst>
              </a:tr>
              <a:tr h="224444">
                <a:tc>
                  <a:txBody>
                    <a:bodyPr/>
                    <a:lstStyle/>
                    <a:p>
                      <a:r>
                        <a:rPr lang="en-GB" sz="1000" dirty="0">
                          <a:latin typeface="+mn-lt"/>
                          <a:hlinkClick r:id="rId11" tooltip="R0069"/>
                        </a:rPr>
                        <a:t>R0069</a:t>
                      </a:r>
                      <a:endParaRPr lang="en-GB" sz="1000" dirty="0">
                        <a:latin typeface="+mn-lt"/>
                      </a:endParaRPr>
                    </a:p>
                  </a:txBody>
                  <a:tcPr/>
                </a:tc>
                <a:tc>
                  <a:txBody>
                    <a:bodyPr/>
                    <a:lstStyle/>
                    <a:p>
                      <a:r>
                        <a:rPr lang="en-GB" sz="1000" b="0" i="0" kern="1200" dirty="0">
                          <a:solidFill>
                            <a:schemeClr val="dk1"/>
                          </a:solidFill>
                          <a:effectLst/>
                          <a:latin typeface="+mn-lt"/>
                          <a:ea typeface="+mn-ea"/>
                          <a:cs typeface="+mn-cs"/>
                        </a:rPr>
                        <a:t>Amendments to Sample Access Agreement</a:t>
                      </a:r>
                      <a:endParaRPr lang="en-GB" sz="1000" b="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n-lt"/>
                          <a:ea typeface="+mn-ea"/>
                          <a:cs typeface="+mn-cs"/>
                        </a:rPr>
                        <a:t>Initial Assessment</a:t>
                      </a:r>
                    </a:p>
                  </a:txBody>
                  <a:tcPr/>
                </a:tc>
                <a:tc vMerge="1">
                  <a:txBody>
                    <a:bodyPr/>
                    <a:lstStyle/>
                    <a:p>
                      <a:endParaRPr lang="en-GB" sz="1000"/>
                    </a:p>
                  </a:txBody>
                  <a:tcPr/>
                </a:tc>
                <a:extLst>
                  <a:ext uri="{0D108BD9-81ED-4DB2-BD59-A6C34878D82A}">
                    <a16:rowId xmlns:a16="http://schemas.microsoft.com/office/drawing/2014/main" val="3673555656"/>
                  </a:ext>
                </a:extLst>
              </a:tr>
              <a:tr h="255622">
                <a:tc>
                  <a:txBody>
                    <a:bodyPr/>
                    <a:lstStyle/>
                    <a:p>
                      <a:r>
                        <a:rPr lang="en-GB" sz="1000" kern="1200" dirty="0">
                          <a:solidFill>
                            <a:schemeClr val="dk1"/>
                          </a:solidFill>
                          <a:latin typeface="+mn-lt"/>
                          <a:ea typeface="+mn-ea"/>
                          <a:cs typeface="+mn-cs"/>
                          <a:hlinkClick r:id="rId12"/>
                        </a:rPr>
                        <a:t>R0071</a:t>
                      </a:r>
                      <a:endParaRPr lang="en-GB" sz="1000" kern="1200" dirty="0">
                        <a:solidFill>
                          <a:schemeClr val="dk1"/>
                        </a:solidFill>
                        <a:latin typeface="+mn-lt"/>
                        <a:ea typeface="+mn-ea"/>
                        <a:cs typeface="+mn-cs"/>
                      </a:endParaRPr>
                    </a:p>
                  </a:txBody>
                  <a:tcPr/>
                </a:tc>
                <a:tc>
                  <a:txBody>
                    <a:bodyPr/>
                    <a:lstStyle/>
                    <a:p>
                      <a:r>
                        <a:rPr lang="en-GB" sz="1000" dirty="0">
                          <a:latin typeface="+mn-lt"/>
                        </a:rPr>
                        <a:t>DCC access to EES and GES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n-lt"/>
                          <a:ea typeface="+mn-ea"/>
                          <a:cs typeface="+mn-cs"/>
                        </a:rPr>
                        <a:t>Initial Assessment</a:t>
                      </a:r>
                    </a:p>
                  </a:txBody>
                  <a:tcPr/>
                </a:tc>
                <a:tc vMerge="1">
                  <a:txBody>
                    <a:bodyPr/>
                    <a:lstStyle/>
                    <a:p>
                      <a:pPr algn="ctr"/>
                      <a:endParaRPr lang="en-GB" sz="1000">
                        <a:latin typeface="+mn-lt"/>
                      </a:endParaRPr>
                    </a:p>
                  </a:txBody>
                  <a:tcPr anchor="ctr"/>
                </a:tc>
                <a:extLst>
                  <a:ext uri="{0D108BD9-81ED-4DB2-BD59-A6C34878D82A}">
                    <a16:rowId xmlns:a16="http://schemas.microsoft.com/office/drawing/2014/main" val="2237897611"/>
                  </a:ext>
                </a:extLst>
              </a:tr>
              <a:tr h="268080">
                <a:tc>
                  <a:txBody>
                    <a:bodyPr/>
                    <a:lstStyle/>
                    <a:p>
                      <a:r>
                        <a:rPr lang="en-GB" sz="1000" dirty="0">
                          <a:latin typeface="+mn-lt"/>
                          <a:hlinkClick r:id="rId13"/>
                        </a:rPr>
                        <a:t>R0073</a:t>
                      </a:r>
                      <a:endParaRPr lang="en-GB" sz="1000" dirty="0">
                        <a:latin typeface="+mn-lt"/>
                      </a:endParaRPr>
                    </a:p>
                  </a:txBody>
                  <a:tcPr/>
                </a:tc>
                <a:tc>
                  <a:txBody>
                    <a:bodyPr/>
                    <a:lstStyle/>
                    <a:p>
                      <a:r>
                        <a:rPr lang="en-GB" sz="1000" b="0" i="0" kern="1200" dirty="0">
                          <a:solidFill>
                            <a:schemeClr val="dk1"/>
                          </a:solidFill>
                          <a:effectLst/>
                          <a:latin typeface="+mn-lt"/>
                          <a:ea typeface="+mn-ea"/>
                          <a:cs typeface="+mn-cs"/>
                        </a:rPr>
                        <a:t>Introduction of a Housekeeping Change Proposal Process</a:t>
                      </a:r>
                      <a:endParaRPr lang="en-GB" sz="1000" b="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n-lt"/>
                          <a:ea typeface="+mn-ea"/>
                          <a:cs typeface="+mn-cs"/>
                        </a:rPr>
                        <a:t>Initial Assessment</a:t>
                      </a:r>
                    </a:p>
                  </a:txBody>
                  <a:tcPr/>
                </a:tc>
                <a:tc vMerge="1">
                  <a:txBody>
                    <a:bodyPr/>
                    <a:lstStyle/>
                    <a:p>
                      <a:pPr algn="ctr"/>
                      <a:endParaRPr lang="en-GB" sz="1000">
                        <a:latin typeface="+mn-lt"/>
                      </a:endParaRPr>
                    </a:p>
                  </a:txBody>
                  <a:tcPr anchor="ctr"/>
                </a:tc>
                <a:extLst>
                  <a:ext uri="{0D108BD9-81ED-4DB2-BD59-A6C34878D82A}">
                    <a16:rowId xmlns:a16="http://schemas.microsoft.com/office/drawing/2014/main" val="1396945176"/>
                  </a:ext>
                </a:extLst>
              </a:tr>
              <a:tr h="257694">
                <a:tc>
                  <a:txBody>
                    <a:bodyPr/>
                    <a:lstStyle/>
                    <a:p>
                      <a:r>
                        <a:rPr lang="en-GB" sz="1000" dirty="0">
                          <a:latin typeface="+mn-lt"/>
                          <a:hlinkClick r:id="rId14"/>
                        </a:rPr>
                        <a:t>R0075</a:t>
                      </a:r>
                      <a:endParaRPr lang="en-GB" sz="1000" dirty="0">
                        <a:latin typeface="+mn-lt"/>
                      </a:endParaRPr>
                    </a:p>
                  </a:txBody>
                  <a:tcPr/>
                </a:tc>
                <a:tc>
                  <a:txBody>
                    <a:bodyPr/>
                    <a:lstStyle/>
                    <a:p>
                      <a:r>
                        <a:rPr lang="en-GB" sz="1000" kern="1200" dirty="0">
                          <a:solidFill>
                            <a:schemeClr val="dk1"/>
                          </a:solidFill>
                          <a:latin typeface="+mn-lt"/>
                          <a:ea typeface="+mn-ea"/>
                          <a:cs typeface="+mn-cs"/>
                        </a:rPr>
                        <a:t>Enabling Software Product Qualification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n-lt"/>
                          <a:ea typeface="+mn-ea"/>
                          <a:cs typeface="+mn-cs"/>
                        </a:rPr>
                        <a:t>Initial Assessment</a:t>
                      </a:r>
                    </a:p>
                  </a:txBody>
                  <a:tcPr/>
                </a:tc>
                <a:tc vMerge="1">
                  <a:txBody>
                    <a:bodyPr/>
                    <a:lstStyle/>
                    <a:p>
                      <a:pPr algn="ctr"/>
                      <a:endParaRPr lang="en-GB" sz="1000">
                        <a:latin typeface="+mn-lt"/>
                      </a:endParaRPr>
                    </a:p>
                  </a:txBody>
                  <a:tcPr anchor="ctr"/>
                </a:tc>
                <a:extLst>
                  <a:ext uri="{0D108BD9-81ED-4DB2-BD59-A6C34878D82A}">
                    <a16:rowId xmlns:a16="http://schemas.microsoft.com/office/drawing/2014/main" val="24708934"/>
                  </a:ext>
                </a:extLst>
              </a:tr>
              <a:tr h="216131">
                <a:tc>
                  <a:txBody>
                    <a:bodyPr/>
                    <a:lstStyle/>
                    <a:p>
                      <a:r>
                        <a:rPr lang="en-GB" sz="1000" dirty="0">
                          <a:latin typeface="+mn-lt"/>
                          <a:hlinkClick r:id="rId15"/>
                        </a:rPr>
                        <a:t>R0080</a:t>
                      </a:r>
                      <a:endParaRPr lang="en-GB" sz="1000" dirty="0">
                        <a:latin typeface="+mn-lt"/>
                      </a:endParaRPr>
                    </a:p>
                  </a:txBody>
                  <a:tcPr/>
                </a:tc>
                <a:tc>
                  <a:txBody>
                    <a:bodyPr/>
                    <a:lstStyle/>
                    <a:p>
                      <a:r>
                        <a:rPr lang="en-GB" sz="1000" kern="1200" dirty="0">
                          <a:solidFill>
                            <a:schemeClr val="dk1"/>
                          </a:solidFill>
                          <a:latin typeface="+mn-lt"/>
                          <a:ea typeface="+mn-ea"/>
                          <a:cs typeface="+mn-cs"/>
                        </a:rPr>
                        <a:t>I</a:t>
                      </a:r>
                      <a:r>
                        <a:rPr lang="en-US" sz="1000" kern="1200" dirty="0">
                          <a:solidFill>
                            <a:schemeClr val="dk1"/>
                          </a:solidFill>
                          <a:latin typeface="+mn-lt"/>
                          <a:ea typeface="+mn-ea"/>
                          <a:cs typeface="+mn-cs"/>
                        </a:rPr>
                        <a:t>mprovements to "Failed to deliver" CSS messages</a:t>
                      </a:r>
                      <a:endParaRPr lang="en-GB" sz="10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n-lt"/>
                          <a:ea typeface="+mn-ea"/>
                          <a:cs typeface="+mn-cs"/>
                        </a:rPr>
                        <a:t>Initial Assessment</a:t>
                      </a:r>
                    </a:p>
                  </a:txBody>
                  <a:tcPr/>
                </a:tc>
                <a:tc vMerge="1">
                  <a:txBody>
                    <a:bodyPr/>
                    <a:lstStyle/>
                    <a:p>
                      <a:pPr algn="ctr"/>
                      <a:endParaRPr lang="en-GB" sz="780" dirty="0">
                        <a:latin typeface="+mn-lt"/>
                      </a:endParaRPr>
                    </a:p>
                  </a:txBody>
                  <a:tcPr anchor="ctr"/>
                </a:tc>
                <a:extLst>
                  <a:ext uri="{0D108BD9-81ED-4DB2-BD59-A6C34878D82A}">
                    <a16:rowId xmlns:a16="http://schemas.microsoft.com/office/drawing/2014/main" val="2422000444"/>
                  </a:ext>
                </a:extLst>
              </a:tr>
              <a:tr h="299258">
                <a:tc>
                  <a:txBody>
                    <a:bodyPr/>
                    <a:lstStyle/>
                    <a:p>
                      <a:r>
                        <a:rPr lang="en-GB" sz="1000" dirty="0">
                          <a:latin typeface="+mn-lt"/>
                          <a:hlinkClick r:id="rId16"/>
                        </a:rPr>
                        <a:t>R0081</a:t>
                      </a:r>
                      <a:endParaRPr lang="en-GB" sz="1000" dirty="0">
                        <a:latin typeface="+mn-lt"/>
                      </a:endParaRPr>
                    </a:p>
                  </a:txBody>
                  <a:tcPr/>
                </a:tc>
                <a:tc>
                  <a:txBody>
                    <a:bodyPr/>
                    <a:lstStyle/>
                    <a:p>
                      <a:r>
                        <a:rPr lang="en-GB" sz="1000" kern="1200" dirty="0">
                          <a:solidFill>
                            <a:schemeClr val="dk1"/>
                          </a:solidFill>
                          <a:latin typeface="+mn-lt"/>
                          <a:ea typeface="+mn-ea"/>
                          <a:cs typeface="+mn-cs"/>
                        </a:rPr>
                        <a:t>CSS Market message retry strategy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n-lt"/>
                          <a:ea typeface="+mn-ea"/>
                          <a:cs typeface="+mn-cs"/>
                        </a:rPr>
                        <a:t>Initial Assessment</a:t>
                      </a:r>
                    </a:p>
                  </a:txBody>
                  <a:tcPr/>
                </a:tc>
                <a:tc vMerge="1">
                  <a:txBody>
                    <a:bodyPr/>
                    <a:lstStyle/>
                    <a:p>
                      <a:pPr algn="ctr"/>
                      <a:endParaRPr lang="en-GB" sz="780" dirty="0">
                        <a:latin typeface="+mn-lt"/>
                      </a:endParaRPr>
                    </a:p>
                  </a:txBody>
                  <a:tcPr anchor="ctr"/>
                </a:tc>
                <a:extLst>
                  <a:ext uri="{0D108BD9-81ED-4DB2-BD59-A6C34878D82A}">
                    <a16:rowId xmlns:a16="http://schemas.microsoft.com/office/drawing/2014/main" val="2606947876"/>
                  </a:ext>
                </a:extLst>
              </a:tr>
            </a:tbl>
          </a:graphicData>
        </a:graphic>
      </p:graphicFrame>
    </p:spTree>
    <p:extLst>
      <p:ext uri="{BB962C8B-B14F-4D97-AF65-F5344CB8AC3E}">
        <p14:creationId xmlns:p14="http://schemas.microsoft.com/office/powerpoint/2010/main" val="4363373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78C3F-E0FA-4B29-9B87-B69AD5F7FFB6}"/>
              </a:ext>
            </a:extLst>
          </p:cNvPr>
          <p:cNvSpPr>
            <a:spLocks noGrp="1"/>
          </p:cNvSpPr>
          <p:nvPr>
            <p:ph type="title"/>
          </p:nvPr>
        </p:nvSpPr>
        <p:spPr>
          <a:xfrm>
            <a:off x="1834341" y="0"/>
            <a:ext cx="5672960" cy="637580"/>
          </a:xfrm>
        </p:spPr>
        <p:txBody>
          <a:bodyPr>
            <a:normAutofit fontScale="90000"/>
          </a:bodyPr>
          <a:lstStyle/>
          <a:p>
            <a:r>
              <a:rPr lang="en-GB" sz="2000" dirty="0"/>
              <a:t>REC Change Pipeline Electric only - Monitoring</a:t>
            </a:r>
          </a:p>
        </p:txBody>
      </p:sp>
      <p:graphicFrame>
        <p:nvGraphicFramePr>
          <p:cNvPr id="3" name="Table 3">
            <a:extLst>
              <a:ext uri="{FF2B5EF4-FFF2-40B4-BE49-F238E27FC236}">
                <a16:creationId xmlns:a16="http://schemas.microsoft.com/office/drawing/2014/main" id="{4A0885CD-C12F-4105-9D5D-9DA779802850}"/>
              </a:ext>
            </a:extLst>
          </p:cNvPr>
          <p:cNvGraphicFramePr>
            <a:graphicFrameLocks noGrp="1"/>
          </p:cNvGraphicFramePr>
          <p:nvPr>
            <p:extLst>
              <p:ext uri="{D42A27DB-BD31-4B8C-83A1-F6EECF244321}">
                <p14:modId xmlns:p14="http://schemas.microsoft.com/office/powerpoint/2010/main" val="288297206"/>
              </p:ext>
            </p:extLst>
          </p:nvPr>
        </p:nvGraphicFramePr>
        <p:xfrm>
          <a:off x="176719" y="516617"/>
          <a:ext cx="8790561" cy="4246573"/>
        </p:xfrm>
        <a:graphic>
          <a:graphicData uri="http://schemas.openxmlformats.org/drawingml/2006/table">
            <a:tbl>
              <a:tblPr firstRow="1" bandRow="1">
                <a:tableStyleId>{5C22544A-7EE6-4342-B048-85BDC9FD1C3A}</a:tableStyleId>
              </a:tblPr>
              <a:tblGrid>
                <a:gridCol w="872985">
                  <a:extLst>
                    <a:ext uri="{9D8B030D-6E8A-4147-A177-3AD203B41FA5}">
                      <a16:colId xmlns:a16="http://schemas.microsoft.com/office/drawing/2014/main" val="2718274602"/>
                    </a:ext>
                  </a:extLst>
                </a:gridCol>
                <a:gridCol w="6443314">
                  <a:extLst>
                    <a:ext uri="{9D8B030D-6E8A-4147-A177-3AD203B41FA5}">
                      <a16:colId xmlns:a16="http://schemas.microsoft.com/office/drawing/2014/main" val="2896332416"/>
                    </a:ext>
                  </a:extLst>
                </a:gridCol>
                <a:gridCol w="1474262">
                  <a:extLst>
                    <a:ext uri="{9D8B030D-6E8A-4147-A177-3AD203B41FA5}">
                      <a16:colId xmlns:a16="http://schemas.microsoft.com/office/drawing/2014/main" val="2937892801"/>
                    </a:ext>
                  </a:extLst>
                </a:gridCol>
              </a:tblGrid>
              <a:tr h="332209">
                <a:tc>
                  <a:txBody>
                    <a:bodyPr/>
                    <a:lstStyle/>
                    <a:p>
                      <a:pPr algn="ctr"/>
                      <a:r>
                        <a:rPr lang="en-GB" sz="1100" dirty="0"/>
                        <a:t>Title </a:t>
                      </a:r>
                    </a:p>
                  </a:txBody>
                  <a:tcPr/>
                </a:tc>
                <a:tc>
                  <a:txBody>
                    <a:bodyPr/>
                    <a:lstStyle/>
                    <a:p>
                      <a:pPr algn="ctr"/>
                      <a:r>
                        <a:rPr lang="en-GB" sz="1100" dirty="0"/>
                        <a:t>Description</a:t>
                      </a:r>
                    </a:p>
                  </a:txBody>
                  <a:tcPr/>
                </a:tc>
                <a:tc>
                  <a:txBody>
                    <a:bodyPr/>
                    <a:lstStyle/>
                    <a:p>
                      <a:pPr algn="ctr"/>
                      <a:r>
                        <a:rPr lang="en-GB" sz="1100" dirty="0"/>
                        <a:t>Status</a:t>
                      </a:r>
                    </a:p>
                  </a:txBody>
                  <a:tcPr/>
                </a:tc>
                <a:extLst>
                  <a:ext uri="{0D108BD9-81ED-4DB2-BD59-A6C34878D82A}">
                    <a16:rowId xmlns:a16="http://schemas.microsoft.com/office/drawing/2014/main" val="118947466"/>
                  </a:ext>
                </a:extLst>
              </a:tr>
              <a:tr h="273523">
                <a:tc>
                  <a:txBody>
                    <a:bodyPr/>
                    <a:lstStyle/>
                    <a:p>
                      <a:r>
                        <a:rPr lang="en-GB" sz="1000" kern="1200" dirty="0">
                          <a:solidFill>
                            <a:schemeClr val="dk1"/>
                          </a:solidFill>
                          <a:latin typeface="+mn-lt"/>
                          <a:ea typeface="+mn-ea"/>
                          <a:cs typeface="+mn-cs"/>
                          <a:hlinkClick r:id="rId2"/>
                        </a:rPr>
                        <a:t>R0009</a:t>
                      </a:r>
                      <a:endParaRPr lang="en-GB" sz="1000" kern="1200" dirty="0">
                        <a:solidFill>
                          <a:schemeClr val="dk1"/>
                        </a:solidFill>
                        <a:latin typeface="+mn-lt"/>
                        <a:ea typeface="+mn-ea"/>
                        <a:cs typeface="+mn-cs"/>
                      </a:endParaRPr>
                    </a:p>
                  </a:txBody>
                  <a:tcPr/>
                </a:tc>
                <a:tc>
                  <a:txBody>
                    <a:bodyPr/>
                    <a:lstStyle/>
                    <a:p>
                      <a:r>
                        <a:rPr lang="en-GB" sz="1000" b="0" i="0" dirty="0">
                          <a:solidFill>
                            <a:srgbClr val="272833"/>
                          </a:solidFill>
                          <a:effectLst/>
                          <a:latin typeface="+mn-lt"/>
                        </a:rPr>
                        <a:t>Introduction of SDEP and EES User Maintenance API</a:t>
                      </a:r>
                      <a:endParaRPr lang="en-GB" sz="1000" b="0" kern="1200" dirty="0">
                        <a:solidFill>
                          <a:schemeClr val="dk1"/>
                        </a:solidFill>
                        <a:latin typeface="+mn-lt"/>
                        <a:ea typeface="+mn-ea"/>
                        <a:cs typeface="+mn-cs"/>
                      </a:endParaRPr>
                    </a:p>
                  </a:txBody>
                  <a:tcPr/>
                </a:tc>
                <a:tc rowSpan="13">
                  <a:txBody>
                    <a:bodyPr/>
                    <a:lstStyle/>
                    <a:p>
                      <a:pPr algn="ctr"/>
                      <a:r>
                        <a:rPr lang="en-GB" sz="1000" kern="1200" dirty="0">
                          <a:solidFill>
                            <a:schemeClr val="dk1"/>
                          </a:solidFill>
                          <a:latin typeface="+mn-lt"/>
                          <a:ea typeface="+mn-ea"/>
                          <a:cs typeface="+mn-cs"/>
                        </a:rPr>
                        <a:t>These changes are specific for Electric only. We will continue to monitor should any of the Changes have a knock on impact to GES or the CDSP.</a:t>
                      </a:r>
                    </a:p>
                  </a:txBody>
                  <a:tcPr anchor="ctr"/>
                </a:tc>
                <a:extLst>
                  <a:ext uri="{0D108BD9-81ED-4DB2-BD59-A6C34878D82A}">
                    <a16:rowId xmlns:a16="http://schemas.microsoft.com/office/drawing/2014/main" val="4058986325"/>
                  </a:ext>
                </a:extLst>
              </a:tr>
              <a:tr h="277491">
                <a:tc>
                  <a:txBody>
                    <a:bodyPr/>
                    <a:lstStyle/>
                    <a:p>
                      <a:r>
                        <a:rPr lang="en-GB" sz="1000" kern="1200" dirty="0">
                          <a:solidFill>
                            <a:schemeClr val="dk1"/>
                          </a:solidFill>
                          <a:latin typeface="+mn-lt"/>
                          <a:ea typeface="+mn-ea"/>
                          <a:cs typeface="+mn-cs"/>
                          <a:hlinkClick r:id="rId3"/>
                        </a:rPr>
                        <a:t>R0010</a:t>
                      </a:r>
                      <a:endParaRPr lang="en-GB" sz="1000" kern="1200" dirty="0">
                        <a:solidFill>
                          <a:schemeClr val="dk1"/>
                        </a:solidFill>
                        <a:latin typeface="+mn-lt"/>
                        <a:ea typeface="+mn-ea"/>
                        <a:cs typeface="+mn-cs"/>
                      </a:endParaRPr>
                    </a:p>
                  </a:txBody>
                  <a:tcPr/>
                </a:tc>
                <a:tc>
                  <a:txBody>
                    <a:bodyPr/>
                    <a:lstStyle/>
                    <a:p>
                      <a:pPr marL="0" algn="l" defTabSz="914400" rtl="0" eaLnBrk="1" latinLnBrk="0" hangingPunct="1"/>
                      <a:r>
                        <a:rPr lang="en-US" sz="1000" b="0" i="0" kern="1200" dirty="0">
                          <a:solidFill>
                            <a:srgbClr val="272833"/>
                          </a:solidFill>
                          <a:effectLst/>
                          <a:latin typeface="+mn-lt"/>
                          <a:ea typeface="+mn-ea"/>
                          <a:cs typeface="+mn-cs"/>
                        </a:rPr>
                        <a:t>New Meter Types for Auxiliary Proportional Controllers (APCs)</a:t>
                      </a:r>
                      <a:endParaRPr lang="en-GB" sz="1000" b="0" i="0" kern="1200" dirty="0">
                        <a:solidFill>
                          <a:srgbClr val="272833"/>
                        </a:solidFill>
                        <a:effectLst/>
                        <a:latin typeface="+mn-lt"/>
                        <a:ea typeface="+mn-ea"/>
                        <a:cs typeface="+mn-cs"/>
                      </a:endParaRPr>
                    </a:p>
                  </a:txBody>
                  <a:tcPr/>
                </a:tc>
                <a:tc vMerge="1">
                  <a:txBody>
                    <a:bodyPr/>
                    <a:lstStyle/>
                    <a:p>
                      <a:pPr algn="ctr"/>
                      <a:r>
                        <a:rPr lang="en-GB" sz="1000" kern="1200">
                          <a:solidFill>
                            <a:schemeClr val="dk1"/>
                          </a:solidFill>
                          <a:latin typeface="+mn-lt"/>
                          <a:ea typeface="+mn-ea"/>
                          <a:cs typeface="+mn-cs"/>
                        </a:rPr>
                        <a:t>These changes are specific for Electric only. We will continue to monitor should any of the Changes have a knock on impact to GES.</a:t>
                      </a:r>
                    </a:p>
                  </a:txBody>
                  <a:tcPr anchor="ctr"/>
                </a:tc>
                <a:extLst>
                  <a:ext uri="{0D108BD9-81ED-4DB2-BD59-A6C34878D82A}">
                    <a16:rowId xmlns:a16="http://schemas.microsoft.com/office/drawing/2014/main" val="151651175"/>
                  </a:ext>
                </a:extLst>
              </a:tr>
              <a:tr h="268820">
                <a:tc>
                  <a:txBody>
                    <a:bodyPr/>
                    <a:lstStyle/>
                    <a:p>
                      <a:r>
                        <a:rPr lang="en-GB" sz="1000" kern="1200" dirty="0">
                          <a:solidFill>
                            <a:schemeClr val="dk1"/>
                          </a:solidFill>
                          <a:latin typeface="+mn-lt"/>
                          <a:ea typeface="+mn-ea"/>
                          <a:cs typeface="+mn-cs"/>
                          <a:hlinkClick r:id="rId4"/>
                        </a:rPr>
                        <a:t>R0011</a:t>
                      </a:r>
                      <a:endParaRPr lang="en-GB" sz="1000" kern="1200" dirty="0">
                        <a:solidFill>
                          <a:schemeClr val="dk1"/>
                        </a:solidFill>
                        <a:latin typeface="+mn-lt"/>
                        <a:ea typeface="+mn-ea"/>
                        <a:cs typeface="+mn-cs"/>
                      </a:endParaRPr>
                    </a:p>
                  </a:txBody>
                  <a:tcPr/>
                </a:tc>
                <a:tc>
                  <a:txBody>
                    <a:bodyPr/>
                    <a:lstStyle/>
                    <a:p>
                      <a:pPr marL="0" algn="l" defTabSz="914400" rtl="0" eaLnBrk="1" latinLnBrk="0" hangingPunct="1"/>
                      <a:r>
                        <a:rPr lang="en-US" sz="1000" b="0" i="0" kern="1200" dirty="0">
                          <a:solidFill>
                            <a:srgbClr val="272833"/>
                          </a:solidFill>
                          <a:effectLst/>
                          <a:latin typeface="+mn-lt"/>
                          <a:ea typeface="+mn-ea"/>
                          <a:cs typeface="+mn-cs"/>
                        </a:rPr>
                        <a:t>Reporting of Additional EMR Backing Data to Suppliers</a:t>
                      </a:r>
                      <a:endParaRPr lang="en-GB" sz="1000" b="0" i="0" kern="1200" dirty="0">
                        <a:solidFill>
                          <a:srgbClr val="272833"/>
                        </a:solidFill>
                        <a:effectLst/>
                        <a:latin typeface="+mn-lt"/>
                        <a:ea typeface="+mn-ea"/>
                        <a:cs typeface="+mn-cs"/>
                      </a:endParaRPr>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a:solidFill>
                          <a:schemeClr val="dk1"/>
                        </a:solidFill>
                        <a:latin typeface="+mn-lt"/>
                        <a:ea typeface="+mn-ea"/>
                        <a:cs typeface="+mn-cs"/>
                      </a:endParaRPr>
                    </a:p>
                  </a:txBody>
                  <a:tcPr/>
                </a:tc>
                <a:extLst>
                  <a:ext uri="{0D108BD9-81ED-4DB2-BD59-A6C34878D82A}">
                    <a16:rowId xmlns:a16="http://schemas.microsoft.com/office/drawing/2014/main" val="489709097"/>
                  </a:ext>
                </a:extLst>
              </a:tr>
              <a:tr h="277491">
                <a:tc>
                  <a:txBody>
                    <a:bodyPr/>
                    <a:lstStyle/>
                    <a:p>
                      <a:r>
                        <a:rPr lang="en-GB" sz="1000" kern="1200" dirty="0">
                          <a:solidFill>
                            <a:schemeClr val="dk1"/>
                          </a:solidFill>
                          <a:latin typeface="+mn-lt"/>
                          <a:ea typeface="+mn-ea"/>
                          <a:cs typeface="+mn-cs"/>
                          <a:hlinkClick r:id="rId5"/>
                        </a:rPr>
                        <a:t>R0017</a:t>
                      </a:r>
                      <a:endParaRPr lang="en-GB" sz="1000" kern="1200" dirty="0">
                        <a:solidFill>
                          <a:schemeClr val="dk1"/>
                        </a:solidFill>
                        <a:latin typeface="+mn-lt"/>
                        <a:ea typeface="+mn-ea"/>
                        <a:cs typeface="+mn-cs"/>
                      </a:endParaRPr>
                    </a:p>
                  </a:txBody>
                  <a:tcPr/>
                </a:tc>
                <a:tc>
                  <a:txBody>
                    <a:bodyPr/>
                    <a:lstStyle/>
                    <a:p>
                      <a:pPr marL="0" algn="l" defTabSz="914400" rtl="0" eaLnBrk="1" latinLnBrk="0" hangingPunct="1"/>
                      <a:r>
                        <a:rPr lang="en-US" sz="1000" b="0" i="0" kern="1200" dirty="0">
                          <a:solidFill>
                            <a:srgbClr val="272833"/>
                          </a:solidFill>
                          <a:effectLst/>
                          <a:latin typeface="+mn-lt"/>
                          <a:ea typeface="+mn-ea"/>
                          <a:cs typeface="+mn-cs"/>
                        </a:rPr>
                        <a:t>Invalid Requests for Site Technical Details</a:t>
                      </a:r>
                      <a:endParaRPr lang="en-GB" sz="1000" b="0" i="0" kern="1200" dirty="0">
                        <a:solidFill>
                          <a:srgbClr val="272833"/>
                        </a:solidFill>
                        <a:effectLst/>
                        <a:latin typeface="+mn-lt"/>
                        <a:ea typeface="+mn-ea"/>
                        <a:cs typeface="+mn-cs"/>
                      </a:endParaRPr>
                    </a:p>
                  </a:txBody>
                  <a:tcPr/>
                </a:tc>
                <a:tc vMerge="1">
                  <a:txBody>
                    <a:bodyPr/>
                    <a:lstStyle/>
                    <a:p>
                      <a:pPr algn="ctr"/>
                      <a:r>
                        <a:rPr lang="en-GB" sz="1000" kern="1200">
                          <a:solidFill>
                            <a:schemeClr val="dk1"/>
                          </a:solidFill>
                          <a:latin typeface="+mn-lt"/>
                          <a:ea typeface="+mn-ea"/>
                          <a:cs typeface="+mn-cs"/>
                        </a:rPr>
                        <a:t>These changes are specific for Electric only. We will continue to monitor should any of the changes have a knock on impact to GES.</a:t>
                      </a:r>
                    </a:p>
                  </a:txBody>
                  <a:tcPr anchor="ctr"/>
                </a:tc>
                <a:extLst>
                  <a:ext uri="{0D108BD9-81ED-4DB2-BD59-A6C34878D82A}">
                    <a16:rowId xmlns:a16="http://schemas.microsoft.com/office/drawing/2014/main" val="2119290012"/>
                  </a:ext>
                </a:extLst>
              </a:tr>
              <a:tr h="277491">
                <a:tc>
                  <a:txBody>
                    <a:bodyPr/>
                    <a:lstStyle/>
                    <a:p>
                      <a:r>
                        <a:rPr lang="en-GB" sz="1000" kern="1200" dirty="0">
                          <a:solidFill>
                            <a:schemeClr val="dk1"/>
                          </a:solidFill>
                          <a:latin typeface="+mn-lt"/>
                          <a:ea typeface="+mn-ea"/>
                          <a:cs typeface="+mn-cs"/>
                          <a:hlinkClick r:id="rId6"/>
                        </a:rPr>
                        <a:t>R0018</a:t>
                      </a:r>
                      <a:endParaRPr lang="en-GB" sz="1000" kern="1200" dirty="0">
                        <a:solidFill>
                          <a:schemeClr val="dk1"/>
                        </a:solidFill>
                        <a:latin typeface="+mn-lt"/>
                        <a:ea typeface="+mn-ea"/>
                        <a:cs typeface="+mn-cs"/>
                      </a:endParaRPr>
                    </a:p>
                  </a:txBody>
                  <a:tcPr/>
                </a:tc>
                <a:tc>
                  <a:txBody>
                    <a:bodyPr/>
                    <a:lstStyle/>
                    <a:p>
                      <a:pPr marL="0" algn="l" defTabSz="914400" rtl="0" eaLnBrk="1" latinLnBrk="0" hangingPunct="1"/>
                      <a:r>
                        <a:rPr lang="en-GB" sz="1000" b="0" i="0" kern="1200" dirty="0">
                          <a:solidFill>
                            <a:srgbClr val="272833"/>
                          </a:solidFill>
                          <a:effectLst/>
                          <a:latin typeface="+mn-lt"/>
                          <a:ea typeface="+mn-ea"/>
                          <a:cs typeface="+mn-cs"/>
                        </a:rPr>
                        <a:t>Complex Sites process improvements</a:t>
                      </a:r>
                    </a:p>
                  </a:txBody>
                  <a:tcPr/>
                </a:tc>
                <a:tc vMerge="1">
                  <a:txBody>
                    <a:bodyPr/>
                    <a:lstStyle/>
                    <a:p>
                      <a:endParaRPr lang="en-GB" sz="1000" kern="1200">
                        <a:solidFill>
                          <a:schemeClr val="dk1"/>
                        </a:solidFill>
                        <a:latin typeface="+mn-lt"/>
                        <a:ea typeface="+mn-ea"/>
                        <a:cs typeface="+mn-cs"/>
                      </a:endParaRPr>
                    </a:p>
                  </a:txBody>
                  <a:tcPr/>
                </a:tc>
                <a:extLst>
                  <a:ext uri="{0D108BD9-81ED-4DB2-BD59-A6C34878D82A}">
                    <a16:rowId xmlns:a16="http://schemas.microsoft.com/office/drawing/2014/main" val="2813766753"/>
                  </a:ext>
                </a:extLst>
              </a:tr>
              <a:tr h="2543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dk1"/>
                          </a:solidFill>
                          <a:latin typeface="+mn-lt"/>
                          <a:ea typeface="+mn-ea"/>
                          <a:cs typeface="+mn-cs"/>
                          <a:hlinkClick r:id="rId7"/>
                        </a:rPr>
                        <a:t>R0022</a:t>
                      </a:r>
                      <a:endParaRPr lang="en-GB" sz="1000" kern="1200" dirty="0">
                        <a:solidFill>
                          <a:schemeClr val="dk1"/>
                        </a:solidFill>
                        <a:latin typeface="+mn-lt"/>
                        <a:ea typeface="+mn-ea"/>
                        <a:cs typeface="+mn-cs"/>
                      </a:endParaRPr>
                    </a:p>
                  </a:txBody>
                  <a:tcPr/>
                </a:tc>
                <a:tc>
                  <a:txBody>
                    <a:bodyPr/>
                    <a:lstStyle/>
                    <a:p>
                      <a:pPr marL="0" algn="l" defTabSz="914400" rtl="0" eaLnBrk="1" latinLnBrk="0" hangingPunct="1"/>
                      <a:r>
                        <a:rPr lang="en-US" sz="1000" b="0" i="0" kern="1200" dirty="0">
                          <a:solidFill>
                            <a:srgbClr val="272833"/>
                          </a:solidFill>
                          <a:effectLst/>
                          <a:latin typeface="+mn-lt"/>
                          <a:ea typeface="+mn-ea"/>
                          <a:cs typeface="+mn-cs"/>
                        </a:rPr>
                        <a:t>Amendment to REC Data Access Matrix</a:t>
                      </a:r>
                      <a:endParaRPr lang="en-GB" sz="1000" b="0" i="0" kern="1200" dirty="0">
                        <a:solidFill>
                          <a:srgbClr val="272833"/>
                        </a:solidFill>
                        <a:effectLst/>
                        <a:latin typeface="+mn-lt"/>
                        <a:ea typeface="+mn-ea"/>
                        <a:cs typeface="+mn-cs"/>
                      </a:endParaRPr>
                    </a:p>
                  </a:txBody>
                  <a:tcPr/>
                </a:tc>
                <a:tc vMerge="1">
                  <a:txBody>
                    <a:bodyPr/>
                    <a:lstStyle/>
                    <a:p>
                      <a:endParaRPr lang="en-GB" sz="1000" kern="1200">
                        <a:solidFill>
                          <a:schemeClr val="dk1"/>
                        </a:solidFill>
                        <a:latin typeface="+mn-lt"/>
                        <a:ea typeface="+mn-ea"/>
                        <a:cs typeface="+mn-cs"/>
                      </a:endParaRPr>
                    </a:p>
                  </a:txBody>
                  <a:tcPr/>
                </a:tc>
                <a:extLst>
                  <a:ext uri="{0D108BD9-81ED-4DB2-BD59-A6C34878D82A}">
                    <a16:rowId xmlns:a16="http://schemas.microsoft.com/office/drawing/2014/main" val="3766193239"/>
                  </a:ext>
                </a:extLst>
              </a:tr>
              <a:tr h="256618">
                <a:tc>
                  <a:txBody>
                    <a:bodyPr/>
                    <a:lstStyle/>
                    <a:p>
                      <a:r>
                        <a:rPr lang="en-GB" sz="1000" kern="1200" dirty="0">
                          <a:solidFill>
                            <a:schemeClr val="dk1"/>
                          </a:solidFill>
                          <a:latin typeface="+mn-lt"/>
                          <a:ea typeface="+mn-ea"/>
                          <a:cs typeface="+mn-cs"/>
                          <a:hlinkClick r:id="rId8"/>
                        </a:rPr>
                        <a:t>R0026</a:t>
                      </a:r>
                      <a:endParaRPr lang="en-GB" sz="1000" kern="1200" dirty="0">
                        <a:solidFill>
                          <a:schemeClr val="dk1"/>
                        </a:solidFill>
                        <a:latin typeface="+mn-lt"/>
                        <a:ea typeface="+mn-ea"/>
                        <a:cs typeface="+mn-cs"/>
                      </a:endParaRPr>
                    </a:p>
                  </a:txBody>
                  <a:tcPr/>
                </a:tc>
                <a:tc>
                  <a:txBody>
                    <a:bodyPr/>
                    <a:lstStyle/>
                    <a:p>
                      <a:pPr marL="0" algn="l" defTabSz="914400" rtl="0" eaLnBrk="1" latinLnBrk="0" hangingPunct="1"/>
                      <a:r>
                        <a:rPr lang="en-GB" sz="1000" b="0" i="0" kern="1200" dirty="0">
                          <a:solidFill>
                            <a:srgbClr val="272833"/>
                          </a:solidFill>
                          <a:effectLst/>
                          <a:latin typeface="+mn-lt"/>
                          <a:ea typeface="+mn-ea"/>
                          <a:cs typeface="+mn-cs"/>
                        </a:rPr>
                        <a:t>Whole current (WC)/Current Transformer (CT) certificates</a:t>
                      </a:r>
                    </a:p>
                  </a:txBody>
                  <a:tcPr/>
                </a:tc>
                <a:tc vMerge="1">
                  <a:txBody>
                    <a:bodyPr/>
                    <a:lstStyle/>
                    <a:p>
                      <a:endParaRPr lang="en-GB" sz="1000" kern="1200">
                        <a:solidFill>
                          <a:schemeClr val="dk1"/>
                        </a:solidFill>
                        <a:latin typeface="+mn-lt"/>
                        <a:ea typeface="+mn-ea"/>
                        <a:cs typeface="+mn-cs"/>
                      </a:endParaRPr>
                    </a:p>
                  </a:txBody>
                  <a:tcPr/>
                </a:tc>
                <a:extLst>
                  <a:ext uri="{0D108BD9-81ED-4DB2-BD59-A6C34878D82A}">
                    <a16:rowId xmlns:a16="http://schemas.microsoft.com/office/drawing/2014/main" val="2718757512"/>
                  </a:ext>
                </a:extLst>
              </a:tr>
              <a:tr h="278132">
                <a:tc>
                  <a:txBody>
                    <a:bodyPr/>
                    <a:lstStyle/>
                    <a:p>
                      <a:r>
                        <a:rPr lang="en-GB" sz="1000" kern="1200" dirty="0">
                          <a:solidFill>
                            <a:schemeClr val="dk1"/>
                          </a:solidFill>
                          <a:latin typeface="+mn-lt"/>
                          <a:ea typeface="+mn-ea"/>
                          <a:cs typeface="+mn-cs"/>
                          <a:hlinkClick r:id="rId9"/>
                        </a:rPr>
                        <a:t>R0027</a:t>
                      </a:r>
                      <a:endParaRPr lang="en-GB" sz="1000" kern="1200" dirty="0">
                        <a:solidFill>
                          <a:schemeClr val="dk1"/>
                        </a:solidFill>
                        <a:latin typeface="+mn-lt"/>
                        <a:ea typeface="+mn-ea"/>
                        <a:cs typeface="+mn-cs"/>
                      </a:endParaRPr>
                    </a:p>
                  </a:txBody>
                  <a:tcPr/>
                </a:tc>
                <a:tc>
                  <a:txBody>
                    <a:bodyPr/>
                    <a:lstStyle/>
                    <a:p>
                      <a:r>
                        <a:rPr lang="en-US" sz="1000" b="0" i="0" kern="1200" dirty="0">
                          <a:solidFill>
                            <a:srgbClr val="272833"/>
                          </a:solidFill>
                          <a:effectLst/>
                          <a:latin typeface="+mn-lt"/>
                          <a:ea typeface="+mn-ea"/>
                          <a:cs typeface="+mn-cs"/>
                        </a:rPr>
                        <a:t>Minimum identification requirements in the Meter Operation Code of Practice</a:t>
                      </a:r>
                      <a:endParaRPr lang="en-GB" sz="1000" b="0" i="0" kern="1200" dirty="0">
                        <a:solidFill>
                          <a:srgbClr val="272833"/>
                        </a:solidFill>
                        <a:effectLst/>
                        <a:latin typeface="+mn-lt"/>
                        <a:ea typeface="+mn-ea"/>
                        <a:cs typeface="+mn-cs"/>
                      </a:endParaRPr>
                    </a:p>
                  </a:txBody>
                  <a:tcPr/>
                </a:tc>
                <a:tc vMerge="1">
                  <a:txBody>
                    <a:bodyPr/>
                    <a:lstStyle/>
                    <a:p>
                      <a:endParaRPr lang="en-GB" sz="1000" kern="1200">
                        <a:solidFill>
                          <a:schemeClr val="dk1"/>
                        </a:solidFill>
                        <a:latin typeface="+mn-lt"/>
                        <a:ea typeface="+mn-ea"/>
                        <a:cs typeface="+mn-cs"/>
                      </a:endParaRPr>
                    </a:p>
                  </a:txBody>
                  <a:tcPr/>
                </a:tc>
                <a:extLst>
                  <a:ext uri="{0D108BD9-81ED-4DB2-BD59-A6C34878D82A}">
                    <a16:rowId xmlns:a16="http://schemas.microsoft.com/office/drawing/2014/main" val="399371416"/>
                  </a:ext>
                </a:extLst>
              </a:tr>
              <a:tr h="334685">
                <a:tc>
                  <a:txBody>
                    <a:bodyPr/>
                    <a:lstStyle/>
                    <a:p>
                      <a:r>
                        <a:rPr lang="en-GB" sz="1000" kern="1200" dirty="0">
                          <a:solidFill>
                            <a:schemeClr val="dk1"/>
                          </a:solidFill>
                          <a:latin typeface="+mn-lt"/>
                          <a:ea typeface="+mn-ea"/>
                          <a:cs typeface="+mn-cs"/>
                          <a:hlinkClick r:id="rId10"/>
                        </a:rPr>
                        <a:t>R0031</a:t>
                      </a:r>
                      <a:endParaRPr lang="en-GB" sz="1000" kern="1200" dirty="0">
                        <a:solidFill>
                          <a:schemeClr val="dk1"/>
                        </a:solidFill>
                        <a:latin typeface="+mn-lt"/>
                        <a:ea typeface="+mn-ea"/>
                        <a:cs typeface="+mn-cs"/>
                      </a:endParaRPr>
                    </a:p>
                  </a:txBody>
                  <a:tcPr/>
                </a:tc>
                <a:tc>
                  <a:txBody>
                    <a:bodyPr/>
                    <a:lstStyle/>
                    <a:p>
                      <a:r>
                        <a:rPr lang="en-US" sz="1000" b="0" i="0" kern="1200" dirty="0">
                          <a:solidFill>
                            <a:srgbClr val="272833"/>
                          </a:solidFill>
                          <a:effectLst/>
                          <a:latin typeface="+mn-lt"/>
                          <a:ea typeface="+mn-ea"/>
                          <a:cs typeface="+mn-cs"/>
                        </a:rPr>
                        <a:t>Altering the Trigger Points for CT Commissioning</a:t>
                      </a:r>
                      <a:endParaRPr lang="en-GB" sz="1000" b="0" i="0" kern="1200" dirty="0">
                        <a:solidFill>
                          <a:srgbClr val="272833"/>
                        </a:solidFill>
                        <a:effectLst/>
                        <a:latin typeface="+mn-lt"/>
                        <a:ea typeface="+mn-ea"/>
                        <a:cs typeface="+mn-cs"/>
                      </a:endParaRPr>
                    </a:p>
                  </a:txBody>
                  <a:tcPr/>
                </a:tc>
                <a:tc vMerge="1">
                  <a:txBody>
                    <a:bodyPr/>
                    <a:lstStyle/>
                    <a:p>
                      <a:endParaRPr lang="en-GB"/>
                    </a:p>
                  </a:txBody>
                  <a:tcPr/>
                </a:tc>
                <a:extLst>
                  <a:ext uri="{0D108BD9-81ED-4DB2-BD59-A6C34878D82A}">
                    <a16:rowId xmlns:a16="http://schemas.microsoft.com/office/drawing/2014/main" val="1765553160"/>
                  </a:ext>
                </a:extLst>
              </a:tr>
              <a:tr h="413347">
                <a:tc>
                  <a:txBody>
                    <a:bodyPr/>
                    <a:lstStyle/>
                    <a:p>
                      <a:r>
                        <a:rPr lang="en-GB" sz="1000" kern="1200" dirty="0">
                          <a:solidFill>
                            <a:schemeClr val="dk1"/>
                          </a:solidFill>
                          <a:latin typeface="+mn-lt"/>
                          <a:ea typeface="+mn-ea"/>
                          <a:cs typeface="+mn-cs"/>
                          <a:hlinkClick r:id="rId11"/>
                        </a:rPr>
                        <a:t>R0032</a:t>
                      </a:r>
                      <a:endParaRPr lang="en-GB" sz="1000" kern="1200" dirty="0">
                        <a:solidFill>
                          <a:schemeClr val="dk1"/>
                        </a:solidFill>
                        <a:latin typeface="+mn-lt"/>
                        <a:ea typeface="+mn-ea"/>
                        <a:cs typeface="+mn-cs"/>
                      </a:endParaRPr>
                    </a:p>
                  </a:txBody>
                  <a:tcPr/>
                </a:tc>
                <a:tc>
                  <a:txBody>
                    <a:bodyPr/>
                    <a:lstStyle/>
                    <a:p>
                      <a:r>
                        <a:rPr lang="en-US" sz="1000" b="0" i="0" kern="1200" dirty="0">
                          <a:solidFill>
                            <a:srgbClr val="272833"/>
                          </a:solidFill>
                          <a:effectLst/>
                          <a:latin typeface="+mn-lt"/>
                          <a:ea typeface="+mn-ea"/>
                          <a:cs typeface="+mn-cs"/>
                        </a:rPr>
                        <a:t>New Registration data items and processes to support the transition to Market-wide Half-Hourly Settlement (MHHS)</a:t>
                      </a:r>
                      <a:endParaRPr lang="en-GB" sz="1000" b="0" i="0" kern="1200" dirty="0">
                        <a:solidFill>
                          <a:srgbClr val="272833"/>
                        </a:solidFill>
                        <a:effectLst/>
                        <a:latin typeface="+mn-lt"/>
                        <a:ea typeface="+mn-ea"/>
                        <a:cs typeface="+mn-cs"/>
                      </a:endParaRPr>
                    </a:p>
                  </a:txBody>
                  <a:tcPr/>
                </a:tc>
                <a:tc vMerge="1">
                  <a:txBody>
                    <a:bodyPr/>
                    <a:lstStyle/>
                    <a:p>
                      <a:endParaRPr lang="en-GB"/>
                    </a:p>
                  </a:txBody>
                  <a:tcPr/>
                </a:tc>
                <a:extLst>
                  <a:ext uri="{0D108BD9-81ED-4DB2-BD59-A6C34878D82A}">
                    <a16:rowId xmlns:a16="http://schemas.microsoft.com/office/drawing/2014/main" val="266887334"/>
                  </a:ext>
                </a:extLst>
              </a:tr>
              <a:tr h="334685">
                <a:tc>
                  <a:txBody>
                    <a:bodyPr/>
                    <a:lstStyle/>
                    <a:p>
                      <a:r>
                        <a:rPr lang="en-GB" sz="1000" kern="1200" dirty="0">
                          <a:solidFill>
                            <a:schemeClr val="dk1"/>
                          </a:solidFill>
                          <a:latin typeface="+mn-lt"/>
                          <a:ea typeface="+mn-ea"/>
                          <a:cs typeface="+mn-cs"/>
                          <a:hlinkClick r:id="rId12"/>
                        </a:rPr>
                        <a:t>R0040</a:t>
                      </a:r>
                      <a:endParaRPr lang="en-GB" sz="1000" kern="1200" dirty="0">
                        <a:solidFill>
                          <a:schemeClr val="dk1"/>
                        </a:solidFill>
                        <a:latin typeface="+mn-lt"/>
                        <a:ea typeface="+mn-ea"/>
                        <a:cs typeface="+mn-cs"/>
                      </a:endParaRPr>
                    </a:p>
                  </a:txBody>
                  <a:tcPr/>
                </a:tc>
                <a:tc>
                  <a:txBody>
                    <a:bodyPr/>
                    <a:lstStyle/>
                    <a:p>
                      <a:r>
                        <a:rPr lang="en-GB" sz="1000" b="0" i="0" kern="1200" dirty="0">
                          <a:solidFill>
                            <a:schemeClr val="dk1"/>
                          </a:solidFill>
                          <a:effectLst/>
                          <a:latin typeface="+mn-lt"/>
                          <a:ea typeface="+mn-ea"/>
                          <a:cs typeface="+mn-cs"/>
                        </a:rPr>
                        <a:t>CSS Switch Synchronisation to ERDA at SecuredActive</a:t>
                      </a:r>
                    </a:p>
                  </a:txBody>
                  <a:tcPr/>
                </a:tc>
                <a:tc vMerge="1">
                  <a:txBody>
                    <a:bodyPr/>
                    <a:lstStyle/>
                    <a:p>
                      <a:endParaRPr lang="en-GB" sz="1000" kern="1200">
                        <a:solidFill>
                          <a:schemeClr val="dk1"/>
                        </a:solidFill>
                        <a:latin typeface="+mn-lt"/>
                        <a:ea typeface="+mn-ea"/>
                        <a:cs typeface="+mn-cs"/>
                      </a:endParaRPr>
                    </a:p>
                  </a:txBody>
                  <a:tcPr/>
                </a:tc>
                <a:extLst>
                  <a:ext uri="{0D108BD9-81ED-4DB2-BD59-A6C34878D82A}">
                    <a16:rowId xmlns:a16="http://schemas.microsoft.com/office/drawing/2014/main" val="1922997412"/>
                  </a:ext>
                </a:extLst>
              </a:tr>
              <a:tr h="413347">
                <a:tc>
                  <a:txBody>
                    <a:bodyPr/>
                    <a:lstStyle/>
                    <a:p>
                      <a:r>
                        <a:rPr lang="en-GB" sz="1000" kern="1200" dirty="0">
                          <a:solidFill>
                            <a:schemeClr val="dk1"/>
                          </a:solidFill>
                          <a:latin typeface="+mn-lt"/>
                          <a:ea typeface="+mn-ea"/>
                          <a:cs typeface="+mn-cs"/>
                          <a:hlinkClick r:id="rId13"/>
                        </a:rPr>
                        <a:t>R0043</a:t>
                      </a:r>
                      <a:endParaRPr lang="en-GB" sz="1000" kern="1200" dirty="0">
                        <a:solidFill>
                          <a:schemeClr val="dk1"/>
                        </a:solidFill>
                        <a:latin typeface="+mn-lt"/>
                        <a:ea typeface="+mn-ea"/>
                        <a:cs typeface="+mn-cs"/>
                      </a:endParaRPr>
                    </a:p>
                  </a:txBody>
                  <a:tcPr/>
                </a:tc>
                <a:tc>
                  <a:txBody>
                    <a:bodyPr/>
                    <a:lstStyle/>
                    <a:p>
                      <a:r>
                        <a:rPr lang="en-GB" sz="1000" b="0" i="0" dirty="0">
                          <a:solidFill>
                            <a:srgbClr val="272833"/>
                          </a:solidFill>
                          <a:effectLst/>
                          <a:latin typeface="+mn-lt"/>
                        </a:rPr>
                        <a:t>Commissioning of Works by the Crowded Meter Room Coordinator (CMRC) to Resolve Issues In Crowded Meter Rooms</a:t>
                      </a:r>
                      <a:endParaRPr lang="en-GB" sz="1000" b="0" kern="1200" dirty="0">
                        <a:solidFill>
                          <a:schemeClr val="dk1"/>
                        </a:solidFill>
                        <a:latin typeface="+mn-lt"/>
                        <a:ea typeface="+mn-ea"/>
                        <a:cs typeface="+mn-cs"/>
                      </a:endParaRPr>
                    </a:p>
                  </a:txBody>
                  <a:tcPr/>
                </a:tc>
                <a:tc vMerge="1">
                  <a:txBody>
                    <a:bodyPr/>
                    <a:lstStyle/>
                    <a:p>
                      <a:endParaRPr lang="en-GB" sz="1000" kern="1200">
                        <a:solidFill>
                          <a:schemeClr val="dk1"/>
                        </a:solidFill>
                        <a:latin typeface="+mn-lt"/>
                        <a:ea typeface="+mn-ea"/>
                        <a:cs typeface="+mn-cs"/>
                      </a:endParaRPr>
                    </a:p>
                  </a:txBody>
                  <a:tcPr/>
                </a:tc>
                <a:extLst>
                  <a:ext uri="{0D108BD9-81ED-4DB2-BD59-A6C34878D82A}">
                    <a16:rowId xmlns:a16="http://schemas.microsoft.com/office/drawing/2014/main" val="816830471"/>
                  </a:ext>
                </a:extLst>
              </a:tr>
              <a:tr h="254367">
                <a:tc>
                  <a:txBody>
                    <a:bodyPr/>
                    <a:lstStyle/>
                    <a:p>
                      <a:r>
                        <a:rPr lang="en-GB" sz="1000" kern="1200" dirty="0">
                          <a:solidFill>
                            <a:schemeClr val="dk1"/>
                          </a:solidFill>
                          <a:latin typeface="+mn-lt"/>
                          <a:ea typeface="+mn-ea"/>
                          <a:cs typeface="+mn-cs"/>
                          <a:hlinkClick r:id="rId14"/>
                        </a:rPr>
                        <a:t>R0044</a:t>
                      </a:r>
                      <a:endParaRPr lang="en-GB" sz="1000" kern="1200" dirty="0">
                        <a:solidFill>
                          <a:schemeClr val="dk1"/>
                        </a:solidFill>
                        <a:latin typeface="+mn-lt"/>
                        <a:ea typeface="+mn-ea"/>
                        <a:cs typeface="+mn-cs"/>
                      </a:endParaRPr>
                    </a:p>
                  </a:txBody>
                  <a:tcPr/>
                </a:tc>
                <a:tc>
                  <a:txBody>
                    <a:bodyPr/>
                    <a:lstStyle/>
                    <a:p>
                      <a:r>
                        <a:rPr lang="en-GB" sz="1000" b="0" i="0" dirty="0">
                          <a:solidFill>
                            <a:srgbClr val="272833"/>
                          </a:solidFill>
                          <a:effectLst/>
                          <a:latin typeface="+mn-lt"/>
                        </a:rPr>
                        <a:t>MHHS Programme Changes required to Central Switching Service</a:t>
                      </a:r>
                      <a:endParaRPr lang="en-GB" sz="1000" b="0" kern="1200" dirty="0">
                        <a:solidFill>
                          <a:schemeClr val="dk1"/>
                        </a:solidFill>
                        <a:latin typeface="+mn-lt"/>
                        <a:ea typeface="+mn-ea"/>
                        <a:cs typeface="+mn-cs"/>
                      </a:endParaRPr>
                    </a:p>
                  </a:txBody>
                  <a:tcPr/>
                </a:tc>
                <a:tc vMerge="1">
                  <a:txBody>
                    <a:bodyPr/>
                    <a:lstStyle/>
                    <a:p>
                      <a:endParaRPr lang="en-GB" sz="1000" kern="1200">
                        <a:solidFill>
                          <a:schemeClr val="dk1"/>
                        </a:solidFill>
                        <a:latin typeface="+mn-lt"/>
                        <a:ea typeface="+mn-ea"/>
                        <a:cs typeface="+mn-cs"/>
                      </a:endParaRPr>
                    </a:p>
                  </a:txBody>
                  <a:tcPr/>
                </a:tc>
                <a:extLst>
                  <a:ext uri="{0D108BD9-81ED-4DB2-BD59-A6C34878D82A}">
                    <a16:rowId xmlns:a16="http://schemas.microsoft.com/office/drawing/2014/main" val="549377029"/>
                  </a:ext>
                </a:extLst>
              </a:tr>
            </a:tbl>
          </a:graphicData>
        </a:graphic>
      </p:graphicFrame>
    </p:spTree>
    <p:extLst>
      <p:ext uri="{BB962C8B-B14F-4D97-AF65-F5344CB8AC3E}">
        <p14:creationId xmlns:p14="http://schemas.microsoft.com/office/powerpoint/2010/main" val="11755442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78C3F-E0FA-4B29-9B87-B69AD5F7FFB6}"/>
              </a:ext>
            </a:extLst>
          </p:cNvPr>
          <p:cNvSpPr>
            <a:spLocks noGrp="1"/>
          </p:cNvSpPr>
          <p:nvPr>
            <p:ph type="title"/>
          </p:nvPr>
        </p:nvSpPr>
        <p:spPr>
          <a:xfrm>
            <a:off x="1834341" y="0"/>
            <a:ext cx="5672960" cy="520622"/>
          </a:xfrm>
        </p:spPr>
        <p:txBody>
          <a:bodyPr>
            <a:normAutofit fontScale="90000"/>
          </a:bodyPr>
          <a:lstStyle/>
          <a:p>
            <a:r>
              <a:rPr lang="en-GB" sz="2000" dirty="0"/>
              <a:t>REC Change Pipeline Electric only - Monitoring</a:t>
            </a:r>
          </a:p>
        </p:txBody>
      </p:sp>
      <p:graphicFrame>
        <p:nvGraphicFramePr>
          <p:cNvPr id="3" name="Table 3">
            <a:extLst>
              <a:ext uri="{FF2B5EF4-FFF2-40B4-BE49-F238E27FC236}">
                <a16:creationId xmlns:a16="http://schemas.microsoft.com/office/drawing/2014/main" id="{4A0885CD-C12F-4105-9D5D-9DA779802850}"/>
              </a:ext>
            </a:extLst>
          </p:cNvPr>
          <p:cNvGraphicFramePr>
            <a:graphicFrameLocks noGrp="1"/>
          </p:cNvGraphicFramePr>
          <p:nvPr>
            <p:extLst>
              <p:ext uri="{D42A27DB-BD31-4B8C-83A1-F6EECF244321}">
                <p14:modId xmlns:p14="http://schemas.microsoft.com/office/powerpoint/2010/main" val="964234203"/>
              </p:ext>
            </p:extLst>
          </p:nvPr>
        </p:nvGraphicFramePr>
        <p:xfrm>
          <a:off x="158939" y="462433"/>
          <a:ext cx="8826121" cy="3727774"/>
        </p:xfrm>
        <a:graphic>
          <a:graphicData uri="http://schemas.openxmlformats.org/drawingml/2006/table">
            <a:tbl>
              <a:tblPr firstRow="1" bandRow="1">
                <a:tableStyleId>{5C22544A-7EE6-4342-B048-85BDC9FD1C3A}</a:tableStyleId>
              </a:tblPr>
              <a:tblGrid>
                <a:gridCol w="860638">
                  <a:extLst>
                    <a:ext uri="{9D8B030D-6E8A-4147-A177-3AD203B41FA5}">
                      <a16:colId xmlns:a16="http://schemas.microsoft.com/office/drawing/2014/main" val="2718274602"/>
                    </a:ext>
                  </a:extLst>
                </a:gridCol>
                <a:gridCol w="6494406">
                  <a:extLst>
                    <a:ext uri="{9D8B030D-6E8A-4147-A177-3AD203B41FA5}">
                      <a16:colId xmlns:a16="http://schemas.microsoft.com/office/drawing/2014/main" val="2896332416"/>
                    </a:ext>
                  </a:extLst>
                </a:gridCol>
                <a:gridCol w="1471077">
                  <a:extLst>
                    <a:ext uri="{9D8B030D-6E8A-4147-A177-3AD203B41FA5}">
                      <a16:colId xmlns:a16="http://schemas.microsoft.com/office/drawing/2014/main" val="2937892801"/>
                    </a:ext>
                  </a:extLst>
                </a:gridCol>
              </a:tblGrid>
              <a:tr h="343902">
                <a:tc>
                  <a:txBody>
                    <a:bodyPr/>
                    <a:lstStyle/>
                    <a:p>
                      <a:pPr algn="ctr"/>
                      <a:r>
                        <a:rPr lang="en-GB" sz="1100" dirty="0"/>
                        <a:t>Title </a:t>
                      </a:r>
                    </a:p>
                  </a:txBody>
                  <a:tcPr/>
                </a:tc>
                <a:tc>
                  <a:txBody>
                    <a:bodyPr/>
                    <a:lstStyle/>
                    <a:p>
                      <a:pPr algn="ctr"/>
                      <a:r>
                        <a:rPr lang="en-GB" sz="1100" dirty="0"/>
                        <a:t>Description</a:t>
                      </a:r>
                    </a:p>
                  </a:txBody>
                  <a:tcPr/>
                </a:tc>
                <a:tc>
                  <a:txBody>
                    <a:bodyPr/>
                    <a:lstStyle/>
                    <a:p>
                      <a:pPr algn="ctr"/>
                      <a:r>
                        <a:rPr lang="en-GB" sz="1100" dirty="0"/>
                        <a:t>Status</a:t>
                      </a:r>
                    </a:p>
                  </a:txBody>
                  <a:tcPr anchor="ctr"/>
                </a:tc>
                <a:extLst>
                  <a:ext uri="{0D108BD9-81ED-4DB2-BD59-A6C34878D82A}">
                    <a16:rowId xmlns:a16="http://schemas.microsoft.com/office/drawing/2014/main" val="118947466"/>
                  </a:ext>
                </a:extLst>
              </a:tr>
              <a:tr h="273643">
                <a:tc>
                  <a:txBody>
                    <a:bodyPr/>
                    <a:lstStyle/>
                    <a:p>
                      <a:r>
                        <a:rPr lang="en-GB" sz="1000" kern="1200" dirty="0">
                          <a:solidFill>
                            <a:schemeClr val="dk1"/>
                          </a:solidFill>
                          <a:latin typeface="+mn-lt"/>
                          <a:ea typeface="+mn-ea"/>
                          <a:cs typeface="+mn-cs"/>
                          <a:hlinkClick r:id="rId2"/>
                        </a:rPr>
                        <a:t>R0053</a:t>
                      </a:r>
                      <a:endParaRPr lang="en-GB" sz="1000" kern="1200" dirty="0">
                        <a:solidFill>
                          <a:schemeClr val="dk1"/>
                        </a:solidFill>
                        <a:latin typeface="+mn-lt"/>
                        <a:ea typeface="+mn-ea"/>
                        <a:cs typeface="+mn-cs"/>
                      </a:endParaRPr>
                    </a:p>
                  </a:txBody>
                  <a:tcPr/>
                </a:tc>
                <a:tc>
                  <a:txBody>
                    <a:bodyPr/>
                    <a:lstStyle/>
                    <a:p>
                      <a:r>
                        <a:rPr lang="en-GB" sz="1000" b="0" i="0" kern="1200" dirty="0">
                          <a:solidFill>
                            <a:srgbClr val="272833"/>
                          </a:solidFill>
                          <a:effectLst/>
                          <a:latin typeface="+mn-lt"/>
                          <a:ea typeface="+mn-ea"/>
                          <a:cs typeface="+mn-cs"/>
                        </a:rPr>
                        <a:t>24/7 Emergency Metering Service</a:t>
                      </a:r>
                    </a:p>
                  </a:txBody>
                  <a:tcPr/>
                </a:tc>
                <a:tc rowSpan="13">
                  <a:txBody>
                    <a:bodyPr/>
                    <a:lstStyle/>
                    <a:p>
                      <a:pPr algn="ctr"/>
                      <a:r>
                        <a:rPr lang="en-GB" sz="1000" kern="1200" dirty="0">
                          <a:solidFill>
                            <a:schemeClr val="dk1"/>
                          </a:solidFill>
                          <a:latin typeface="+mn-lt"/>
                          <a:ea typeface="+mn-ea"/>
                          <a:cs typeface="+mn-cs"/>
                        </a:rPr>
                        <a:t>These changes are specific for Electric only. We will continue to monitor should any of the changes have a knock on impact to GES or the CDSP.</a:t>
                      </a:r>
                    </a:p>
                  </a:txBody>
                  <a:tcPr anchor="ctr"/>
                </a:tc>
                <a:extLst>
                  <a:ext uri="{0D108BD9-81ED-4DB2-BD59-A6C34878D82A}">
                    <a16:rowId xmlns:a16="http://schemas.microsoft.com/office/drawing/2014/main" val="970041275"/>
                  </a:ext>
                </a:extLst>
              </a:tr>
              <a:tr h="262177">
                <a:tc>
                  <a:txBody>
                    <a:bodyPr/>
                    <a:lstStyle/>
                    <a:p>
                      <a:r>
                        <a:rPr lang="en-GB" sz="1000" kern="1200" dirty="0">
                          <a:solidFill>
                            <a:schemeClr val="dk1"/>
                          </a:solidFill>
                          <a:latin typeface="+mn-lt"/>
                          <a:ea typeface="+mn-ea"/>
                          <a:cs typeface="+mn-cs"/>
                          <a:hlinkClick r:id="rId3"/>
                        </a:rPr>
                        <a:t>R0054</a:t>
                      </a:r>
                      <a:endParaRPr lang="en-GB" sz="1000" kern="1200" dirty="0">
                        <a:solidFill>
                          <a:schemeClr val="dk1"/>
                        </a:solidFill>
                        <a:latin typeface="+mn-lt"/>
                        <a:ea typeface="+mn-ea"/>
                        <a:cs typeface="+mn-cs"/>
                      </a:endParaRPr>
                    </a:p>
                  </a:txBody>
                  <a:tcPr/>
                </a:tc>
                <a:tc>
                  <a:txBody>
                    <a:bodyPr/>
                    <a:lstStyle/>
                    <a:p>
                      <a:r>
                        <a:rPr lang="en-GB" sz="1000" b="0" i="0" kern="1200" dirty="0">
                          <a:solidFill>
                            <a:srgbClr val="272833"/>
                          </a:solidFill>
                          <a:effectLst/>
                          <a:latin typeface="+mn-lt"/>
                          <a:ea typeface="+mn-ea"/>
                          <a:cs typeface="+mn-cs"/>
                        </a:rPr>
                        <a:t>EES Access for Virtual Lead Parties</a:t>
                      </a:r>
                    </a:p>
                  </a:txBody>
                  <a:tcPr/>
                </a:tc>
                <a:tc vMerge="1">
                  <a:txBody>
                    <a:bodyPr/>
                    <a:lstStyle/>
                    <a:p>
                      <a:pPr algn="ctr"/>
                      <a:endParaRPr lang="en-GB" sz="1000" kern="1200">
                        <a:solidFill>
                          <a:schemeClr val="dk1"/>
                        </a:solidFill>
                        <a:latin typeface="+mn-lt"/>
                        <a:ea typeface="+mn-ea"/>
                        <a:cs typeface="+mn-cs"/>
                      </a:endParaRPr>
                    </a:p>
                  </a:txBody>
                  <a:tcPr anchor="ctr"/>
                </a:tc>
                <a:extLst>
                  <a:ext uri="{0D108BD9-81ED-4DB2-BD59-A6C34878D82A}">
                    <a16:rowId xmlns:a16="http://schemas.microsoft.com/office/drawing/2014/main" val="2074998467"/>
                  </a:ext>
                </a:extLst>
              </a:tr>
              <a:tr h="250840">
                <a:tc>
                  <a:txBody>
                    <a:bodyPr/>
                    <a:lstStyle/>
                    <a:p>
                      <a:r>
                        <a:rPr lang="en-GB" sz="1000" kern="1200" dirty="0">
                          <a:solidFill>
                            <a:schemeClr val="dk1"/>
                          </a:solidFill>
                          <a:latin typeface="+mn-lt"/>
                          <a:ea typeface="+mn-ea"/>
                          <a:cs typeface="+mn-cs"/>
                          <a:hlinkClick r:id="rId4"/>
                        </a:rPr>
                        <a:t>R0060</a:t>
                      </a:r>
                      <a:endParaRPr lang="en-GB" sz="1000" kern="1200" dirty="0">
                        <a:solidFill>
                          <a:schemeClr val="dk1"/>
                        </a:solidFill>
                        <a:latin typeface="+mn-lt"/>
                        <a:ea typeface="+mn-ea"/>
                        <a:cs typeface="+mn-cs"/>
                      </a:endParaRPr>
                    </a:p>
                  </a:txBody>
                  <a:tcPr/>
                </a:tc>
                <a:tc>
                  <a:txBody>
                    <a:bodyPr/>
                    <a:lstStyle/>
                    <a:p>
                      <a:r>
                        <a:rPr lang="en-GB" sz="1000" b="0" i="0" kern="1200" dirty="0">
                          <a:solidFill>
                            <a:srgbClr val="272833"/>
                          </a:solidFill>
                          <a:effectLst/>
                          <a:latin typeface="+mn-lt"/>
                          <a:ea typeface="+mn-ea"/>
                          <a:cs typeface="+mn-cs"/>
                        </a:rPr>
                        <a:t>ERDS Service Definition timezone correction</a:t>
                      </a:r>
                    </a:p>
                  </a:txBody>
                  <a:tcPr/>
                </a:tc>
                <a:tc vMerge="1">
                  <a:txBody>
                    <a:bodyPr/>
                    <a:lstStyle/>
                    <a:p>
                      <a:pPr algn="ctr"/>
                      <a:r>
                        <a:rPr lang="en-GB" sz="1000" kern="1200">
                          <a:solidFill>
                            <a:schemeClr val="dk1"/>
                          </a:solidFill>
                          <a:latin typeface="+mn-lt"/>
                          <a:ea typeface="+mn-ea"/>
                          <a:cs typeface="+mn-cs"/>
                        </a:rPr>
                        <a:t>These changes are specific for Electric only. We will continue to monitor should any of the changes have a knock on impact to GES.</a:t>
                      </a:r>
                    </a:p>
                  </a:txBody>
                  <a:tcPr anchor="ctr"/>
                </a:tc>
                <a:extLst>
                  <a:ext uri="{0D108BD9-81ED-4DB2-BD59-A6C34878D82A}">
                    <a16:rowId xmlns:a16="http://schemas.microsoft.com/office/drawing/2014/main" val="2119290012"/>
                  </a:ext>
                </a:extLst>
              </a:tr>
              <a:tr h="264898">
                <a:tc>
                  <a:txBody>
                    <a:bodyPr/>
                    <a:lstStyle/>
                    <a:p>
                      <a:r>
                        <a:rPr lang="en-GB" sz="1000" kern="1200" dirty="0">
                          <a:solidFill>
                            <a:schemeClr val="dk1"/>
                          </a:solidFill>
                          <a:latin typeface="+mn-lt"/>
                          <a:ea typeface="+mn-ea"/>
                          <a:cs typeface="+mn-cs"/>
                          <a:hlinkClick r:id="rId5"/>
                        </a:rPr>
                        <a:t>R0062</a:t>
                      </a:r>
                      <a:endParaRPr lang="en-GB" sz="1000" kern="1200" dirty="0">
                        <a:solidFill>
                          <a:schemeClr val="dk1"/>
                        </a:solidFill>
                        <a:latin typeface="+mn-lt"/>
                        <a:ea typeface="+mn-ea"/>
                        <a:cs typeface="+mn-cs"/>
                      </a:endParaRPr>
                    </a:p>
                  </a:txBody>
                  <a:tcPr/>
                </a:tc>
                <a:tc>
                  <a:txBody>
                    <a:bodyPr/>
                    <a:lstStyle/>
                    <a:p>
                      <a:r>
                        <a:rPr lang="en-GB" sz="1000" b="0" i="0" kern="1200" dirty="0">
                          <a:solidFill>
                            <a:srgbClr val="272833"/>
                          </a:solidFill>
                          <a:effectLst/>
                          <a:latin typeface="+mn-lt"/>
                          <a:ea typeface="+mn-ea"/>
                          <a:cs typeface="+mn-cs"/>
                        </a:rPr>
                        <a:t>Removal of ERDA meteringPointEnergyFlow change restriction</a:t>
                      </a:r>
                    </a:p>
                  </a:txBody>
                  <a:tcPr/>
                </a:tc>
                <a:tc vMerge="1">
                  <a:txBody>
                    <a:bodyPr/>
                    <a:lstStyle/>
                    <a:p>
                      <a:endParaRPr lang="en-GB"/>
                    </a:p>
                  </a:txBody>
                  <a:tcPr/>
                </a:tc>
                <a:extLst>
                  <a:ext uri="{0D108BD9-81ED-4DB2-BD59-A6C34878D82A}">
                    <a16:rowId xmlns:a16="http://schemas.microsoft.com/office/drawing/2014/main" val="768992901"/>
                  </a:ext>
                </a:extLst>
              </a:tr>
              <a:tr h="250840">
                <a:tc>
                  <a:txBody>
                    <a:bodyPr/>
                    <a:lstStyle/>
                    <a:p>
                      <a:r>
                        <a:rPr lang="en-GB" sz="1000" kern="1200" dirty="0">
                          <a:solidFill>
                            <a:schemeClr val="dk1"/>
                          </a:solidFill>
                          <a:latin typeface="+mn-lt"/>
                          <a:ea typeface="+mn-ea"/>
                          <a:cs typeface="+mn-cs"/>
                          <a:hlinkClick r:id="rId6"/>
                        </a:rPr>
                        <a:t>R0064</a:t>
                      </a:r>
                      <a:endParaRPr lang="en-GB" sz="1000" kern="1200" dirty="0">
                        <a:solidFill>
                          <a:schemeClr val="dk1"/>
                        </a:solidFill>
                        <a:latin typeface="+mn-lt"/>
                        <a:ea typeface="+mn-ea"/>
                        <a:cs typeface="+mn-cs"/>
                      </a:endParaRPr>
                    </a:p>
                  </a:txBody>
                  <a:tcPr/>
                </a:tc>
                <a:tc>
                  <a:txBody>
                    <a:bodyPr/>
                    <a:lstStyle/>
                    <a:p>
                      <a:r>
                        <a:rPr lang="en-GB" sz="1000" b="0" i="0" kern="1200" dirty="0">
                          <a:solidFill>
                            <a:srgbClr val="272833"/>
                          </a:solidFill>
                          <a:effectLst/>
                          <a:latin typeface="+mn-lt"/>
                          <a:ea typeface="+mn-ea"/>
                          <a:cs typeface="+mn-cs"/>
                        </a:rPr>
                        <a:t>Creating a Meter Operator Agent and MOCoP Installer</a:t>
                      </a:r>
                    </a:p>
                  </a:txBody>
                  <a:tcPr/>
                </a:tc>
                <a:tc vMerge="1">
                  <a:txBody>
                    <a:bodyPr/>
                    <a:lstStyle/>
                    <a:p>
                      <a:endParaRPr lang="en-GB"/>
                    </a:p>
                  </a:txBody>
                  <a:tcPr/>
                </a:tc>
                <a:extLst>
                  <a:ext uri="{0D108BD9-81ED-4DB2-BD59-A6C34878D82A}">
                    <a16:rowId xmlns:a16="http://schemas.microsoft.com/office/drawing/2014/main" val="2931380469"/>
                  </a:ext>
                </a:extLst>
              </a:tr>
              <a:tr h="259067">
                <a:tc>
                  <a:txBody>
                    <a:bodyPr/>
                    <a:lstStyle/>
                    <a:p>
                      <a:r>
                        <a:rPr lang="en-GB" sz="1000" kern="1200" dirty="0">
                          <a:solidFill>
                            <a:schemeClr val="dk1"/>
                          </a:solidFill>
                          <a:latin typeface="+mn-lt"/>
                          <a:ea typeface="+mn-ea"/>
                          <a:cs typeface="+mn-cs"/>
                          <a:hlinkClick r:id="rId7"/>
                        </a:rPr>
                        <a:t>R0065</a:t>
                      </a:r>
                      <a:endParaRPr lang="en-GB" sz="1000" kern="1200" dirty="0">
                        <a:solidFill>
                          <a:schemeClr val="dk1"/>
                        </a:solidFill>
                        <a:latin typeface="+mn-lt"/>
                        <a:ea typeface="+mn-ea"/>
                        <a:cs typeface="+mn-cs"/>
                      </a:endParaRPr>
                    </a:p>
                  </a:txBody>
                  <a:tcPr/>
                </a:tc>
                <a:tc>
                  <a:txBody>
                    <a:bodyPr/>
                    <a:lstStyle/>
                    <a:p>
                      <a:r>
                        <a:rPr lang="en-GB" sz="1000" b="0" i="0" kern="1200" dirty="0">
                          <a:solidFill>
                            <a:srgbClr val="272833"/>
                          </a:solidFill>
                          <a:effectLst/>
                          <a:latin typeface="+mn-lt"/>
                          <a:ea typeface="+mn-ea"/>
                          <a:cs typeface="+mn-cs"/>
                        </a:rPr>
                        <a:t>Registration of Smart Export Guarantee (SEG) Sites</a:t>
                      </a:r>
                    </a:p>
                  </a:txBody>
                  <a:tcPr/>
                </a:tc>
                <a:tc vMerge="1">
                  <a:txBody>
                    <a:bodyPr/>
                    <a:lstStyle/>
                    <a:p>
                      <a:endParaRPr lang="en-GB" sz="1000" kern="1200">
                        <a:solidFill>
                          <a:schemeClr val="dk1"/>
                        </a:solidFill>
                        <a:latin typeface="+mn-lt"/>
                        <a:ea typeface="+mn-ea"/>
                        <a:cs typeface="+mn-cs"/>
                      </a:endParaRPr>
                    </a:p>
                  </a:txBody>
                  <a:tcPr/>
                </a:tc>
                <a:extLst>
                  <a:ext uri="{0D108BD9-81ED-4DB2-BD59-A6C34878D82A}">
                    <a16:rowId xmlns:a16="http://schemas.microsoft.com/office/drawing/2014/main" val="2813766753"/>
                  </a:ext>
                </a:extLst>
              </a:tr>
              <a:tr h="250840">
                <a:tc>
                  <a:txBody>
                    <a:bodyPr/>
                    <a:lstStyle/>
                    <a:p>
                      <a:r>
                        <a:rPr lang="en-GB" sz="1000" kern="1200" dirty="0">
                          <a:solidFill>
                            <a:schemeClr val="dk1"/>
                          </a:solidFill>
                          <a:latin typeface="+mn-lt"/>
                          <a:ea typeface="+mn-ea"/>
                          <a:cs typeface="+mn-cs"/>
                          <a:hlinkClick r:id="rId8"/>
                        </a:rPr>
                        <a:t>R0066</a:t>
                      </a:r>
                      <a:endParaRPr lang="en-GB" sz="1000" kern="1200" dirty="0">
                        <a:solidFill>
                          <a:schemeClr val="dk1"/>
                        </a:solidFill>
                        <a:latin typeface="+mn-lt"/>
                        <a:ea typeface="+mn-ea"/>
                        <a:cs typeface="+mn-cs"/>
                      </a:endParaRPr>
                    </a:p>
                  </a:txBody>
                  <a:tcPr/>
                </a:tc>
                <a:tc>
                  <a:txBody>
                    <a:bodyPr/>
                    <a:lstStyle/>
                    <a:p>
                      <a:r>
                        <a:rPr lang="en-GB" sz="1000" b="0" i="0" kern="1200" dirty="0">
                          <a:solidFill>
                            <a:srgbClr val="272833"/>
                          </a:solidFill>
                          <a:effectLst/>
                          <a:latin typeface="+mn-lt"/>
                          <a:ea typeface="+mn-ea"/>
                          <a:cs typeface="+mn-cs"/>
                        </a:rPr>
                        <a:t>Inclusion of SMRS Data Items In EES (BSC CP 1568 Consequential change)</a:t>
                      </a:r>
                    </a:p>
                  </a:txBody>
                  <a:tcPr/>
                </a:tc>
                <a:tc vMerge="1">
                  <a:txBody>
                    <a:bodyPr/>
                    <a:lstStyle/>
                    <a:p>
                      <a:endParaRPr lang="en-GB" sz="1000" kern="1200">
                        <a:solidFill>
                          <a:schemeClr val="dk1"/>
                        </a:solidFill>
                        <a:latin typeface="+mn-lt"/>
                        <a:ea typeface="+mn-ea"/>
                        <a:cs typeface="+mn-cs"/>
                      </a:endParaRPr>
                    </a:p>
                  </a:txBody>
                  <a:tcPr/>
                </a:tc>
                <a:extLst>
                  <a:ext uri="{0D108BD9-81ED-4DB2-BD59-A6C34878D82A}">
                    <a16:rowId xmlns:a16="http://schemas.microsoft.com/office/drawing/2014/main" val="3766193239"/>
                  </a:ext>
                </a:extLst>
              </a:tr>
              <a:tr h="260735">
                <a:tc>
                  <a:txBody>
                    <a:bodyPr/>
                    <a:lstStyle/>
                    <a:p>
                      <a:r>
                        <a:rPr lang="en-GB" sz="1000" kern="1200" dirty="0">
                          <a:solidFill>
                            <a:schemeClr val="dk1"/>
                          </a:solidFill>
                          <a:latin typeface="+mn-lt"/>
                          <a:ea typeface="+mn-ea"/>
                          <a:cs typeface="+mn-cs"/>
                          <a:hlinkClick r:id="rId9"/>
                        </a:rPr>
                        <a:t>R0072</a:t>
                      </a:r>
                      <a:endParaRPr lang="en-GB" sz="1000" kern="1200" dirty="0">
                        <a:solidFill>
                          <a:schemeClr val="dk1"/>
                        </a:solidFill>
                        <a:latin typeface="+mn-lt"/>
                        <a:ea typeface="+mn-ea"/>
                        <a:cs typeface="+mn-cs"/>
                      </a:endParaRPr>
                    </a:p>
                  </a:txBody>
                  <a:tcPr/>
                </a:tc>
                <a:tc>
                  <a:txBody>
                    <a:bodyPr/>
                    <a:lstStyle/>
                    <a:p>
                      <a:r>
                        <a:rPr lang="en-GB" sz="1000" b="0" i="0" kern="1200" dirty="0">
                          <a:solidFill>
                            <a:srgbClr val="272833"/>
                          </a:solidFill>
                          <a:effectLst/>
                          <a:latin typeface="+mn-lt"/>
                          <a:ea typeface="+mn-ea"/>
                          <a:cs typeface="+mn-cs"/>
                        </a:rPr>
                        <a:t>Introduction of a new Meter Asset Condition Code</a:t>
                      </a:r>
                    </a:p>
                  </a:txBody>
                  <a:tcPr/>
                </a:tc>
                <a:tc vMerge="1">
                  <a:txBody>
                    <a:bodyPr/>
                    <a:lstStyle/>
                    <a:p>
                      <a:endParaRPr lang="en-GB" sz="1000" kern="1200">
                        <a:solidFill>
                          <a:schemeClr val="dk1"/>
                        </a:solidFill>
                        <a:latin typeface="+mn-lt"/>
                        <a:ea typeface="+mn-ea"/>
                        <a:cs typeface="+mn-cs"/>
                      </a:endParaRPr>
                    </a:p>
                  </a:txBody>
                  <a:tcPr/>
                </a:tc>
                <a:extLst>
                  <a:ext uri="{0D108BD9-81ED-4DB2-BD59-A6C34878D82A}">
                    <a16:rowId xmlns:a16="http://schemas.microsoft.com/office/drawing/2014/main" val="2718757512"/>
                  </a:ext>
                </a:extLst>
              </a:tr>
              <a:tr h="266932">
                <a:tc>
                  <a:txBody>
                    <a:bodyPr/>
                    <a:lstStyle/>
                    <a:p>
                      <a:r>
                        <a:rPr lang="en-GB" sz="1000" kern="1200" dirty="0">
                          <a:solidFill>
                            <a:schemeClr val="dk1"/>
                          </a:solidFill>
                          <a:latin typeface="+mn-lt"/>
                          <a:ea typeface="+mn-ea"/>
                          <a:cs typeface="+mn-cs"/>
                          <a:hlinkClick r:id="rId10"/>
                        </a:rPr>
                        <a:t>R0076</a:t>
                      </a:r>
                      <a:endParaRPr lang="en-GB" sz="1000" kern="1200" dirty="0">
                        <a:solidFill>
                          <a:schemeClr val="dk1"/>
                        </a:solidFill>
                        <a:latin typeface="+mn-lt"/>
                        <a:ea typeface="+mn-ea"/>
                        <a:cs typeface="+mn-cs"/>
                      </a:endParaRPr>
                    </a:p>
                  </a:txBody>
                  <a:tcPr/>
                </a:tc>
                <a:tc>
                  <a:txBody>
                    <a:bodyPr/>
                    <a:lstStyle/>
                    <a:p>
                      <a:r>
                        <a:rPr lang="en-GB" sz="1000" b="0" i="0" kern="1200" dirty="0">
                          <a:solidFill>
                            <a:srgbClr val="272833"/>
                          </a:solidFill>
                          <a:effectLst/>
                          <a:latin typeface="+mn-lt"/>
                          <a:ea typeface="+mn-ea"/>
                          <a:cs typeface="+mn-cs"/>
                        </a:rPr>
                        <a:t>DNOs notifying Suppliers about Crossed Meters</a:t>
                      </a:r>
                    </a:p>
                  </a:txBody>
                  <a:tcPr/>
                </a:tc>
                <a:tc vMerge="1">
                  <a:txBody>
                    <a:bodyPr/>
                    <a:lstStyle/>
                    <a:p>
                      <a:endParaRPr lang="en-GB" sz="1000" kern="1200">
                        <a:solidFill>
                          <a:schemeClr val="dk1"/>
                        </a:solidFill>
                        <a:latin typeface="+mn-lt"/>
                        <a:ea typeface="+mn-ea"/>
                        <a:cs typeface="+mn-cs"/>
                      </a:endParaRPr>
                    </a:p>
                  </a:txBody>
                  <a:tcPr/>
                </a:tc>
                <a:extLst>
                  <a:ext uri="{0D108BD9-81ED-4DB2-BD59-A6C34878D82A}">
                    <a16:rowId xmlns:a16="http://schemas.microsoft.com/office/drawing/2014/main" val="1922997412"/>
                  </a:ext>
                </a:extLst>
              </a:tr>
              <a:tr h="272568">
                <a:tc>
                  <a:txBody>
                    <a:bodyPr/>
                    <a:lstStyle/>
                    <a:p>
                      <a:r>
                        <a:rPr lang="en-GB" sz="1000" kern="1200" dirty="0">
                          <a:solidFill>
                            <a:schemeClr val="dk1"/>
                          </a:solidFill>
                          <a:latin typeface="+mn-lt"/>
                          <a:ea typeface="+mn-ea"/>
                          <a:cs typeface="+mn-cs"/>
                          <a:hlinkClick r:id="rId11"/>
                        </a:rPr>
                        <a:t>R0077</a:t>
                      </a:r>
                      <a:endParaRPr lang="en-GB" sz="1000" kern="1200" dirty="0">
                        <a:solidFill>
                          <a:schemeClr val="dk1"/>
                        </a:solidFill>
                        <a:latin typeface="+mn-lt"/>
                        <a:ea typeface="+mn-ea"/>
                        <a:cs typeface="+mn-cs"/>
                      </a:endParaRPr>
                    </a:p>
                  </a:txBody>
                  <a:tcPr/>
                </a:tc>
                <a:tc>
                  <a:txBody>
                    <a:bodyPr/>
                    <a:lstStyle/>
                    <a:p>
                      <a:r>
                        <a:rPr lang="en-GB" sz="1000" b="0" i="0" kern="1200" dirty="0">
                          <a:solidFill>
                            <a:srgbClr val="272833"/>
                          </a:solidFill>
                          <a:effectLst/>
                          <a:latin typeface="+mn-lt"/>
                          <a:ea typeface="+mn-ea"/>
                          <a:cs typeface="+mn-cs"/>
                        </a:rPr>
                        <a:t>Resolution of EES API Search Address method discrepancies</a:t>
                      </a:r>
                    </a:p>
                  </a:txBody>
                  <a:tcPr/>
                </a:tc>
                <a:tc vMerge="1">
                  <a:txBody>
                    <a:bodyPr/>
                    <a:lstStyle/>
                    <a:p>
                      <a:endParaRPr lang="en-GB" sz="1000" kern="1200">
                        <a:solidFill>
                          <a:schemeClr val="dk1"/>
                        </a:solidFill>
                        <a:latin typeface="+mn-lt"/>
                        <a:ea typeface="+mn-ea"/>
                        <a:cs typeface="+mn-cs"/>
                      </a:endParaRPr>
                    </a:p>
                  </a:txBody>
                  <a:tcPr/>
                </a:tc>
                <a:extLst>
                  <a:ext uri="{0D108BD9-81ED-4DB2-BD59-A6C34878D82A}">
                    <a16:rowId xmlns:a16="http://schemas.microsoft.com/office/drawing/2014/main" val="3573929751"/>
                  </a:ext>
                </a:extLst>
              </a:tr>
              <a:tr h="269652">
                <a:tc>
                  <a:txBody>
                    <a:bodyPr/>
                    <a:lstStyle/>
                    <a:p>
                      <a:r>
                        <a:rPr lang="en-GB" sz="1000" kern="1200" dirty="0">
                          <a:solidFill>
                            <a:schemeClr val="dk1"/>
                          </a:solidFill>
                          <a:latin typeface="+mn-lt"/>
                          <a:ea typeface="+mn-ea"/>
                          <a:cs typeface="+mn-cs"/>
                          <a:hlinkClick r:id="rId12"/>
                        </a:rPr>
                        <a:t>R0078</a:t>
                      </a:r>
                      <a:endParaRPr lang="en-GB" sz="1000" kern="1200" dirty="0">
                        <a:solidFill>
                          <a:schemeClr val="dk1"/>
                        </a:solidFill>
                        <a:latin typeface="+mn-lt"/>
                        <a:ea typeface="+mn-ea"/>
                        <a:cs typeface="+mn-cs"/>
                      </a:endParaRPr>
                    </a:p>
                  </a:txBody>
                  <a:tcPr/>
                </a:tc>
                <a:tc>
                  <a:txBody>
                    <a:bodyPr/>
                    <a:lstStyle/>
                    <a:p>
                      <a:r>
                        <a:rPr lang="en-GB" sz="1000" b="0" i="0" kern="1200" dirty="0">
                          <a:solidFill>
                            <a:srgbClr val="272833"/>
                          </a:solidFill>
                          <a:effectLst/>
                          <a:latin typeface="+mn-lt"/>
                          <a:ea typeface="+mn-ea"/>
                          <a:cs typeface="+mn-cs"/>
                        </a:rPr>
                        <a:t>EMR Settlement Limited - additional access to ECOES</a:t>
                      </a:r>
                    </a:p>
                  </a:txBody>
                  <a:tcPr/>
                </a:tc>
                <a:tc vMerge="1">
                  <a:txBody>
                    <a:bodyPr/>
                    <a:lstStyle/>
                    <a:p>
                      <a:endParaRPr lang="en-GB" sz="1000" kern="1200">
                        <a:solidFill>
                          <a:schemeClr val="dk1"/>
                        </a:solidFill>
                        <a:latin typeface="+mn-lt"/>
                        <a:ea typeface="+mn-ea"/>
                        <a:cs typeface="+mn-cs"/>
                      </a:endParaRPr>
                    </a:p>
                  </a:txBody>
                  <a:tcPr/>
                </a:tc>
                <a:extLst>
                  <a:ext uri="{0D108BD9-81ED-4DB2-BD59-A6C34878D82A}">
                    <a16:rowId xmlns:a16="http://schemas.microsoft.com/office/drawing/2014/main" val="816830471"/>
                  </a:ext>
                </a:extLst>
              </a:tr>
              <a:tr h="250840">
                <a:tc>
                  <a:txBody>
                    <a:bodyPr/>
                    <a:lstStyle/>
                    <a:p>
                      <a:r>
                        <a:rPr lang="en-GB" sz="1000" kern="1200" dirty="0">
                          <a:solidFill>
                            <a:schemeClr val="dk1"/>
                          </a:solidFill>
                          <a:latin typeface="+mn-lt"/>
                          <a:ea typeface="+mn-ea"/>
                          <a:cs typeface="+mn-cs"/>
                          <a:hlinkClick r:id="rId13"/>
                        </a:rPr>
                        <a:t>R0079</a:t>
                      </a:r>
                      <a:endParaRPr lang="en-GB" sz="1000" kern="1200" dirty="0">
                        <a:solidFill>
                          <a:schemeClr val="dk1"/>
                        </a:solidFill>
                        <a:latin typeface="+mn-lt"/>
                        <a:ea typeface="+mn-ea"/>
                        <a:cs typeface="+mn-cs"/>
                      </a:endParaRPr>
                    </a:p>
                  </a:txBody>
                  <a:tcPr/>
                </a:tc>
                <a:tc>
                  <a:txBody>
                    <a:bodyPr/>
                    <a:lstStyle/>
                    <a:p>
                      <a:r>
                        <a:rPr lang="en-US" sz="1000" b="0" i="0" kern="1200" dirty="0">
                          <a:solidFill>
                            <a:srgbClr val="272833"/>
                          </a:solidFill>
                          <a:effectLst/>
                          <a:latin typeface="+mn-lt"/>
                          <a:ea typeface="+mn-ea"/>
                          <a:cs typeface="+mn-cs"/>
                        </a:rPr>
                        <a:t>Addition of Previous MEM to the EES API</a:t>
                      </a:r>
                      <a:endParaRPr lang="en-GB" sz="1000" b="0" i="0" kern="1200" dirty="0">
                        <a:solidFill>
                          <a:srgbClr val="272833"/>
                        </a:solidFill>
                        <a:effectLst/>
                        <a:latin typeface="+mn-lt"/>
                        <a:ea typeface="+mn-ea"/>
                        <a:cs typeface="+mn-cs"/>
                      </a:endParaRPr>
                    </a:p>
                  </a:txBody>
                  <a:tcPr/>
                </a:tc>
                <a:tc vMerge="1">
                  <a:txBody>
                    <a:bodyPr/>
                    <a:lstStyle/>
                    <a:p>
                      <a:endParaRPr lang="en-GB" sz="1000" kern="1200">
                        <a:solidFill>
                          <a:schemeClr val="dk1"/>
                        </a:solidFill>
                        <a:latin typeface="+mn-lt"/>
                        <a:ea typeface="+mn-ea"/>
                        <a:cs typeface="+mn-cs"/>
                      </a:endParaRPr>
                    </a:p>
                  </a:txBody>
                  <a:tcPr/>
                </a:tc>
                <a:extLst>
                  <a:ext uri="{0D108BD9-81ED-4DB2-BD59-A6C34878D82A}">
                    <a16:rowId xmlns:a16="http://schemas.microsoft.com/office/drawing/2014/main" val="549377029"/>
                  </a:ext>
                </a:extLst>
              </a:tr>
              <a:tr h="250840">
                <a:tc>
                  <a:txBody>
                    <a:bodyPr/>
                    <a:lstStyle/>
                    <a:p>
                      <a:r>
                        <a:rPr lang="en-GB" sz="1000" kern="1200" dirty="0">
                          <a:solidFill>
                            <a:schemeClr val="dk1"/>
                          </a:solidFill>
                          <a:latin typeface="+mn-lt"/>
                          <a:ea typeface="+mn-ea"/>
                          <a:cs typeface="+mn-cs"/>
                          <a:hlinkClick r:id="rId14"/>
                        </a:rPr>
                        <a:t>N/A</a:t>
                      </a:r>
                      <a:endParaRPr lang="en-GB" sz="1000" kern="1200" dirty="0">
                        <a:solidFill>
                          <a:schemeClr val="dk1"/>
                        </a:solidFill>
                        <a:latin typeface="+mn-lt"/>
                        <a:ea typeface="+mn-ea"/>
                        <a:cs typeface="+mn-cs"/>
                      </a:endParaRPr>
                    </a:p>
                  </a:txBody>
                  <a:tcPr/>
                </a:tc>
                <a:tc>
                  <a:txBody>
                    <a:bodyPr/>
                    <a:lstStyle/>
                    <a:p>
                      <a:r>
                        <a:rPr lang="en-GB" sz="1000" b="0" i="0" kern="1200" dirty="0">
                          <a:solidFill>
                            <a:srgbClr val="272833"/>
                          </a:solidFill>
                          <a:effectLst/>
                          <a:latin typeface="+mn-lt"/>
                          <a:ea typeface="+mn-ea"/>
                          <a:cs typeface="+mn-cs"/>
                        </a:rPr>
                        <a:t>MHHS Supply Number Consultation</a:t>
                      </a:r>
                    </a:p>
                  </a:txBody>
                  <a:tcPr/>
                </a:tc>
                <a:tc vMerge="1">
                  <a:txBody>
                    <a:bodyPr/>
                    <a:lstStyle/>
                    <a:p>
                      <a:pPr algn="ctr"/>
                      <a:endParaRPr lang="en-GB" sz="1000" kern="1200" dirty="0">
                        <a:solidFill>
                          <a:schemeClr val="dk1"/>
                        </a:solidFill>
                        <a:latin typeface="+mn-lt"/>
                        <a:ea typeface="+mn-ea"/>
                        <a:cs typeface="+mn-cs"/>
                      </a:endParaRPr>
                    </a:p>
                  </a:txBody>
                  <a:tcPr anchor="ctr"/>
                </a:tc>
                <a:extLst>
                  <a:ext uri="{0D108BD9-81ED-4DB2-BD59-A6C34878D82A}">
                    <a16:rowId xmlns:a16="http://schemas.microsoft.com/office/drawing/2014/main" val="185695716"/>
                  </a:ext>
                </a:extLst>
              </a:tr>
            </a:tbl>
          </a:graphicData>
        </a:graphic>
      </p:graphicFrame>
    </p:spTree>
    <p:extLst>
      <p:ext uri="{BB962C8B-B14F-4D97-AF65-F5344CB8AC3E}">
        <p14:creationId xmlns:p14="http://schemas.microsoft.com/office/powerpoint/2010/main" val="2523604322"/>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0FB9CDCC5328344A3162B2D7C8A4CE2" ma:contentTypeVersion="16" ma:contentTypeDescription="Create a new document." ma:contentTypeScope="" ma:versionID="ede32156e104b9db28a12065827d15ac">
  <xsd:schema xmlns:xsd="http://www.w3.org/2001/XMLSchema" xmlns:xs="http://www.w3.org/2001/XMLSchema" xmlns:p="http://schemas.microsoft.com/office/2006/metadata/properties" xmlns:ns2="efb0c983-77a3-4edc-9303-e1cb655c76c7" xmlns:ns3="3ee84ff3-1fa2-4b0e-bbc1-9d3729ac2ba9" targetNamespace="http://schemas.microsoft.com/office/2006/metadata/properties" ma:root="true" ma:fieldsID="a8c1c2972ccccfaf548a4caf8c530352" ns2:_="" ns3:_="">
    <xsd:import namespace="efb0c983-77a3-4edc-9303-e1cb655c76c7"/>
    <xsd:import namespace="3ee84ff3-1fa2-4b0e-bbc1-9d3729ac2ba9"/>
    <xsd:element name="properties">
      <xsd:complexType>
        <xsd:sequence>
          <xsd:element name="documentManagement">
            <xsd:complexType>
              <xsd:all>
                <xsd:element ref="ns2:_Flow_SignoffStatus" minOccurs="0"/>
                <xsd:element ref="ns2:Sign_x002d_offBy"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b0c983-77a3-4edc-9303-e1cb655c76c7" elementFormDefault="qualified">
    <xsd:import namespace="http://schemas.microsoft.com/office/2006/documentManagement/types"/>
    <xsd:import namespace="http://schemas.microsoft.com/office/infopath/2007/PartnerControls"/>
    <xsd:element name="_Flow_SignoffStatus" ma:index="8" nillable="true" ma:displayName="Sign-off status" ma:internalName="Sign_x002d_off_x0020_status">
      <xsd:simpleType>
        <xsd:restriction base="dms:Text"/>
      </xsd:simpleType>
    </xsd:element>
    <xsd:element name="Sign_x002d_offBy" ma:index="9" nillable="true" ma:displayName="Sign-off By" ma:format="Dropdown" ma:list="UserInfo" ma:SharePointGroup="0" ma:internalName="Sign_x002d_off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cb18e80-c0a1-4e4c-a24b-611b5f62a90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ee84ff3-1fa2-4b0e-bbc1-9d3729ac2ba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edf0d92-15e2-4a18-8841-dbc4ae997dea}" ma:internalName="TaxCatchAll" ma:showField="CatchAllData" ma:web="3ee84ff3-1fa2-4b0e-bbc1-9d3729ac2ba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_Flow_SignoffStatus xmlns="efb0c983-77a3-4edc-9303-e1cb655c76c7" xsi:nil="true"/>
    <TaxCatchAll xmlns="3ee84ff3-1fa2-4b0e-bbc1-9d3729ac2ba9" xsi:nil="true"/>
    <lcf76f155ced4ddcb4097134ff3c332f xmlns="efb0c983-77a3-4edc-9303-e1cb655c76c7">
      <Terms xmlns="http://schemas.microsoft.com/office/infopath/2007/PartnerControls"/>
    </lcf76f155ced4ddcb4097134ff3c332f>
    <Sign_x002d_offBy xmlns="efb0c983-77a3-4edc-9303-e1cb655c76c7">
      <UserInfo>
        <DisplayName/>
        <AccountId xsi:nil="true"/>
        <AccountType/>
      </UserInfo>
    </Sign_x002d_offBy>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0358CF9-D208-4109-B268-93B055E492B1}"/>
</file>

<file path=customXml/itemProps2.xml><?xml version="1.0" encoding="utf-8"?>
<ds:datastoreItem xmlns:ds="http://schemas.openxmlformats.org/officeDocument/2006/customXml" ds:itemID="{EE966AA5-3D01-4B81-BAE0-8020A2E16EFF}">
  <ds:schemaRefs>
    <ds:schemaRef ds:uri="4611c0c4-779d-432c-9249-915996310c7e"/>
    <ds:schemaRef ds:uri="http://schemas.openxmlformats.org/package/2006/metadata/core-properties"/>
    <ds:schemaRef ds:uri="http://schemas.microsoft.com/office/2006/metadata/properties"/>
    <ds:schemaRef ds:uri="http://schemas.microsoft.com/office/infopath/2007/PartnerControls"/>
    <ds:schemaRef ds:uri="http://purl.org/dc/terms/"/>
    <ds:schemaRef ds:uri="http://purl.org/dc/dcmitype/"/>
    <ds:schemaRef ds:uri="http://schemas.microsoft.com/office/2006/documentManagement/types"/>
    <ds:schemaRef ds:uri="e3022907-c203-4c32-9298-b780fdf7431d"/>
    <ds:schemaRef ds:uri="http://www.w3.org/XML/1998/namespace"/>
    <ds:schemaRef ds:uri="http://purl.org/dc/elements/1.1/"/>
  </ds:schemaRefs>
</ds:datastoreItem>
</file>

<file path=customXml/itemProps3.xml><?xml version="1.0" encoding="utf-8"?>
<ds:datastoreItem xmlns:ds="http://schemas.openxmlformats.org/officeDocument/2006/customXml" ds:itemID="{2A513DF9-3E74-488E-B239-1C5C999E5CA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517</TotalTime>
  <Words>1097</Words>
  <Application>Microsoft Office PowerPoint</Application>
  <PresentationFormat>On-screen Show (16:9)</PresentationFormat>
  <Paragraphs>292</Paragraphs>
  <Slides>9</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REC Change   </vt:lpstr>
      <vt:lpstr>Introduction</vt:lpstr>
      <vt:lpstr>Overview of REC Changes (high level)</vt:lpstr>
      <vt:lpstr>Overview of In progress REC Changes (high level)</vt:lpstr>
      <vt:lpstr>REC Change Pipeline – In progress</vt:lpstr>
      <vt:lpstr>REC Change Pipeline – In progress</vt:lpstr>
      <vt:lpstr>REC Change Pipeline – Under Prioritisation Review</vt:lpstr>
      <vt:lpstr>REC Change Pipeline Electric only - Monitoring</vt:lpstr>
      <vt:lpstr>REC Change Pipeline Electric only - Monitoring</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Molly Haley1</cp:lastModifiedBy>
  <cp:revision>4</cp:revision>
  <dcterms:created xsi:type="dcterms:W3CDTF">2018-09-02T17:12:15Z</dcterms:created>
  <dcterms:modified xsi:type="dcterms:W3CDTF">2022-11-25T10:20:54Z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0x010100BE4A46900855F54F8B1B4A69CC14CF6B</vt:lpwstr>
  </property>
  <property fmtid="{D5CDD505-2E9C-101B-9397-08002B2CF9AE}" pid="4" name="MediaServiceImageTags">
    <vt:lpwstr/>
  </property>
</Properties>
</file>