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885" r:id="rId5"/>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rgan, Neil A" initials="MNA" lastIdx="1" clrIdx="0">
    <p:extLst>
      <p:ext uri="{19B8F6BF-5375-455C-9EA6-DF929625EA0E}">
        <p15:presenceInfo xmlns:p15="http://schemas.microsoft.com/office/powerpoint/2012/main" userId="S::neil.a.morgan@xoserve.com::6d8c68c2-074e-40cb-880a-f27a04c2b231" providerId="AD"/>
      </p:ext>
    </p:extLst>
  </p:cmAuthor>
  <p:cmAuthor id="2" name="Rigby, James" initials="RJ" lastIdx="5" clrIdx="1">
    <p:extLst>
      <p:ext uri="{19B8F6BF-5375-455C-9EA6-DF929625EA0E}">
        <p15:presenceInfo xmlns:p15="http://schemas.microsoft.com/office/powerpoint/2012/main" userId="S-1-5-21-4145888014-839675345-3125187760-6243" providerId="AD"/>
      </p:ext>
    </p:extLst>
  </p:cmAuthor>
  <p:cmAuthor id="3" name="Chris Silk" initials="CS" lastIdx="5" clrIdx="2">
    <p:extLst>
      <p:ext uri="{19B8F6BF-5375-455C-9EA6-DF929625EA0E}">
        <p15:presenceInfo xmlns:p15="http://schemas.microsoft.com/office/powerpoint/2012/main" userId="S-1-5-21-4145888014-839675345-3125187760-5160" providerId="AD"/>
      </p:ext>
    </p:extLst>
  </p:cmAuthor>
  <p:cmAuthor id="4" name="Tambe, Surfaraz" initials="TS" lastIdx="11" clrIdx="3">
    <p:extLst>
      <p:ext uri="{19B8F6BF-5375-455C-9EA6-DF929625EA0E}">
        <p15:presenceInfo xmlns:p15="http://schemas.microsoft.com/office/powerpoint/2012/main" userId="S::surfaraz.tambe@xoserve.com::21ae2c14-c22c-44a4-a0d0-23dd8613b14c" providerId="AD"/>
      </p:ext>
    </p:extLst>
  </p:cmAuthor>
  <p:cmAuthor id="5" name="Tracy OConnor" initials="TO" lastIdx="6" clrIdx="4">
    <p:extLst>
      <p:ext uri="{19B8F6BF-5375-455C-9EA6-DF929625EA0E}">
        <p15:presenceInfo xmlns:p15="http://schemas.microsoft.com/office/powerpoint/2012/main" userId="S::tracy.oconnor@xoserve.com::c165d205-f988-41c6-a790-ae0515e39fe0" providerId="AD"/>
      </p:ext>
    </p:extLst>
  </p:cmAuthor>
  <p:cmAuthor id="6" name="Tara Ross" initials="TR" lastIdx="2" clrIdx="5">
    <p:extLst>
      <p:ext uri="{19B8F6BF-5375-455C-9EA6-DF929625EA0E}">
        <p15:presenceInfo xmlns:p15="http://schemas.microsoft.com/office/powerpoint/2012/main" userId="S::tara.ross@xoserve.com::eebeb48c-0abb-434f-9a90-69fd5ba6018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CCB3B"/>
    <a:srgbClr val="FFBF00"/>
    <a:srgbClr val="FFFFFF"/>
    <a:srgbClr val="B1D6E8"/>
    <a:srgbClr val="CCFF99"/>
    <a:srgbClr val="40D1F5"/>
    <a:srgbClr val="84B8DA"/>
    <a:srgbClr val="9C4877"/>
    <a:srgbClr val="2B80B1"/>
    <a:srgbClr val="F583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B8499CC-A9D7-43AF-B8F4-35217869843B}" v="2" dt="2022-11-25T09:39:33.327"/>
    <p1510:client id="{63FC9EFB-1164-473E-840C-AB28F0508D9D}" v="143" dt="2022-11-25T07:55:34.674"/>
    <p1510:client id="{7B27314D-8E21-485A-A460-285933E04A5D}" vWet="2" dt="2022-11-24T17:20:18.264"/>
    <p1510:client id="{E712EA6A-4D72-43D9-B9D6-1AFE05FDDB3B}" v="114" dt="2022-11-24T17:23:17.06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30" d="100"/>
          <a:sy n="130" d="100"/>
        </p:scale>
        <p:origin x="-572" y="-76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niel Knott" userId="79b10534-bfbd-495e-8689-078f91c5c42f" providerId="ADAL" clId="{68679D2B-061B-4E4C-91AE-0A047D9DE7FA}"/>
    <pc:docChg chg="custSel modSld">
      <pc:chgData name="Daniel Knott" userId="79b10534-bfbd-495e-8689-078f91c5c42f" providerId="ADAL" clId="{68679D2B-061B-4E4C-91AE-0A047D9DE7FA}" dt="2022-11-23T11:44:52.321" v="124" actId="20577"/>
      <pc:docMkLst>
        <pc:docMk/>
      </pc:docMkLst>
      <pc:sldChg chg="modSp">
        <pc:chgData name="Daniel Knott" userId="79b10534-bfbd-495e-8689-078f91c5c42f" providerId="ADAL" clId="{68679D2B-061B-4E4C-91AE-0A047D9DE7FA}" dt="2022-11-23T11:44:52.321" v="124" actId="20577"/>
        <pc:sldMkLst>
          <pc:docMk/>
          <pc:sldMk cId="416191731" sldId="885"/>
        </pc:sldMkLst>
        <pc:graphicFrameChg chg="modGraphic">
          <ac:chgData name="Daniel Knott" userId="79b10534-bfbd-495e-8689-078f91c5c42f" providerId="ADAL" clId="{68679D2B-061B-4E4C-91AE-0A047D9DE7FA}" dt="2022-11-23T11:44:52.321" v="124" actId="20577"/>
          <ac:graphicFrameMkLst>
            <pc:docMk/>
            <pc:sldMk cId="416191731" sldId="885"/>
            <ac:graphicFrameMk id="4" creationId="{60E62DC6-3EBE-4901-B700-870330337CDA}"/>
          </ac:graphicFrameMkLst>
        </pc:graphicFrameChg>
      </pc:sldChg>
    </pc:docChg>
  </pc:docChgLst>
  <pc:docChgLst>
    <pc:chgData name="Tracy OConnor" userId="S::tracy.oconnor@xoserve.com::c165d205-f988-41c6-a790-ae0515e39fe0" providerId="AD" clId="Web-{5B8499CC-A9D7-43AF-B8F4-35217869843B}"/>
    <pc:docChg chg="modSld">
      <pc:chgData name="Tracy OConnor" userId="S::tracy.oconnor@xoserve.com::c165d205-f988-41c6-a790-ae0515e39fe0" providerId="AD" clId="Web-{5B8499CC-A9D7-43AF-B8F4-35217869843B}" dt="2022-11-25T09:39:33.327" v="1"/>
      <pc:docMkLst>
        <pc:docMk/>
      </pc:docMkLst>
      <pc:sldChg chg="modSp">
        <pc:chgData name="Tracy OConnor" userId="S::tracy.oconnor@xoserve.com::c165d205-f988-41c6-a790-ae0515e39fe0" providerId="AD" clId="Web-{5B8499CC-A9D7-43AF-B8F4-35217869843B}" dt="2022-11-25T09:39:33.327" v="1"/>
        <pc:sldMkLst>
          <pc:docMk/>
          <pc:sldMk cId="416191731" sldId="885"/>
        </pc:sldMkLst>
        <pc:graphicFrameChg chg="modGraphic">
          <ac:chgData name="Tracy OConnor" userId="S::tracy.oconnor@xoserve.com::c165d205-f988-41c6-a790-ae0515e39fe0" providerId="AD" clId="Web-{5B8499CC-A9D7-43AF-B8F4-35217869843B}" dt="2022-11-25T09:39:33.327" v="1"/>
          <ac:graphicFrameMkLst>
            <pc:docMk/>
            <pc:sldMk cId="416191731" sldId="885"/>
            <ac:graphicFrameMk id="4" creationId="{60E62DC6-3EBE-4901-B700-870330337CDA}"/>
          </ac:graphicFrameMkLst>
        </pc:graphicFrameChg>
      </pc:sldChg>
    </pc:docChg>
  </pc:docChgLst>
  <pc:docChgLst>
    <pc:chgData name="Surfaraz Tambe" userId="21ae2c14-c22c-44a4-a0d0-23dd8613b14c" providerId="ADAL" clId="{63FC9EFB-1164-473E-840C-AB28F0508D9D}"/>
    <pc:docChg chg="custSel modSld">
      <pc:chgData name="Surfaraz Tambe" userId="21ae2c14-c22c-44a4-a0d0-23dd8613b14c" providerId="ADAL" clId="{63FC9EFB-1164-473E-840C-AB28F0508D9D}" dt="2022-11-25T07:55:46.632" v="207" actId="20577"/>
      <pc:docMkLst>
        <pc:docMk/>
      </pc:docMkLst>
      <pc:sldChg chg="addSp delSp modSp mod">
        <pc:chgData name="Surfaraz Tambe" userId="21ae2c14-c22c-44a4-a0d0-23dd8613b14c" providerId="ADAL" clId="{63FC9EFB-1164-473E-840C-AB28F0508D9D}" dt="2022-11-25T07:55:46.632" v="207" actId="20577"/>
        <pc:sldMkLst>
          <pc:docMk/>
          <pc:sldMk cId="416191731" sldId="885"/>
        </pc:sldMkLst>
        <pc:grpChg chg="mod">
          <ac:chgData name="Surfaraz Tambe" userId="21ae2c14-c22c-44a4-a0d0-23dd8613b14c" providerId="ADAL" clId="{63FC9EFB-1164-473E-840C-AB28F0508D9D}" dt="2022-11-23T12:09:51.527" v="160" actId="1076"/>
          <ac:grpSpMkLst>
            <pc:docMk/>
            <pc:sldMk cId="416191731" sldId="885"/>
            <ac:grpSpMk id="21" creationId="{7F69C754-A2B7-42E7-A95D-34326B9ADA63}"/>
          </ac:grpSpMkLst>
        </pc:grpChg>
        <pc:graphicFrameChg chg="mod modGraphic">
          <ac:chgData name="Surfaraz Tambe" userId="21ae2c14-c22c-44a4-a0d0-23dd8613b14c" providerId="ADAL" clId="{63FC9EFB-1164-473E-840C-AB28F0508D9D}" dt="2022-11-25T07:55:46.632" v="207" actId="20577"/>
          <ac:graphicFrameMkLst>
            <pc:docMk/>
            <pc:sldMk cId="416191731" sldId="885"/>
            <ac:graphicFrameMk id="4" creationId="{60E62DC6-3EBE-4901-B700-870330337CDA}"/>
          </ac:graphicFrameMkLst>
        </pc:graphicFrameChg>
        <pc:picChg chg="add mod">
          <ac:chgData name="Surfaraz Tambe" userId="21ae2c14-c22c-44a4-a0d0-23dd8613b14c" providerId="ADAL" clId="{63FC9EFB-1164-473E-840C-AB28F0508D9D}" dt="2022-11-23T12:09:55.025" v="161" actId="14100"/>
          <ac:picMkLst>
            <pc:docMk/>
            <pc:sldMk cId="416191731" sldId="885"/>
            <ac:picMk id="18" creationId="{E73FDDD3-4033-4EBB-AA0B-B3FA4D706231}"/>
          </ac:picMkLst>
        </pc:picChg>
        <pc:picChg chg="del">
          <ac:chgData name="Surfaraz Tambe" userId="21ae2c14-c22c-44a4-a0d0-23dd8613b14c" providerId="ADAL" clId="{63FC9EFB-1164-473E-840C-AB28F0508D9D}" dt="2022-11-23T12:09:36.451" v="153" actId="478"/>
          <ac:picMkLst>
            <pc:docMk/>
            <pc:sldMk cId="416191731" sldId="885"/>
            <ac:picMk id="19" creationId="{8C583095-AD84-463A-A751-6E538D6CA6BF}"/>
          </ac:picMkLst>
        </pc:picChg>
      </pc:sldChg>
    </pc:docChg>
  </pc:docChgLst>
  <pc:docChgLst>
    <pc:chgData name="Tracy OConnor" userId="S::tracy.oconnor@xoserve.com::c165d205-f988-41c6-a790-ae0515e39fe0" providerId="AD" clId="Web-{E712EA6A-4D72-43D9-B9D6-1AFE05FDDB3B}"/>
    <pc:docChg chg="modSld">
      <pc:chgData name="Tracy OConnor" userId="S::tracy.oconnor@xoserve.com::c165d205-f988-41c6-a790-ae0515e39fe0" providerId="AD" clId="Web-{E712EA6A-4D72-43D9-B9D6-1AFE05FDDB3B}" dt="2022-11-24T17:23:07.425" v="99"/>
      <pc:docMkLst>
        <pc:docMk/>
      </pc:docMkLst>
      <pc:sldChg chg="modSp">
        <pc:chgData name="Tracy OConnor" userId="S::tracy.oconnor@xoserve.com::c165d205-f988-41c6-a790-ae0515e39fe0" providerId="AD" clId="Web-{E712EA6A-4D72-43D9-B9D6-1AFE05FDDB3B}" dt="2022-11-24T17:23:07.425" v="99"/>
        <pc:sldMkLst>
          <pc:docMk/>
          <pc:sldMk cId="416191731" sldId="885"/>
        </pc:sldMkLst>
        <pc:graphicFrameChg chg="mod modGraphic">
          <ac:chgData name="Tracy OConnor" userId="S::tracy.oconnor@xoserve.com::c165d205-f988-41c6-a790-ae0515e39fe0" providerId="AD" clId="Web-{E712EA6A-4D72-43D9-B9D6-1AFE05FDDB3B}" dt="2022-11-24T17:23:07.425" v="99"/>
          <ac:graphicFrameMkLst>
            <pc:docMk/>
            <pc:sldMk cId="416191731" sldId="885"/>
            <ac:graphicFrameMk id="4" creationId="{60E62DC6-3EBE-4901-B700-870330337CDA}"/>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C7C86-2D66-4C55-8F99-E153512351BA}" type="datetimeFigureOut">
              <a:rPr lang="en-GB" smtClean="0"/>
              <a:t>25/11/2022</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A2357B9-A31F-4FC7-A38A-70DF36F645F3}" type="slidenum">
              <a:rPr lang="en-GB" smtClean="0"/>
              <a:t>1</a:t>
            </a:fld>
            <a:endParaRPr lang="en-GB"/>
          </a:p>
        </p:txBody>
      </p:sp>
    </p:spTree>
    <p:extLst>
      <p:ext uri="{BB962C8B-B14F-4D97-AF65-F5344CB8AC3E}">
        <p14:creationId xmlns:p14="http://schemas.microsoft.com/office/powerpoint/2010/main" val="273187551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3130393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60E62DC6-3EBE-4901-B700-870330337CDA}"/>
              </a:ext>
            </a:extLst>
          </p:cNvPr>
          <p:cNvGraphicFramePr>
            <a:graphicFrameLocks/>
          </p:cNvGraphicFramePr>
          <p:nvPr>
            <p:extLst>
              <p:ext uri="{D42A27DB-BD31-4B8C-83A1-F6EECF244321}">
                <p14:modId xmlns:p14="http://schemas.microsoft.com/office/powerpoint/2010/main" val="423473795"/>
              </p:ext>
            </p:extLst>
          </p:nvPr>
        </p:nvGraphicFramePr>
        <p:xfrm>
          <a:off x="193884" y="505200"/>
          <a:ext cx="8756232" cy="4472429"/>
        </p:xfrm>
        <a:graphic>
          <a:graphicData uri="http://schemas.openxmlformats.org/drawingml/2006/table">
            <a:tbl>
              <a:tblPr firstRow="1" bandRow="1"/>
              <a:tblGrid>
                <a:gridCol w="1705070">
                  <a:extLst>
                    <a:ext uri="{9D8B030D-6E8A-4147-A177-3AD203B41FA5}">
                      <a16:colId xmlns:a16="http://schemas.microsoft.com/office/drawing/2014/main" val="20000"/>
                    </a:ext>
                  </a:extLst>
                </a:gridCol>
                <a:gridCol w="2273444">
                  <a:extLst>
                    <a:ext uri="{9D8B030D-6E8A-4147-A177-3AD203B41FA5}">
                      <a16:colId xmlns:a16="http://schemas.microsoft.com/office/drawing/2014/main" val="20001"/>
                    </a:ext>
                  </a:extLst>
                </a:gridCol>
                <a:gridCol w="183287">
                  <a:extLst>
                    <a:ext uri="{9D8B030D-6E8A-4147-A177-3AD203B41FA5}">
                      <a16:colId xmlns:a16="http://schemas.microsoft.com/office/drawing/2014/main" val="20002"/>
                    </a:ext>
                  </a:extLst>
                </a:gridCol>
                <a:gridCol w="2185309">
                  <a:extLst>
                    <a:ext uri="{9D8B030D-6E8A-4147-A177-3AD203B41FA5}">
                      <a16:colId xmlns:a16="http://schemas.microsoft.com/office/drawing/2014/main" val="2880710429"/>
                    </a:ext>
                  </a:extLst>
                </a:gridCol>
                <a:gridCol w="2409122">
                  <a:extLst>
                    <a:ext uri="{9D8B030D-6E8A-4147-A177-3AD203B41FA5}">
                      <a16:colId xmlns:a16="http://schemas.microsoft.com/office/drawing/2014/main" val="20003"/>
                    </a:ext>
                  </a:extLst>
                </a:gridCol>
              </a:tblGrid>
              <a:tr h="240574">
                <a:tc rowSpan="2">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endParaRPr lang="en-GB" sz="1050" kern="1200" baseline="0">
                        <a:solidFill>
                          <a:schemeClr val="bg1"/>
                        </a:solidFill>
                        <a:latin typeface="Arial"/>
                        <a:ea typeface="+mn-ea"/>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4">
                  <a:txBody>
                    <a:bodyPr/>
                    <a:lstStyle/>
                    <a:p>
                      <a:pPr algn="ctr"/>
                      <a:r>
                        <a:rPr lang="en-GB" sz="1050" b="1" i="0">
                          <a:solidFill>
                            <a:srgbClr val="FFFFFF"/>
                          </a:solidFill>
                          <a:latin typeface="+mn-lt"/>
                          <a:cs typeface="Arial"/>
                        </a:rPr>
                        <a:t>Overall</a:t>
                      </a:r>
                      <a:r>
                        <a:rPr lang="en-GB" sz="1050" b="1" i="0" baseline="0">
                          <a:solidFill>
                            <a:srgbClr val="FFFFFF"/>
                          </a:solidFill>
                          <a:latin typeface="+mn-lt"/>
                          <a:cs typeface="Arial"/>
                        </a:rPr>
                        <a:t> Project RAG Status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hMerge="1">
                  <a:txBody>
                    <a:bodyPr/>
                    <a:lstStyle/>
                    <a:p>
                      <a:pPr algn="ctr"/>
                      <a:endParaRPr lang="en-GB" sz="1800">
                        <a:solidFill>
                          <a:schemeClr val="tx1"/>
                        </a:solidFill>
                      </a:endParaRPr>
                    </a:p>
                  </a:txBody>
                  <a:tcPr marL="91435" marR="91435" marT="45718" marB="4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hMerge="1">
                  <a:txBody>
                    <a:bodyPr/>
                    <a:lstStyle/>
                    <a:p>
                      <a:endParaRPr lang="en-GB"/>
                    </a:p>
                  </a:txBody>
                  <a:tcPr/>
                </a:tc>
                <a:tc hMerge="1">
                  <a:txBody>
                    <a:bodyPr/>
                    <a:lstStyle/>
                    <a:p>
                      <a:pPr algn="ctr"/>
                      <a:endParaRPr lang="en-GB" sz="1600">
                        <a:solidFill>
                          <a:schemeClr val="tx1"/>
                        </a:solidFill>
                      </a:endParaRPr>
                    </a:p>
                  </a:txBody>
                  <a:tcPr marL="91435" marR="91435" marT="45724" marB="45724">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extLst>
                  <a:ext uri="{0D108BD9-81ED-4DB2-BD59-A6C34878D82A}">
                    <a16:rowId xmlns:a16="http://schemas.microsoft.com/office/drawing/2014/main" val="10000"/>
                  </a:ext>
                </a:extLst>
              </a:tr>
              <a:tr h="226134">
                <a:tc vMerge="1">
                  <a:txBody>
                    <a:bodyPr/>
                    <a:lstStyle/>
                    <a:p>
                      <a:pPr algn="ctr"/>
                      <a:endParaRPr lang="en-GB" sz="1800"/>
                    </a:p>
                  </a:txBody>
                  <a:tcPr marL="91426" marR="91426" marT="45682" marB="456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050" b="1">
                          <a:solidFill>
                            <a:schemeClr val="bg1"/>
                          </a:solidFill>
                          <a:latin typeface="+mn-lt"/>
                          <a:cs typeface="Arial"/>
                        </a:rPr>
                        <a:t>Schedule</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a:solidFill>
                            <a:schemeClr val="bg1"/>
                          </a:solidFill>
                          <a:latin typeface="+mn-lt"/>
                          <a:cs typeface="Arial"/>
                        </a:rPr>
                        <a:t>Risks and Issues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algn="ctr"/>
                      <a:endParaRPr lang="en-GB" sz="1050" b="1">
                        <a:solidFill>
                          <a:schemeClr val="bg1"/>
                        </a:solidFill>
                        <a:latin typeface="+mn-lt"/>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a:solidFill>
                            <a:schemeClr val="bg1"/>
                          </a:solidFill>
                          <a:latin typeface="Arial"/>
                          <a:cs typeface="Arial"/>
                        </a:rPr>
                        <a:t>Cost</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10001"/>
                  </a:ext>
                </a:extLst>
              </a:tr>
              <a:tr h="226134">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a:solidFill>
                            <a:schemeClr val="bg1"/>
                          </a:solidFill>
                          <a:latin typeface="Arial"/>
                          <a:cs typeface="Arial"/>
                        </a:rPr>
                        <a:t>RAG</a:t>
                      </a:r>
                      <a:r>
                        <a:rPr lang="en-GB" sz="1050" b="1" baseline="0">
                          <a:solidFill>
                            <a:schemeClr val="bg1"/>
                          </a:solidFill>
                          <a:latin typeface="Arial"/>
                          <a:cs typeface="Arial"/>
                        </a:rPr>
                        <a:t> Status</a:t>
                      </a:r>
                      <a:endParaRPr lang="en-GB" sz="1050" b="1">
                        <a:solidFill>
                          <a:schemeClr val="bg1"/>
                        </a:solidFill>
                        <a:latin typeface="Arial"/>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endParaRPr lang="en-GB" sz="1050" b="1">
                        <a:solidFill>
                          <a:schemeClr val="bg1"/>
                        </a:solidFill>
                        <a:latin typeface="+mn-lt"/>
                        <a:cs typeface="Arial"/>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endParaRPr lang="en-GB" sz="1050" b="1" kern="1200">
                        <a:solidFill>
                          <a:schemeClr val="bg1"/>
                        </a:solidFill>
                        <a:latin typeface="+mn-lt"/>
                        <a:ea typeface="+mn-ea"/>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hMerge="1">
                  <a:txBody>
                    <a:bodyPr/>
                    <a:lstStyle/>
                    <a:p>
                      <a:pPr marL="0" algn="ctr" defTabSz="457200" rtl="0" eaLnBrk="1" latinLnBrk="0" hangingPunct="1"/>
                      <a:endParaRPr lang="en-GB" sz="1050" b="1" kern="1200">
                        <a:solidFill>
                          <a:schemeClr val="bg1"/>
                        </a:solidFill>
                        <a:latin typeface="+mn-lt"/>
                        <a:ea typeface="+mn-ea"/>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endParaRPr lang="en-GB" sz="1050" b="1" kern="1200">
                        <a:solidFill>
                          <a:schemeClr val="bg1"/>
                        </a:solidFill>
                        <a:latin typeface="Arial"/>
                        <a:ea typeface="+mn-ea"/>
                        <a:cs typeface="Arial"/>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extLst>
                  <a:ext uri="{0D108BD9-81ED-4DB2-BD59-A6C34878D82A}">
                    <a16:rowId xmlns:a16="http://schemas.microsoft.com/office/drawing/2014/main" val="10002"/>
                  </a:ext>
                </a:extLst>
              </a:tr>
              <a:tr h="186062">
                <a:tc gridSpan="5">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a:solidFill>
                            <a:schemeClr val="bg1"/>
                          </a:solidFill>
                          <a:latin typeface="+mn-lt"/>
                          <a:cs typeface="Arial"/>
                        </a:rPr>
                        <a:t>                                             Status</a:t>
                      </a:r>
                      <a:r>
                        <a:rPr lang="en-GB" sz="1050" b="1" baseline="0">
                          <a:solidFill>
                            <a:schemeClr val="bg1"/>
                          </a:solidFill>
                          <a:latin typeface="+mn-lt"/>
                          <a:cs typeface="Arial"/>
                        </a:rPr>
                        <a:t> Justification</a:t>
                      </a:r>
                      <a:endParaRPr lang="en-GB">
                        <a:latin typeface="+mn-lt"/>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algn="ctr"/>
                      <a:endParaRPr lang="en-GB">
                        <a:latin typeface="+mn-lt"/>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algn="ctr"/>
                      <a:endParaRPr lang="en-GB"/>
                    </a:p>
                  </a:txBody>
                  <a:tcPr>
                    <a:solidFill>
                      <a:srgbClr val="FFC000"/>
                    </a:solidFill>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lnT w="12700" cap="flat" cmpd="sng" algn="ctr">
                      <a:solidFill>
                        <a:sysClr val="windowText" lastClr="000000"/>
                      </a:solidFill>
                      <a:prstDash val="solid"/>
                      <a:round/>
                      <a:headEnd type="none" w="med" len="med"/>
                      <a:tailEnd type="none" w="med" len="med"/>
                    </a:lnT>
                  </a:tcPr>
                </a:tc>
                <a:extLst>
                  <a:ext uri="{0D108BD9-81ED-4DB2-BD59-A6C34878D82A}">
                    <a16:rowId xmlns:a16="http://schemas.microsoft.com/office/drawing/2014/main" val="10003"/>
                  </a:ext>
                </a:extLst>
              </a:tr>
              <a:tr h="1871006">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50" b="1" kern="1200" baseline="0">
                          <a:solidFill>
                            <a:schemeClr val="bg1"/>
                          </a:solidFill>
                          <a:latin typeface="Arial"/>
                          <a:ea typeface="+mn-ea"/>
                          <a:cs typeface="Arial"/>
                        </a:rPr>
                        <a:t>Schedule</a:t>
                      </a:r>
                    </a:p>
                    <a:p>
                      <a:pPr algn="ctr"/>
                      <a:endParaRPr lang="en-GB" sz="1050" b="1" baseline="0">
                        <a:solidFill>
                          <a:schemeClr val="bg1"/>
                        </a:solidFill>
                        <a:latin typeface="Arial" panose="020B0604020202020204" pitchFamily="34" charset="0"/>
                        <a:cs typeface="Arial" panose="020B0604020202020204" pitchFamily="34" charset="0"/>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2">
                  <a:txBody>
                    <a:bodyPr/>
                    <a:lstStyle/>
                    <a:p>
                      <a:pPr marL="0" indent="0" algn="l">
                        <a:buFont typeface="Arial" panose="020B0604020202020204" pitchFamily="34" charset="0"/>
                        <a:buNone/>
                      </a:pPr>
                      <a:r>
                        <a:rPr lang="en-GB" sz="700" b="0" i="0" u="none" strike="noStrike" kern="1200" cap="none" normalizeH="0" baseline="0" dirty="0">
                          <a:ln>
                            <a:noFill/>
                          </a:ln>
                          <a:solidFill>
                            <a:schemeClr val="tx1"/>
                          </a:solidFill>
                          <a:effectLst/>
                          <a:latin typeface="+mn-lt"/>
                          <a:ea typeface="+mn-ea"/>
                          <a:cs typeface="+mn-cs"/>
                        </a:rPr>
                        <a:t>Overall release is tracking on target; </a:t>
                      </a:r>
                      <a:r>
                        <a:rPr lang="en-GB" sz="700" b="1" i="0" u="none" strike="noStrike" kern="1200" cap="none" normalizeH="0" baseline="0" dirty="0">
                          <a:ln>
                            <a:noFill/>
                          </a:ln>
                          <a:solidFill>
                            <a:srgbClr val="00B050"/>
                          </a:solidFill>
                          <a:effectLst/>
                          <a:latin typeface="+mn-lt"/>
                          <a:ea typeface="+mn-ea"/>
                          <a:cs typeface="+mn-cs"/>
                        </a:rPr>
                        <a:t>Green</a:t>
                      </a:r>
                      <a:r>
                        <a:rPr lang="en-GB" sz="700" b="1" i="0" u="none" strike="noStrike" kern="1200" cap="none" normalizeH="0" baseline="0" dirty="0">
                          <a:ln>
                            <a:noFill/>
                          </a:ln>
                          <a:solidFill>
                            <a:schemeClr val="tx1"/>
                          </a:solidFill>
                          <a:effectLst/>
                          <a:latin typeface="+mn-lt"/>
                          <a:ea typeface="+mn-ea"/>
                          <a:cs typeface="+mn-cs"/>
                        </a:rPr>
                        <a:t>, </a:t>
                      </a:r>
                      <a:r>
                        <a:rPr lang="en-GB" sz="700" b="0" i="0" u="none" strike="noStrike" kern="1200" cap="none" normalizeH="0" baseline="0" dirty="0">
                          <a:ln>
                            <a:noFill/>
                          </a:ln>
                          <a:solidFill>
                            <a:schemeClr val="tx1"/>
                          </a:solidFill>
                          <a:effectLst/>
                          <a:latin typeface="+mn-lt"/>
                          <a:ea typeface="+mn-ea"/>
                          <a:cs typeface="+mn-cs"/>
                        </a:rPr>
                        <a:t>UK Link system testing phase completed on 28/10 as per plan. </a:t>
                      </a:r>
                      <a:r>
                        <a:rPr lang="en-GB" sz="700" b="0">
                          <a:solidFill>
                            <a:schemeClr val="tx1"/>
                          </a:solidFill>
                          <a:effectLst/>
                          <a:latin typeface="+mn-lt"/>
                          <a:ea typeface="+mn-ea"/>
                          <a:cs typeface="Poppins"/>
                        </a:rPr>
                        <a:t>Currently on track to complete user acceptance testing phase 08/12, with regression testing prep in progress and test execution commencing on 12/12</a:t>
                      </a:r>
                      <a:endParaRPr lang="en-GB" sz="700" b="0" i="0" u="none" strike="noStrike" kern="1200" cap="none" normalizeH="0" baseline="0">
                        <a:ln>
                          <a:noFill/>
                        </a:ln>
                        <a:solidFill>
                          <a:schemeClr val="tx1"/>
                        </a:solidFill>
                        <a:effectLst/>
                        <a:latin typeface="+mn-lt"/>
                        <a:ea typeface="+mn-ea"/>
                        <a:cs typeface="Poppins"/>
                      </a:endParaRPr>
                    </a:p>
                    <a:p>
                      <a:pPr marL="0" indent="0" algn="l">
                        <a:buFont typeface="Arial" panose="020B0604020202020204" pitchFamily="34" charset="0"/>
                        <a:buNone/>
                      </a:pPr>
                      <a:endParaRPr lang="en-US" sz="700" b="1" dirty="0">
                        <a:latin typeface="+mn-lt"/>
                      </a:endParaRPr>
                    </a:p>
                    <a:p>
                      <a:pPr marL="0" indent="0" algn="l">
                        <a:buFont typeface="Arial" panose="020B0604020202020204" pitchFamily="34" charset="0"/>
                        <a:buNone/>
                      </a:pPr>
                      <a:r>
                        <a:rPr lang="en-US" sz="700" b="1" dirty="0">
                          <a:latin typeface="+mn-lt"/>
                        </a:rPr>
                        <a:t>Progress update:</a:t>
                      </a:r>
                    </a:p>
                    <a:p>
                      <a:pPr marL="171450" indent="-171450" algn="l">
                        <a:buFont typeface="Arial" panose="020B0604020202020204" pitchFamily="34" charset="0"/>
                        <a:buChar char="•"/>
                      </a:pPr>
                      <a:r>
                        <a:rPr lang="en-US" sz="700" dirty="0">
                          <a:latin typeface="+mn-lt"/>
                        </a:rPr>
                        <a:t>UK Link system testing completed on 28/10</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700" dirty="0">
                          <a:latin typeface="+mn-lt"/>
                        </a:rPr>
                        <a:t>DDP build for XRN4990 in progress, delivery on track to complete by 20/01</a:t>
                      </a:r>
                    </a:p>
                    <a:p>
                      <a:pPr marL="171450" indent="-171450" algn="l">
                        <a:buFont typeface="Arial" panose="020B0604020202020204" pitchFamily="34" charset="0"/>
                        <a:buChar char="•"/>
                      </a:pPr>
                      <a:r>
                        <a:rPr lang="en-US" sz="700" dirty="0">
                          <a:latin typeface="+mn-lt"/>
                        </a:rPr>
                        <a:t>User acceptance testing on track to complete 08/12</a:t>
                      </a:r>
                    </a:p>
                    <a:p>
                      <a:pPr marL="171450" indent="-171450" algn="l">
                        <a:buFont typeface="Arial" panose="020B0604020202020204" pitchFamily="34" charset="0"/>
                        <a:buChar char="•"/>
                      </a:pPr>
                      <a:r>
                        <a:rPr lang="en-US" sz="700" dirty="0">
                          <a:latin typeface="+mn-lt"/>
                        </a:rPr>
                        <a:t>Regression testing preparation in progress, test case execution to commence on 12/12</a:t>
                      </a:r>
                    </a:p>
                    <a:p>
                      <a:pPr marL="0" indent="0" algn="l">
                        <a:buFont typeface="Arial" panose="020B0604020202020204" pitchFamily="34" charset="0"/>
                        <a:buNone/>
                      </a:pPr>
                      <a:endParaRPr lang="en-US" sz="700" dirty="0">
                        <a:latin typeface="+mn-lt"/>
                      </a:endParaRPr>
                    </a:p>
                    <a:p>
                      <a:pPr marL="0" indent="0" algn="l">
                        <a:buNone/>
                      </a:pPr>
                      <a:r>
                        <a:rPr lang="en-GB" sz="700" b="1" i="0" u="none" strike="noStrike" kern="1200" cap="none" normalizeH="0" baseline="0" dirty="0">
                          <a:ln>
                            <a:noFill/>
                          </a:ln>
                          <a:solidFill>
                            <a:schemeClr val="tx1"/>
                          </a:solidFill>
                          <a:effectLst/>
                          <a:latin typeface="+mn-lt"/>
                          <a:ea typeface="+mn-ea"/>
                          <a:cs typeface="+mn-cs"/>
                        </a:rPr>
                        <a:t>Decision in December </a:t>
                      </a:r>
                      <a:r>
                        <a:rPr lang="en-GB" sz="700" b="1" i="0" u="none" strike="noStrike" kern="1200" cap="none" normalizeH="0" baseline="0" dirty="0" err="1">
                          <a:ln>
                            <a:noFill/>
                          </a:ln>
                          <a:solidFill>
                            <a:schemeClr val="tx1"/>
                          </a:solidFill>
                          <a:effectLst/>
                          <a:latin typeface="+mn-lt"/>
                          <a:ea typeface="+mn-ea"/>
                          <a:cs typeface="+mn-cs"/>
                        </a:rPr>
                        <a:t>ChMC</a:t>
                      </a:r>
                      <a:r>
                        <a:rPr lang="en-GB" sz="700" b="0" i="0" u="none" strike="noStrike" kern="1200" cap="none" normalizeH="0" baseline="0" dirty="0">
                          <a:ln>
                            <a:noFill/>
                          </a:ln>
                          <a:solidFill>
                            <a:schemeClr val="tx1"/>
                          </a:solidFill>
                          <a:effectLst/>
                          <a:latin typeface="+mn-lt"/>
                          <a:ea typeface="+mn-ea"/>
                          <a:cs typeface="+mn-cs"/>
                        </a:rPr>
                        <a:t>: </a:t>
                      </a:r>
                    </a:p>
                    <a:p>
                      <a:pPr marL="0" lvl="0" indent="0" algn="l">
                        <a:buNone/>
                      </a:pPr>
                      <a:r>
                        <a:rPr lang="en-GB" sz="700" b="0" i="0" u="none" strike="noStrike" kern="1200" cap="none" normalizeH="0" baseline="0" dirty="0">
                          <a:ln>
                            <a:noFill/>
                          </a:ln>
                          <a:solidFill>
                            <a:schemeClr val="tx1"/>
                          </a:solidFill>
                          <a:effectLst/>
                          <a:latin typeface="+mn-lt"/>
                          <a:ea typeface="+mn-ea"/>
                          <a:cs typeface="+mn-cs"/>
                        </a:rPr>
                        <a:t>XRN5298 </a:t>
                      </a:r>
                      <a:r>
                        <a:rPr lang="en-US" sz="700" b="0" i="0" kern="1200" dirty="0">
                          <a:solidFill>
                            <a:schemeClr val="tx1"/>
                          </a:solidFill>
                          <a:effectLst/>
                          <a:latin typeface="+mn-lt"/>
                          <a:ea typeface="+mn-ea"/>
                          <a:cs typeface="+mn-cs"/>
                        </a:rPr>
                        <a:t>Detailed design change pack approval</a:t>
                      </a:r>
                      <a:endParaRPr lang="en-GB" sz="700" b="0" i="0" u="none" strike="noStrike" kern="1200" cap="none" normalizeH="0" baseline="0" dirty="0">
                        <a:ln>
                          <a:noFill/>
                        </a:ln>
                        <a:solidFill>
                          <a:schemeClr val="tx1"/>
                        </a:solidFill>
                        <a:effectLst/>
                        <a:latin typeface="+mn-lt"/>
                        <a:ea typeface="+mn-ea"/>
                        <a:cs typeface="+mn-cs"/>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indent="0" algn="l">
                        <a:buFont typeface="Arial" panose="020B0604020202020204" pitchFamily="34" charset="0"/>
                        <a:buNone/>
                      </a:pPr>
                      <a:endParaRPr lang="en-US" sz="800"/>
                    </a:p>
                    <a:p>
                      <a:pPr marL="0" indent="0" algn="l">
                        <a:buNone/>
                      </a:pPr>
                      <a:r>
                        <a:rPr lang="en-US" sz="700"/>
                        <a:t>  </a:t>
                      </a:r>
                    </a:p>
                    <a:p>
                      <a:pPr marL="0" indent="0" algn="l">
                        <a:buNone/>
                      </a:pPr>
                      <a:endParaRPr lang="en-US" sz="700"/>
                    </a:p>
                    <a:p>
                      <a:pPr marL="0" indent="0" algn="l">
                        <a:buNone/>
                      </a:pPr>
                      <a:endParaRPr lang="en-US" sz="700"/>
                    </a:p>
                    <a:p>
                      <a:pPr marL="0" indent="0" algn="l">
                        <a:buNone/>
                      </a:pPr>
                      <a:endParaRPr lang="en-US" sz="700"/>
                    </a:p>
                    <a:p>
                      <a:pPr marL="0" indent="0" algn="l">
                        <a:buNone/>
                      </a:pPr>
                      <a:endParaRPr lang="en-US" sz="700"/>
                    </a:p>
                    <a:p>
                      <a:pPr marL="171450" indent="-171450" algn="l">
                        <a:buFont typeface="Arial" panose="020B0604020202020204" pitchFamily="34" charset="0"/>
                        <a:buChar char="•"/>
                      </a:pPr>
                      <a:endParaRPr lang="en-US" sz="800"/>
                    </a:p>
                    <a:p>
                      <a:pPr marL="0" indent="0" algn="l">
                        <a:buFont typeface="Arial" panose="020B0604020202020204" pitchFamily="34" charset="0"/>
                        <a:buNone/>
                      </a:pPr>
                      <a:endParaRPr lang="en-US" sz="800"/>
                    </a:p>
                    <a:p>
                      <a:pPr marL="0" indent="0" algn="l">
                        <a:buFont typeface="Arial" panose="020B0604020202020204" pitchFamily="34" charset="0"/>
                        <a:buNone/>
                      </a:pPr>
                      <a:endParaRPr lang="en-US" sz="800"/>
                    </a:p>
                    <a:p>
                      <a:pPr marL="171450" indent="-171450" algn="l">
                        <a:buFont typeface="Arial" panose="020B0604020202020204" pitchFamily="34" charset="0"/>
                        <a:buChar char="•"/>
                      </a:pPr>
                      <a:endParaRPr lang="en-US" sz="800"/>
                    </a:p>
                    <a:p>
                      <a:pPr marL="171450" indent="-171450" algn="l">
                        <a:buFont typeface="Arial" panose="020B0604020202020204" pitchFamily="34" charset="0"/>
                        <a:buChar char="•"/>
                      </a:pPr>
                      <a:endParaRPr lang="en-US" sz="800"/>
                    </a:p>
                    <a:p>
                      <a:pPr marL="0" indent="0" algn="l">
                        <a:buFont typeface="Arial" panose="020B0604020202020204" pitchFamily="34" charset="0"/>
                        <a:buNone/>
                      </a:pPr>
                      <a:endParaRPr lang="en-US" sz="800"/>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5"/>
                  </a:ext>
                </a:extLst>
              </a:tr>
              <a:tr h="159214">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baseline="0">
                          <a:solidFill>
                            <a:schemeClr val="bg1"/>
                          </a:solidFill>
                          <a:latin typeface="Arial"/>
                          <a:cs typeface="Arial"/>
                        </a:rPr>
                        <a:t>Risks and Issues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4">
                  <a:txBody>
                    <a:bodyPr/>
                    <a:lstStyle/>
                    <a:p>
                      <a:r>
                        <a:rPr lang="en-US" sz="700" b="0" i="0" kern="1200">
                          <a:solidFill>
                            <a:schemeClr val="tx1"/>
                          </a:solidFill>
                          <a:effectLst/>
                          <a:latin typeface="+mn-lt"/>
                          <a:ea typeface="+mn-ea"/>
                          <a:cs typeface="+mn-cs"/>
                        </a:rPr>
                        <a:t>XRN5298: There is a risk that UNC Modification 0799 will not be approved, leading to delays in build activities or a need to rework the proposed solution being delivered under XRN5298 in its entirety. While ChMC approved the move to deliver this change at risk under the assumption that the MOD will be approved, any potential regret spend associated with this change should this not be the case increases as build activities continue to progress.</a:t>
                      </a:r>
                    </a:p>
                    <a:p>
                      <a:endParaRPr lang="en-US" sz="700" b="0" i="0" kern="1200">
                        <a:solidFill>
                          <a:schemeClr val="tx1"/>
                        </a:solidFill>
                        <a:effectLst/>
                        <a:latin typeface="+mn-lt"/>
                        <a:ea typeface="+mn-ea"/>
                        <a:cs typeface="+mn-cs"/>
                      </a:endParaRPr>
                    </a:p>
                    <a:p>
                      <a:r>
                        <a:rPr lang="en-US" sz="700" b="0" i="0" kern="1200">
                          <a:solidFill>
                            <a:schemeClr val="tx1"/>
                          </a:solidFill>
                          <a:effectLst/>
                          <a:latin typeface="+mn-lt"/>
                          <a:ea typeface="+mn-ea"/>
                          <a:cs typeface="+mn-cs"/>
                        </a:rPr>
                        <a:t>Update – UNC799 was approved on 18/11/22. Detailed design change pack to be presented for approval in December ChMC</a:t>
                      </a:r>
                    </a:p>
                    <a:p>
                      <a:pPr marL="0" marR="0" lvl="0" indent="0" algn="l" defTabSz="914400" rtl="0" eaLnBrk="1" fontAlgn="b" latinLnBrk="0" hangingPunct="1">
                        <a:lnSpc>
                          <a:spcPct val="100000"/>
                        </a:lnSpc>
                        <a:spcBef>
                          <a:spcPts val="0"/>
                        </a:spcBef>
                        <a:spcAft>
                          <a:spcPts val="0"/>
                        </a:spcAft>
                        <a:buClrTx/>
                        <a:buSzTx/>
                        <a:buFontTx/>
                        <a:buNone/>
                        <a:tabLst/>
                        <a:defRPr/>
                      </a:pPr>
                      <a:endParaRPr lang="en-US" sz="600" b="0" i="0" u="none" strike="noStrike" kern="1200">
                        <a:solidFill>
                          <a:schemeClr val="tx1"/>
                        </a:solidFill>
                        <a:effectLst/>
                        <a:latin typeface="Arial"/>
                        <a:ea typeface="+mn-ea"/>
                        <a:cs typeface="+mn-cs"/>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6"/>
                  </a:ext>
                </a:extLst>
              </a:tr>
              <a:tr h="15575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baseline="0">
                          <a:solidFill>
                            <a:schemeClr val="bg1"/>
                          </a:solidFill>
                          <a:latin typeface="Arial"/>
                          <a:cs typeface="Arial"/>
                        </a:rPr>
                        <a:t>Cost</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4">
                  <a:txBody>
                    <a:bodyPr/>
                    <a:lstStyle/>
                    <a:p>
                      <a:pPr marL="0" lvl="0" indent="0">
                        <a:buNone/>
                      </a:pPr>
                      <a:r>
                        <a:rPr lang="en-US" sz="700" b="0" i="0" u="none" strike="noStrike" kern="1200" noProof="0">
                          <a:solidFill>
                            <a:schemeClr val="tx1"/>
                          </a:solidFill>
                          <a:effectLst/>
                          <a:latin typeface="Arial"/>
                        </a:rPr>
                        <a:t>Forecast to complete delivery against approved BER </a:t>
                      </a:r>
                      <a:endParaRPr kumimoji="0" lang="en-US" sz="700"/>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7"/>
                  </a:ext>
                </a:extLst>
              </a:tr>
              <a:tr h="753309">
                <a:tc>
                  <a:txBody>
                    <a:bodyPr/>
                    <a:lstStyle/>
                    <a:p>
                      <a:pPr algn="ctr"/>
                      <a:r>
                        <a:rPr lang="en-GB" sz="1050" b="1" baseline="0">
                          <a:solidFill>
                            <a:schemeClr val="bg1"/>
                          </a:solidFill>
                          <a:latin typeface="Arial"/>
                          <a:cs typeface="Arial"/>
                        </a:rPr>
                        <a:t>Scope</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4">
                  <a:txBody>
                    <a:bodyPr/>
                    <a:lstStyle/>
                    <a:p>
                      <a:pPr rtl="0" fontAlgn="base"/>
                      <a:r>
                        <a:rPr lang="en-US" sz="600" b="1" i="0" u="none" strike="noStrike" kern="1200" dirty="0">
                          <a:solidFill>
                            <a:schemeClr val="tx1"/>
                          </a:solidFill>
                          <a:effectLst/>
                          <a:latin typeface="+mn-lt"/>
                          <a:ea typeface="+mn-ea"/>
                          <a:cs typeface="+mn-cs"/>
                        </a:rPr>
                        <a:t>XRN4900 </a:t>
                      </a:r>
                      <a:r>
                        <a:rPr lang="en-US" sz="600" b="0" i="0" u="none" strike="noStrike" kern="1200" dirty="0">
                          <a:solidFill>
                            <a:schemeClr val="tx1"/>
                          </a:solidFill>
                          <a:effectLst/>
                          <a:latin typeface="+mn-lt"/>
                          <a:ea typeface="+mn-ea"/>
                          <a:cs typeface="+mn-cs"/>
                        </a:rPr>
                        <a:t>-</a:t>
                      </a:r>
                      <a:r>
                        <a:rPr lang="en-US" sz="600" b="1" i="0" u="none" strike="noStrike" kern="1200" dirty="0">
                          <a:solidFill>
                            <a:schemeClr val="tx1"/>
                          </a:solidFill>
                          <a:effectLst/>
                          <a:latin typeface="+mn-lt"/>
                          <a:ea typeface="+mn-ea"/>
                          <a:cs typeface="+mn-cs"/>
                        </a:rPr>
                        <a:t> </a:t>
                      </a:r>
                      <a:r>
                        <a:rPr lang="en-US" sz="600" b="0" i="0" u="none" strike="noStrike" kern="1200" dirty="0">
                          <a:solidFill>
                            <a:schemeClr val="tx1"/>
                          </a:solidFill>
                          <a:effectLst/>
                          <a:latin typeface="+mn-lt"/>
                          <a:ea typeface="+mn-ea"/>
                          <a:cs typeface="+mn-cs"/>
                        </a:rPr>
                        <a:t>Biomethane/Propane Reduction</a:t>
                      </a:r>
                    </a:p>
                    <a:p>
                      <a:pPr rtl="0" fontAlgn="base"/>
                      <a:r>
                        <a:rPr lang="en-US" sz="600" b="1" i="0" u="none" strike="noStrike" kern="1200" dirty="0">
                          <a:solidFill>
                            <a:schemeClr val="tx1"/>
                          </a:solidFill>
                          <a:effectLst/>
                          <a:latin typeface="+mn-lt"/>
                          <a:ea typeface="+mn-ea"/>
                          <a:cs typeface="+mn-cs"/>
                        </a:rPr>
                        <a:t>XRN</a:t>
                      </a:r>
                      <a:r>
                        <a:rPr lang="en-GB" sz="600" b="1" i="0" u="none" strike="noStrike" kern="1200" dirty="0">
                          <a:solidFill>
                            <a:schemeClr val="tx1"/>
                          </a:solidFill>
                          <a:effectLst/>
                          <a:latin typeface="+mn-lt"/>
                          <a:ea typeface="+mn-ea"/>
                          <a:cs typeface="+mn-cs"/>
                        </a:rPr>
                        <a:t>4978</a:t>
                      </a:r>
                      <a:r>
                        <a:rPr lang="en-GB" sz="600" b="0" i="0" u="none" strike="noStrike" kern="1200" dirty="0">
                          <a:solidFill>
                            <a:schemeClr val="tx1"/>
                          </a:solidFill>
                          <a:effectLst/>
                          <a:latin typeface="+mn-lt"/>
                          <a:ea typeface="+mn-ea"/>
                          <a:cs typeface="+mn-cs"/>
                        </a:rPr>
                        <a:t> - Shipper - Notification of Rolling AQ Value</a:t>
                      </a:r>
                    </a:p>
                    <a:p>
                      <a:pPr rtl="0" fontAlgn="base"/>
                      <a:r>
                        <a:rPr lang="en-US" sz="600" b="1" i="0" u="none" strike="noStrike" kern="1200" dirty="0">
                          <a:solidFill>
                            <a:schemeClr val="tx1"/>
                          </a:solidFill>
                          <a:effectLst/>
                          <a:latin typeface="+mn-lt"/>
                          <a:ea typeface="+mn-ea"/>
                          <a:cs typeface="+mn-cs"/>
                        </a:rPr>
                        <a:t>XRN4989B </a:t>
                      </a:r>
                      <a:r>
                        <a:rPr lang="en-US" sz="600" b="0" i="0" u="none" strike="noStrike" kern="1200" dirty="0">
                          <a:solidFill>
                            <a:schemeClr val="tx1"/>
                          </a:solidFill>
                          <a:effectLst/>
                          <a:latin typeface="+mn-lt"/>
                          <a:ea typeface="+mn-ea"/>
                          <a:cs typeface="+mn-cs"/>
                        </a:rPr>
                        <a:t>- </a:t>
                      </a:r>
                      <a:r>
                        <a:rPr lang="en-GB" sz="600" b="0" i="0" u="none" strike="noStrike" kern="1200" dirty="0">
                          <a:solidFill>
                            <a:schemeClr val="tx1"/>
                          </a:solidFill>
                          <a:effectLst/>
                          <a:latin typeface="+mn-lt"/>
                          <a:ea typeface="+mn-ea"/>
                          <a:cs typeface="+mn-cs"/>
                        </a:rPr>
                        <a:t>Residual AMT activities </a:t>
                      </a:r>
                    </a:p>
                    <a:p>
                      <a:pPr rtl="0" fontAlgn="base"/>
                      <a:r>
                        <a:rPr lang="en-US" sz="600" b="1" i="0" u="none" strike="noStrike" kern="1200" dirty="0">
                          <a:solidFill>
                            <a:schemeClr val="tx1"/>
                          </a:solidFill>
                          <a:effectLst/>
                          <a:latin typeface="+mn-lt"/>
                          <a:ea typeface="+mn-ea"/>
                          <a:cs typeface="+mn-cs"/>
                        </a:rPr>
                        <a:t>XRN4990</a:t>
                      </a:r>
                      <a:r>
                        <a:rPr lang="en-US" sz="600" b="0" i="0" u="none" strike="noStrike" kern="1200" dirty="0">
                          <a:solidFill>
                            <a:schemeClr val="tx1"/>
                          </a:solidFill>
                          <a:effectLst/>
                          <a:latin typeface="+mn-lt"/>
                          <a:ea typeface="+mn-ea"/>
                          <a:cs typeface="+mn-cs"/>
                        </a:rPr>
                        <a:t> -</a:t>
                      </a:r>
                      <a:r>
                        <a:rPr lang="en-US" sz="600" b="1" i="0" u="none" strike="noStrike" kern="1200" dirty="0">
                          <a:solidFill>
                            <a:schemeClr val="tx1"/>
                          </a:solidFill>
                          <a:effectLst/>
                          <a:latin typeface="+mn-lt"/>
                          <a:ea typeface="+mn-ea"/>
                          <a:cs typeface="+mn-cs"/>
                        </a:rPr>
                        <a:t> </a:t>
                      </a:r>
                      <a:r>
                        <a:rPr lang="en-GB" sz="600" b="0" i="0" u="none" strike="noStrike" kern="1200" dirty="0">
                          <a:solidFill>
                            <a:schemeClr val="tx1"/>
                          </a:solidFill>
                          <a:effectLst/>
                          <a:latin typeface="+mn-lt"/>
                          <a:ea typeface="+mn-ea"/>
                          <a:cs typeface="+mn-cs"/>
                        </a:rPr>
                        <a:t>MOD0664 – Transfer of Sites with Low Read Submission Performance from Class 2 and 3 into Class 4</a:t>
                      </a:r>
                      <a:endParaRPr lang="en-US" sz="600" b="0" i="0" kern="1200" dirty="0">
                        <a:solidFill>
                          <a:schemeClr val="tx1"/>
                        </a:solidFill>
                        <a:effectLst/>
                        <a:latin typeface="+mn-lt"/>
                        <a:ea typeface="+mn-ea"/>
                        <a:cs typeface="+mn-cs"/>
                      </a:endParaRPr>
                    </a:p>
                    <a:p>
                      <a:pPr rtl="0" fontAlgn="base"/>
                      <a:r>
                        <a:rPr lang="en-US" sz="600" b="1" i="0" u="none" strike="noStrike" kern="1200" dirty="0">
                          <a:solidFill>
                            <a:schemeClr val="tx1"/>
                          </a:solidFill>
                          <a:effectLst/>
                          <a:latin typeface="+mn-lt"/>
                          <a:ea typeface="+mn-ea"/>
                          <a:cs typeface="+mn-cs"/>
                        </a:rPr>
                        <a:t>XRN4992B </a:t>
                      </a:r>
                      <a:r>
                        <a:rPr lang="en-US" sz="600" b="0" i="0" u="none" strike="noStrike" kern="1200" dirty="0">
                          <a:solidFill>
                            <a:schemeClr val="tx1"/>
                          </a:solidFill>
                          <a:effectLst/>
                          <a:latin typeface="+mn-lt"/>
                          <a:ea typeface="+mn-ea"/>
                          <a:cs typeface="+mn-cs"/>
                        </a:rPr>
                        <a:t>- </a:t>
                      </a:r>
                      <a:r>
                        <a:rPr lang="en-GB" sz="600" b="0" i="0" u="none" strike="noStrike" kern="1200" dirty="0">
                          <a:solidFill>
                            <a:schemeClr val="tx1"/>
                          </a:solidFill>
                          <a:effectLst/>
                          <a:latin typeface="+mn-lt"/>
                          <a:ea typeface="+mn-ea"/>
                          <a:cs typeface="+mn-cs"/>
                        </a:rPr>
                        <a:t>MOD0687 - Clarification of Supplier of Last Resort (</a:t>
                      </a:r>
                      <a:r>
                        <a:rPr lang="en-GB" sz="600" b="0" i="0" u="none" strike="noStrike" kern="1200" dirty="0" err="1">
                          <a:solidFill>
                            <a:schemeClr val="tx1"/>
                          </a:solidFill>
                          <a:effectLst/>
                          <a:latin typeface="+mn-lt"/>
                          <a:ea typeface="+mn-ea"/>
                          <a:cs typeface="+mn-cs"/>
                        </a:rPr>
                        <a:t>SoLR</a:t>
                      </a:r>
                      <a:r>
                        <a:rPr lang="en-GB" sz="600" b="0" i="0" u="none" strike="noStrike" kern="1200" dirty="0">
                          <a:solidFill>
                            <a:schemeClr val="tx1"/>
                          </a:solidFill>
                          <a:effectLst/>
                          <a:latin typeface="+mn-lt"/>
                          <a:ea typeface="+mn-ea"/>
                          <a:cs typeface="+mn-cs"/>
                        </a:rPr>
                        <a:t>) Cost Recovery Process</a:t>
                      </a:r>
                      <a:r>
                        <a:rPr lang="en-US" sz="600" b="0" i="0" u="none" strike="noStrike" kern="1200" dirty="0">
                          <a:solidFill>
                            <a:schemeClr val="tx1"/>
                          </a:solidFill>
                          <a:effectLst/>
                          <a:latin typeface="+mn-lt"/>
                          <a:ea typeface="+mn-ea"/>
                          <a:cs typeface="+mn-cs"/>
                        </a:rPr>
                        <a:t> </a:t>
                      </a:r>
                      <a:r>
                        <a:rPr lang="en-US" sz="600" b="1" i="0" u="none" strike="noStrike" kern="1200" dirty="0">
                          <a:solidFill>
                            <a:schemeClr val="tx1"/>
                          </a:solidFill>
                          <a:effectLst/>
                          <a:latin typeface="+mn-lt"/>
                          <a:ea typeface="+mn-ea"/>
                          <a:cs typeface="+mn-cs"/>
                        </a:rPr>
                        <a:t>- </a:t>
                      </a:r>
                      <a:r>
                        <a:rPr lang="en-US" sz="600" b="0" i="0" u="none" strike="noStrike" kern="1200" dirty="0">
                          <a:solidFill>
                            <a:schemeClr val="tx1"/>
                          </a:solidFill>
                          <a:effectLst/>
                          <a:latin typeface="+mn-lt"/>
                          <a:ea typeface="+mn-ea"/>
                          <a:cs typeface="+mn-cs"/>
                        </a:rPr>
                        <a:t>Inner for replacement reads and read insertions</a:t>
                      </a:r>
                      <a:r>
                        <a:rPr lang="en-US" sz="600" b="0" i="0" kern="1200" dirty="0">
                          <a:solidFill>
                            <a:schemeClr val="tx1"/>
                          </a:solidFill>
                          <a:effectLst/>
                          <a:latin typeface="+mn-lt"/>
                          <a:ea typeface="+mn-ea"/>
                          <a:cs typeface="+mn-cs"/>
                        </a:rPr>
                        <a:t>​</a:t>
                      </a:r>
                    </a:p>
                    <a:p>
                      <a:pPr marL="0" marR="0" lvl="0" indent="0" algn="l" defTabSz="914400" rtl="0" eaLnBrk="1" fontAlgn="base" latinLnBrk="0" hangingPunct="1">
                        <a:lnSpc>
                          <a:spcPct val="100000"/>
                        </a:lnSpc>
                        <a:spcBef>
                          <a:spcPts val="0"/>
                        </a:spcBef>
                        <a:spcAft>
                          <a:spcPts val="0"/>
                        </a:spcAft>
                        <a:buClrTx/>
                        <a:buSzTx/>
                        <a:buFontTx/>
                        <a:buNone/>
                        <a:tabLst/>
                        <a:defRPr/>
                      </a:pPr>
                      <a:r>
                        <a:rPr lang="en-US" sz="600" b="1" i="0" kern="1200" dirty="0">
                          <a:solidFill>
                            <a:schemeClr val="tx1"/>
                          </a:solidFill>
                          <a:effectLst/>
                          <a:latin typeface="+mn-lt"/>
                          <a:ea typeface="+mn-ea"/>
                          <a:cs typeface="+mn-cs"/>
                        </a:rPr>
                        <a:t>XRN5298 </a:t>
                      </a:r>
                      <a:r>
                        <a:rPr lang="en-US" sz="600" b="0" i="0" kern="1200" dirty="0">
                          <a:solidFill>
                            <a:schemeClr val="tx1"/>
                          </a:solidFill>
                          <a:effectLst/>
                          <a:latin typeface="+mn-lt"/>
                          <a:ea typeface="+mn-ea"/>
                          <a:cs typeface="+mn-cs"/>
                        </a:rPr>
                        <a:t>-</a:t>
                      </a:r>
                      <a:r>
                        <a:rPr lang="en-US" sz="600" b="1" i="0" kern="1200" dirty="0">
                          <a:solidFill>
                            <a:schemeClr val="tx1"/>
                          </a:solidFill>
                          <a:effectLst/>
                          <a:latin typeface="+mn-lt"/>
                          <a:ea typeface="+mn-ea"/>
                          <a:cs typeface="+mn-cs"/>
                        </a:rPr>
                        <a:t> </a:t>
                      </a:r>
                      <a:r>
                        <a:rPr lang="en-GB" sz="600" b="0" i="0" kern="1200" dirty="0">
                          <a:solidFill>
                            <a:schemeClr val="tx1"/>
                          </a:solidFill>
                          <a:effectLst/>
                          <a:latin typeface="+mn-lt"/>
                          <a:ea typeface="+mn-ea"/>
                          <a:cs typeface="+mn-cs"/>
                        </a:rPr>
                        <a:t>H100 Fife Project – Hydrogen Network Trial</a:t>
                      </a:r>
                    </a:p>
                    <a:p>
                      <a:pPr rtl="0" fontAlgn="base"/>
                      <a:endParaRPr lang="en-US" sz="600" b="0" i="0" kern="1200" dirty="0">
                        <a:solidFill>
                          <a:schemeClr val="tx1"/>
                        </a:solidFill>
                        <a:effectLst/>
                        <a:latin typeface="+mn-lt"/>
                        <a:ea typeface="+mn-ea"/>
                        <a:cs typeface="+mn-cs"/>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8"/>
                  </a:ext>
                </a:extLst>
              </a:tr>
            </a:tbl>
          </a:graphicData>
        </a:graphic>
      </p:graphicFrame>
      <p:sp>
        <p:nvSpPr>
          <p:cNvPr id="2" name="Title 1">
            <a:extLst>
              <a:ext uri="{FF2B5EF4-FFF2-40B4-BE49-F238E27FC236}">
                <a16:creationId xmlns:a16="http://schemas.microsoft.com/office/drawing/2014/main" id="{3BBF64D1-DD4B-479C-8274-060EA4CFB223}"/>
              </a:ext>
            </a:extLst>
          </p:cNvPr>
          <p:cNvSpPr>
            <a:spLocks noGrp="1"/>
          </p:cNvSpPr>
          <p:nvPr>
            <p:ph type="title"/>
          </p:nvPr>
        </p:nvSpPr>
        <p:spPr>
          <a:xfrm>
            <a:off x="557044" y="-58462"/>
            <a:ext cx="8229600" cy="637580"/>
          </a:xfrm>
        </p:spPr>
        <p:txBody>
          <a:bodyPr>
            <a:normAutofit/>
          </a:bodyPr>
          <a:lstStyle/>
          <a:p>
            <a:r>
              <a:rPr lang="en-GB" sz="1600">
                <a:latin typeface="Arial"/>
                <a:cs typeface="Arial"/>
              </a:rPr>
              <a:t>XRN5533 – February 23 Major Release - Status Update</a:t>
            </a:r>
          </a:p>
        </p:txBody>
      </p:sp>
      <p:sp>
        <p:nvSpPr>
          <p:cNvPr id="3" name="TextBox 2">
            <a:extLst>
              <a:ext uri="{FF2B5EF4-FFF2-40B4-BE49-F238E27FC236}">
                <a16:creationId xmlns:a16="http://schemas.microsoft.com/office/drawing/2014/main" id="{84CF33AE-F5D0-4DB5-A281-A025ECF07D2B}"/>
              </a:ext>
            </a:extLst>
          </p:cNvPr>
          <p:cNvSpPr txBox="1"/>
          <p:nvPr/>
        </p:nvSpPr>
        <p:spPr>
          <a:xfrm>
            <a:off x="0" y="4977629"/>
            <a:ext cx="1750800" cy="200055"/>
          </a:xfrm>
          <a:prstGeom prst="rect">
            <a:avLst/>
          </a:prstGeom>
          <a:noFill/>
        </p:spPr>
        <p:txBody>
          <a:bodyPr wrap="none" lIns="91440" tIns="45720" rIns="91440" bIns="45720" rtlCol="0" anchor="t">
            <a:spAutoFit/>
          </a:bodyPr>
          <a:lstStyle/>
          <a:p>
            <a:r>
              <a:rPr lang="en-GB" sz="700" dirty="0"/>
              <a:t>Slide updated on 24th November 2022</a:t>
            </a:r>
            <a:endParaRPr lang="en-GB" dirty="0"/>
          </a:p>
        </p:txBody>
      </p:sp>
      <p:grpSp>
        <p:nvGrpSpPr>
          <p:cNvPr id="21" name="Group 20">
            <a:extLst>
              <a:ext uri="{FF2B5EF4-FFF2-40B4-BE49-F238E27FC236}">
                <a16:creationId xmlns:a16="http://schemas.microsoft.com/office/drawing/2014/main" id="{7F69C754-A2B7-42E7-A95D-34326B9ADA63}"/>
              </a:ext>
            </a:extLst>
          </p:cNvPr>
          <p:cNvGrpSpPr/>
          <p:nvPr/>
        </p:nvGrpSpPr>
        <p:grpSpPr>
          <a:xfrm>
            <a:off x="4896531" y="2948552"/>
            <a:ext cx="2861652" cy="200055"/>
            <a:chOff x="4309575" y="3517379"/>
            <a:chExt cx="2861652" cy="200055"/>
          </a:xfrm>
        </p:grpSpPr>
        <p:grpSp>
          <p:nvGrpSpPr>
            <p:cNvPr id="6" name="Group 5">
              <a:extLst>
                <a:ext uri="{FF2B5EF4-FFF2-40B4-BE49-F238E27FC236}">
                  <a16:creationId xmlns:a16="http://schemas.microsoft.com/office/drawing/2014/main" id="{C00F5C7A-7DE9-4E56-920B-E5E147C6EBD4}"/>
                </a:ext>
              </a:extLst>
            </p:cNvPr>
            <p:cNvGrpSpPr/>
            <p:nvPr/>
          </p:nvGrpSpPr>
          <p:grpSpPr>
            <a:xfrm>
              <a:off x="4309575" y="3517379"/>
              <a:ext cx="741910" cy="200055"/>
              <a:chOff x="4089862" y="3477140"/>
              <a:chExt cx="741910" cy="200055"/>
            </a:xfrm>
          </p:grpSpPr>
          <p:sp>
            <p:nvSpPr>
              <p:cNvPr id="7" name="Oval 6">
                <a:extLst>
                  <a:ext uri="{FF2B5EF4-FFF2-40B4-BE49-F238E27FC236}">
                    <a16:creationId xmlns:a16="http://schemas.microsoft.com/office/drawing/2014/main" id="{891FDCCB-752F-418A-A9D0-310AC089410C}"/>
                  </a:ext>
                </a:extLst>
              </p:cNvPr>
              <p:cNvSpPr/>
              <p:nvPr/>
            </p:nvSpPr>
            <p:spPr>
              <a:xfrm>
                <a:off x="4089862" y="3562003"/>
                <a:ext cx="54033" cy="45719"/>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p>
            </p:txBody>
          </p:sp>
          <p:sp>
            <p:nvSpPr>
              <p:cNvPr id="8" name="TextBox 7">
                <a:extLst>
                  <a:ext uri="{FF2B5EF4-FFF2-40B4-BE49-F238E27FC236}">
                    <a16:creationId xmlns:a16="http://schemas.microsoft.com/office/drawing/2014/main" id="{D10FF982-1EC8-4484-862D-7340064BDED9}"/>
                  </a:ext>
                </a:extLst>
              </p:cNvPr>
              <p:cNvSpPr txBox="1"/>
              <p:nvPr/>
            </p:nvSpPr>
            <p:spPr>
              <a:xfrm>
                <a:off x="4116878" y="3477140"/>
                <a:ext cx="714894" cy="200055"/>
              </a:xfrm>
              <a:prstGeom prst="rect">
                <a:avLst/>
              </a:prstGeom>
              <a:noFill/>
            </p:spPr>
            <p:txBody>
              <a:bodyPr wrap="square" rtlCol="0">
                <a:spAutoFit/>
              </a:bodyPr>
              <a:lstStyle/>
              <a:p>
                <a:r>
                  <a:rPr lang="en-GB" sz="700"/>
                  <a:t>Complete</a:t>
                </a:r>
              </a:p>
            </p:txBody>
          </p:sp>
        </p:grpSp>
        <p:grpSp>
          <p:nvGrpSpPr>
            <p:cNvPr id="9" name="Group 8">
              <a:extLst>
                <a:ext uri="{FF2B5EF4-FFF2-40B4-BE49-F238E27FC236}">
                  <a16:creationId xmlns:a16="http://schemas.microsoft.com/office/drawing/2014/main" id="{4EC52DCE-2008-4732-9AA5-A47EAAD5CBDF}"/>
                </a:ext>
              </a:extLst>
            </p:cNvPr>
            <p:cNvGrpSpPr/>
            <p:nvPr/>
          </p:nvGrpSpPr>
          <p:grpSpPr>
            <a:xfrm>
              <a:off x="5080579" y="3517379"/>
              <a:ext cx="741910" cy="200055"/>
              <a:chOff x="4089862" y="3477140"/>
              <a:chExt cx="741910" cy="200055"/>
            </a:xfrm>
          </p:grpSpPr>
          <p:sp>
            <p:nvSpPr>
              <p:cNvPr id="10" name="Oval 9">
                <a:extLst>
                  <a:ext uri="{FF2B5EF4-FFF2-40B4-BE49-F238E27FC236}">
                    <a16:creationId xmlns:a16="http://schemas.microsoft.com/office/drawing/2014/main" id="{42C43FFD-9FF3-4EF1-B48C-F3F52EAB4D74}"/>
                  </a:ext>
                </a:extLst>
              </p:cNvPr>
              <p:cNvSpPr/>
              <p:nvPr/>
            </p:nvSpPr>
            <p:spPr>
              <a:xfrm>
                <a:off x="4089862" y="3562003"/>
                <a:ext cx="54033" cy="45719"/>
              </a:xfrm>
              <a:prstGeom prst="ellipse">
                <a:avLst/>
              </a:prstGeom>
              <a:solidFill>
                <a:srgbClr val="92D050"/>
              </a:solidFill>
              <a:ln>
                <a:solidFill>
                  <a:srgbClr val="9CCB3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p>
            </p:txBody>
          </p:sp>
          <p:sp>
            <p:nvSpPr>
              <p:cNvPr id="11" name="TextBox 10">
                <a:extLst>
                  <a:ext uri="{FF2B5EF4-FFF2-40B4-BE49-F238E27FC236}">
                    <a16:creationId xmlns:a16="http://schemas.microsoft.com/office/drawing/2014/main" id="{C11F1660-03A9-4421-90E7-6B9A8D68AEE8}"/>
                  </a:ext>
                </a:extLst>
              </p:cNvPr>
              <p:cNvSpPr txBox="1"/>
              <p:nvPr/>
            </p:nvSpPr>
            <p:spPr>
              <a:xfrm>
                <a:off x="4116878" y="3477140"/>
                <a:ext cx="714894" cy="200055"/>
              </a:xfrm>
              <a:prstGeom prst="rect">
                <a:avLst/>
              </a:prstGeom>
              <a:noFill/>
            </p:spPr>
            <p:txBody>
              <a:bodyPr wrap="square" rtlCol="0">
                <a:spAutoFit/>
              </a:bodyPr>
              <a:lstStyle/>
              <a:p>
                <a:r>
                  <a:rPr lang="en-GB" sz="700"/>
                  <a:t>On Track</a:t>
                </a:r>
              </a:p>
            </p:txBody>
          </p:sp>
        </p:grpSp>
        <p:grpSp>
          <p:nvGrpSpPr>
            <p:cNvPr id="12" name="Group 11">
              <a:extLst>
                <a:ext uri="{FF2B5EF4-FFF2-40B4-BE49-F238E27FC236}">
                  <a16:creationId xmlns:a16="http://schemas.microsoft.com/office/drawing/2014/main" id="{1CBDC873-8ACE-4B55-84C1-36CCD1380D6D}"/>
                </a:ext>
              </a:extLst>
            </p:cNvPr>
            <p:cNvGrpSpPr/>
            <p:nvPr/>
          </p:nvGrpSpPr>
          <p:grpSpPr>
            <a:xfrm>
              <a:off x="5795473" y="3517379"/>
              <a:ext cx="741910" cy="200055"/>
              <a:chOff x="4089862" y="3477140"/>
              <a:chExt cx="741910" cy="200055"/>
            </a:xfrm>
          </p:grpSpPr>
          <p:sp>
            <p:nvSpPr>
              <p:cNvPr id="13" name="Oval 12">
                <a:extLst>
                  <a:ext uri="{FF2B5EF4-FFF2-40B4-BE49-F238E27FC236}">
                    <a16:creationId xmlns:a16="http://schemas.microsoft.com/office/drawing/2014/main" id="{19A3E629-54CF-4D8C-97CB-B2D239AF49B7}"/>
                  </a:ext>
                </a:extLst>
              </p:cNvPr>
              <p:cNvSpPr/>
              <p:nvPr/>
            </p:nvSpPr>
            <p:spPr>
              <a:xfrm>
                <a:off x="4089862" y="3562003"/>
                <a:ext cx="54033" cy="45719"/>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p>
            </p:txBody>
          </p:sp>
          <p:sp>
            <p:nvSpPr>
              <p:cNvPr id="14" name="TextBox 13">
                <a:extLst>
                  <a:ext uri="{FF2B5EF4-FFF2-40B4-BE49-F238E27FC236}">
                    <a16:creationId xmlns:a16="http://schemas.microsoft.com/office/drawing/2014/main" id="{586036A5-BDBE-46A6-A94B-1D2E719FA5F1}"/>
                  </a:ext>
                </a:extLst>
              </p:cNvPr>
              <p:cNvSpPr txBox="1"/>
              <p:nvPr/>
            </p:nvSpPr>
            <p:spPr>
              <a:xfrm>
                <a:off x="4116878" y="3477140"/>
                <a:ext cx="714894" cy="200055"/>
              </a:xfrm>
              <a:prstGeom prst="rect">
                <a:avLst/>
              </a:prstGeom>
              <a:noFill/>
            </p:spPr>
            <p:txBody>
              <a:bodyPr wrap="square" rtlCol="0">
                <a:spAutoFit/>
              </a:bodyPr>
              <a:lstStyle/>
              <a:p>
                <a:r>
                  <a:rPr lang="en-GB" sz="700"/>
                  <a:t>At Risk</a:t>
                </a:r>
              </a:p>
            </p:txBody>
          </p:sp>
        </p:grpSp>
        <p:grpSp>
          <p:nvGrpSpPr>
            <p:cNvPr id="15" name="Group 14">
              <a:extLst>
                <a:ext uri="{FF2B5EF4-FFF2-40B4-BE49-F238E27FC236}">
                  <a16:creationId xmlns:a16="http://schemas.microsoft.com/office/drawing/2014/main" id="{5B859870-D5CA-454D-8299-952E351E1D55}"/>
                </a:ext>
              </a:extLst>
            </p:cNvPr>
            <p:cNvGrpSpPr/>
            <p:nvPr/>
          </p:nvGrpSpPr>
          <p:grpSpPr>
            <a:xfrm>
              <a:off x="6429317" y="3517379"/>
              <a:ext cx="741910" cy="200055"/>
              <a:chOff x="4089862" y="3477140"/>
              <a:chExt cx="741910" cy="200055"/>
            </a:xfrm>
          </p:grpSpPr>
          <p:sp>
            <p:nvSpPr>
              <p:cNvPr id="16" name="Oval 15">
                <a:extLst>
                  <a:ext uri="{FF2B5EF4-FFF2-40B4-BE49-F238E27FC236}">
                    <a16:creationId xmlns:a16="http://schemas.microsoft.com/office/drawing/2014/main" id="{95DF9D2D-2684-4464-B881-A3FC48AD853F}"/>
                  </a:ext>
                </a:extLst>
              </p:cNvPr>
              <p:cNvSpPr/>
              <p:nvPr/>
            </p:nvSpPr>
            <p:spPr>
              <a:xfrm>
                <a:off x="4089862" y="3562003"/>
                <a:ext cx="54033"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p>
            </p:txBody>
          </p:sp>
          <p:sp>
            <p:nvSpPr>
              <p:cNvPr id="17" name="TextBox 16">
                <a:extLst>
                  <a:ext uri="{FF2B5EF4-FFF2-40B4-BE49-F238E27FC236}">
                    <a16:creationId xmlns:a16="http://schemas.microsoft.com/office/drawing/2014/main" id="{D875BF0E-EAFE-431D-A9BE-CBF56ED4E5D5}"/>
                  </a:ext>
                </a:extLst>
              </p:cNvPr>
              <p:cNvSpPr txBox="1"/>
              <p:nvPr/>
            </p:nvSpPr>
            <p:spPr>
              <a:xfrm>
                <a:off x="4116878" y="3477140"/>
                <a:ext cx="714894" cy="200055"/>
              </a:xfrm>
              <a:prstGeom prst="rect">
                <a:avLst/>
              </a:prstGeom>
              <a:noFill/>
            </p:spPr>
            <p:txBody>
              <a:bodyPr wrap="square" rtlCol="0">
                <a:spAutoFit/>
              </a:bodyPr>
              <a:lstStyle/>
              <a:p>
                <a:r>
                  <a:rPr lang="en-GB" sz="700"/>
                  <a:t>Overdue</a:t>
                </a:r>
              </a:p>
            </p:txBody>
          </p:sp>
        </p:grpSp>
      </p:grpSp>
      <p:pic>
        <p:nvPicPr>
          <p:cNvPr id="18" name="Picture 17">
            <a:extLst>
              <a:ext uri="{FF2B5EF4-FFF2-40B4-BE49-F238E27FC236}">
                <a16:creationId xmlns:a16="http://schemas.microsoft.com/office/drawing/2014/main" id="{E73FDDD3-4033-4EBB-AA0B-B3FA4D706231}"/>
              </a:ext>
            </a:extLst>
          </p:cNvPr>
          <p:cNvPicPr>
            <a:picLocks noChangeAspect="1"/>
          </p:cNvPicPr>
          <p:nvPr/>
        </p:nvPicPr>
        <p:blipFill>
          <a:blip r:embed="rId3"/>
          <a:stretch>
            <a:fillRect/>
          </a:stretch>
        </p:blipFill>
        <p:spPr>
          <a:xfrm>
            <a:off x="4671843" y="1621497"/>
            <a:ext cx="3759776" cy="1369662"/>
          </a:xfrm>
          <a:prstGeom prst="rect">
            <a:avLst/>
          </a:prstGeom>
        </p:spPr>
      </p:pic>
    </p:spTree>
    <p:extLst>
      <p:ext uri="{BB962C8B-B14F-4D97-AF65-F5344CB8AC3E}">
        <p14:creationId xmlns:p14="http://schemas.microsoft.com/office/powerpoint/2010/main" val="416191731"/>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0FB9CDCC5328344A3162B2D7C8A4CE2" ma:contentTypeVersion="16" ma:contentTypeDescription="Create a new document." ma:contentTypeScope="" ma:versionID="ede32156e104b9db28a12065827d15ac">
  <xsd:schema xmlns:xsd="http://www.w3.org/2001/XMLSchema" xmlns:xs="http://www.w3.org/2001/XMLSchema" xmlns:p="http://schemas.microsoft.com/office/2006/metadata/properties" xmlns:ns2="efb0c983-77a3-4edc-9303-e1cb655c76c7" xmlns:ns3="3ee84ff3-1fa2-4b0e-bbc1-9d3729ac2ba9" targetNamespace="http://schemas.microsoft.com/office/2006/metadata/properties" ma:root="true" ma:fieldsID="a8c1c2972ccccfaf548a4caf8c530352" ns2:_="" ns3:_="">
    <xsd:import namespace="efb0c983-77a3-4edc-9303-e1cb655c76c7"/>
    <xsd:import namespace="3ee84ff3-1fa2-4b0e-bbc1-9d3729ac2ba9"/>
    <xsd:element name="properties">
      <xsd:complexType>
        <xsd:sequence>
          <xsd:element name="documentManagement">
            <xsd:complexType>
              <xsd:all>
                <xsd:element ref="ns2:_Flow_SignoffStatus" minOccurs="0"/>
                <xsd:element ref="ns2:Sign_x002d_offBy" minOccurs="0"/>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b0c983-77a3-4edc-9303-e1cb655c76c7" elementFormDefault="qualified">
    <xsd:import namespace="http://schemas.microsoft.com/office/2006/documentManagement/types"/>
    <xsd:import namespace="http://schemas.microsoft.com/office/infopath/2007/PartnerControls"/>
    <xsd:element name="_Flow_SignoffStatus" ma:index="8" nillable="true" ma:displayName="Sign-off status" ma:internalName="Sign_x002d_off_x0020_status">
      <xsd:simpleType>
        <xsd:restriction base="dms:Text"/>
      </xsd:simpleType>
    </xsd:element>
    <xsd:element name="Sign_x002d_offBy" ma:index="9" nillable="true" ma:displayName="Sign-off By" ma:format="Dropdown" ma:list="UserInfo" ma:SharePointGroup="0" ma:internalName="Sign_x002d_offBy">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ccb18e80-c0a1-4e4c-a24b-611b5f62a90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ee84ff3-1fa2-4b0e-bbc1-9d3729ac2ba9"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fedf0d92-15e2-4a18-8841-dbc4ae997dea}" ma:internalName="TaxCatchAll" ma:showField="CatchAllData" ma:web="3ee84ff3-1fa2-4b0e-bbc1-9d3729ac2ba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SharedWithUsers xmlns="3ee84ff3-1fa2-4b0e-bbc1-9d3729ac2ba9">
      <UserInfo>
        <DisplayName>Jay-Jay Prosser</DisplayName>
        <AccountId>26</AccountId>
        <AccountType/>
      </UserInfo>
      <UserInfo>
        <DisplayName>Rob Heggett</DisplayName>
        <AccountId>108</AccountId>
        <AccountType/>
      </UserInfo>
    </SharedWithUsers>
    <_Flow_SignoffStatus xmlns="efb0c983-77a3-4edc-9303-e1cb655c76c7" xsi:nil="true"/>
    <TaxCatchAll xmlns="3ee84ff3-1fa2-4b0e-bbc1-9d3729ac2ba9" xsi:nil="true"/>
    <lcf76f155ced4ddcb4097134ff3c332f xmlns="efb0c983-77a3-4edc-9303-e1cb655c76c7">
      <Terms xmlns="http://schemas.microsoft.com/office/infopath/2007/PartnerControls"/>
    </lcf76f155ced4ddcb4097134ff3c332f>
    <Sign_x002d_offBy xmlns="efb0c983-77a3-4edc-9303-e1cb655c76c7">
      <UserInfo>
        <DisplayName/>
        <AccountId xsi:nil="true"/>
        <AccountType/>
      </UserInfo>
    </Sign_x002d_offBy>
  </documentManagement>
</p:properties>
</file>

<file path=customXml/itemProps1.xml><?xml version="1.0" encoding="utf-8"?>
<ds:datastoreItem xmlns:ds="http://schemas.openxmlformats.org/officeDocument/2006/customXml" ds:itemID="{DEAC857B-CBF3-4B6C-9954-DEF16B5E069A}"/>
</file>

<file path=customXml/itemProps2.xml><?xml version="1.0" encoding="utf-8"?>
<ds:datastoreItem xmlns:ds="http://schemas.openxmlformats.org/officeDocument/2006/customXml" ds:itemID="{2A513DF9-3E74-488E-B239-1C5C999E5CA9}">
  <ds:schemaRefs>
    <ds:schemaRef ds:uri="http://schemas.microsoft.com/sharepoint/v3/contenttype/forms"/>
  </ds:schemaRefs>
</ds:datastoreItem>
</file>

<file path=customXml/itemProps3.xml><?xml version="1.0" encoding="utf-8"?>
<ds:datastoreItem xmlns:ds="http://schemas.openxmlformats.org/officeDocument/2006/customXml" ds:itemID="{EE966AA5-3D01-4B81-BAE0-8020A2E16EFF}">
  <ds:schemaRefs>
    <ds:schemaRef ds:uri="09850d4e-5ea7-4dcb-8c24-c6fc5087371d"/>
    <ds:schemaRef ds:uri="5e5e5b1a-4354-4cde-90ed-1df27520eade"/>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37</TotalTime>
  <Words>325</Words>
  <Application>Microsoft Office PowerPoint</Application>
  <PresentationFormat>On-screen Show (16:9)</PresentationFormat>
  <Paragraphs>47</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XRN5533 – February 23 Major Release - Status Update</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Surfaraz Tambe</cp:lastModifiedBy>
  <cp:revision>3</cp:revision>
  <dcterms:created xsi:type="dcterms:W3CDTF">2018-09-02T17:12:15Z</dcterms:created>
  <dcterms:modified xsi:type="dcterms:W3CDTF">2022-11-25T09:39:41Z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0x010100BE4A46900855F54F8B1B4A69CC14CF6B</vt:lpwstr>
  </property>
  <property fmtid="{D5CDD505-2E9C-101B-9397-08002B2CF9AE}" pid="4" name="Order">
    <vt:r8>21200</vt:r8>
  </property>
  <property fmtid="{D5CDD505-2E9C-101B-9397-08002B2CF9AE}" pid="5" name="xd_Signature">
    <vt:bool>false</vt:bool>
  </property>
  <property fmtid="{D5CDD505-2E9C-101B-9397-08002B2CF9AE}" pid="6" name="xd_ProgID">
    <vt:lpwstr/>
  </property>
  <property fmtid="{D5CDD505-2E9C-101B-9397-08002B2CF9AE}" pid="7" name="ComplianceAssetId">
    <vt:lpwstr/>
  </property>
  <property fmtid="{D5CDD505-2E9C-101B-9397-08002B2CF9AE}" pid="8" name="TemplateUrl">
    <vt:lpwstr/>
  </property>
  <property fmtid="{D5CDD505-2E9C-101B-9397-08002B2CF9AE}" pid="9" name="_ExtendedDescription">
    <vt:lpwstr/>
  </property>
  <property fmtid="{D5CDD505-2E9C-101B-9397-08002B2CF9AE}" pid="10" name="TriggerFlowInfo">
    <vt:lpwstr/>
  </property>
</Properties>
</file>