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1541" r:id="rId5"/>
    <p:sldId id="1542" r:id="rId6"/>
    <p:sldId id="2076137818" r:id="rId7"/>
    <p:sldId id="207613772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6FD084-8C2A-4CE6-917F-BDE5A585B218}" v="8" dt="2022-11-28T12:09:02.5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836CDE2C-C66F-454F-BA85-F167BC44C6B2}"/>
    <pc:docChg chg="modSld">
      <pc:chgData name="Joanne Williams" userId="d39fd7a2-e977-4005-a1b8-665cd7ce1fbd" providerId="ADAL" clId="{836CDE2C-C66F-454F-BA85-F167BC44C6B2}" dt="2022-11-25T11:54:54.892" v="52" actId="20577"/>
      <pc:docMkLst>
        <pc:docMk/>
      </pc:docMkLst>
      <pc:sldChg chg="modSp mod">
        <pc:chgData name="Joanne Williams" userId="d39fd7a2-e977-4005-a1b8-665cd7ce1fbd" providerId="ADAL" clId="{836CDE2C-C66F-454F-BA85-F167BC44C6B2}" dt="2022-11-25T11:54:54.892" v="52" actId="20577"/>
        <pc:sldMkLst>
          <pc:docMk/>
          <pc:sldMk cId="1440704070" sldId="1542"/>
        </pc:sldMkLst>
        <pc:spChg chg="mod">
          <ac:chgData name="Joanne Williams" userId="d39fd7a2-e977-4005-a1b8-665cd7ce1fbd" providerId="ADAL" clId="{836CDE2C-C66F-454F-BA85-F167BC44C6B2}" dt="2022-11-25T11:54:54.892" v="52" actId="20577"/>
          <ac:spMkLst>
            <pc:docMk/>
            <pc:sldMk cId="1440704070" sldId="1542"/>
            <ac:spMk id="3" creationId="{F6455E3C-0B4E-FD48-BAAC-73087A795611}"/>
          </ac:spMkLst>
        </pc:spChg>
      </pc:sldChg>
    </pc:docChg>
  </pc:docChgLst>
  <pc:docChgLst>
    <pc:chgData name="Rachel Taggart" userId="4f8aad94-55b7-4ba6-8498-7cad127c11eb" providerId="ADAL" clId="{AC6FD084-8C2A-4CE6-917F-BDE5A585B218}"/>
    <pc:docChg chg="modSld">
      <pc:chgData name="Rachel Taggart" userId="4f8aad94-55b7-4ba6-8498-7cad127c11eb" providerId="ADAL" clId="{AC6FD084-8C2A-4CE6-917F-BDE5A585B218}" dt="2022-11-28T12:09:02.595" v="7" actId="20577"/>
      <pc:docMkLst>
        <pc:docMk/>
      </pc:docMkLst>
      <pc:sldChg chg="modSp mod">
        <pc:chgData name="Rachel Taggart" userId="4f8aad94-55b7-4ba6-8498-7cad127c11eb" providerId="ADAL" clId="{AC6FD084-8C2A-4CE6-917F-BDE5A585B218}" dt="2022-11-28T12:09:02.595" v="7" actId="20577"/>
        <pc:sldMkLst>
          <pc:docMk/>
          <pc:sldMk cId="494339234" sldId="2076137818"/>
        </pc:sldMkLst>
        <pc:spChg chg="mod">
          <ac:chgData name="Rachel Taggart" userId="4f8aad94-55b7-4ba6-8498-7cad127c11eb" providerId="ADAL" clId="{AC6FD084-8C2A-4CE6-917F-BDE5A585B218}" dt="2022-11-28T12:09:02.595" v="7" actId="20577"/>
          <ac:spMkLst>
            <pc:docMk/>
            <pc:sldMk cId="494339234" sldId="2076137818"/>
            <ac:spMk id="8" creationId="{BFE82B89-08C1-CB11-2E13-8D37ECE200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D15C3A-2F39-4EA3-BA98-F5F2450E317E}" type="slidenum">
              <a:rPr lang="en-GB" smtClean="0"/>
              <a:t>3</a:t>
            </a:fld>
            <a:endParaRPr lang="en-GB"/>
          </a:p>
        </p:txBody>
      </p:sp>
    </p:spTree>
    <p:extLst>
      <p:ext uri="{BB962C8B-B14F-4D97-AF65-F5344CB8AC3E}">
        <p14:creationId xmlns:p14="http://schemas.microsoft.com/office/powerpoint/2010/main" val="18231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D15C3A-2F39-4EA3-BA98-F5F2450E317E}" type="slidenum">
              <a:rPr lang="en-GB" smtClean="0"/>
              <a:t>4</a:t>
            </a:fld>
            <a:endParaRPr lang="en-GB"/>
          </a:p>
        </p:txBody>
      </p:sp>
    </p:spTree>
    <p:extLst>
      <p:ext uri="{BB962C8B-B14F-4D97-AF65-F5344CB8AC3E}">
        <p14:creationId xmlns:p14="http://schemas.microsoft.com/office/powerpoint/2010/main" val="825580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49" y="347325"/>
            <a:ext cx="6254751" cy="610232"/>
          </a:xfrm>
          <a:prstGeom prst="rect">
            <a:avLst/>
          </a:prstGeom>
        </p:spPr>
        <p:txBody>
          <a:bodyPr wrap="square">
            <a:spAutoFit/>
          </a:bodyPr>
          <a:lstStyle>
            <a:lvl1pPr algn="ctr">
              <a:defRPr kumimoji="0" lang="en-GB" sz="3462"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stStyle>
          <a:p>
            <a:pPr marL="16913" marR="6765" lvl="0" indent="0" algn="l" defTabSz="1217706" rtl="0" eaLnBrk="1" fontAlgn="auto" latinLnBrk="0" hangingPunct="1">
              <a:lnSpc>
                <a:spcPts val="3995"/>
              </a:lnSpc>
              <a:spcBef>
                <a:spcPts val="400"/>
              </a:spcBef>
              <a:spcAft>
                <a:spcPts val="0"/>
              </a:spcAft>
              <a:buClrTx/>
              <a:buSzTx/>
              <a:buFontTx/>
              <a:buNone/>
              <a:tabLst/>
              <a:defRPr/>
            </a:pPr>
            <a:r>
              <a:rPr kumimoji="0" lang="en-GB" sz="3462" b="0" i="0" u="none" strike="noStrike" kern="0" cap="none" spc="0" normalizeH="0" baseline="0" noProof="0">
                <a:ln>
                  <a:noFill/>
                </a:ln>
                <a:solidFill>
                  <a:srgbClr val="FFBA1A"/>
                </a:solidFill>
                <a:effectLst/>
                <a:uLnTx/>
                <a:uFillTx/>
                <a:latin typeface="Poppins 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533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xoserve.com/products-services/data-products/contact-management-service-cms/cms-rebuild-product/" TargetMode="External"/><Relationship Id="rId5" Type="http://schemas.openxmlformats.org/officeDocument/2006/relationships/hyperlink" Target="https://rise.articulate.com/share/dgQzl3ax38sN6oVrNCenQW1RKMFHStYO#/" TargetMode="External"/><Relationship Id="rId4" Type="http://schemas.openxmlformats.org/officeDocument/2006/relationships/hyperlink" Target="https://www.xoserve.com/products-services/data-products/contact-management-service-cm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a:t>December ChMC</a:t>
            </a:r>
            <a:br>
              <a:rPr lang="en-US"/>
            </a:br>
            <a:r>
              <a:rPr lang="en-US"/>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361167" y="724846"/>
            <a:ext cx="11469666" cy="5843256"/>
          </a:xfrm>
        </p:spPr>
        <p:txBody>
          <a:bodyPr vert="horz" lIns="91440" tIns="45720" rIns="91440" bIns="45720" rtlCol="0" anchor="t">
            <a:noAutofit/>
          </a:bodyPr>
          <a:lstStyle/>
          <a:p>
            <a:pPr marL="456565" indent="-456565"/>
            <a:endParaRPr lang="en-US" sz="1200">
              <a:latin typeface="Arial"/>
              <a:cs typeface="Arial"/>
            </a:endParaRPr>
          </a:p>
          <a:p>
            <a:r>
              <a:rPr lang="en-GB" sz="1200">
                <a:latin typeface="Arial"/>
                <a:cs typeface="Arial"/>
              </a:rPr>
              <a:t>I am pleased to confirm that the Duplicates (DUP) and Set to Extinct Process (STE) will be going live on </a:t>
            </a:r>
            <a:r>
              <a:rPr lang="en-GB" sz="1200" b="1">
                <a:latin typeface="Arial"/>
                <a:cs typeface="Arial"/>
              </a:rPr>
              <a:t>12 December 2022</a:t>
            </a:r>
            <a:r>
              <a:rPr lang="en-GB" sz="1200">
                <a:latin typeface="Arial"/>
                <a:cs typeface="Arial"/>
              </a:rPr>
              <a:t>, this is subject to a Go No Go meeting on the 7</a:t>
            </a:r>
            <a:r>
              <a:rPr lang="en-GB" sz="1200" baseline="30000">
                <a:latin typeface="Arial"/>
                <a:cs typeface="Arial"/>
              </a:rPr>
              <a:t>th</a:t>
            </a:r>
            <a:r>
              <a:rPr lang="en-GB" sz="1200">
                <a:latin typeface="Arial"/>
                <a:cs typeface="Arial"/>
              </a:rPr>
              <a:t> December.</a:t>
            </a:r>
            <a:endParaRPr lang="en-GB" sz="1200" b="1">
              <a:latin typeface="Arial"/>
              <a:cs typeface="Arial"/>
            </a:endParaRPr>
          </a:p>
          <a:p>
            <a:endParaRPr lang="en-GB" sz="1200">
              <a:latin typeface="Arial"/>
              <a:cs typeface="Arial"/>
            </a:endParaRPr>
          </a:p>
          <a:p>
            <a:r>
              <a:rPr lang="en-GB" sz="1200">
                <a:latin typeface="Arial"/>
                <a:cs typeface="Arial"/>
              </a:rPr>
              <a:t>On launch date the new user emails will be issued from 09:30 to prevent email server disruption. There will be User Support sessions, which will be a daily occurrence for the first week where users can dial in and raise any questions they may have. Further information can be found on the following slide for December’s activities.</a:t>
            </a:r>
          </a:p>
          <a:p>
            <a:endParaRPr lang="en-GB" sz="1200">
              <a:latin typeface="Arial"/>
              <a:cs typeface="Arial"/>
            </a:endParaRPr>
          </a:p>
          <a:p>
            <a:r>
              <a:rPr lang="en-GB" sz="1200">
                <a:latin typeface="Arial"/>
                <a:cs typeface="Arial"/>
              </a:rPr>
              <a:t>We are confirming launch dates for Q1 2023 and an update will be provided in January’s ChMC.</a:t>
            </a:r>
          </a:p>
          <a:p>
            <a:endParaRPr lang="en-GB" sz="1200">
              <a:latin typeface="Arial"/>
              <a:cs typeface="Arial"/>
            </a:endParaRPr>
          </a:p>
          <a:p>
            <a:r>
              <a:rPr lang="en-GB" sz="1200">
                <a:latin typeface="Arial"/>
                <a:cs typeface="Arial"/>
              </a:rPr>
              <a:t>We will provide an update as soon as we know when the relevant REC change is due to be implemented to ensure you have as much notice as possible of the SUT / Modification 0734 process commencing (and the cessation of the current Shipper "TOG" process). </a:t>
            </a:r>
          </a:p>
          <a:p>
            <a:pPr marL="0" indent="0">
              <a:buNone/>
            </a:pPr>
            <a:endParaRPr lang="en-US" sz="1200">
              <a:latin typeface="Arial"/>
              <a:cs typeface="Arial"/>
            </a:endParaRPr>
          </a:p>
          <a:p>
            <a:pPr marL="456565" indent="-456565"/>
            <a:r>
              <a:rPr lang="en-US" sz="1200">
                <a:latin typeface="Arial"/>
                <a:cs typeface="Arial"/>
              </a:rPr>
              <a:t>The CMS Rebuild webpages and CMS page have both been updated to reflect the Launch activities, FAQs and training materials – the latter will be completed W/C 5</a:t>
            </a:r>
            <a:r>
              <a:rPr lang="en-US" sz="1200" baseline="30000">
                <a:latin typeface="Arial"/>
                <a:cs typeface="Arial"/>
              </a:rPr>
              <a:t>th</a:t>
            </a:r>
            <a:r>
              <a:rPr lang="en-US" sz="1200">
                <a:latin typeface="Arial"/>
                <a:cs typeface="Arial"/>
              </a:rPr>
              <a:t> December</a:t>
            </a:r>
          </a:p>
          <a:p>
            <a:pPr marL="456565" indent="-456565"/>
            <a:r>
              <a:rPr lang="en-US" sz="1200">
                <a:latin typeface="Arial"/>
                <a:cs typeface="Arial"/>
                <a:hlinkClick r:id="rId3"/>
              </a:rPr>
              <a:t>https://www.xoserve.com/products-services/data-products/contact-management-service-cms/cms-rebuild/</a:t>
            </a:r>
            <a:r>
              <a:rPr lang="en-US" sz="1200">
                <a:latin typeface="Arial"/>
                <a:cs typeface="Arial"/>
              </a:rPr>
              <a:t> </a:t>
            </a:r>
          </a:p>
          <a:p>
            <a:pPr marL="456565" indent="-456565"/>
            <a:r>
              <a:rPr lang="en-US" sz="1200">
                <a:latin typeface="Arial"/>
                <a:cs typeface="Arial"/>
                <a:hlinkClick r:id="rId4"/>
              </a:rPr>
              <a:t>https://www.xoserve.com/products-services/data-products/contact-management-service-cms/</a:t>
            </a:r>
            <a:r>
              <a:rPr lang="en-US" sz="1200">
                <a:latin typeface="Arial"/>
                <a:cs typeface="Arial"/>
              </a:rPr>
              <a:t> </a:t>
            </a:r>
          </a:p>
          <a:p>
            <a:pPr marL="456565" indent="-456565"/>
            <a:endParaRPr lang="en-US" sz="1200">
              <a:latin typeface="Arial"/>
              <a:cs typeface="Arial"/>
            </a:endParaRPr>
          </a:p>
          <a:p>
            <a:pPr marL="456565" indent="-456565"/>
            <a:r>
              <a:rPr lang="en-US" sz="1200">
                <a:latin typeface="Arial"/>
                <a:cs typeface="Arial"/>
              </a:rPr>
              <a:t>The Link to the training material is on both pages, however for reference it can be accessed using this link, please note that the training materials will be updated in the week commencing 5</a:t>
            </a:r>
            <a:r>
              <a:rPr lang="en-US" sz="1200" baseline="30000">
                <a:latin typeface="Arial"/>
                <a:cs typeface="Arial"/>
              </a:rPr>
              <a:t>th</a:t>
            </a:r>
            <a:r>
              <a:rPr lang="en-US" sz="1200">
                <a:latin typeface="Arial"/>
                <a:cs typeface="Arial"/>
              </a:rPr>
              <a:t> December: </a:t>
            </a:r>
            <a:r>
              <a:rPr lang="en-US" sz="1200">
                <a:latin typeface="Arial"/>
                <a:cs typeface="Arial"/>
                <a:hlinkClick r:id="rId5"/>
              </a:rPr>
              <a:t>https://rise.articulate.com/share/dgQzl3ax38sN6oVrNCenQW1RKMFHStYO#/</a:t>
            </a:r>
            <a:r>
              <a:rPr lang="en-US" sz="1200">
                <a:latin typeface="Arial"/>
                <a:cs typeface="Arial"/>
              </a:rPr>
              <a:t> </a:t>
            </a:r>
          </a:p>
          <a:p>
            <a:pPr marL="456565" indent="-456565"/>
            <a:endParaRPr lang="en-US" sz="1200">
              <a:latin typeface="Arial"/>
              <a:cs typeface="Arial"/>
            </a:endParaRPr>
          </a:p>
          <a:p>
            <a:pPr marL="456565" indent="-456565"/>
            <a:r>
              <a:rPr lang="en-GB" sz="1200">
                <a:latin typeface="Arial"/>
                <a:cs typeface="Arial"/>
              </a:rPr>
              <a:t>The CMS Rebuild webpage (</a:t>
            </a:r>
            <a:r>
              <a:rPr lang="en-GB" sz="1200">
                <a:latin typeface="Arial"/>
                <a:cs typeface="Arial"/>
                <a:hlinkClick r:id="rId6"/>
              </a:rPr>
              <a:t>https://www.xoserve.com/products-services/data-products/contact-management-service-cms/cms-rebuild-product/</a:t>
            </a:r>
            <a:r>
              <a:rPr lang="en-GB" sz="1200">
                <a:latin typeface="Arial"/>
                <a:cs typeface="Arial"/>
              </a:rPr>
              <a:t> ) contains the link to register for future Customer Focus Groups, please note the agenda for the Focus Groups will be issued 7 days prior to the session.</a:t>
            </a:r>
            <a:endParaRPr lang="en-US" sz="1200"/>
          </a:p>
          <a:p>
            <a:pPr marL="456565" indent="-456565"/>
            <a:endParaRPr lang="en-US" sz="1200">
              <a:latin typeface="Arial"/>
              <a:cs typeface="Arial"/>
            </a:endParaRPr>
          </a:p>
          <a:p>
            <a:pPr marL="0" indent="0">
              <a:buNone/>
            </a:pPr>
            <a:endParaRPr lang="en-US" sz="1200"/>
          </a:p>
        </p:txBody>
      </p:sp>
    </p:spTree>
    <p:extLst>
      <p:ext uri="{BB962C8B-B14F-4D97-AF65-F5344CB8AC3E}">
        <p14:creationId xmlns:p14="http://schemas.microsoft.com/office/powerpoint/2010/main" val="144070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a:extLst>
              <a:ext uri="{FF2B5EF4-FFF2-40B4-BE49-F238E27FC236}">
                <a16:creationId xmlns:a16="http://schemas.microsoft.com/office/drawing/2014/main" id="{80B7E0E9-E6EE-FF5F-8F67-6E0E1F7613F1}"/>
              </a:ext>
            </a:extLst>
          </p:cNvPr>
          <p:cNvSpPr/>
          <p:nvPr/>
        </p:nvSpPr>
        <p:spPr>
          <a:xfrm>
            <a:off x="4918938" y="6121692"/>
            <a:ext cx="1087985" cy="514164"/>
          </a:xfrm>
          <a:prstGeom prst="roundRect">
            <a:avLst/>
          </a:prstGeom>
          <a:solidFill>
            <a:srgbClr val="BAABE9"/>
          </a:solidFill>
        </p:spPr>
        <p:txBody>
          <a:bodyPr wrap="square" lIns="0" tIns="0" rIns="0" bIns="0" rtlCol="0" anchor="ctr"/>
          <a:lstStyle/>
          <a:p>
            <a:pPr algn="ctr"/>
            <a:r>
              <a:rPr lang="en-US" sz="1065">
                <a:solidFill>
                  <a:schemeClr val="bg1"/>
                </a:solidFill>
              </a:rPr>
              <a:t>WC 28/11</a:t>
            </a:r>
          </a:p>
        </p:txBody>
      </p:sp>
      <p:sp>
        <p:nvSpPr>
          <p:cNvPr id="29" name="Rounded Rectangle 28">
            <a:extLst>
              <a:ext uri="{FF2B5EF4-FFF2-40B4-BE49-F238E27FC236}">
                <a16:creationId xmlns:a16="http://schemas.microsoft.com/office/drawing/2014/main" id="{BEC74D85-66CF-4A1E-60F4-A85C11DD4094}"/>
              </a:ext>
            </a:extLst>
          </p:cNvPr>
          <p:cNvSpPr/>
          <p:nvPr/>
        </p:nvSpPr>
        <p:spPr>
          <a:xfrm>
            <a:off x="3712336" y="6121694"/>
            <a:ext cx="1087982" cy="514164"/>
          </a:xfrm>
          <a:prstGeom prst="roundRect">
            <a:avLst/>
          </a:prstGeom>
          <a:solidFill>
            <a:srgbClr val="FFE3A3"/>
          </a:solidFill>
        </p:spPr>
        <p:txBody>
          <a:bodyPr wrap="square" lIns="0" tIns="0" rIns="0" bIns="0" rtlCol="0" anchor="ctr"/>
          <a:lstStyle/>
          <a:p>
            <a:pPr algn="ctr"/>
            <a:r>
              <a:rPr lang="en-US" sz="1065">
                <a:solidFill>
                  <a:schemeClr val="bg1"/>
                </a:solidFill>
              </a:rPr>
              <a:t>WC 21/11</a:t>
            </a:r>
          </a:p>
        </p:txBody>
      </p:sp>
      <p:sp>
        <p:nvSpPr>
          <p:cNvPr id="28" name="Rounded Rectangle 27">
            <a:extLst>
              <a:ext uri="{FF2B5EF4-FFF2-40B4-BE49-F238E27FC236}">
                <a16:creationId xmlns:a16="http://schemas.microsoft.com/office/drawing/2014/main" id="{91E18BD7-67BC-7D49-6B22-153852D8E444}"/>
              </a:ext>
            </a:extLst>
          </p:cNvPr>
          <p:cNvSpPr/>
          <p:nvPr/>
        </p:nvSpPr>
        <p:spPr>
          <a:xfrm>
            <a:off x="2546115" y="6121695"/>
            <a:ext cx="1087982" cy="514164"/>
          </a:xfrm>
          <a:prstGeom prst="roundRect">
            <a:avLst/>
          </a:prstGeom>
          <a:solidFill>
            <a:srgbClr val="A3E9C7"/>
          </a:solidFill>
        </p:spPr>
        <p:txBody>
          <a:bodyPr wrap="square" lIns="0" tIns="0" rIns="0" bIns="0" rtlCol="0" anchor="ctr"/>
          <a:lstStyle/>
          <a:p>
            <a:pPr algn="ctr"/>
            <a:r>
              <a:rPr lang="en-US" sz="1065">
                <a:solidFill>
                  <a:schemeClr val="bg1"/>
                </a:solidFill>
              </a:rPr>
              <a:t>WC 14/11</a:t>
            </a:r>
          </a:p>
        </p:txBody>
      </p:sp>
      <p:sp>
        <p:nvSpPr>
          <p:cNvPr id="27" name="Rounded Rectangle 26">
            <a:extLst>
              <a:ext uri="{FF2B5EF4-FFF2-40B4-BE49-F238E27FC236}">
                <a16:creationId xmlns:a16="http://schemas.microsoft.com/office/drawing/2014/main" id="{0BCF459A-378B-4819-4745-9C589A0963B6}"/>
              </a:ext>
            </a:extLst>
          </p:cNvPr>
          <p:cNvSpPr/>
          <p:nvPr/>
        </p:nvSpPr>
        <p:spPr>
          <a:xfrm>
            <a:off x="1354928" y="6123493"/>
            <a:ext cx="1087982" cy="514164"/>
          </a:xfrm>
          <a:prstGeom prst="roundRect">
            <a:avLst/>
          </a:prstGeom>
          <a:solidFill>
            <a:srgbClr val="A1D3F1"/>
          </a:solidFill>
        </p:spPr>
        <p:txBody>
          <a:bodyPr wrap="square" lIns="0" tIns="0" rIns="0" bIns="0" rtlCol="0" anchor="ctr"/>
          <a:lstStyle/>
          <a:p>
            <a:pPr algn="ctr"/>
            <a:r>
              <a:rPr lang="en-US" sz="1065">
                <a:solidFill>
                  <a:schemeClr val="bg1"/>
                </a:solidFill>
              </a:rPr>
              <a:t>WC 07/11</a:t>
            </a:r>
          </a:p>
        </p:txBody>
      </p:sp>
      <p:sp>
        <p:nvSpPr>
          <p:cNvPr id="8" name="Text Placeholder 7">
            <a:extLst>
              <a:ext uri="{FF2B5EF4-FFF2-40B4-BE49-F238E27FC236}">
                <a16:creationId xmlns:a16="http://schemas.microsoft.com/office/drawing/2014/main" id="{BFE82B89-08C1-CB11-2E13-8D37ECE200B6}"/>
              </a:ext>
            </a:extLst>
          </p:cNvPr>
          <p:cNvSpPr>
            <a:spLocks noGrp="1"/>
          </p:cNvSpPr>
          <p:nvPr>
            <p:ph type="body" sz="quarter" idx="17"/>
          </p:nvPr>
        </p:nvSpPr>
        <p:spPr>
          <a:xfrm>
            <a:off x="2227825" y="90378"/>
            <a:ext cx="8568153" cy="903902"/>
          </a:xfrm>
        </p:spPr>
        <p:txBody>
          <a:bodyPr/>
          <a:lstStyle/>
          <a:p>
            <a:pPr marL="0" indent="0">
              <a:buNone/>
            </a:pPr>
            <a:r>
              <a:rPr lang="en-US" sz="2397" b="1" kern="1200">
                <a:solidFill>
                  <a:srgbClr val="3E5AA8"/>
                </a:solidFill>
                <a:latin typeface="Arial" panose="020B0604020202020204" pitchFamily="34" charset="0"/>
                <a:cs typeface="Arial" panose="020B0604020202020204" pitchFamily="34" charset="0"/>
              </a:rPr>
              <a:t>External – CMS Rebuild December Launch </a:t>
            </a:r>
          </a:p>
          <a:p>
            <a:pPr marL="0" indent="0">
              <a:buNone/>
            </a:pPr>
            <a:r>
              <a:rPr lang="en-US" sz="2397" b="1" kern="1200">
                <a:solidFill>
                  <a:srgbClr val="3E5AA8"/>
                </a:solidFill>
                <a:latin typeface="Arial" panose="020B0604020202020204" pitchFamily="34" charset="0"/>
                <a:cs typeface="Arial" panose="020B0604020202020204" pitchFamily="34" charset="0"/>
              </a:rPr>
              <a:t>Plan on a page</a:t>
            </a:r>
          </a:p>
        </p:txBody>
      </p:sp>
      <p:sp>
        <p:nvSpPr>
          <p:cNvPr id="9" name="Rectangle: Rounded Corners 6">
            <a:extLst>
              <a:ext uri="{FF2B5EF4-FFF2-40B4-BE49-F238E27FC236}">
                <a16:creationId xmlns:a16="http://schemas.microsoft.com/office/drawing/2014/main" id="{A1F798BE-815E-106A-EA9B-7A997675AA7A}"/>
              </a:ext>
            </a:extLst>
          </p:cNvPr>
          <p:cNvSpPr/>
          <p:nvPr/>
        </p:nvSpPr>
        <p:spPr>
          <a:xfrm>
            <a:off x="2478737" y="3619184"/>
            <a:ext cx="1029667" cy="88809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Communications</a:t>
            </a:r>
            <a:endParaRPr lang="en-GB" sz="799">
              <a:solidFill>
                <a:sysClr val="windowText" lastClr="000000"/>
              </a:solidFill>
            </a:endParaRPr>
          </a:p>
        </p:txBody>
      </p:sp>
      <p:sp>
        <p:nvSpPr>
          <p:cNvPr id="3" name="TextBox 2">
            <a:extLst>
              <a:ext uri="{FF2B5EF4-FFF2-40B4-BE49-F238E27FC236}">
                <a16:creationId xmlns:a16="http://schemas.microsoft.com/office/drawing/2014/main" id="{EC5A7725-3DC6-9EC1-A425-2EA47E481E72}"/>
              </a:ext>
            </a:extLst>
          </p:cNvPr>
          <p:cNvSpPr txBox="1"/>
          <p:nvPr/>
        </p:nvSpPr>
        <p:spPr>
          <a:xfrm rot="16200000">
            <a:off x="-500494" y="1909257"/>
            <a:ext cx="2745155"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chemeClr val="accent1"/>
                </a:solidFill>
                <a:latin typeface="Poppins Medium"/>
                <a:cs typeface="Poppins Medium"/>
              </a:rPr>
              <a:t> Activities</a:t>
            </a:r>
          </a:p>
        </p:txBody>
      </p:sp>
      <p:sp>
        <p:nvSpPr>
          <p:cNvPr id="11" name="TextBox 10">
            <a:extLst>
              <a:ext uri="{FF2B5EF4-FFF2-40B4-BE49-F238E27FC236}">
                <a16:creationId xmlns:a16="http://schemas.microsoft.com/office/drawing/2014/main" id="{EFF8ACBD-59E9-2513-A3E0-26EE19F7AC9E}"/>
              </a:ext>
            </a:extLst>
          </p:cNvPr>
          <p:cNvSpPr txBox="1"/>
          <p:nvPr/>
        </p:nvSpPr>
        <p:spPr>
          <a:xfrm rot="16200000">
            <a:off x="-299527" y="4555448"/>
            <a:ext cx="2343224"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chemeClr val="accent1"/>
                </a:solidFill>
                <a:latin typeface="Poppins Medium"/>
                <a:cs typeface="Poppins Medium"/>
              </a:rPr>
              <a:t>Communications</a:t>
            </a:r>
          </a:p>
        </p:txBody>
      </p:sp>
      <p:sp>
        <p:nvSpPr>
          <p:cNvPr id="37" name="Rectangle: Rounded Corners 6">
            <a:extLst>
              <a:ext uri="{FF2B5EF4-FFF2-40B4-BE49-F238E27FC236}">
                <a16:creationId xmlns:a16="http://schemas.microsoft.com/office/drawing/2014/main" id="{8F02AB4F-E45A-194C-8EB2-CCC0A5FD594C}"/>
              </a:ext>
            </a:extLst>
          </p:cNvPr>
          <p:cNvSpPr/>
          <p:nvPr/>
        </p:nvSpPr>
        <p:spPr>
          <a:xfrm>
            <a:off x="7257497" y="3350425"/>
            <a:ext cx="1226386"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Confirmation of soft launch Go live and reminder of URLs</a:t>
            </a:r>
            <a:endParaRPr lang="en-GB" sz="799">
              <a:solidFill>
                <a:sysClr val="windowText" lastClr="000000"/>
              </a:solidFill>
            </a:endParaRPr>
          </a:p>
        </p:txBody>
      </p:sp>
      <p:sp>
        <p:nvSpPr>
          <p:cNvPr id="38" name="Rectangle: Rounded Corners 6">
            <a:extLst>
              <a:ext uri="{FF2B5EF4-FFF2-40B4-BE49-F238E27FC236}">
                <a16:creationId xmlns:a16="http://schemas.microsoft.com/office/drawing/2014/main" id="{1595C8E1-5D2E-ED97-1202-3F04DFA50E96}"/>
              </a:ext>
            </a:extLst>
          </p:cNvPr>
          <p:cNvSpPr/>
          <p:nvPr/>
        </p:nvSpPr>
        <p:spPr>
          <a:xfrm>
            <a:off x="6369039" y="5013411"/>
            <a:ext cx="542267" cy="505447"/>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GONG</a:t>
            </a:r>
            <a:endParaRPr lang="en-GB" sz="799">
              <a:solidFill>
                <a:sysClr val="windowText" lastClr="000000"/>
              </a:solidFill>
            </a:endParaRPr>
          </a:p>
        </p:txBody>
      </p:sp>
      <p:sp>
        <p:nvSpPr>
          <p:cNvPr id="41" name="Rectangle: Rounded Corners 6">
            <a:extLst>
              <a:ext uri="{FF2B5EF4-FFF2-40B4-BE49-F238E27FC236}">
                <a16:creationId xmlns:a16="http://schemas.microsoft.com/office/drawing/2014/main" id="{9D2E4B5B-EEDB-7C5D-C6A1-75C89D916B82}"/>
              </a:ext>
            </a:extLst>
          </p:cNvPr>
          <p:cNvSpPr/>
          <p:nvPr/>
        </p:nvSpPr>
        <p:spPr>
          <a:xfrm>
            <a:off x="7247346" y="2904212"/>
            <a:ext cx="4682490" cy="227844"/>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PIS</a:t>
            </a:r>
          </a:p>
        </p:txBody>
      </p:sp>
      <p:sp>
        <p:nvSpPr>
          <p:cNvPr id="48" name="Rectangle: Rounded Corners 6">
            <a:extLst>
              <a:ext uri="{FF2B5EF4-FFF2-40B4-BE49-F238E27FC236}">
                <a16:creationId xmlns:a16="http://schemas.microsoft.com/office/drawing/2014/main" id="{CE36717B-CB81-1808-3729-2D2197BE2890}"/>
              </a:ext>
            </a:extLst>
          </p:cNvPr>
          <p:cNvSpPr/>
          <p:nvPr/>
        </p:nvSpPr>
        <p:spPr>
          <a:xfrm>
            <a:off x="5102493" y="1484560"/>
            <a:ext cx="720875" cy="31303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External UAT</a:t>
            </a:r>
          </a:p>
        </p:txBody>
      </p:sp>
      <p:sp>
        <p:nvSpPr>
          <p:cNvPr id="50" name="Rectangle: Rounded Corners 6">
            <a:extLst>
              <a:ext uri="{FF2B5EF4-FFF2-40B4-BE49-F238E27FC236}">
                <a16:creationId xmlns:a16="http://schemas.microsoft.com/office/drawing/2014/main" id="{BAEADBBB-B42D-E1DA-E649-C18E8A452117}"/>
              </a:ext>
            </a:extLst>
          </p:cNvPr>
          <p:cNvSpPr/>
          <p:nvPr/>
        </p:nvSpPr>
        <p:spPr>
          <a:xfrm>
            <a:off x="7254560" y="5100556"/>
            <a:ext cx="1102099" cy="31303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Training Published</a:t>
            </a:r>
            <a:endParaRPr lang="en-GB" sz="799">
              <a:solidFill>
                <a:sysClr val="windowText" lastClr="000000"/>
              </a:solidFill>
            </a:endParaRPr>
          </a:p>
        </p:txBody>
      </p:sp>
      <p:sp>
        <p:nvSpPr>
          <p:cNvPr id="51" name="Rectangle: Rounded Corners 6">
            <a:extLst>
              <a:ext uri="{FF2B5EF4-FFF2-40B4-BE49-F238E27FC236}">
                <a16:creationId xmlns:a16="http://schemas.microsoft.com/office/drawing/2014/main" id="{A734155B-32D2-7759-8B5F-EF47C635F0D7}"/>
              </a:ext>
            </a:extLst>
          </p:cNvPr>
          <p:cNvSpPr/>
          <p:nvPr/>
        </p:nvSpPr>
        <p:spPr>
          <a:xfrm>
            <a:off x="7257497" y="3945058"/>
            <a:ext cx="1230265"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Web page – FAQs and “How - tos”</a:t>
            </a:r>
            <a:endParaRPr lang="en-GB" sz="799">
              <a:solidFill>
                <a:sysClr val="windowText" lastClr="000000"/>
              </a:solidFill>
            </a:endParaRPr>
          </a:p>
        </p:txBody>
      </p:sp>
      <p:sp>
        <p:nvSpPr>
          <p:cNvPr id="53" name="Rectangle: Rounded Corners 6">
            <a:extLst>
              <a:ext uri="{FF2B5EF4-FFF2-40B4-BE49-F238E27FC236}">
                <a16:creationId xmlns:a16="http://schemas.microsoft.com/office/drawing/2014/main" id="{E08D22B1-9604-3542-4995-0245B8F7394A}"/>
              </a:ext>
            </a:extLst>
          </p:cNvPr>
          <p:cNvSpPr/>
          <p:nvPr/>
        </p:nvSpPr>
        <p:spPr>
          <a:xfrm>
            <a:off x="7282055" y="5469012"/>
            <a:ext cx="1102099" cy="590689"/>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Customer Experience/ UKLink box Go live Notification</a:t>
            </a:r>
            <a:endParaRPr lang="en-GB" sz="799">
              <a:solidFill>
                <a:sysClr val="windowText" lastClr="000000"/>
              </a:solidFill>
            </a:endParaRPr>
          </a:p>
        </p:txBody>
      </p:sp>
      <p:sp>
        <p:nvSpPr>
          <p:cNvPr id="54" name="Rectangle: Rounded Corners 6">
            <a:extLst>
              <a:ext uri="{FF2B5EF4-FFF2-40B4-BE49-F238E27FC236}">
                <a16:creationId xmlns:a16="http://schemas.microsoft.com/office/drawing/2014/main" id="{D8327D4A-B508-1423-5977-2A29886CD91D}"/>
              </a:ext>
            </a:extLst>
          </p:cNvPr>
          <p:cNvSpPr/>
          <p:nvPr/>
        </p:nvSpPr>
        <p:spPr>
          <a:xfrm>
            <a:off x="1316671" y="2545173"/>
            <a:ext cx="4779330" cy="273671"/>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User cleansing &amp; set up </a:t>
            </a:r>
          </a:p>
        </p:txBody>
      </p:sp>
      <p:sp>
        <p:nvSpPr>
          <p:cNvPr id="13" name="Rounded Rectangle 12">
            <a:extLst>
              <a:ext uri="{FF2B5EF4-FFF2-40B4-BE49-F238E27FC236}">
                <a16:creationId xmlns:a16="http://schemas.microsoft.com/office/drawing/2014/main" id="{7122A782-C6D8-41C4-D60A-378A307C80F4}"/>
              </a:ext>
            </a:extLst>
          </p:cNvPr>
          <p:cNvSpPr/>
          <p:nvPr/>
        </p:nvSpPr>
        <p:spPr>
          <a:xfrm>
            <a:off x="6124421" y="6121692"/>
            <a:ext cx="1087982" cy="514164"/>
          </a:xfrm>
          <a:prstGeom prst="roundRect">
            <a:avLst/>
          </a:prstGeom>
          <a:solidFill>
            <a:srgbClr val="A1D3F1"/>
          </a:solidFill>
        </p:spPr>
        <p:txBody>
          <a:bodyPr wrap="square" lIns="0" tIns="0" rIns="0" bIns="0" rtlCol="0" anchor="ctr"/>
          <a:lstStyle/>
          <a:p>
            <a:pPr algn="ctr"/>
            <a:r>
              <a:rPr lang="en-US" sz="1065">
                <a:solidFill>
                  <a:schemeClr val="bg1"/>
                </a:solidFill>
              </a:rPr>
              <a:t>WC 05/12</a:t>
            </a:r>
          </a:p>
        </p:txBody>
      </p:sp>
      <p:sp>
        <p:nvSpPr>
          <p:cNvPr id="14" name="Rounded Rectangle 13">
            <a:extLst>
              <a:ext uri="{FF2B5EF4-FFF2-40B4-BE49-F238E27FC236}">
                <a16:creationId xmlns:a16="http://schemas.microsoft.com/office/drawing/2014/main" id="{181E52EB-063A-1FD8-0CAE-151C6115179F}"/>
              </a:ext>
            </a:extLst>
          </p:cNvPr>
          <p:cNvSpPr/>
          <p:nvPr/>
        </p:nvSpPr>
        <p:spPr>
          <a:xfrm>
            <a:off x="7326028" y="6121691"/>
            <a:ext cx="1087982" cy="514164"/>
          </a:xfrm>
          <a:prstGeom prst="roundRect">
            <a:avLst/>
          </a:prstGeom>
          <a:solidFill>
            <a:srgbClr val="A3E9C7"/>
          </a:solidFill>
        </p:spPr>
        <p:txBody>
          <a:bodyPr wrap="square" lIns="0" tIns="0" rIns="0" bIns="0" rtlCol="0" anchor="ctr"/>
          <a:lstStyle/>
          <a:p>
            <a:pPr algn="ctr"/>
            <a:r>
              <a:rPr lang="en-US" sz="1065">
                <a:solidFill>
                  <a:schemeClr val="bg1"/>
                </a:solidFill>
              </a:rPr>
              <a:t>WC 12/12</a:t>
            </a:r>
          </a:p>
        </p:txBody>
      </p:sp>
      <p:sp>
        <p:nvSpPr>
          <p:cNvPr id="15" name="Rounded Rectangle 14">
            <a:extLst>
              <a:ext uri="{FF2B5EF4-FFF2-40B4-BE49-F238E27FC236}">
                <a16:creationId xmlns:a16="http://schemas.microsoft.com/office/drawing/2014/main" id="{3E8BC78D-C065-E5F2-2ABA-BF1C7C1B9BC8}"/>
              </a:ext>
            </a:extLst>
          </p:cNvPr>
          <p:cNvSpPr/>
          <p:nvPr/>
        </p:nvSpPr>
        <p:spPr>
          <a:xfrm>
            <a:off x="8527635" y="6119883"/>
            <a:ext cx="1087982" cy="514164"/>
          </a:xfrm>
          <a:prstGeom prst="roundRect">
            <a:avLst/>
          </a:prstGeom>
          <a:solidFill>
            <a:srgbClr val="FFE3A3"/>
          </a:solidFill>
        </p:spPr>
        <p:txBody>
          <a:bodyPr wrap="square" lIns="0" tIns="0" rIns="0" bIns="0" rtlCol="0" anchor="ctr"/>
          <a:lstStyle/>
          <a:p>
            <a:pPr algn="ctr"/>
            <a:r>
              <a:rPr lang="en-US" sz="1065">
                <a:solidFill>
                  <a:schemeClr val="bg1"/>
                </a:solidFill>
              </a:rPr>
              <a:t>WC  19/12</a:t>
            </a:r>
          </a:p>
        </p:txBody>
      </p:sp>
      <p:sp>
        <p:nvSpPr>
          <p:cNvPr id="16" name="Rounded Rectangle 15">
            <a:extLst>
              <a:ext uri="{FF2B5EF4-FFF2-40B4-BE49-F238E27FC236}">
                <a16:creationId xmlns:a16="http://schemas.microsoft.com/office/drawing/2014/main" id="{842B530F-A62B-9A7C-E67A-2B1A933F268E}"/>
              </a:ext>
            </a:extLst>
          </p:cNvPr>
          <p:cNvSpPr/>
          <p:nvPr/>
        </p:nvSpPr>
        <p:spPr>
          <a:xfrm>
            <a:off x="9738113" y="6119881"/>
            <a:ext cx="1087985" cy="514164"/>
          </a:xfrm>
          <a:prstGeom prst="roundRect">
            <a:avLst/>
          </a:prstGeom>
          <a:solidFill>
            <a:srgbClr val="BAABE9"/>
          </a:solidFill>
        </p:spPr>
        <p:txBody>
          <a:bodyPr wrap="square" lIns="0" tIns="0" rIns="0" bIns="0" rtlCol="0" anchor="ctr"/>
          <a:lstStyle/>
          <a:p>
            <a:pPr algn="ctr"/>
            <a:r>
              <a:rPr lang="en-US" sz="1065">
                <a:solidFill>
                  <a:schemeClr val="bg1"/>
                </a:solidFill>
              </a:rPr>
              <a:t>WC 26/12</a:t>
            </a:r>
          </a:p>
        </p:txBody>
      </p:sp>
      <p:sp>
        <p:nvSpPr>
          <p:cNvPr id="17" name="Rounded Rectangle 16">
            <a:extLst>
              <a:ext uri="{FF2B5EF4-FFF2-40B4-BE49-F238E27FC236}">
                <a16:creationId xmlns:a16="http://schemas.microsoft.com/office/drawing/2014/main" id="{98CD4998-C94A-2E34-6BAE-0F4CFB9A56AD}"/>
              </a:ext>
            </a:extLst>
          </p:cNvPr>
          <p:cNvSpPr/>
          <p:nvPr/>
        </p:nvSpPr>
        <p:spPr>
          <a:xfrm>
            <a:off x="10939720" y="6119881"/>
            <a:ext cx="1087982" cy="514164"/>
          </a:xfrm>
          <a:prstGeom prst="roundRect">
            <a:avLst/>
          </a:prstGeom>
          <a:solidFill>
            <a:srgbClr val="A1D3F1"/>
          </a:solidFill>
        </p:spPr>
        <p:txBody>
          <a:bodyPr wrap="square" lIns="0" tIns="0" rIns="0" bIns="0" rtlCol="0" anchor="ctr"/>
          <a:lstStyle/>
          <a:p>
            <a:pPr algn="ctr"/>
            <a:r>
              <a:rPr lang="en-US" sz="1065">
                <a:solidFill>
                  <a:schemeClr val="bg1"/>
                </a:solidFill>
              </a:rPr>
              <a:t>WC 02/01</a:t>
            </a:r>
          </a:p>
        </p:txBody>
      </p:sp>
      <p:sp>
        <p:nvSpPr>
          <p:cNvPr id="18" name="Rectangle: Rounded Corners 6">
            <a:extLst>
              <a:ext uri="{FF2B5EF4-FFF2-40B4-BE49-F238E27FC236}">
                <a16:creationId xmlns:a16="http://schemas.microsoft.com/office/drawing/2014/main" id="{DDAE6200-D65D-2434-4A66-091217C71055}"/>
              </a:ext>
            </a:extLst>
          </p:cNvPr>
          <p:cNvSpPr/>
          <p:nvPr/>
        </p:nvSpPr>
        <p:spPr>
          <a:xfrm>
            <a:off x="1342406" y="4596798"/>
            <a:ext cx="1029667"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Customer Focus Group</a:t>
            </a:r>
            <a:endParaRPr lang="en-GB" sz="799">
              <a:solidFill>
                <a:sysClr val="windowText" lastClr="000000"/>
              </a:solidFill>
            </a:endParaRPr>
          </a:p>
        </p:txBody>
      </p:sp>
      <p:sp>
        <p:nvSpPr>
          <p:cNvPr id="19" name="Rectangle: Rounded Corners 6">
            <a:extLst>
              <a:ext uri="{FF2B5EF4-FFF2-40B4-BE49-F238E27FC236}">
                <a16:creationId xmlns:a16="http://schemas.microsoft.com/office/drawing/2014/main" id="{D4C5D60A-7275-774F-E78E-56D1FB7DD7CF}"/>
              </a:ext>
            </a:extLst>
          </p:cNvPr>
          <p:cNvSpPr/>
          <p:nvPr/>
        </p:nvSpPr>
        <p:spPr>
          <a:xfrm>
            <a:off x="1342406" y="5216290"/>
            <a:ext cx="1029667"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ChMC</a:t>
            </a:r>
            <a:endParaRPr lang="en-GB" sz="799">
              <a:solidFill>
                <a:sysClr val="windowText" lastClr="000000"/>
              </a:solidFill>
            </a:endParaRPr>
          </a:p>
        </p:txBody>
      </p:sp>
      <p:sp>
        <p:nvSpPr>
          <p:cNvPr id="20" name="Rectangle: Rounded Corners 6">
            <a:extLst>
              <a:ext uri="{FF2B5EF4-FFF2-40B4-BE49-F238E27FC236}">
                <a16:creationId xmlns:a16="http://schemas.microsoft.com/office/drawing/2014/main" id="{59ACCA09-EE91-27C7-2DA8-EB7111BC5502}"/>
              </a:ext>
            </a:extLst>
          </p:cNvPr>
          <p:cNvSpPr/>
          <p:nvPr/>
        </p:nvSpPr>
        <p:spPr>
          <a:xfrm>
            <a:off x="2541703" y="5207591"/>
            <a:ext cx="1029667"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CoMC</a:t>
            </a:r>
            <a:endParaRPr lang="en-GB" sz="799">
              <a:solidFill>
                <a:sysClr val="windowText" lastClr="000000"/>
              </a:solidFill>
            </a:endParaRPr>
          </a:p>
        </p:txBody>
      </p:sp>
      <p:sp>
        <p:nvSpPr>
          <p:cNvPr id="24" name="Rectangle: Rounded Corners 6">
            <a:extLst>
              <a:ext uri="{FF2B5EF4-FFF2-40B4-BE49-F238E27FC236}">
                <a16:creationId xmlns:a16="http://schemas.microsoft.com/office/drawing/2014/main" id="{8BB57664-3875-DA88-0204-47F4ED13F1AB}"/>
              </a:ext>
            </a:extLst>
          </p:cNvPr>
          <p:cNvSpPr/>
          <p:nvPr/>
        </p:nvSpPr>
        <p:spPr>
          <a:xfrm>
            <a:off x="6125339" y="5511634"/>
            <a:ext cx="1029667"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ChMC</a:t>
            </a:r>
            <a:endParaRPr lang="en-GB" sz="799">
              <a:solidFill>
                <a:sysClr val="windowText" lastClr="000000"/>
              </a:solidFill>
            </a:endParaRPr>
          </a:p>
        </p:txBody>
      </p:sp>
      <p:sp>
        <p:nvSpPr>
          <p:cNvPr id="25" name="Rectangle: Rounded Corners 6">
            <a:extLst>
              <a:ext uri="{FF2B5EF4-FFF2-40B4-BE49-F238E27FC236}">
                <a16:creationId xmlns:a16="http://schemas.microsoft.com/office/drawing/2014/main" id="{0C23E492-B1DB-4C5D-EADF-9A792353DEDC}"/>
              </a:ext>
            </a:extLst>
          </p:cNvPr>
          <p:cNvSpPr/>
          <p:nvPr/>
        </p:nvSpPr>
        <p:spPr>
          <a:xfrm>
            <a:off x="7318270" y="4527929"/>
            <a:ext cx="1029667"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CoMC</a:t>
            </a:r>
            <a:endParaRPr lang="en-GB" sz="799">
              <a:solidFill>
                <a:sysClr val="windowText" lastClr="000000"/>
              </a:solidFill>
            </a:endParaRPr>
          </a:p>
        </p:txBody>
      </p:sp>
      <p:sp>
        <p:nvSpPr>
          <p:cNvPr id="7" name="Rectangle: Rounded Corners 6">
            <a:extLst>
              <a:ext uri="{FF2B5EF4-FFF2-40B4-BE49-F238E27FC236}">
                <a16:creationId xmlns:a16="http://schemas.microsoft.com/office/drawing/2014/main" id="{4B137645-41CD-C121-A4FC-A3DDB8ADCCAF}"/>
              </a:ext>
            </a:extLst>
          </p:cNvPr>
          <p:cNvSpPr/>
          <p:nvPr/>
        </p:nvSpPr>
        <p:spPr>
          <a:xfrm>
            <a:off x="6101264" y="4515187"/>
            <a:ext cx="1029667" cy="50544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Customer Focus Group</a:t>
            </a:r>
            <a:endParaRPr lang="en-GB" sz="799">
              <a:solidFill>
                <a:sysClr val="windowText" lastClr="000000"/>
              </a:solidFill>
            </a:endParaRPr>
          </a:p>
        </p:txBody>
      </p:sp>
      <p:sp>
        <p:nvSpPr>
          <p:cNvPr id="23" name="Rectangle: Rounded Corners 6">
            <a:extLst>
              <a:ext uri="{FF2B5EF4-FFF2-40B4-BE49-F238E27FC236}">
                <a16:creationId xmlns:a16="http://schemas.microsoft.com/office/drawing/2014/main" id="{012EA0A8-A19B-4F4C-626F-EB6CD2B6BF2E}"/>
              </a:ext>
            </a:extLst>
          </p:cNvPr>
          <p:cNvSpPr/>
          <p:nvPr/>
        </p:nvSpPr>
        <p:spPr>
          <a:xfrm>
            <a:off x="1311255" y="2132460"/>
            <a:ext cx="2362004" cy="279350"/>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Connectivity testing</a:t>
            </a:r>
          </a:p>
        </p:txBody>
      </p:sp>
      <p:sp>
        <p:nvSpPr>
          <p:cNvPr id="10" name="Rectangle: Rounded Corners 6">
            <a:extLst>
              <a:ext uri="{FF2B5EF4-FFF2-40B4-BE49-F238E27FC236}">
                <a16:creationId xmlns:a16="http://schemas.microsoft.com/office/drawing/2014/main" id="{8AE4A8E8-3DA3-F686-FF1B-E15A775763A7}"/>
              </a:ext>
            </a:extLst>
          </p:cNvPr>
          <p:cNvSpPr/>
          <p:nvPr/>
        </p:nvSpPr>
        <p:spPr>
          <a:xfrm>
            <a:off x="6061914" y="1495279"/>
            <a:ext cx="720875" cy="313035"/>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External UAT</a:t>
            </a:r>
          </a:p>
        </p:txBody>
      </p:sp>
      <p:sp>
        <p:nvSpPr>
          <p:cNvPr id="26" name="Rectangle: Rounded Corners 6">
            <a:extLst>
              <a:ext uri="{FF2B5EF4-FFF2-40B4-BE49-F238E27FC236}">
                <a16:creationId xmlns:a16="http://schemas.microsoft.com/office/drawing/2014/main" id="{A932258C-B47C-BE32-36A6-2CDCF155514C}"/>
              </a:ext>
            </a:extLst>
          </p:cNvPr>
          <p:cNvSpPr/>
          <p:nvPr/>
        </p:nvSpPr>
        <p:spPr>
          <a:xfrm>
            <a:off x="7247345" y="2222635"/>
            <a:ext cx="2191108" cy="50544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799">
                <a:solidFill>
                  <a:sysClr val="windowText" lastClr="000000"/>
                </a:solidFill>
                <a:cs typeface="Poppins Medium"/>
              </a:rPr>
              <a:t>User Support sessions</a:t>
            </a:r>
            <a:endParaRPr lang="en-GB" sz="799">
              <a:solidFill>
                <a:sysClr val="windowText" lastClr="000000"/>
              </a:solidFill>
            </a:endParaRPr>
          </a:p>
        </p:txBody>
      </p:sp>
    </p:spTree>
    <p:extLst>
      <p:ext uri="{BB962C8B-B14F-4D97-AF65-F5344CB8AC3E}">
        <p14:creationId xmlns:p14="http://schemas.microsoft.com/office/powerpoint/2010/main" val="49433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96F5F94-18A9-1DC1-6388-6D1720CFC9AE}"/>
              </a:ext>
            </a:extLst>
          </p:cNvPr>
          <p:cNvSpPr/>
          <p:nvPr/>
        </p:nvSpPr>
        <p:spPr>
          <a:xfrm>
            <a:off x="1846243" y="2414824"/>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5556.b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30" name="Rounded Rectangle 29">
            <a:extLst>
              <a:ext uri="{FF2B5EF4-FFF2-40B4-BE49-F238E27FC236}">
                <a16:creationId xmlns:a16="http://schemas.microsoft.com/office/drawing/2014/main" id="{80B7E0E9-E6EE-FF5F-8F67-6E0E1F7613F1}"/>
              </a:ext>
            </a:extLst>
          </p:cNvPr>
          <p:cNvSpPr/>
          <p:nvPr/>
        </p:nvSpPr>
        <p:spPr>
          <a:xfrm>
            <a:off x="9287297" y="5978644"/>
            <a:ext cx="2784116" cy="674402"/>
          </a:xfrm>
          <a:prstGeom prst="roundRect">
            <a:avLst/>
          </a:prstGeom>
          <a:solidFill>
            <a:srgbClr val="BAABE9"/>
          </a:solidFill>
        </p:spPr>
        <p:txBody>
          <a:bodyPr wrap="square" lIns="0" tIns="0" rIns="0" bIns="0" rtlCol="0" anchor="ctr"/>
          <a:lstStyle/>
          <a:p>
            <a:pPr algn="l"/>
            <a:endParaRPr lang="en-US" sz="2397"/>
          </a:p>
        </p:txBody>
      </p:sp>
      <p:sp>
        <p:nvSpPr>
          <p:cNvPr id="29" name="Rounded Rectangle 28">
            <a:extLst>
              <a:ext uri="{FF2B5EF4-FFF2-40B4-BE49-F238E27FC236}">
                <a16:creationId xmlns:a16="http://schemas.microsoft.com/office/drawing/2014/main" id="{BEC74D85-66CF-4A1E-60F4-A85C11DD4094}"/>
              </a:ext>
            </a:extLst>
          </p:cNvPr>
          <p:cNvSpPr/>
          <p:nvPr/>
        </p:nvSpPr>
        <p:spPr>
          <a:xfrm>
            <a:off x="6457098" y="5978644"/>
            <a:ext cx="2784116" cy="674402"/>
          </a:xfrm>
          <a:prstGeom prst="roundRect">
            <a:avLst/>
          </a:prstGeom>
          <a:solidFill>
            <a:srgbClr val="FFE3A3"/>
          </a:solidFill>
        </p:spPr>
        <p:txBody>
          <a:bodyPr wrap="square" lIns="0" tIns="0" rIns="0" bIns="0" rtlCol="0" anchor="ctr"/>
          <a:lstStyle/>
          <a:p>
            <a:pPr algn="l"/>
            <a:endParaRPr lang="en-US" sz="2397"/>
          </a:p>
        </p:txBody>
      </p:sp>
      <p:sp>
        <p:nvSpPr>
          <p:cNvPr id="28" name="Rounded Rectangle 27">
            <a:extLst>
              <a:ext uri="{FF2B5EF4-FFF2-40B4-BE49-F238E27FC236}">
                <a16:creationId xmlns:a16="http://schemas.microsoft.com/office/drawing/2014/main" id="{91E18BD7-67BC-7D49-6B22-153852D8E444}"/>
              </a:ext>
            </a:extLst>
          </p:cNvPr>
          <p:cNvSpPr/>
          <p:nvPr/>
        </p:nvSpPr>
        <p:spPr>
          <a:xfrm>
            <a:off x="3626898" y="5978644"/>
            <a:ext cx="2784116" cy="674402"/>
          </a:xfrm>
          <a:prstGeom prst="roundRect">
            <a:avLst/>
          </a:prstGeom>
          <a:solidFill>
            <a:srgbClr val="A3E9C7"/>
          </a:solidFill>
        </p:spPr>
        <p:txBody>
          <a:bodyPr wrap="square" lIns="0" tIns="0" rIns="0" bIns="0" rtlCol="0" anchor="ctr"/>
          <a:lstStyle/>
          <a:p>
            <a:pPr algn="l"/>
            <a:endParaRPr lang="en-US" sz="2397"/>
          </a:p>
        </p:txBody>
      </p:sp>
      <p:sp>
        <p:nvSpPr>
          <p:cNvPr id="27" name="Rounded Rectangle 26">
            <a:extLst>
              <a:ext uri="{FF2B5EF4-FFF2-40B4-BE49-F238E27FC236}">
                <a16:creationId xmlns:a16="http://schemas.microsoft.com/office/drawing/2014/main" id="{0BCF459A-378B-4819-4745-9C589A0963B6}"/>
              </a:ext>
            </a:extLst>
          </p:cNvPr>
          <p:cNvSpPr/>
          <p:nvPr/>
        </p:nvSpPr>
        <p:spPr>
          <a:xfrm>
            <a:off x="796699" y="5978644"/>
            <a:ext cx="2784116" cy="674402"/>
          </a:xfrm>
          <a:prstGeom prst="roundRect">
            <a:avLst/>
          </a:prstGeom>
          <a:solidFill>
            <a:srgbClr val="A1D3F1"/>
          </a:solidFill>
        </p:spPr>
        <p:txBody>
          <a:bodyPr wrap="square" lIns="0" tIns="0" rIns="0" bIns="0" rtlCol="0" anchor="ctr"/>
          <a:lstStyle/>
          <a:p>
            <a:pPr algn="l"/>
            <a:endParaRPr lang="en-US" sz="2397"/>
          </a:p>
        </p:txBody>
      </p:sp>
      <p:sp>
        <p:nvSpPr>
          <p:cNvPr id="8" name="Text Placeholder 7">
            <a:extLst>
              <a:ext uri="{FF2B5EF4-FFF2-40B4-BE49-F238E27FC236}">
                <a16:creationId xmlns:a16="http://schemas.microsoft.com/office/drawing/2014/main" id="{BFE82B89-08C1-CB11-2E13-8D37ECE200B6}"/>
              </a:ext>
            </a:extLst>
          </p:cNvPr>
          <p:cNvSpPr>
            <a:spLocks noGrp="1"/>
          </p:cNvSpPr>
          <p:nvPr>
            <p:ph type="body" sz="quarter" idx="17"/>
          </p:nvPr>
        </p:nvSpPr>
        <p:spPr>
          <a:xfrm>
            <a:off x="3094835" y="293538"/>
            <a:ext cx="6247038" cy="1157881"/>
          </a:xfrm>
        </p:spPr>
        <p:txBody>
          <a:bodyPr/>
          <a:lstStyle/>
          <a:p>
            <a:pPr marL="0" indent="0">
              <a:buNone/>
            </a:pPr>
            <a:r>
              <a:rPr lang="en-US" b="1">
                <a:solidFill>
                  <a:srgbClr val="304A90"/>
                </a:solidFill>
              </a:rPr>
              <a:t>CMS Rebuild Delivery Roadmap</a:t>
            </a:r>
          </a:p>
        </p:txBody>
      </p:sp>
      <p:sp>
        <p:nvSpPr>
          <p:cNvPr id="2" name="TextBox 1">
            <a:extLst>
              <a:ext uri="{FF2B5EF4-FFF2-40B4-BE49-F238E27FC236}">
                <a16:creationId xmlns:a16="http://schemas.microsoft.com/office/drawing/2014/main" id="{77586845-2A2E-1340-1DC6-1B2E9CAA2CA7}"/>
              </a:ext>
            </a:extLst>
          </p:cNvPr>
          <p:cNvSpPr txBox="1"/>
          <p:nvPr/>
        </p:nvSpPr>
        <p:spPr>
          <a:xfrm rot="16200000">
            <a:off x="-2008443" y="3263995"/>
            <a:ext cx="5037025"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Release Content</a:t>
            </a:r>
          </a:p>
        </p:txBody>
      </p:sp>
      <p:sp>
        <p:nvSpPr>
          <p:cNvPr id="4" name="TextBox 3">
            <a:extLst>
              <a:ext uri="{FF2B5EF4-FFF2-40B4-BE49-F238E27FC236}">
                <a16:creationId xmlns:a16="http://schemas.microsoft.com/office/drawing/2014/main" id="{E7E4FBD8-AA64-A9D9-006F-5F1CF319D24B}"/>
              </a:ext>
            </a:extLst>
          </p:cNvPr>
          <p:cNvSpPr txBox="1"/>
          <p:nvPr/>
        </p:nvSpPr>
        <p:spPr>
          <a:xfrm>
            <a:off x="1927423" y="6189959"/>
            <a:ext cx="516167"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Now </a:t>
            </a:r>
          </a:p>
        </p:txBody>
      </p:sp>
      <p:sp>
        <p:nvSpPr>
          <p:cNvPr id="5" name="TextBox 4">
            <a:extLst>
              <a:ext uri="{FF2B5EF4-FFF2-40B4-BE49-F238E27FC236}">
                <a16:creationId xmlns:a16="http://schemas.microsoft.com/office/drawing/2014/main" id="{B7A0594E-633A-77B0-096A-6689634D0DB4}"/>
              </a:ext>
            </a:extLst>
          </p:cNvPr>
          <p:cNvSpPr txBox="1"/>
          <p:nvPr/>
        </p:nvSpPr>
        <p:spPr>
          <a:xfrm>
            <a:off x="4727266" y="6211443"/>
            <a:ext cx="469680"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Next</a:t>
            </a:r>
          </a:p>
        </p:txBody>
      </p:sp>
      <p:sp>
        <p:nvSpPr>
          <p:cNvPr id="6" name="TextBox 5">
            <a:extLst>
              <a:ext uri="{FF2B5EF4-FFF2-40B4-BE49-F238E27FC236}">
                <a16:creationId xmlns:a16="http://schemas.microsoft.com/office/drawing/2014/main" id="{A0A2A366-2B6A-3E49-D612-811E3FA4199A}"/>
              </a:ext>
            </a:extLst>
          </p:cNvPr>
          <p:cNvSpPr txBox="1"/>
          <p:nvPr/>
        </p:nvSpPr>
        <p:spPr>
          <a:xfrm>
            <a:off x="7415172" y="6189959"/>
            <a:ext cx="528991"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Later</a:t>
            </a:r>
          </a:p>
        </p:txBody>
      </p:sp>
      <p:sp>
        <p:nvSpPr>
          <p:cNvPr id="7" name="TextBox 6">
            <a:extLst>
              <a:ext uri="{FF2B5EF4-FFF2-40B4-BE49-F238E27FC236}">
                <a16:creationId xmlns:a16="http://schemas.microsoft.com/office/drawing/2014/main" id="{7DCDE1EA-8C78-358C-7324-5BE902109265}"/>
              </a:ext>
            </a:extLst>
          </p:cNvPr>
          <p:cNvSpPr txBox="1"/>
          <p:nvPr/>
        </p:nvSpPr>
        <p:spPr>
          <a:xfrm>
            <a:off x="9952040" y="6189959"/>
            <a:ext cx="1221488"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A little Later</a:t>
            </a:r>
          </a:p>
        </p:txBody>
      </p:sp>
      <p:sp>
        <p:nvSpPr>
          <p:cNvPr id="9" name="Rectangle: Rounded Corners 6">
            <a:extLst>
              <a:ext uri="{FF2B5EF4-FFF2-40B4-BE49-F238E27FC236}">
                <a16:creationId xmlns:a16="http://schemas.microsoft.com/office/drawing/2014/main" id="{A1F798BE-815E-106A-EA9B-7A997675AA7A}"/>
              </a:ext>
            </a:extLst>
          </p:cNvPr>
          <p:cNvSpPr/>
          <p:nvPr/>
        </p:nvSpPr>
        <p:spPr>
          <a:xfrm>
            <a:off x="1286392" y="1393577"/>
            <a:ext cx="1674800" cy="99885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Supplier Theft of Gas (SUT)</a:t>
            </a:r>
          </a:p>
          <a:p>
            <a:pPr algn="ctr"/>
            <a:r>
              <a:rPr lang="en-GB" sz="1065">
                <a:solidFill>
                  <a:sysClr val="windowText" lastClr="000000"/>
                </a:solidFill>
                <a:cs typeface="Poppins Medium"/>
              </a:rPr>
              <a:t>Meter Number Creation (MNC)</a:t>
            </a:r>
            <a:endParaRPr lang="en-GB" sz="1065">
              <a:solidFill>
                <a:sysClr val="windowText" lastClr="000000"/>
              </a:solidFill>
            </a:endParaRPr>
          </a:p>
        </p:txBody>
      </p:sp>
      <p:sp>
        <p:nvSpPr>
          <p:cNvPr id="10" name="Rectangle: Rounded Corners 6">
            <a:extLst>
              <a:ext uri="{FF2B5EF4-FFF2-40B4-BE49-F238E27FC236}">
                <a16:creationId xmlns:a16="http://schemas.microsoft.com/office/drawing/2014/main" id="{78BB2EDC-88DD-259B-D035-ED156BA93DA8}"/>
              </a:ext>
            </a:extLst>
          </p:cNvPr>
          <p:cNvSpPr/>
          <p:nvPr/>
        </p:nvSpPr>
        <p:spPr>
          <a:xfrm>
            <a:off x="2045004" y="2699934"/>
            <a:ext cx="1674799"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Duplicate MPRNs (DUP)</a:t>
            </a:r>
          </a:p>
          <a:p>
            <a:pPr algn="ctr"/>
            <a:r>
              <a:rPr lang="en-GB" sz="1065">
                <a:solidFill>
                  <a:sysClr val="windowText" lastClr="000000"/>
                </a:solidFill>
                <a:cs typeface="Poppins Medium"/>
              </a:rPr>
              <a:t>Set to Extinct</a:t>
            </a:r>
          </a:p>
        </p:txBody>
      </p:sp>
      <p:sp>
        <p:nvSpPr>
          <p:cNvPr id="12" name="Rectangle: Rounded Corners 6">
            <a:extLst>
              <a:ext uri="{FF2B5EF4-FFF2-40B4-BE49-F238E27FC236}">
                <a16:creationId xmlns:a16="http://schemas.microsoft.com/office/drawing/2014/main" id="{755BDA16-1DBB-5907-81A1-F7BC0C6BD851}"/>
              </a:ext>
            </a:extLst>
          </p:cNvPr>
          <p:cNvSpPr/>
          <p:nvPr/>
        </p:nvSpPr>
        <p:spPr>
          <a:xfrm>
            <a:off x="3485824" y="1383746"/>
            <a:ext cx="1241442"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Isolations</a:t>
            </a:r>
          </a:p>
          <a:p>
            <a:pPr algn="ctr"/>
            <a:r>
              <a:rPr lang="en-GB" sz="1065">
                <a:solidFill>
                  <a:sysClr val="windowText" lastClr="000000"/>
                </a:solidFill>
                <a:cs typeface="Poppins Medium"/>
              </a:rPr>
              <a:t> (ISO) </a:t>
            </a:r>
          </a:p>
          <a:p>
            <a:pPr algn="ctr"/>
            <a:r>
              <a:rPr lang="en-GB" sz="1065">
                <a:solidFill>
                  <a:sysClr val="windowText" lastClr="000000"/>
                </a:solidFill>
                <a:cs typeface="Poppins Medium"/>
              </a:rPr>
              <a:t>Dead to Live  </a:t>
            </a:r>
          </a:p>
          <a:p>
            <a:pPr algn="ctr"/>
            <a:r>
              <a:rPr lang="en-GB" sz="1065">
                <a:solidFill>
                  <a:sysClr val="windowText" lastClr="000000"/>
                </a:solidFill>
                <a:cs typeface="Poppins Medium"/>
              </a:rPr>
              <a:t>(DTL)</a:t>
            </a:r>
          </a:p>
        </p:txBody>
      </p:sp>
      <p:sp>
        <p:nvSpPr>
          <p:cNvPr id="13" name="Rectangle: Rounded Corners 6">
            <a:extLst>
              <a:ext uri="{FF2B5EF4-FFF2-40B4-BE49-F238E27FC236}">
                <a16:creationId xmlns:a16="http://schemas.microsoft.com/office/drawing/2014/main" id="{6FBB5F2F-F270-7E43-6CAC-C1685E180B50}"/>
              </a:ext>
            </a:extLst>
          </p:cNvPr>
          <p:cNvSpPr/>
          <p:nvPr/>
        </p:nvSpPr>
        <p:spPr>
          <a:xfrm>
            <a:off x="3577214" y="4011811"/>
            <a:ext cx="1180365"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 Enhancements</a:t>
            </a:r>
          </a:p>
        </p:txBody>
      </p:sp>
      <p:sp>
        <p:nvSpPr>
          <p:cNvPr id="14" name="Rectangle: Rounded Corners 6">
            <a:extLst>
              <a:ext uri="{FF2B5EF4-FFF2-40B4-BE49-F238E27FC236}">
                <a16:creationId xmlns:a16="http://schemas.microsoft.com/office/drawing/2014/main" id="{6403D819-B072-083C-5781-895766C8804B}"/>
              </a:ext>
            </a:extLst>
          </p:cNvPr>
          <p:cNvSpPr/>
          <p:nvPr/>
        </p:nvSpPr>
        <p:spPr>
          <a:xfrm>
            <a:off x="3577214" y="4992424"/>
            <a:ext cx="12414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workflows – AGG, PSI, PSR</a:t>
            </a:r>
            <a:endParaRPr lang="en-GB" sz="1065">
              <a:solidFill>
                <a:sysClr val="windowText" lastClr="000000"/>
              </a:solidFill>
            </a:endParaRPr>
          </a:p>
        </p:txBody>
      </p:sp>
      <p:sp>
        <p:nvSpPr>
          <p:cNvPr id="15" name="Rectangle: Rounded Corners 6">
            <a:extLst>
              <a:ext uri="{FF2B5EF4-FFF2-40B4-BE49-F238E27FC236}">
                <a16:creationId xmlns:a16="http://schemas.microsoft.com/office/drawing/2014/main" id="{E9AD0A79-C370-1EA8-1B5D-C04A36675253}"/>
              </a:ext>
            </a:extLst>
          </p:cNvPr>
          <p:cNvSpPr/>
          <p:nvPr/>
        </p:nvSpPr>
        <p:spPr>
          <a:xfrm>
            <a:off x="5039098" y="1375955"/>
            <a:ext cx="1674799" cy="115057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Address Amendments (ADD/ UNC)</a:t>
            </a:r>
          </a:p>
          <a:p>
            <a:pPr algn="ctr"/>
            <a:r>
              <a:rPr lang="en-GB" sz="1065">
                <a:solidFill>
                  <a:sysClr val="windowText" lastClr="000000"/>
                </a:solidFill>
                <a:cs typeface="Poppins Medium"/>
              </a:rPr>
              <a:t>New MPRN Creation</a:t>
            </a:r>
          </a:p>
          <a:p>
            <a:pPr algn="ctr"/>
            <a:r>
              <a:rPr lang="en-GB" sz="1065">
                <a:solidFill>
                  <a:sysClr val="windowText" lastClr="000000"/>
                </a:solidFill>
                <a:cs typeface="Poppins Medium"/>
              </a:rPr>
              <a:t> (FOM)</a:t>
            </a:r>
          </a:p>
        </p:txBody>
      </p:sp>
      <p:sp>
        <p:nvSpPr>
          <p:cNvPr id="16" name="Rectangle: Rounded Corners 6">
            <a:extLst>
              <a:ext uri="{FF2B5EF4-FFF2-40B4-BE49-F238E27FC236}">
                <a16:creationId xmlns:a16="http://schemas.microsoft.com/office/drawing/2014/main" id="{B5F6C26F-53F6-5D9E-9198-89DF28223690}"/>
              </a:ext>
            </a:extLst>
          </p:cNvPr>
          <p:cNvSpPr/>
          <p:nvPr/>
        </p:nvSpPr>
        <p:spPr>
          <a:xfrm>
            <a:off x="4987186" y="401657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Enhancements to MNC Process including Network</a:t>
            </a:r>
          </a:p>
        </p:txBody>
      </p:sp>
      <p:sp>
        <p:nvSpPr>
          <p:cNvPr id="17" name="Rectangle: Rounded Corners 6">
            <a:extLst>
              <a:ext uri="{FF2B5EF4-FFF2-40B4-BE49-F238E27FC236}">
                <a16:creationId xmlns:a16="http://schemas.microsoft.com/office/drawing/2014/main" id="{31E96A15-61BD-76E7-7EBB-33004D49ACFD}"/>
              </a:ext>
            </a:extLst>
          </p:cNvPr>
          <p:cNvSpPr/>
          <p:nvPr/>
        </p:nvSpPr>
        <p:spPr>
          <a:xfrm>
            <a:off x="4987186" y="498415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GIC</a:t>
            </a:r>
            <a:endParaRPr lang="en-GB" sz="1065">
              <a:solidFill>
                <a:sysClr val="windowText" lastClr="000000"/>
              </a:solidFill>
            </a:endParaRPr>
          </a:p>
        </p:txBody>
      </p:sp>
      <p:sp>
        <p:nvSpPr>
          <p:cNvPr id="18" name="TextBox 17">
            <a:extLst>
              <a:ext uri="{FF2B5EF4-FFF2-40B4-BE49-F238E27FC236}">
                <a16:creationId xmlns:a16="http://schemas.microsoft.com/office/drawing/2014/main" id="{402E6CFC-8B60-2534-1809-9C4DBAE10D6C}"/>
              </a:ext>
            </a:extLst>
          </p:cNvPr>
          <p:cNvSpPr txBox="1"/>
          <p:nvPr/>
        </p:nvSpPr>
        <p:spPr>
          <a:xfrm rot="16200000">
            <a:off x="-81995" y="2027826"/>
            <a:ext cx="1908160"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Main  Release</a:t>
            </a:r>
          </a:p>
        </p:txBody>
      </p:sp>
      <p:sp>
        <p:nvSpPr>
          <p:cNvPr id="19" name="TextBox 18">
            <a:extLst>
              <a:ext uri="{FF2B5EF4-FFF2-40B4-BE49-F238E27FC236}">
                <a16:creationId xmlns:a16="http://schemas.microsoft.com/office/drawing/2014/main" id="{A2175A3B-05E7-98CF-F645-144828B3F0AA}"/>
              </a:ext>
            </a:extLst>
          </p:cNvPr>
          <p:cNvSpPr txBox="1"/>
          <p:nvPr/>
        </p:nvSpPr>
        <p:spPr>
          <a:xfrm rot="16200000">
            <a:off x="-234051" y="4362023"/>
            <a:ext cx="2592168" cy="590824"/>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Additional Stretch Enhancements</a:t>
            </a:r>
          </a:p>
        </p:txBody>
      </p:sp>
      <p:sp>
        <p:nvSpPr>
          <p:cNvPr id="20" name="Rectangle: Rounded Corners 6">
            <a:extLst>
              <a:ext uri="{FF2B5EF4-FFF2-40B4-BE49-F238E27FC236}">
                <a16:creationId xmlns:a16="http://schemas.microsoft.com/office/drawing/2014/main" id="{B9BEDB03-4126-5E27-50D4-16B1558B873D}"/>
              </a:ext>
            </a:extLst>
          </p:cNvPr>
          <p:cNvSpPr/>
          <p:nvPr/>
        </p:nvSpPr>
        <p:spPr>
          <a:xfrm>
            <a:off x="6803841" y="1374159"/>
            <a:ext cx="2021321" cy="1667844"/>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Request for Adjustment (RFA)</a:t>
            </a:r>
          </a:p>
          <a:p>
            <a:pPr algn="ctr"/>
            <a:r>
              <a:rPr lang="en-GB" sz="1065">
                <a:solidFill>
                  <a:sysClr val="windowText" lastClr="000000"/>
                </a:solidFill>
                <a:cs typeface="Poppins Medium"/>
              </a:rPr>
              <a:t>Daily Metered Query (DMQ)</a:t>
            </a:r>
          </a:p>
          <a:p>
            <a:pPr algn="ctr"/>
            <a:r>
              <a:rPr lang="en-GB" sz="1065">
                <a:solidFill>
                  <a:sysClr val="windowText" lastClr="000000"/>
                </a:solidFill>
                <a:cs typeface="Poppins Medium"/>
              </a:rPr>
              <a:t>Consumption Dispute Query (CDQ)</a:t>
            </a:r>
          </a:p>
          <a:p>
            <a:pPr algn="ctr"/>
            <a:r>
              <a:rPr lang="en-GB" sz="1065">
                <a:solidFill>
                  <a:sysClr val="windowText" lastClr="000000"/>
                </a:solidFill>
                <a:cs typeface="Poppins Medium"/>
              </a:rPr>
              <a:t>Theft of Gas </a:t>
            </a:r>
          </a:p>
          <a:p>
            <a:pPr algn="ctr"/>
            <a:r>
              <a:rPr lang="en-GB" sz="1065">
                <a:solidFill>
                  <a:sysClr val="windowText" lastClr="000000"/>
                </a:solidFill>
                <a:cs typeface="Poppins Medium"/>
              </a:rPr>
              <a:t> (TOG)– </a:t>
            </a:r>
          </a:p>
          <a:p>
            <a:pPr algn="ctr"/>
            <a:r>
              <a:rPr lang="en-GB" sz="1065">
                <a:solidFill>
                  <a:sysClr val="windowText" lastClr="000000"/>
                </a:solidFill>
                <a:cs typeface="Poppins Medium"/>
              </a:rPr>
              <a:t>Network Raised</a:t>
            </a:r>
          </a:p>
        </p:txBody>
      </p:sp>
      <p:sp>
        <p:nvSpPr>
          <p:cNvPr id="21" name="Rectangle: Rounded Corners 6">
            <a:extLst>
              <a:ext uri="{FF2B5EF4-FFF2-40B4-BE49-F238E27FC236}">
                <a16:creationId xmlns:a16="http://schemas.microsoft.com/office/drawing/2014/main" id="{C0177AEF-85EB-4757-BA00-FBC36A03000B}"/>
              </a:ext>
            </a:extLst>
          </p:cNvPr>
          <p:cNvSpPr/>
          <p:nvPr/>
        </p:nvSpPr>
        <p:spPr>
          <a:xfrm>
            <a:off x="6841872" y="4984152"/>
            <a:ext cx="2021321"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FLE</a:t>
            </a:r>
            <a:endParaRPr lang="en-GB" sz="1065">
              <a:solidFill>
                <a:sysClr val="windowText" lastClr="000000"/>
              </a:solidFill>
            </a:endParaRPr>
          </a:p>
        </p:txBody>
      </p:sp>
      <p:sp>
        <p:nvSpPr>
          <p:cNvPr id="22" name="Rectangle: Rounded Corners 6">
            <a:extLst>
              <a:ext uri="{FF2B5EF4-FFF2-40B4-BE49-F238E27FC236}">
                <a16:creationId xmlns:a16="http://schemas.microsoft.com/office/drawing/2014/main" id="{BB4706D0-C19D-997A-4124-5D3556776D76}"/>
              </a:ext>
            </a:extLst>
          </p:cNvPr>
          <p:cNvSpPr/>
          <p:nvPr/>
        </p:nvSpPr>
        <p:spPr>
          <a:xfrm>
            <a:off x="8915106" y="1384697"/>
            <a:ext cx="1130468"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Must Reads</a:t>
            </a:r>
          </a:p>
          <a:p>
            <a:pPr algn="ctr"/>
            <a:r>
              <a:rPr lang="en-GB" sz="1065">
                <a:solidFill>
                  <a:sysClr val="windowText" lastClr="000000"/>
                </a:solidFill>
                <a:cs typeface="Poppins Medium"/>
              </a:rPr>
              <a:t> (MUR)</a:t>
            </a:r>
          </a:p>
        </p:txBody>
      </p:sp>
      <p:sp>
        <p:nvSpPr>
          <p:cNvPr id="23" name="Rectangle: Rounded Corners 6">
            <a:extLst>
              <a:ext uri="{FF2B5EF4-FFF2-40B4-BE49-F238E27FC236}">
                <a16:creationId xmlns:a16="http://schemas.microsoft.com/office/drawing/2014/main" id="{6D05B43F-166E-8F17-13D8-21177C0AF265}"/>
              </a:ext>
            </a:extLst>
          </p:cNvPr>
          <p:cNvSpPr/>
          <p:nvPr/>
        </p:nvSpPr>
        <p:spPr>
          <a:xfrm>
            <a:off x="10187193" y="1374158"/>
            <a:ext cx="1258596" cy="1460197"/>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Manage Unregistered Sites </a:t>
            </a:r>
          </a:p>
          <a:p>
            <a:pPr algn="ctr"/>
            <a:r>
              <a:rPr lang="en-GB" sz="1065">
                <a:solidFill>
                  <a:sysClr val="windowText" lastClr="000000"/>
                </a:solidFill>
                <a:cs typeface="Poppins Medium"/>
              </a:rPr>
              <a:t>(MUS)</a:t>
            </a:r>
          </a:p>
          <a:p>
            <a:pPr algn="ctr"/>
            <a:endParaRPr lang="en-GB" sz="1065">
              <a:solidFill>
                <a:sysClr val="windowText" lastClr="000000"/>
              </a:solidFill>
              <a:cs typeface="Poppins Medium"/>
            </a:endParaRPr>
          </a:p>
          <a:p>
            <a:pPr algn="ctr"/>
            <a:r>
              <a:rPr lang="en-GB" sz="1065">
                <a:solidFill>
                  <a:sysClr val="windowText" lastClr="000000"/>
                </a:solidFill>
                <a:cs typeface="Poppins Medium"/>
              </a:rPr>
              <a:t>Gas Safety Regulation </a:t>
            </a:r>
          </a:p>
          <a:p>
            <a:pPr algn="ctr"/>
            <a:r>
              <a:rPr lang="en-GB" sz="1065">
                <a:solidFill>
                  <a:sysClr val="windowText" lastClr="000000"/>
                </a:solidFill>
                <a:cs typeface="Poppins Medium"/>
              </a:rPr>
              <a:t>(GSR)</a:t>
            </a:r>
          </a:p>
        </p:txBody>
      </p:sp>
      <p:sp>
        <p:nvSpPr>
          <p:cNvPr id="24" name="Rectangle: Rounded Corners 6">
            <a:extLst>
              <a:ext uri="{FF2B5EF4-FFF2-40B4-BE49-F238E27FC236}">
                <a16:creationId xmlns:a16="http://schemas.microsoft.com/office/drawing/2014/main" id="{2151A7A9-8B78-BBC5-B6B0-76005580BAC0}"/>
              </a:ext>
            </a:extLst>
          </p:cNvPr>
          <p:cNvSpPr/>
          <p:nvPr/>
        </p:nvSpPr>
        <p:spPr>
          <a:xfrm>
            <a:off x="10142868" y="3983780"/>
            <a:ext cx="14388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SUT Enhancements</a:t>
            </a:r>
          </a:p>
        </p:txBody>
      </p:sp>
      <p:sp>
        <p:nvSpPr>
          <p:cNvPr id="25" name="Rectangle: Rounded Corners 6">
            <a:extLst>
              <a:ext uri="{FF2B5EF4-FFF2-40B4-BE49-F238E27FC236}">
                <a16:creationId xmlns:a16="http://schemas.microsoft.com/office/drawing/2014/main" id="{4780281E-D195-B241-B154-D85F76684DB3}"/>
              </a:ext>
            </a:extLst>
          </p:cNvPr>
          <p:cNvSpPr/>
          <p:nvPr/>
        </p:nvSpPr>
        <p:spPr>
          <a:xfrm>
            <a:off x="10880554" y="2921102"/>
            <a:ext cx="1130470" cy="80461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Swapped Address </a:t>
            </a:r>
          </a:p>
          <a:p>
            <a:pPr algn="ctr"/>
            <a:r>
              <a:rPr lang="en-GB" sz="1065">
                <a:solidFill>
                  <a:sysClr val="windowText" lastClr="000000"/>
                </a:solidFill>
                <a:cs typeface="Poppins Medium"/>
              </a:rPr>
              <a:t>(SWA)</a:t>
            </a:r>
          </a:p>
        </p:txBody>
      </p:sp>
      <p:sp>
        <p:nvSpPr>
          <p:cNvPr id="26" name="Rectangle: Rounded Corners 6">
            <a:extLst>
              <a:ext uri="{FF2B5EF4-FFF2-40B4-BE49-F238E27FC236}">
                <a16:creationId xmlns:a16="http://schemas.microsoft.com/office/drawing/2014/main" id="{FF1201DD-1AEE-02A9-4EFF-66500EB8DA8E}"/>
              </a:ext>
            </a:extLst>
          </p:cNvPr>
          <p:cNvSpPr/>
          <p:nvPr/>
        </p:nvSpPr>
        <p:spPr>
          <a:xfrm>
            <a:off x="8863194" y="3983780"/>
            <a:ext cx="1130470"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Enhancements</a:t>
            </a:r>
            <a:endParaRPr lang="en-GB" sz="1065">
              <a:solidFill>
                <a:sysClr val="windowText" lastClr="000000"/>
              </a:solidFill>
            </a:endParaRPr>
          </a:p>
        </p:txBody>
      </p:sp>
      <p:sp>
        <p:nvSpPr>
          <p:cNvPr id="3" name="Rectangle 2">
            <a:extLst>
              <a:ext uri="{FF2B5EF4-FFF2-40B4-BE49-F238E27FC236}">
                <a16:creationId xmlns:a16="http://schemas.microsoft.com/office/drawing/2014/main" id="{C22CE7E6-E29D-F536-CBAF-C486984BDE23}"/>
              </a:ext>
            </a:extLst>
          </p:cNvPr>
          <p:cNvSpPr/>
          <p:nvPr/>
        </p:nvSpPr>
        <p:spPr>
          <a:xfrm>
            <a:off x="1126776" y="1062392"/>
            <a:ext cx="1968058" cy="1377485"/>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5556.a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31" name="Rectangle 30">
            <a:extLst>
              <a:ext uri="{FF2B5EF4-FFF2-40B4-BE49-F238E27FC236}">
                <a16:creationId xmlns:a16="http://schemas.microsoft.com/office/drawing/2014/main" id="{F6E03C12-6185-2997-0E85-7EA95FDFA5DF}"/>
              </a:ext>
            </a:extLst>
          </p:cNvPr>
          <p:cNvSpPr/>
          <p:nvPr/>
        </p:nvSpPr>
        <p:spPr>
          <a:xfrm>
            <a:off x="10677874" y="6653046"/>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5">
                <a:solidFill>
                  <a:srgbClr val="002060"/>
                </a:solidFill>
              </a:rPr>
              <a:t>New Process</a:t>
            </a:r>
          </a:p>
        </p:txBody>
      </p:sp>
      <p:sp>
        <p:nvSpPr>
          <p:cNvPr id="32" name="Rectangle 31">
            <a:extLst>
              <a:ext uri="{FF2B5EF4-FFF2-40B4-BE49-F238E27FC236}">
                <a16:creationId xmlns:a16="http://schemas.microsoft.com/office/drawing/2014/main" id="{75D6C674-EABD-D28C-7652-EBB1101FC63D}"/>
              </a:ext>
            </a:extLst>
          </p:cNvPr>
          <p:cNvSpPr/>
          <p:nvPr/>
        </p:nvSpPr>
        <p:spPr>
          <a:xfrm>
            <a:off x="2324838" y="3060189"/>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a:solidFill>
                <a:srgbClr val="002060"/>
              </a:solidFill>
            </a:endParaRPr>
          </a:p>
        </p:txBody>
      </p:sp>
      <p:sp>
        <p:nvSpPr>
          <p:cNvPr id="34" name="Rectangle 33">
            <a:extLst>
              <a:ext uri="{FF2B5EF4-FFF2-40B4-BE49-F238E27FC236}">
                <a16:creationId xmlns:a16="http://schemas.microsoft.com/office/drawing/2014/main" id="{627E0C2E-1439-413A-8E71-BCE4FB2C1CB7}"/>
              </a:ext>
            </a:extLst>
          </p:cNvPr>
          <p:cNvSpPr/>
          <p:nvPr/>
        </p:nvSpPr>
        <p:spPr>
          <a:xfrm>
            <a:off x="11038339" y="3018665"/>
            <a:ext cx="867136" cy="62367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a:solidFill>
                <a:srgbClr val="002060"/>
              </a:solidFill>
            </a:endParaRPr>
          </a:p>
        </p:txBody>
      </p:sp>
      <p:sp>
        <p:nvSpPr>
          <p:cNvPr id="36" name="Rectangle: Rounded Corners 6">
            <a:extLst>
              <a:ext uri="{FF2B5EF4-FFF2-40B4-BE49-F238E27FC236}">
                <a16:creationId xmlns:a16="http://schemas.microsoft.com/office/drawing/2014/main" id="{A9C23AFC-A653-9BFA-4417-6746E64D71FE}"/>
              </a:ext>
            </a:extLst>
          </p:cNvPr>
          <p:cNvSpPr/>
          <p:nvPr/>
        </p:nvSpPr>
        <p:spPr>
          <a:xfrm>
            <a:off x="3626898" y="6106893"/>
            <a:ext cx="587990" cy="514164"/>
          </a:xfrm>
          <a:prstGeom prst="roundRect">
            <a:avLst/>
          </a:prstGeom>
        </p:spPr>
        <p:style>
          <a:lnRef idx="2">
            <a:schemeClr val="accent1"/>
          </a:lnRef>
          <a:fillRef idx="1">
            <a:schemeClr val="lt1"/>
          </a:fillRef>
          <a:effectRef idx="0">
            <a:schemeClr val="accent1"/>
          </a:effectRef>
          <a:fontRef idx="minor">
            <a:schemeClr val="dk1"/>
          </a:fontRef>
        </p:style>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666">
                <a:solidFill>
                  <a:schemeClr val="tx2"/>
                </a:solidFill>
                <a:cs typeface="Poppins Medium"/>
              </a:rPr>
              <a:t>Early</a:t>
            </a:r>
          </a:p>
          <a:p>
            <a:pPr algn="ctr"/>
            <a:r>
              <a:rPr lang="en-GB" sz="666">
                <a:solidFill>
                  <a:schemeClr val="tx2"/>
                </a:solidFill>
                <a:cs typeface="Poppins Medium"/>
              </a:rPr>
              <a:t>Q1 2023</a:t>
            </a:r>
          </a:p>
        </p:txBody>
      </p:sp>
      <p:sp>
        <p:nvSpPr>
          <p:cNvPr id="37" name="Rectangle: Rounded Corners 6">
            <a:extLst>
              <a:ext uri="{FF2B5EF4-FFF2-40B4-BE49-F238E27FC236}">
                <a16:creationId xmlns:a16="http://schemas.microsoft.com/office/drawing/2014/main" id="{BBAE86B4-B956-15C7-3DC5-B7689CEE1D95}"/>
              </a:ext>
            </a:extLst>
          </p:cNvPr>
          <p:cNvSpPr/>
          <p:nvPr/>
        </p:nvSpPr>
        <p:spPr>
          <a:xfrm>
            <a:off x="11471906" y="6131430"/>
            <a:ext cx="587990" cy="514164"/>
          </a:xfrm>
          <a:prstGeom prst="roundRect">
            <a:avLst/>
          </a:prstGeom>
        </p:spPr>
        <p:style>
          <a:lnRef idx="2">
            <a:schemeClr val="accent1"/>
          </a:lnRef>
          <a:fillRef idx="1">
            <a:schemeClr val="lt1"/>
          </a:fillRef>
          <a:effectRef idx="0">
            <a:schemeClr val="accent1"/>
          </a:effectRef>
          <a:fontRef idx="minor">
            <a:schemeClr val="dk1"/>
          </a:fontRef>
        </p:style>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666">
                <a:solidFill>
                  <a:schemeClr val="tx2"/>
                </a:solidFill>
                <a:cs typeface="Poppins Medium"/>
              </a:rPr>
              <a:t>No later than end of Q3 2023</a:t>
            </a:r>
          </a:p>
        </p:txBody>
      </p:sp>
      <p:sp>
        <p:nvSpPr>
          <p:cNvPr id="38" name="Rectangle: Rounded Corners 6">
            <a:extLst>
              <a:ext uri="{FF2B5EF4-FFF2-40B4-BE49-F238E27FC236}">
                <a16:creationId xmlns:a16="http://schemas.microsoft.com/office/drawing/2014/main" id="{77885ED6-7B62-B986-A51B-51690EF85060}"/>
              </a:ext>
            </a:extLst>
          </p:cNvPr>
          <p:cNvSpPr/>
          <p:nvPr/>
        </p:nvSpPr>
        <p:spPr>
          <a:xfrm>
            <a:off x="827055" y="6091495"/>
            <a:ext cx="587990" cy="514164"/>
          </a:xfrm>
          <a:prstGeom prst="roundRect">
            <a:avLst/>
          </a:prstGeom>
        </p:spPr>
        <p:style>
          <a:lnRef idx="2">
            <a:schemeClr val="accent1"/>
          </a:lnRef>
          <a:fillRef idx="1">
            <a:schemeClr val="lt1"/>
          </a:fillRef>
          <a:effectRef idx="0">
            <a:schemeClr val="accent1"/>
          </a:effectRef>
          <a:fontRef idx="minor">
            <a:schemeClr val="dk1"/>
          </a:fontRef>
        </p:style>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666">
                <a:solidFill>
                  <a:schemeClr val="tx2"/>
                </a:solidFill>
                <a:cs typeface="Poppins Medium"/>
              </a:rPr>
              <a:t>Early</a:t>
            </a:r>
          </a:p>
          <a:p>
            <a:pPr algn="ctr"/>
            <a:r>
              <a:rPr lang="en-GB" sz="666">
                <a:solidFill>
                  <a:schemeClr val="tx2"/>
                </a:solidFill>
                <a:cs typeface="Poppins Medium"/>
              </a:rPr>
              <a:t>Q4 2022</a:t>
            </a:r>
          </a:p>
        </p:txBody>
      </p:sp>
      <p:pic>
        <p:nvPicPr>
          <p:cNvPr id="39" name="Graphic 38" descr="Badge Tick with solid fill">
            <a:extLst>
              <a:ext uri="{FF2B5EF4-FFF2-40B4-BE49-F238E27FC236}">
                <a16:creationId xmlns:a16="http://schemas.microsoft.com/office/drawing/2014/main" id="{6D6B3AEB-6E53-E363-3D28-90061E9AF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34744" y="941296"/>
            <a:ext cx="1021482" cy="1021482"/>
          </a:xfrm>
          <a:prstGeom prst="rect">
            <a:avLst/>
          </a:prstGeom>
        </p:spPr>
      </p:pic>
    </p:spTree>
    <p:extLst>
      <p:ext uri="{BB962C8B-B14F-4D97-AF65-F5344CB8AC3E}">
        <p14:creationId xmlns:p14="http://schemas.microsoft.com/office/powerpoint/2010/main" val="1327636957"/>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Limited Access System Group For Web 1447494a-e48f-468a-bba7-54d8a0f3944e</DisplayName>
        <AccountId>78</AccountId>
        <AccountType/>
      </UserInfo>
      <UserInfo>
        <DisplayName>Kiran Kumar</DisplayName>
        <AccountId>75</AccountId>
        <AccountType/>
      </UserInfo>
      <UserInfo>
        <DisplayName>Linda Whitcroft</DisplayName>
        <AccountId>12</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092B59-2153-45D1-BA34-14AF2B535120}">
  <ds:schemaRefs>
    <ds:schemaRef ds:uri="103fba77-31dd-4780-83f9-c54f26c3a260"/>
    <ds:schemaRef ds:uri="11f1cc19-a6a2-4477-822b-8358f9edc3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3.xml><?xml version="1.0" encoding="utf-8"?>
<ds:datastoreItem xmlns:ds="http://schemas.openxmlformats.org/officeDocument/2006/customXml" ds:itemID="{C963B25E-AAF4-45C9-B92C-0ABD3DDE81CA}"/>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3</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December ChMC CMS Rebuild Update </vt:lpstr>
      <vt:lpstr>Progress to Date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revision>1</cp:revision>
  <dcterms:created xsi:type="dcterms:W3CDTF">2022-02-04T13:05:51Z</dcterms:created>
  <dcterms:modified xsi:type="dcterms:W3CDTF">2022-11-28T12:09:09Z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85800</vt:r8>
  </property>
  <property fmtid="{D5CDD505-2E9C-101B-9397-08002B2CF9AE}" pid="3" name="xd_Signature">
    <vt:bool>false</vt:bool>
  </property>
  <property fmtid="{D5CDD505-2E9C-101B-9397-08002B2CF9AE}" pid="4" name="xd_ProgID">
    <vt:lpwstr/>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ContentTypeId">
    <vt:lpwstr>0x010100BE4A46900855F54F8B1B4A69CC14CF6B</vt:lpwstr>
  </property>
  <property fmtid="{D5CDD505-2E9C-101B-9397-08002B2CF9AE}" pid="10" name="MediaServiceImageTags">
    <vt:lpwstr/>
  </property>
</Properties>
</file>