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88" r:id="rId5"/>
    <p:sldId id="309" r:id="rId6"/>
  </p:sldIdLst>
  <p:sldSz cx="9144000" cy="5143500" type="screen16x9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Wood" initials="SW" lastIdx="0" clrIdx="0">
    <p:extLst>
      <p:ext uri="{19B8F6BF-5375-455C-9EA6-DF929625EA0E}">
        <p15:presenceInfo xmlns:p15="http://schemas.microsoft.com/office/powerpoint/2012/main" userId="S-1-5-21-4145888014-839675345-3125187760-52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835D"/>
    <a:srgbClr val="84B8DA"/>
    <a:srgbClr val="9CCB3B"/>
    <a:srgbClr val="2B80B1"/>
    <a:srgbClr val="40D1F5"/>
    <a:srgbClr val="FFFFFF"/>
    <a:srgbClr val="B1D6E8"/>
    <a:srgbClr val="9C4877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76757D-6D45-4D1E-9257-464958B21587}" v="1" dt="2022-11-23T10:23:38.7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65" autoAdjust="0"/>
    <p:restoredTop sz="93883" autoAdjust="0"/>
  </p:normalViewPr>
  <p:slideViewPr>
    <p:cSldViewPr>
      <p:cViewPr varScale="1">
        <p:scale>
          <a:sx n="108" d="100"/>
          <a:sy n="108" d="100"/>
        </p:scale>
        <p:origin x="749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chmc-change-budget%20December%202022%20v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Committed to date per constituency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BP22_23!$R$1</c:f>
              <c:strCache>
                <c:ptCount val="1"/>
                <c:pt idx="0">
                  <c:v>Committed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BP22_23!$Q$2:$Q$5</c:f>
              <c:strCache>
                <c:ptCount val="4"/>
                <c:pt idx="0">
                  <c:v>Shipper</c:v>
                </c:pt>
                <c:pt idx="1">
                  <c:v>DN</c:v>
                </c:pt>
                <c:pt idx="2">
                  <c:v>IGT</c:v>
                </c:pt>
                <c:pt idx="3">
                  <c:v>NTS</c:v>
                </c:pt>
              </c:strCache>
            </c:strRef>
          </c:cat>
          <c:val>
            <c:numRef>
              <c:f>BP22_23!$R$2:$R$5</c:f>
              <c:numCache>
                <c:formatCode>"£"#,##0</c:formatCode>
                <c:ptCount val="4"/>
                <c:pt idx="0">
                  <c:v>1413960.5899999999</c:v>
                </c:pt>
                <c:pt idx="1">
                  <c:v>674440.41</c:v>
                </c:pt>
                <c:pt idx="2">
                  <c:v>13455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57-42DE-B3E9-3DED939E0A0A}"/>
            </c:ext>
          </c:extLst>
        </c:ser>
        <c:ser>
          <c:idx val="1"/>
          <c:order val="1"/>
          <c:tx>
            <c:strRef>
              <c:f>BP22_23!$T$1</c:f>
              <c:strCache>
                <c:ptCount val="1"/>
                <c:pt idx="0">
                  <c:v>Uncommitted</c:v>
                </c:pt>
              </c:strCache>
            </c:strRef>
          </c:tx>
          <c:spPr>
            <a:solidFill>
              <a:srgbClr val="9BC2E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BP22_23!$Q$2:$Q$5</c:f>
              <c:strCache>
                <c:ptCount val="4"/>
                <c:pt idx="0">
                  <c:v>Shipper</c:v>
                </c:pt>
                <c:pt idx="1">
                  <c:v>DN</c:v>
                </c:pt>
                <c:pt idx="2">
                  <c:v>IGT</c:v>
                </c:pt>
                <c:pt idx="3">
                  <c:v>NTS</c:v>
                </c:pt>
              </c:strCache>
            </c:strRef>
          </c:cat>
          <c:val>
            <c:numRef>
              <c:f>BP22_23!$T$2:$T$5</c:f>
              <c:numCache>
                <c:formatCode>"£"#,##0</c:formatCode>
                <c:ptCount val="4"/>
                <c:pt idx="0">
                  <c:v>465400.86292500026</c:v>
                </c:pt>
                <c:pt idx="1">
                  <c:v>457255.92187499988</c:v>
                </c:pt>
                <c:pt idx="2">
                  <c:v>163447.939725</c:v>
                </c:pt>
                <c:pt idx="3">
                  <c:v>66021.525475000002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57-42DE-B3E9-3DED939E0A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5884679"/>
        <c:axId val="674047208"/>
      </c:barChart>
      <c:catAx>
        <c:axId val="1758846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4047208"/>
        <c:crosses val="autoZero"/>
        <c:auto val="1"/>
        <c:lblAlgn val="ctr"/>
        <c:lblOffset val="100"/>
        <c:noMultiLvlLbl val="0"/>
      </c:catAx>
      <c:valAx>
        <c:axId val="674047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8846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23/11/2022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720725"/>
            <a:ext cx="63976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020490"/>
            <a:ext cx="7772400" cy="1102519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Arial"/>
                <a:cs typeface="Arial"/>
              </a:rPr>
              <a:t>General Change Budget BP22 YTD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79635" y="114056"/>
            <a:ext cx="8820472" cy="416011"/>
          </a:xfrm>
        </p:spPr>
        <p:txBody>
          <a:bodyPr>
            <a:noAutofit/>
          </a:bodyPr>
          <a:lstStyle/>
          <a:p>
            <a:r>
              <a:rPr lang="en-GB" sz="2000" dirty="0">
                <a:latin typeface="Arial"/>
                <a:cs typeface="Arial"/>
              </a:rPr>
              <a:t>Forecasted Year End Spend (BP22)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6A1C64-9763-42CC-940B-75928C320920}"/>
              </a:ext>
            </a:extLst>
          </p:cNvPr>
          <p:cNvSpPr txBox="1"/>
          <p:nvPr/>
        </p:nvSpPr>
        <p:spPr>
          <a:xfrm>
            <a:off x="539552" y="645186"/>
            <a:ext cx="806489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/>
              <a:t>The graph below illustrates the current forecast for financial year-end utilisation of the General Change investment budget (BP22) –  this is subject to change should ChMC approve further change delivery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/>
              <a:t>Committed spend has increased since last month by £156k (shipper </a:t>
            </a:r>
            <a:r>
              <a:rPr lang="en-GB" sz="1100" dirty="0">
                <a:highlight>
                  <a:srgbClr val="00FF00"/>
                </a:highlight>
              </a:rPr>
              <a:t>+£11k</a:t>
            </a:r>
            <a:r>
              <a:rPr lang="en-GB" sz="1100" dirty="0"/>
              <a:t>, DNs </a:t>
            </a:r>
            <a:r>
              <a:rPr lang="en-GB" sz="1100" dirty="0">
                <a:highlight>
                  <a:srgbClr val="FF0000"/>
                </a:highlight>
              </a:rPr>
              <a:t>-£168k</a:t>
            </a:r>
            <a:r>
              <a:rPr lang="en-GB" sz="1100" dirty="0"/>
              <a:t>) 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E294E9E-E8CA-5B85-70B7-E942435DC4AB}"/>
              </a:ext>
              <a:ext uri="{147F2762-F138-4A5C-976F-8EAC2B608ADB}">
                <a16:predDERef xmlns:a16="http://schemas.microsoft.com/office/drawing/2014/main" pred="{4EEB6BFD-EC0F-4777-AF79-D78AC53CDC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763556"/>
              </p:ext>
            </p:extLst>
          </p:nvPr>
        </p:nvGraphicFramePr>
        <p:xfrm>
          <a:off x="269201" y="1488174"/>
          <a:ext cx="8605595" cy="3521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2492987"/>
      </p:ext>
    </p:extLst>
  </p:cSld>
  <p:clrMapOvr>
    <a:masterClrMapping/>
  </p:clrMapOvr>
</p:sld>
</file>

<file path=ppt/theme/theme1.xml><?xml version="1.0" encoding="utf-8"?>
<a:theme xmlns:a="http://schemas.openxmlformats.org/drawingml/2006/main" name="FR3 Comms Approach v1.0 221018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6" ma:contentTypeDescription="Create a new document." ma:contentTypeScope="" ma:versionID="ede32156e104b9db28a12065827d15ac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1c2972ccccfaf548a4caf8c530352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cb18e80-c0a1-4e4c-a24b-611b5f62a9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edf0d92-15e2-4a18-8841-dbc4ae997dea}" ma:internalName="TaxCatchAll" ma:showField="CatchAllData" ma:web="3ee84ff3-1fa2-4b0e-bbc1-9d3729ac2b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efb0c983-77a3-4edc-9303-e1cb655c76c7" xsi:nil="true"/>
    <TaxCatchAll xmlns="3ee84ff3-1fa2-4b0e-bbc1-9d3729ac2ba9" xsi:nil="true"/>
    <lcf76f155ced4ddcb4097134ff3c332f xmlns="efb0c983-77a3-4edc-9303-e1cb655c76c7">
      <Terms xmlns="http://schemas.microsoft.com/office/infopath/2007/PartnerControls"/>
    </lcf76f155ced4ddcb4097134ff3c332f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350FB2F-1E46-4ED8-9D9B-EDFCCCA588F3}"/>
</file>

<file path=customXml/itemProps2.xml><?xml version="1.0" encoding="utf-8"?>
<ds:datastoreItem xmlns:ds="http://schemas.openxmlformats.org/officeDocument/2006/customXml" ds:itemID="{211B2E31-4703-4F4D-BB47-74A8364BAC36}">
  <ds:schemaRefs>
    <ds:schemaRef ds:uri="b554553c-748b-4189-a5a3-c522c630a41e"/>
    <ds:schemaRef ds:uri="http://purl.org/dc/dcmitype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elements/1.1/"/>
    <ds:schemaRef ds:uri="b50a422f-301f-4fa5-bbd4-d22046ec3c52"/>
    <ds:schemaRef ds:uri="http://purl.org/dc/terms/"/>
    <ds:schemaRef ds:uri="http://schemas.openxmlformats.org/package/2006/metadata/core-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FR3 Comms Approach v1.0 221018</Template>
  <TotalTime>19373</TotalTime>
  <Words>68</Words>
  <Application>Microsoft Office PowerPoint</Application>
  <PresentationFormat>On-screen Show (16:9)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FR3 Comms Approach v1.0 221018</vt:lpstr>
      <vt:lpstr>General Change Budget BP22 YTD</vt:lpstr>
      <vt:lpstr>Forecasted Year End Spend (BP22)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 Link Release 3  Communications Approach v1.0</dc:title>
  <dc:creator>National Grid</dc:creator>
  <cp:lastModifiedBy>James Rigby</cp:lastModifiedBy>
  <cp:revision>133</cp:revision>
  <cp:lastPrinted>2020-09-03T10:38:05Z</cp:lastPrinted>
  <dcterms:created xsi:type="dcterms:W3CDTF">2018-10-22T13:17:46Z</dcterms:created>
  <dcterms:modified xsi:type="dcterms:W3CDTF">2022-11-23T10:26:05Z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0x010100D6C222594353C846A5CC2DE64DC21269</vt:lpwstr>
  </property>
</Properties>
</file>