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690" r:id="rId5"/>
    <p:sldId id="3769" r:id="rId6"/>
    <p:sldId id="3778" r:id="rId7"/>
    <p:sldId id="3779" r:id="rId8"/>
    <p:sldId id="3770"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BE1"/>
    <a:srgbClr val="FF9797"/>
    <a:srgbClr val="024C90"/>
    <a:srgbClr val="0B1927"/>
    <a:srgbClr val="02549C"/>
    <a:srgbClr val="005AA5"/>
    <a:srgbClr val="689AD2"/>
    <a:srgbClr val="005DA2"/>
    <a:srgbClr val="0065B0"/>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F6DA0F-5646-4CFD-86E3-C20D9BD9F3A6}" v="21" dt="2023-01-03T11:26:50.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372" autoAdjust="0"/>
  </p:normalViewPr>
  <p:slideViewPr>
    <p:cSldViewPr snapToGrid="0">
      <p:cViewPr varScale="1">
        <p:scale>
          <a:sx n="83" d="100"/>
          <a:sy n="83" d="100"/>
        </p:scale>
        <p:origin x="824"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Haley1" userId="2264ca27-fef1-4fb9-96be-333087b5d2f3" providerId="ADAL" clId="{7CF6DA0F-5646-4CFD-86E3-C20D9BD9F3A6}"/>
    <pc:docChg chg="undo custSel delSld modSld">
      <pc:chgData name="Molly Haley1" userId="2264ca27-fef1-4fb9-96be-333087b5d2f3" providerId="ADAL" clId="{7CF6DA0F-5646-4CFD-86E3-C20D9BD9F3A6}" dt="2023-01-03T11:27:55.698" v="446" actId="122"/>
      <pc:docMkLst>
        <pc:docMk/>
      </pc:docMkLst>
      <pc:sldChg chg="modSp mod">
        <pc:chgData name="Molly Haley1" userId="2264ca27-fef1-4fb9-96be-333087b5d2f3" providerId="ADAL" clId="{7CF6DA0F-5646-4CFD-86E3-C20D9BD9F3A6}" dt="2023-01-03T11:21:55.359" v="250" actId="27636"/>
        <pc:sldMkLst>
          <pc:docMk/>
          <pc:sldMk cId="2931624365" sldId="3769"/>
        </pc:sldMkLst>
        <pc:spChg chg="mod">
          <ac:chgData name="Molly Haley1" userId="2264ca27-fef1-4fb9-96be-333087b5d2f3" providerId="ADAL" clId="{7CF6DA0F-5646-4CFD-86E3-C20D9BD9F3A6}" dt="2023-01-03T11:21:55.359" v="250" actId="27636"/>
          <ac:spMkLst>
            <pc:docMk/>
            <pc:sldMk cId="2931624365" sldId="3769"/>
            <ac:spMk id="3" creationId="{0B85589B-786C-4948-887F-E4E01ED20321}"/>
          </ac:spMkLst>
        </pc:spChg>
      </pc:sldChg>
      <pc:sldChg chg="addSp modSp mod">
        <pc:chgData name="Molly Haley1" userId="2264ca27-fef1-4fb9-96be-333087b5d2f3" providerId="ADAL" clId="{7CF6DA0F-5646-4CFD-86E3-C20D9BD9F3A6}" dt="2023-01-03T11:27:55.698" v="446" actId="122"/>
        <pc:sldMkLst>
          <pc:docMk/>
          <pc:sldMk cId="436337371" sldId="3770"/>
        </pc:sldMkLst>
        <pc:spChg chg="add mod">
          <ac:chgData name="Molly Haley1" userId="2264ca27-fef1-4fb9-96be-333087b5d2f3" providerId="ADAL" clId="{7CF6DA0F-5646-4CFD-86E3-C20D9BD9F3A6}" dt="2023-01-03T11:27:55.698" v="446" actId="122"/>
          <ac:spMkLst>
            <pc:docMk/>
            <pc:sldMk cId="436337371" sldId="3770"/>
            <ac:spMk id="4" creationId="{D14ABC7D-058C-4ABA-A94B-D38313775A61}"/>
          </ac:spMkLst>
        </pc:spChg>
        <pc:graphicFrameChg chg="modGraphic">
          <ac:chgData name="Molly Haley1" userId="2264ca27-fef1-4fb9-96be-333087b5d2f3" providerId="ADAL" clId="{7CF6DA0F-5646-4CFD-86E3-C20D9BD9F3A6}" dt="2023-01-03T11:09:10.373" v="162" actId="20577"/>
          <ac:graphicFrameMkLst>
            <pc:docMk/>
            <pc:sldMk cId="436337371" sldId="3770"/>
            <ac:graphicFrameMk id="3" creationId="{4A0885CD-C12F-4105-9D5D-9DA779802850}"/>
          </ac:graphicFrameMkLst>
        </pc:graphicFrameChg>
      </pc:sldChg>
      <pc:sldChg chg="del">
        <pc:chgData name="Molly Haley1" userId="2264ca27-fef1-4fb9-96be-333087b5d2f3" providerId="ADAL" clId="{7CF6DA0F-5646-4CFD-86E3-C20D9BD9F3A6}" dt="2023-01-03T11:14:23.159" v="173" actId="47"/>
        <pc:sldMkLst>
          <pc:docMk/>
          <pc:sldMk cId="3566790123" sldId="3774"/>
        </pc:sldMkLst>
      </pc:sldChg>
      <pc:sldChg chg="modSp del mod">
        <pc:chgData name="Molly Haley1" userId="2264ca27-fef1-4fb9-96be-333087b5d2f3" providerId="ADAL" clId="{7CF6DA0F-5646-4CFD-86E3-C20D9BD9F3A6}" dt="2023-01-03T11:12:28.564" v="171" actId="47"/>
        <pc:sldMkLst>
          <pc:docMk/>
          <pc:sldMk cId="2166974788" sldId="3775"/>
        </pc:sldMkLst>
        <pc:graphicFrameChg chg="mod modGraphic">
          <ac:chgData name="Molly Haley1" userId="2264ca27-fef1-4fb9-96be-333087b5d2f3" providerId="ADAL" clId="{7CF6DA0F-5646-4CFD-86E3-C20D9BD9F3A6}" dt="2023-01-03T10:49:55.545" v="61" actId="14100"/>
          <ac:graphicFrameMkLst>
            <pc:docMk/>
            <pc:sldMk cId="2166974788" sldId="3775"/>
            <ac:graphicFrameMk id="3" creationId="{4A0885CD-C12F-4105-9D5D-9DA779802850}"/>
          </ac:graphicFrameMkLst>
        </pc:graphicFrameChg>
      </pc:sldChg>
      <pc:sldChg chg="del">
        <pc:chgData name="Molly Haley1" userId="2264ca27-fef1-4fb9-96be-333087b5d2f3" providerId="ADAL" clId="{7CF6DA0F-5646-4CFD-86E3-C20D9BD9F3A6}" dt="2023-01-03T11:12:32.160" v="172" actId="47"/>
        <pc:sldMkLst>
          <pc:docMk/>
          <pc:sldMk cId="3660503238" sldId="3777"/>
        </pc:sldMkLst>
      </pc:sldChg>
      <pc:sldChg chg="mod">
        <pc:chgData name="Molly Haley1" userId="2264ca27-fef1-4fb9-96be-333087b5d2f3" providerId="ADAL" clId="{7CF6DA0F-5646-4CFD-86E3-C20D9BD9F3A6}" dt="2023-01-03T11:20:20.944" v="243" actId="27918"/>
        <pc:sldMkLst>
          <pc:docMk/>
          <pc:sldMk cId="2697205510" sldId="3778"/>
        </pc:sldMkLst>
      </pc:sldChg>
      <pc:sldChg chg="addSp delSp modSp mod">
        <pc:chgData name="Molly Haley1" userId="2264ca27-fef1-4fb9-96be-333087b5d2f3" providerId="ADAL" clId="{7CF6DA0F-5646-4CFD-86E3-C20D9BD9F3A6}" dt="2023-01-03T11:24:17.104" v="315" actId="164"/>
        <pc:sldMkLst>
          <pc:docMk/>
          <pc:sldMk cId="3442323578" sldId="3779"/>
        </pc:sldMkLst>
        <pc:spChg chg="mod">
          <ac:chgData name="Molly Haley1" userId="2264ca27-fef1-4fb9-96be-333087b5d2f3" providerId="ADAL" clId="{7CF6DA0F-5646-4CFD-86E3-C20D9BD9F3A6}" dt="2023-01-03T10:47:37.369" v="52" actId="27636"/>
          <ac:spMkLst>
            <pc:docMk/>
            <pc:sldMk cId="3442323578" sldId="3779"/>
            <ac:spMk id="2" creationId="{8D778C3F-E0FA-4B29-9B87-B69AD5F7FFB6}"/>
          </ac:spMkLst>
        </pc:spChg>
        <pc:spChg chg="add mod">
          <ac:chgData name="Molly Haley1" userId="2264ca27-fef1-4fb9-96be-333087b5d2f3" providerId="ADAL" clId="{7CF6DA0F-5646-4CFD-86E3-C20D9BD9F3A6}" dt="2023-01-03T11:24:17.104" v="315" actId="164"/>
          <ac:spMkLst>
            <pc:docMk/>
            <pc:sldMk cId="3442323578" sldId="3779"/>
            <ac:spMk id="20" creationId="{AD089015-CB43-4D70-96D1-C55C1000E8A8}"/>
          </ac:spMkLst>
        </pc:spChg>
        <pc:spChg chg="add mod">
          <ac:chgData name="Molly Haley1" userId="2264ca27-fef1-4fb9-96be-333087b5d2f3" providerId="ADAL" clId="{7CF6DA0F-5646-4CFD-86E3-C20D9BD9F3A6}" dt="2023-01-03T11:24:17.104" v="315" actId="164"/>
          <ac:spMkLst>
            <pc:docMk/>
            <pc:sldMk cId="3442323578" sldId="3779"/>
            <ac:spMk id="21" creationId="{8402550D-C7D4-4FAB-8264-5AB9E3327230}"/>
          </ac:spMkLst>
        </pc:spChg>
        <pc:grpChg chg="add mod">
          <ac:chgData name="Molly Haley1" userId="2264ca27-fef1-4fb9-96be-333087b5d2f3" providerId="ADAL" clId="{7CF6DA0F-5646-4CFD-86E3-C20D9BD9F3A6}" dt="2023-01-03T11:24:17.104" v="315" actId="164"/>
          <ac:grpSpMkLst>
            <pc:docMk/>
            <pc:sldMk cId="3442323578" sldId="3779"/>
            <ac:grpSpMk id="10" creationId="{CEADE08A-24CD-4784-873B-7EA4EEE7FF12}"/>
          </ac:grpSpMkLst>
        </pc:grpChg>
        <pc:grpChg chg="mod">
          <ac:chgData name="Molly Haley1" userId="2264ca27-fef1-4fb9-96be-333087b5d2f3" providerId="ADAL" clId="{7CF6DA0F-5646-4CFD-86E3-C20D9BD9F3A6}" dt="2023-01-03T11:24:17.104" v="315" actId="164"/>
          <ac:grpSpMkLst>
            <pc:docMk/>
            <pc:sldMk cId="3442323578" sldId="3779"/>
            <ac:grpSpMk id="12" creationId="{75549163-695B-4B13-BD28-CBC27F841B75}"/>
          </ac:grpSpMkLst>
        </pc:grpChg>
        <pc:graphicFrameChg chg="mod modGraphic">
          <ac:chgData name="Molly Haley1" userId="2264ca27-fef1-4fb9-96be-333087b5d2f3" providerId="ADAL" clId="{7CF6DA0F-5646-4CFD-86E3-C20D9BD9F3A6}" dt="2023-01-03T11:23:40.055" v="297" actId="207"/>
          <ac:graphicFrameMkLst>
            <pc:docMk/>
            <pc:sldMk cId="3442323578" sldId="3779"/>
            <ac:graphicFrameMk id="4" creationId="{ECD16D18-8AA7-4A8A-B537-7FD016093441}"/>
          </ac:graphicFrameMkLst>
        </pc:graphicFrameChg>
        <pc:graphicFrameChg chg="add del mod">
          <ac:chgData name="Molly Haley1" userId="2264ca27-fef1-4fb9-96be-333087b5d2f3" providerId="ADAL" clId="{7CF6DA0F-5646-4CFD-86E3-C20D9BD9F3A6}" dt="2023-01-03T10:43:49.966" v="2" actId="478"/>
          <ac:graphicFrameMkLst>
            <pc:docMk/>
            <pc:sldMk cId="3442323578" sldId="3779"/>
            <ac:graphicFrameMk id="8" creationId="{F5EADF35-1C26-4781-87C6-F27B893868CF}"/>
          </ac:graphicFrameMkLst>
        </pc:graphicFrameChg>
        <pc:graphicFrameChg chg="add mod">
          <ac:chgData name="Molly Haley1" userId="2264ca27-fef1-4fb9-96be-333087b5d2f3" providerId="ADAL" clId="{7CF6DA0F-5646-4CFD-86E3-C20D9BD9F3A6}" dt="2023-01-03T11:09:45.553" v="166" actId="1076"/>
          <ac:graphicFrameMkLst>
            <pc:docMk/>
            <pc:sldMk cId="3442323578" sldId="3779"/>
            <ac:graphicFrameMk id="9" creationId="{35A30649-9747-44C7-81A1-2605C426DB1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4-41E5-44C5-8074-F95A5E605475}"/>
              </c:ext>
            </c:extLst>
          </c:dPt>
          <c:dPt>
            <c:idx val="3"/>
            <c:invertIfNegative val="0"/>
            <c:bubble3D val="0"/>
            <c:spPr>
              <a:solidFill>
                <a:srgbClr val="0070C0"/>
              </a:solidFill>
              <a:ln>
                <a:noFill/>
              </a:ln>
              <a:effectLst/>
            </c:spPr>
            <c:extLst>
              <c:ext xmlns:c16="http://schemas.microsoft.com/office/drawing/2014/chart" uri="{C3380CC4-5D6E-409C-BE32-E72D297353CC}">
                <c16:uniqueId val="{00000005-41E5-44C5-8074-F95A5E605475}"/>
              </c:ext>
            </c:extLst>
          </c:dPt>
          <c:dPt>
            <c:idx val="5"/>
            <c:invertIfNegative val="0"/>
            <c:bubble3D val="0"/>
            <c:spPr>
              <a:solidFill>
                <a:srgbClr val="0070C0"/>
              </a:solidFill>
              <a:ln>
                <a:noFill/>
              </a:ln>
              <a:effectLst/>
            </c:spPr>
            <c:extLst>
              <c:ext xmlns:c16="http://schemas.microsoft.com/office/drawing/2014/chart" uri="{C3380CC4-5D6E-409C-BE32-E72D297353CC}">
                <c16:uniqueId val="{00000006-41E5-44C5-8074-F95A5E605475}"/>
              </c:ext>
            </c:extLst>
          </c:dPt>
          <c:dPt>
            <c:idx val="7"/>
            <c:invertIfNegative val="0"/>
            <c:bubble3D val="0"/>
            <c:spPr>
              <a:solidFill>
                <a:srgbClr val="0070C0"/>
              </a:solidFill>
              <a:ln>
                <a:noFill/>
              </a:ln>
              <a:effectLst/>
            </c:spPr>
            <c:extLst>
              <c:ext xmlns:c16="http://schemas.microsoft.com/office/drawing/2014/chart" uri="{C3380CC4-5D6E-409C-BE32-E72D297353CC}">
                <c16:uniqueId val="{00000007-41E5-44C5-8074-F95A5E6054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Approved awaiting implementation</c:v>
                </c:pt>
                <c:pt idx="1">
                  <c:v>Consultation</c:v>
                </c:pt>
                <c:pt idx="2">
                  <c:v>Solution development </c:v>
                </c:pt>
                <c:pt idx="3">
                  <c:v>Awaiting authority decision </c:v>
                </c:pt>
                <c:pt idx="4">
                  <c:v>Detailed IA/Party Impact Assessment </c:v>
                </c:pt>
                <c:pt idx="5">
                  <c:v>Final Assessment </c:v>
                </c:pt>
              </c:strCache>
            </c:strRef>
          </c:cat>
          <c:val>
            <c:numRef>
              <c:f>Sheet1!$B$2:$B$7</c:f>
              <c:numCache>
                <c:formatCode>General</c:formatCode>
                <c:ptCount val="6"/>
                <c:pt idx="0">
                  <c:v>3</c:v>
                </c:pt>
                <c:pt idx="1">
                  <c:v>1</c:v>
                </c:pt>
                <c:pt idx="2">
                  <c:v>1</c:v>
                </c:pt>
                <c:pt idx="3">
                  <c:v>1</c:v>
                </c:pt>
                <c:pt idx="4">
                  <c:v>2</c:v>
                </c:pt>
                <c:pt idx="5">
                  <c:v>0</c:v>
                </c:pt>
              </c:numCache>
            </c:numRef>
          </c:val>
          <c:extLst>
            <c:ext xmlns:c16="http://schemas.microsoft.com/office/drawing/2014/chart" uri="{C3380CC4-5D6E-409C-BE32-E72D297353CC}">
              <c16:uniqueId val="{00000000-41E5-44C5-8074-F95A5E605475}"/>
            </c:ext>
          </c:extLst>
        </c:ser>
        <c:dLbls>
          <c:dLblPos val="outEnd"/>
          <c:showLegendKey val="0"/>
          <c:showVal val="1"/>
          <c:showCatName val="0"/>
          <c:showSerName val="0"/>
          <c:showPercent val="0"/>
          <c:showBubbleSize val="0"/>
        </c:dLbls>
        <c:gapWidth val="219"/>
        <c:overlap val="-27"/>
        <c:axId val="430946960"/>
        <c:axId val="430951120"/>
      </c:barChart>
      <c:catAx>
        <c:axId val="43094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0951120"/>
        <c:crosses val="autoZero"/>
        <c:auto val="1"/>
        <c:lblAlgn val="ctr"/>
        <c:lblOffset val="100"/>
        <c:noMultiLvlLbl val="0"/>
      </c:catAx>
      <c:valAx>
        <c:axId val="4309511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30946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03/01/2023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dirty="0"/>
              <a:t>In progress:</a:t>
            </a:r>
          </a:p>
          <a:p>
            <a:pPr marL="171450" indent="-171450">
              <a:buFontTx/>
              <a:buChar char="-"/>
            </a:pPr>
            <a:r>
              <a:rPr lang="en-GB" sz="900" dirty="0"/>
              <a:t>Approved awaiting implementation 10,11,36</a:t>
            </a:r>
          </a:p>
          <a:p>
            <a:pPr marL="171450" indent="-171450">
              <a:buFontTx/>
              <a:buChar char="-"/>
            </a:pPr>
            <a:r>
              <a:rPr lang="en-GB" sz="900" dirty="0"/>
              <a:t>Consultation 47,52,55</a:t>
            </a:r>
          </a:p>
          <a:p>
            <a:pPr marL="171450" indent="-171450">
              <a:buFontTx/>
              <a:buChar char="-"/>
            </a:pPr>
            <a:r>
              <a:rPr lang="en-GB" sz="900" dirty="0"/>
              <a:t>Solution development 16,37</a:t>
            </a:r>
          </a:p>
          <a:p>
            <a:pPr marL="171450" indent="-171450">
              <a:buFontTx/>
              <a:buChar char="-"/>
            </a:pPr>
            <a:r>
              <a:rPr lang="en-GB" sz="900" dirty="0"/>
              <a:t>Initial assessment 25</a:t>
            </a:r>
          </a:p>
          <a:p>
            <a:pPr marL="171450" indent="-171450">
              <a:buFontTx/>
              <a:buChar char="-"/>
            </a:pPr>
            <a:r>
              <a:rPr lang="en-GB" dirty="0"/>
              <a:t>Awaiting authority decision 21</a:t>
            </a:r>
          </a:p>
          <a:p>
            <a:pPr marL="171450" indent="-171450">
              <a:buFontTx/>
              <a:buChar char="-"/>
            </a:pPr>
            <a:r>
              <a:rPr lang="en-GB" dirty="0"/>
              <a:t>Scoping Testing requirements 67</a:t>
            </a:r>
          </a:p>
          <a:p>
            <a:pPr marL="171450" indent="-171450">
              <a:buFontTx/>
              <a:buChar char="-"/>
            </a:pPr>
            <a:r>
              <a:rPr lang="en-GB" dirty="0"/>
              <a:t>Detailed IA 70,74</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New </a:t>
            </a:r>
            <a:r>
              <a:rPr lang="en-US" sz="1200" kern="1200" dirty="0">
                <a:solidFill>
                  <a:schemeClr val="dk1"/>
                </a:solidFill>
                <a:latin typeface="+mn-lt"/>
                <a:ea typeface="+mn-ea"/>
                <a:cs typeface="+mn-cs"/>
              </a:rPr>
              <a:t>CR05_XoS </a:t>
            </a:r>
            <a:endParaRPr lang="en-GB" sz="1200" kern="1200" dirty="0">
              <a:solidFill>
                <a:schemeClr val="dk1"/>
              </a:solidFill>
              <a:latin typeface="+mn-lt"/>
              <a:ea typeface="+mn-ea"/>
              <a:cs typeface="+mn-cs"/>
            </a:endParaRPr>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053834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2246061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cportal.co.uk/recport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recportal.co.uk/group/guest/-/addition-of-key-information-to-all-service-now-tickets" TargetMode="External"/><Relationship Id="rId13" Type="http://schemas.openxmlformats.org/officeDocument/2006/relationships/package" Target="../embeddings/Microsoft_Word_Document.docx"/><Relationship Id="rId3" Type="http://schemas.openxmlformats.org/officeDocument/2006/relationships/hyperlink" Target="https://recportal.co.uk/group/guest/-/service-provider-performance-charges-erds-grds-dcc-?p_l_back_url=%2Fsearch%3Fq%3DService%2BProvider%2BPerformance%2BCharges%2B%2528DCC%2529" TargetMode="External"/><Relationship Id="rId7" Type="http://schemas.openxmlformats.org/officeDocument/2006/relationships/hyperlink" Target="https://www.xoserve.com/change/customer-change-register/xrn-5595-changes-to-the-rec-switching-operator-outage-notification-lead-time-r0055/" TargetMode="External"/><Relationship Id="rId12" Type="http://schemas.openxmlformats.org/officeDocument/2006/relationships/hyperlink" Target="https://recportal.co.uk/group/guest/-/release-of-community-view-data-items-to-mems?p_l_back_url=%2Fsearch%3Fq%3DR0074"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recportal.co.uk/group/guest/-/rec-service-definition-switching-operator-document-outage-notification-leadtime-amendment" TargetMode="External"/><Relationship Id="rId11" Type="http://schemas.openxmlformats.org/officeDocument/2006/relationships/hyperlink" Target="https://recportal.co.uk/group/guest/-/provision-of-enduring-test-environments" TargetMode="External"/><Relationship Id="rId5" Type="http://schemas.openxmlformats.org/officeDocument/2006/relationships/hyperlink" Target="https://recportal.co.uk/group/guest/-/ges-service-definition-document" TargetMode="External"/><Relationship Id="rId10" Type="http://schemas.openxmlformats.org/officeDocument/2006/relationships/hyperlink" Target="https://www.xoserve.com/change/change-proposals/xrn-5567-implementation-of-resend-functionality-for-messages-from-css-to-grda-rec-cp-r0067/" TargetMode="External"/><Relationship Id="rId4" Type="http://schemas.openxmlformats.org/officeDocument/2006/relationships/hyperlink" Target="https://recportal.co.uk/group/guest/-/metering-code-of-practice-consolidation-review" TargetMode="External"/><Relationship Id="rId9" Type="http://schemas.openxmlformats.org/officeDocument/2006/relationships/hyperlink" Target="https://recportal.co.uk/group/guest/-/introduction-of-css-refresh-functionality" TargetMode="External"/><Relationship Id="rId1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hyperlink" Target="https://recportal.co.uk/group/guest/-/rec-main-body-data-protection-changes-and-development-of-a-rec-data-protection-schedule." TargetMode="External"/><Relationship Id="rId13" Type="http://schemas.openxmlformats.org/officeDocument/2006/relationships/hyperlink" Target="https://recportal.co.uk/group/guest/-/improvements-to-failed-to-deliver-css-messages?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q%25252525252525253DR0030%2525252525252526q%252525252525253DR0025%25252525252526q%2525252525253DR0016%252525252526q%25252525253DR0052%2525252526q%252525253DR0055%25252526q%2525253DR0067%252526q%25253DR0070%2526q%253DR0074%26q%3DR0080" TargetMode="External"/><Relationship Id="rId3" Type="http://schemas.openxmlformats.org/officeDocument/2006/relationships/hyperlink" Target="https://recportal.co.uk/group/guest/-/clarification-of-rec-maintenance-of-qualification-schedule" TargetMode="External"/><Relationship Id="rId7" Type="http://schemas.openxmlformats.org/officeDocument/2006/relationships/hyperlink" Target="https://recportal.co.uk/group/guest/-/resolution-of-invalid-css-data-by-data-owners" TargetMode="External"/><Relationship Id="rId12" Type="http://schemas.openxmlformats.org/officeDocument/2006/relationships/hyperlink" Target="https://recportal.co.uk/group/guest/-/enabling-software-product-qualification?p_l_back_url=%2Fsearch%3Fq%3DR0075" TargetMode="External"/><Relationship Id="rId17" Type="http://schemas.openxmlformats.org/officeDocument/2006/relationships/hyperlink" Target="https://recportal.co.uk/group/guest/-/switching-programme-designation-of-the-steady-state-commencement-date" TargetMode="External"/><Relationship Id="rId2" Type="http://schemas.openxmlformats.org/officeDocument/2006/relationships/hyperlink" Target="https://recportal.co.uk/group/guest/-/intellectual-property-rights-and-services-data-main-body-changes" TargetMode="External"/><Relationship Id="rId16" Type="http://schemas.openxmlformats.org/officeDocument/2006/relationships/hyperlink" Target="https://recportal.co.uk/group/guest/-/housekeeping-changes-to-the-approved-legal-text-for-r0047" TargetMode="External"/><Relationship Id="rId1" Type="http://schemas.openxmlformats.org/officeDocument/2006/relationships/slideLayout" Target="../slideLayouts/slideLayout6.xml"/><Relationship Id="rId6" Type="http://schemas.openxmlformats.org/officeDocument/2006/relationships/hyperlink" Target="https://recportal.co.uk/group/guest/-/maintenance-of-qualification-schedule-change" TargetMode="External"/><Relationship Id="rId11" Type="http://schemas.openxmlformats.org/officeDocument/2006/relationships/hyperlink" Target="https://recportal.co.uk/group/guest/-/introduction-of-a-housekeeping-change-proposal-process?p_l_back_url=%2Fsearch%3Fp_l_back_url%3D%252Fsearch%253Fq%253DR0075%26q%3DR0073" TargetMode="External"/><Relationship Id="rId5" Type="http://schemas.openxmlformats.org/officeDocument/2006/relationships/hyperlink" Target="https://recportal.co.uk/group/guest/-/ees/ges-additional-service-request-for-housing-associations-to-be-added-to-the-data-access-matrix" TargetMode="External"/><Relationship Id="rId15" Type="http://schemas.openxmlformats.org/officeDocument/2006/relationships/hyperlink" Target="https://recportal.co.uk/group/guest/-/formalising-the-submission-of-ppmip-unallocated-transaction-report-utr-files" TargetMode="External"/><Relationship Id="rId10" Type="http://schemas.openxmlformats.org/officeDocument/2006/relationships/hyperlink" Target="https://recportal.co.uk/group/guest/-/dcc-access-to-ees-and-ges" TargetMode="External"/><Relationship Id="rId4" Type="http://schemas.openxmlformats.org/officeDocument/2006/relationships/hyperlink" Target="https://recportal.co.uk/group/guest/-/switch-request-objections-additional" TargetMode="External"/><Relationship Id="rId9" Type="http://schemas.openxmlformats.org/officeDocument/2006/relationships/hyperlink" Target="https://recportal.co.uk/group/guest/-/amendments-to-sample-access-agreement-appended-to-the-qualification-and-maintenance-schedule-9-to-the-code" TargetMode="External"/><Relationship Id="rId14" Type="http://schemas.openxmlformats.org/officeDocument/2006/relationships/hyperlink" Target="https://recportal.co.uk/group/guest/-/css-market-message-retry-strategy?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p_l_back_url%2525252525253D%252525252525252Fsearch%252525252525253Fp_l_back_url%252525252525253D%25252525252525252Fsearch%25252525252525253Fp_l_back_url%25252525252525253D%2525252525252525252Fsearch%2525252525252525253Fq%2525252525252525253DR0030%252525252525252526q%25252525252525253DR0025%2525252525252526q%252525252525253DR0016%25252525252526q%2525252525253DR0052%252525252526q%25252525253DR0055%2525252526q%252525253DR0067%25252526q%2525253DR0070%252526q%25253DR0074%2526q%253DR0080%26q%3DR00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29" y="1812131"/>
            <a:ext cx="7772400" cy="1102519"/>
          </a:xfrm>
        </p:spPr>
        <p:txBody>
          <a:bodyPr>
            <a:normAutofit/>
          </a:bodyPr>
          <a:lstStyle/>
          <a:p>
            <a:r>
              <a:rPr lang="en-GB" dirty="0"/>
              <a:t>REC Change   </a:t>
            </a:r>
          </a:p>
        </p:txBody>
      </p:sp>
      <p:sp>
        <p:nvSpPr>
          <p:cNvPr id="3" name="Subtitle 2"/>
          <p:cNvSpPr>
            <a:spLocks noGrp="1"/>
          </p:cNvSpPr>
          <p:nvPr>
            <p:ph type="subTitle" idx="1"/>
          </p:nvPr>
        </p:nvSpPr>
        <p:spPr>
          <a:xfrm>
            <a:off x="1237129" y="2926612"/>
            <a:ext cx="6400800" cy="1314450"/>
          </a:xfrm>
        </p:spPr>
        <p:txBody>
          <a:bodyPr vert="horz" lIns="91440" tIns="45720" rIns="91440" bIns="45720" rtlCol="0" anchor="t">
            <a:normAutofit/>
          </a:bodyPr>
          <a:lstStyle/>
          <a:p>
            <a:r>
              <a:rPr lang="en-GB" dirty="0">
                <a:latin typeface="Arial"/>
                <a:cs typeface="Arial"/>
              </a:rPr>
              <a:t> 11</a:t>
            </a:r>
            <a:r>
              <a:rPr lang="en-GB" baseline="30000" dirty="0">
                <a:latin typeface="Arial"/>
                <a:cs typeface="Arial"/>
              </a:rPr>
              <a:t>th</a:t>
            </a:r>
            <a:r>
              <a:rPr lang="en-GB" dirty="0">
                <a:latin typeface="Arial"/>
                <a:cs typeface="Arial"/>
              </a:rPr>
              <a:t> January 2022</a:t>
            </a:r>
            <a:endParaRPr lang="en-GB" dirty="0"/>
          </a:p>
        </p:txBody>
      </p:sp>
    </p:spTree>
    <p:extLst>
      <p:ext uri="{BB962C8B-B14F-4D97-AF65-F5344CB8AC3E}">
        <p14:creationId xmlns:p14="http://schemas.microsoft.com/office/powerpoint/2010/main" val="239831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F50-C3A8-447A-86DD-194FD7E20010}"/>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0B85589B-786C-4948-887F-E4E01ED20321}"/>
              </a:ext>
            </a:extLst>
          </p:cNvPr>
          <p:cNvSpPr>
            <a:spLocks noGrp="1"/>
          </p:cNvSpPr>
          <p:nvPr>
            <p:ph idx="1"/>
          </p:nvPr>
        </p:nvSpPr>
        <p:spPr>
          <a:xfrm>
            <a:off x="457200" y="833158"/>
            <a:ext cx="8229600" cy="4013161"/>
          </a:xfrm>
        </p:spPr>
        <p:txBody>
          <a:bodyPr>
            <a:normAutofit fontScale="92500" lnSpcReduction="20000"/>
          </a:bodyPr>
          <a:lstStyle/>
          <a:p>
            <a:pPr marL="0" indent="0">
              <a:buNone/>
            </a:pPr>
            <a:r>
              <a:rPr lang="en-GB" sz="1800" b="1" dirty="0"/>
              <a:t>The following 3 slides have been included in this months ChMC pack to give you an overview of the ongoing REC Changes, we have broken these down into the following sections:</a:t>
            </a:r>
          </a:p>
          <a:p>
            <a:pPr marL="0" indent="0">
              <a:buNone/>
            </a:pPr>
            <a:endParaRPr lang="en-GB" sz="1800" b="1" dirty="0"/>
          </a:p>
          <a:p>
            <a:r>
              <a:rPr lang="en-GB" sz="1800" dirty="0"/>
              <a:t>In progress – we are currently progressing through the Change journey</a:t>
            </a:r>
          </a:p>
          <a:p>
            <a:r>
              <a:rPr lang="en-GB" sz="1800" dirty="0"/>
              <a:t>Under Prioritisation Review with Code Managers – due to workload/prioritisation</a:t>
            </a:r>
          </a:p>
          <a:p>
            <a:pPr marL="0" indent="0">
              <a:buNone/>
            </a:pPr>
            <a:endParaRPr lang="en-GB" sz="1800" dirty="0"/>
          </a:p>
          <a:p>
            <a:pPr marL="0" indent="0">
              <a:buNone/>
            </a:pPr>
            <a:r>
              <a:rPr lang="en-GB" sz="1800" dirty="0"/>
              <a:t>The electricity slides that have been included in previous months have now been removed from this pack, but as stated, they can still be found on the REC Portal.</a:t>
            </a:r>
          </a:p>
          <a:p>
            <a:pPr marL="0" indent="0">
              <a:buNone/>
            </a:pPr>
            <a:endParaRPr lang="en-GB" sz="1800" dirty="0"/>
          </a:p>
          <a:p>
            <a:pPr marL="0" indent="0">
              <a:buNone/>
            </a:pPr>
            <a:r>
              <a:rPr lang="en-GB" sz="1800" b="1" dirty="0"/>
              <a:t>Note: We are currently undertaking a review of all REC Change and have began removing Changes which we have confirmed have no impact to Gas services. In the coming months, we will continue to monitor the Changes listed and add/remove from this pack as required. </a:t>
            </a:r>
          </a:p>
          <a:p>
            <a:pPr marL="0" indent="0">
              <a:buNone/>
            </a:pPr>
            <a:endParaRPr lang="en-GB" sz="1800" dirty="0"/>
          </a:p>
          <a:p>
            <a:pPr marL="0" indent="0">
              <a:buNone/>
            </a:pPr>
            <a:r>
              <a:rPr lang="en-GB" sz="1800" dirty="0"/>
              <a:t>Further information on the Changes can be found on the </a:t>
            </a:r>
            <a:r>
              <a:rPr lang="en-GB" sz="1800" dirty="0">
                <a:hlinkClick r:id="rId2"/>
              </a:rPr>
              <a:t>REC Portal</a:t>
            </a:r>
            <a:endParaRPr lang="en-GB" sz="1800" dirty="0"/>
          </a:p>
          <a:p>
            <a:endParaRPr lang="en-GB" sz="2000" dirty="0"/>
          </a:p>
        </p:txBody>
      </p:sp>
    </p:spTree>
    <p:extLst>
      <p:ext uri="{BB962C8B-B14F-4D97-AF65-F5344CB8AC3E}">
        <p14:creationId xmlns:p14="http://schemas.microsoft.com/office/powerpoint/2010/main" val="293162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3162-1D16-42B2-9678-78E75C5422DF}"/>
              </a:ext>
            </a:extLst>
          </p:cNvPr>
          <p:cNvSpPr>
            <a:spLocks noGrp="1"/>
          </p:cNvSpPr>
          <p:nvPr>
            <p:ph type="title"/>
          </p:nvPr>
        </p:nvSpPr>
        <p:spPr/>
        <p:txBody>
          <a:bodyPr>
            <a:normAutofit fontScale="90000"/>
          </a:bodyPr>
          <a:lstStyle/>
          <a:p>
            <a:r>
              <a:rPr lang="en-GB" dirty="0"/>
              <a:t>Overview of In progress REC Changes (high level)</a:t>
            </a:r>
          </a:p>
        </p:txBody>
      </p:sp>
      <p:graphicFrame>
        <p:nvGraphicFramePr>
          <p:cNvPr id="7" name="Content Placeholder 6">
            <a:extLst>
              <a:ext uri="{FF2B5EF4-FFF2-40B4-BE49-F238E27FC236}">
                <a16:creationId xmlns:a16="http://schemas.microsoft.com/office/drawing/2014/main" id="{8B24F045-44C9-49AF-8EDA-7F69CEF0770E}"/>
              </a:ext>
            </a:extLst>
          </p:cNvPr>
          <p:cNvGraphicFramePr>
            <a:graphicFrameLocks noGrp="1"/>
          </p:cNvGraphicFramePr>
          <p:nvPr>
            <p:ph idx="1"/>
            <p:extLst>
              <p:ext uri="{D42A27DB-BD31-4B8C-83A1-F6EECF244321}">
                <p14:modId xmlns:p14="http://schemas.microsoft.com/office/powerpoint/2010/main" val="4251319506"/>
              </p:ext>
            </p:extLst>
          </p:nvPr>
        </p:nvGraphicFramePr>
        <p:xfrm>
          <a:off x="79513" y="652007"/>
          <a:ext cx="9000877" cy="41982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72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314076" y="111645"/>
            <a:ext cx="8515847" cy="320060"/>
          </a:xfrm>
        </p:spPr>
        <p:txBody>
          <a:bodyPr>
            <a:normAutofit fontScale="90000"/>
          </a:bodyPr>
          <a:lstStyle/>
          <a:p>
            <a:r>
              <a:rPr lang="en-GB" sz="1800" dirty="0"/>
              <a:t>REC Change Pipeline – In progress</a:t>
            </a:r>
          </a:p>
        </p:txBody>
      </p:sp>
      <p:graphicFrame>
        <p:nvGraphicFramePr>
          <p:cNvPr id="4" name="Table 4">
            <a:extLst>
              <a:ext uri="{FF2B5EF4-FFF2-40B4-BE49-F238E27FC236}">
                <a16:creationId xmlns:a16="http://schemas.microsoft.com/office/drawing/2014/main" id="{ECD16D18-8AA7-4A8A-B537-7FD016093441}"/>
              </a:ext>
            </a:extLst>
          </p:cNvPr>
          <p:cNvGraphicFramePr>
            <a:graphicFrameLocks noGrp="1"/>
          </p:cNvGraphicFramePr>
          <p:nvPr>
            <p:extLst>
              <p:ext uri="{D42A27DB-BD31-4B8C-83A1-F6EECF244321}">
                <p14:modId xmlns:p14="http://schemas.microsoft.com/office/powerpoint/2010/main" val="719352927"/>
              </p:ext>
            </p:extLst>
          </p:nvPr>
        </p:nvGraphicFramePr>
        <p:xfrm>
          <a:off x="111419" y="429351"/>
          <a:ext cx="8921160" cy="4228207"/>
        </p:xfrm>
        <a:graphic>
          <a:graphicData uri="http://schemas.openxmlformats.org/drawingml/2006/table">
            <a:tbl>
              <a:tblPr firstRow="1" bandRow="1">
                <a:tableStyleId>{5C22544A-7EE6-4342-B048-85BDC9FD1C3A}</a:tableStyleId>
              </a:tblPr>
              <a:tblGrid>
                <a:gridCol w="537884">
                  <a:extLst>
                    <a:ext uri="{9D8B030D-6E8A-4147-A177-3AD203B41FA5}">
                      <a16:colId xmlns:a16="http://schemas.microsoft.com/office/drawing/2014/main" val="4027058344"/>
                    </a:ext>
                  </a:extLst>
                </a:gridCol>
                <a:gridCol w="1586751">
                  <a:extLst>
                    <a:ext uri="{9D8B030D-6E8A-4147-A177-3AD203B41FA5}">
                      <a16:colId xmlns:a16="http://schemas.microsoft.com/office/drawing/2014/main" val="2162668323"/>
                    </a:ext>
                  </a:extLst>
                </a:gridCol>
                <a:gridCol w="514830">
                  <a:extLst>
                    <a:ext uri="{9D8B030D-6E8A-4147-A177-3AD203B41FA5}">
                      <a16:colId xmlns:a16="http://schemas.microsoft.com/office/drawing/2014/main" val="3779861357"/>
                    </a:ext>
                  </a:extLst>
                </a:gridCol>
                <a:gridCol w="891348">
                  <a:extLst>
                    <a:ext uri="{9D8B030D-6E8A-4147-A177-3AD203B41FA5}">
                      <a16:colId xmlns:a16="http://schemas.microsoft.com/office/drawing/2014/main" val="2574131077"/>
                    </a:ext>
                  </a:extLst>
                </a:gridCol>
                <a:gridCol w="637775">
                  <a:extLst>
                    <a:ext uri="{9D8B030D-6E8A-4147-A177-3AD203B41FA5}">
                      <a16:colId xmlns:a16="http://schemas.microsoft.com/office/drawing/2014/main" val="1331661363"/>
                    </a:ext>
                  </a:extLst>
                </a:gridCol>
                <a:gridCol w="1183341">
                  <a:extLst>
                    <a:ext uri="{9D8B030D-6E8A-4147-A177-3AD203B41FA5}">
                      <a16:colId xmlns:a16="http://schemas.microsoft.com/office/drawing/2014/main" val="3255583653"/>
                    </a:ext>
                  </a:extLst>
                </a:gridCol>
                <a:gridCol w="1352390">
                  <a:extLst>
                    <a:ext uri="{9D8B030D-6E8A-4147-A177-3AD203B41FA5}">
                      <a16:colId xmlns:a16="http://schemas.microsoft.com/office/drawing/2014/main" val="1493277682"/>
                    </a:ext>
                  </a:extLst>
                </a:gridCol>
                <a:gridCol w="737667">
                  <a:extLst>
                    <a:ext uri="{9D8B030D-6E8A-4147-A177-3AD203B41FA5}">
                      <a16:colId xmlns:a16="http://schemas.microsoft.com/office/drawing/2014/main" val="2058559583"/>
                    </a:ext>
                  </a:extLst>
                </a:gridCol>
                <a:gridCol w="614723">
                  <a:extLst>
                    <a:ext uri="{9D8B030D-6E8A-4147-A177-3AD203B41FA5}">
                      <a16:colId xmlns:a16="http://schemas.microsoft.com/office/drawing/2014/main" val="1065136424"/>
                    </a:ext>
                  </a:extLst>
                </a:gridCol>
                <a:gridCol w="864451">
                  <a:extLst>
                    <a:ext uri="{9D8B030D-6E8A-4147-A177-3AD203B41FA5}">
                      <a16:colId xmlns:a16="http://schemas.microsoft.com/office/drawing/2014/main" val="195784657"/>
                    </a:ext>
                  </a:extLst>
                </a:gridCol>
              </a:tblGrid>
              <a:tr h="364043">
                <a:tc>
                  <a:txBody>
                    <a:bodyPr/>
                    <a:lstStyle/>
                    <a:p>
                      <a:pPr algn="ctr"/>
                      <a:r>
                        <a:rPr lang="en-GB" sz="850" dirty="0"/>
                        <a:t>Title </a:t>
                      </a:r>
                    </a:p>
                  </a:txBody>
                  <a:tcPr/>
                </a:tc>
                <a:tc>
                  <a:txBody>
                    <a:bodyPr/>
                    <a:lstStyle/>
                    <a:p>
                      <a:pPr algn="ctr"/>
                      <a:r>
                        <a:rPr lang="en-GB" sz="850" dirty="0"/>
                        <a:t>Description</a:t>
                      </a:r>
                    </a:p>
                  </a:txBody>
                  <a:tcPr/>
                </a:tc>
                <a:tc>
                  <a:txBody>
                    <a:bodyPr/>
                    <a:lstStyle/>
                    <a:p>
                      <a:pPr algn="ctr"/>
                      <a:r>
                        <a:rPr lang="en-GB" sz="850" dirty="0"/>
                        <a:t>XRN</a:t>
                      </a:r>
                    </a:p>
                  </a:txBody>
                  <a:tcPr/>
                </a:tc>
                <a:tc>
                  <a:txBody>
                    <a:bodyPr/>
                    <a:lstStyle/>
                    <a:p>
                      <a:pPr algn="ctr"/>
                      <a:r>
                        <a:rPr lang="en-GB" sz="850" dirty="0"/>
                        <a:t>Proposer</a:t>
                      </a:r>
                    </a:p>
                  </a:txBody>
                  <a:tcPr/>
                </a:tc>
                <a:tc>
                  <a:txBody>
                    <a:bodyPr/>
                    <a:lstStyle/>
                    <a:p>
                      <a:pPr algn="ctr"/>
                      <a:r>
                        <a:rPr lang="en-GB" sz="850" dirty="0"/>
                        <a:t>Impact/</a:t>
                      </a:r>
                    </a:p>
                    <a:p>
                      <a:pPr algn="ctr"/>
                      <a:r>
                        <a:rPr lang="en-GB" sz="850" dirty="0"/>
                        <a:t>Funding</a:t>
                      </a:r>
                    </a:p>
                  </a:txBody>
                  <a:tcPr/>
                </a:tc>
                <a:tc>
                  <a:txBody>
                    <a:bodyPr/>
                    <a:lstStyle/>
                    <a:p>
                      <a:pPr algn="ctr"/>
                      <a:r>
                        <a:rPr lang="en-GB" sz="850" dirty="0"/>
                        <a:t>Status</a:t>
                      </a:r>
                    </a:p>
                  </a:txBody>
                  <a:tcPr/>
                </a:tc>
                <a:tc>
                  <a:txBody>
                    <a:bodyPr/>
                    <a:lstStyle/>
                    <a:p>
                      <a:pPr marL="0" algn="ctr" defTabSz="914400" rtl="0" eaLnBrk="1" latinLnBrk="0" hangingPunct="1"/>
                      <a:r>
                        <a:rPr lang="en-GB" sz="850" b="1" kern="1200" dirty="0">
                          <a:solidFill>
                            <a:schemeClr val="lt1"/>
                          </a:solidFill>
                          <a:latin typeface="+mn-lt"/>
                          <a:ea typeface="+mn-ea"/>
                          <a:cs typeface="+mn-cs"/>
                        </a:rPr>
                        <a:t>Next Action date</a:t>
                      </a:r>
                    </a:p>
                  </a:txBody>
                  <a:tcPr/>
                </a:tc>
                <a:tc>
                  <a:txBody>
                    <a:bodyPr/>
                    <a:lstStyle/>
                    <a:p>
                      <a:pPr marL="0" algn="ctr" defTabSz="914400" rtl="0" eaLnBrk="1" latinLnBrk="0" hangingPunct="1"/>
                      <a:r>
                        <a:rPr lang="en-GB" sz="850" b="1" kern="1200" dirty="0">
                          <a:solidFill>
                            <a:schemeClr val="lt1"/>
                          </a:solidFill>
                          <a:latin typeface="+mn-lt"/>
                          <a:ea typeface="+mn-ea"/>
                          <a:cs typeface="+mn-cs"/>
                        </a:rPr>
                        <a:t>Release Type</a:t>
                      </a:r>
                    </a:p>
                  </a:txBody>
                  <a:tcPr/>
                </a:tc>
                <a:tc>
                  <a:txBody>
                    <a:bodyPr/>
                    <a:lstStyle/>
                    <a:p>
                      <a:pPr marL="0" algn="ctr" defTabSz="914400" rtl="0" eaLnBrk="1" latinLnBrk="0" hangingPunct="1"/>
                      <a:r>
                        <a:rPr lang="en-GB" sz="850" b="1" kern="1200" dirty="0">
                          <a:solidFill>
                            <a:schemeClr val="lt1"/>
                          </a:solidFill>
                          <a:latin typeface="+mn-lt"/>
                          <a:ea typeface="+mn-ea"/>
                          <a:cs typeface="+mn-cs"/>
                        </a:rPr>
                        <a:t>Priority</a:t>
                      </a:r>
                    </a:p>
                  </a:txBody>
                  <a:tcPr/>
                </a:tc>
                <a:tc>
                  <a:txBody>
                    <a:bodyPr/>
                    <a:lstStyle/>
                    <a:p>
                      <a:pPr marL="0" algn="ctr" defTabSz="914400" rtl="0" eaLnBrk="1" latinLnBrk="0" hangingPunct="1"/>
                      <a:r>
                        <a:rPr lang="en-GB" sz="850" b="1" kern="1200" dirty="0">
                          <a:solidFill>
                            <a:schemeClr val="lt1"/>
                          </a:solidFill>
                          <a:latin typeface="+mn-lt"/>
                          <a:ea typeface="+mn-ea"/>
                          <a:cs typeface="+mn-cs"/>
                        </a:rPr>
                        <a:t>Attachments</a:t>
                      </a:r>
                    </a:p>
                  </a:txBody>
                  <a:tcPr/>
                </a:tc>
                <a:extLst>
                  <a:ext uri="{0D108BD9-81ED-4DB2-BD59-A6C34878D82A}">
                    <a16:rowId xmlns:a16="http://schemas.microsoft.com/office/drawing/2014/main" val="135677372"/>
                  </a:ext>
                </a:extLst>
              </a:tr>
              <a:tr h="524640">
                <a:tc>
                  <a:txBody>
                    <a:bodyPr/>
                    <a:lstStyle/>
                    <a:p>
                      <a:r>
                        <a:rPr lang="en-GB" sz="820" kern="1200" dirty="0">
                          <a:solidFill>
                            <a:schemeClr val="dk1"/>
                          </a:solidFill>
                          <a:latin typeface="+mn-lt"/>
                          <a:ea typeface="+mn-ea"/>
                          <a:cs typeface="+mn-cs"/>
                          <a:hlinkClick r:id="rId3"/>
                        </a:rPr>
                        <a:t>R0025</a:t>
                      </a:r>
                      <a:endParaRPr lang="en-GB" sz="820" kern="1200" dirty="0">
                        <a:solidFill>
                          <a:schemeClr val="dk1"/>
                        </a:solidFill>
                        <a:latin typeface="+mn-lt"/>
                        <a:ea typeface="+mn-ea"/>
                        <a:cs typeface="+mn-cs"/>
                      </a:endParaRPr>
                    </a:p>
                  </a:txBody>
                  <a:tcPr>
                    <a:solidFill>
                      <a:schemeClr val="accent1">
                        <a:lumMod val="20000"/>
                        <a:lumOff val="80000"/>
                      </a:schemeClr>
                    </a:solidFill>
                  </a:tcPr>
                </a:tc>
                <a:tc>
                  <a:txBody>
                    <a:bodyPr/>
                    <a:lstStyle/>
                    <a:p>
                      <a:r>
                        <a:rPr lang="en-GB" sz="820" b="0" i="0" dirty="0">
                          <a:solidFill>
                            <a:srgbClr val="272833"/>
                          </a:solidFill>
                          <a:effectLst/>
                          <a:latin typeface="+mn-lt"/>
                        </a:rPr>
                        <a:t>Service Provider Performance Charges (DCC)</a:t>
                      </a:r>
                      <a:endParaRPr lang="en-GB" sz="82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820" b="0" kern="1200" dirty="0">
                          <a:solidFill>
                            <a:schemeClr val="dk1"/>
                          </a:solidFill>
                          <a:latin typeface="+mn-lt"/>
                          <a:ea typeface="+mn-ea"/>
                          <a:cs typeface="+mn-cs"/>
                        </a:rPr>
                        <a:t>Deloitte (RPA)</a:t>
                      </a:r>
                    </a:p>
                  </a:txBody>
                  <a:tcPr>
                    <a:solidFill>
                      <a:schemeClr val="accent1">
                        <a:lumMod val="20000"/>
                        <a:lumOff val="80000"/>
                      </a:schemeClr>
                    </a:solidFill>
                  </a:tcPr>
                </a:tc>
                <a:tc>
                  <a:txBody>
                    <a:bodyPr/>
                    <a:lstStyle/>
                    <a:p>
                      <a:r>
                        <a:rPr lang="en-GB" sz="820" b="0" kern="1200" dirty="0">
                          <a:solidFill>
                            <a:schemeClr val="dk1"/>
                          </a:solidFill>
                          <a:latin typeface="+mn-lt"/>
                          <a:ea typeface="+mn-ea"/>
                          <a:cs typeface="+mn-cs"/>
                        </a:rPr>
                        <a:t>-</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Awaiting Authority decision</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dirty="0">
                          <a:ln>
                            <a:noFill/>
                          </a:ln>
                          <a:solidFill>
                            <a:prstClr val="black"/>
                          </a:solidFill>
                          <a:effectLst/>
                          <a:uLnTx/>
                          <a:uFillTx/>
                          <a:latin typeface="+mn-lt"/>
                          <a:ea typeface="+mn-ea"/>
                          <a:cs typeface="+mn-cs"/>
                        </a:rPr>
                        <a:t>TBC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dirty="0">
                          <a:ln>
                            <a:noFill/>
                          </a:ln>
                          <a:solidFill>
                            <a:prstClr val="black"/>
                          </a:solidFill>
                          <a:effectLst/>
                          <a:uLnTx/>
                          <a:uFillTx/>
                          <a:latin typeface="+mn-lt"/>
                          <a:ea typeface="+mn-ea"/>
                          <a:cs typeface="+mn-cs"/>
                        </a:rPr>
                        <a:t>High</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20" b="0" i="0" u="none" strike="noStrike" kern="1200" cap="none" spc="0" normalizeH="0" baseline="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20" b="0" i="0" u="none" strike="noStrike" kern="1200" cap="none" spc="0" normalizeH="0" baseline="0" dirty="0">
                        <a:ln>
                          <a:noFill/>
                        </a:ln>
                        <a:solidFill>
                          <a:prstClr val="black"/>
                        </a:solidFill>
                        <a:effectLst/>
                        <a:uLnTx/>
                        <a:uFillTx/>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3792875445"/>
                  </a:ext>
                </a:extLst>
              </a:tr>
              <a:tr h="598427">
                <a:tc>
                  <a:txBody>
                    <a:bodyPr/>
                    <a:lstStyle/>
                    <a:p>
                      <a:r>
                        <a:rPr lang="en-GB" sz="820" kern="1200" dirty="0">
                          <a:solidFill>
                            <a:schemeClr val="dk1"/>
                          </a:solidFill>
                          <a:latin typeface="+mn-lt"/>
                          <a:ea typeface="+mn-ea"/>
                          <a:cs typeface="+mn-cs"/>
                          <a:hlinkClick r:id="rId4"/>
                        </a:rPr>
                        <a:t>R0047</a:t>
                      </a:r>
                      <a:endParaRPr lang="en-GB" sz="820" kern="1200" dirty="0">
                        <a:solidFill>
                          <a:schemeClr val="dk1"/>
                        </a:solidFill>
                        <a:latin typeface="+mn-lt"/>
                        <a:ea typeface="+mn-ea"/>
                        <a:cs typeface="+mn-cs"/>
                      </a:endParaRPr>
                    </a:p>
                  </a:txBody>
                  <a:tcPr>
                    <a:solidFill>
                      <a:schemeClr val="accent1">
                        <a:lumMod val="20000"/>
                        <a:lumOff val="80000"/>
                      </a:schemeClr>
                    </a:solidFill>
                  </a:tcPr>
                </a:tc>
                <a:tc>
                  <a:txBody>
                    <a:bodyPr/>
                    <a:lstStyle/>
                    <a:p>
                      <a:r>
                        <a:rPr lang="en-GB" sz="820" b="0" i="0" dirty="0">
                          <a:solidFill>
                            <a:srgbClr val="272833"/>
                          </a:solidFill>
                          <a:effectLst/>
                          <a:latin typeface="+mn-lt"/>
                        </a:rPr>
                        <a:t>Metering Code of Practice Consolidation Review</a:t>
                      </a:r>
                      <a:endParaRPr lang="en-GB" sz="82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GB" sz="820" b="0" kern="1200" dirty="0">
                          <a:solidFill>
                            <a:schemeClr val="dk1"/>
                          </a:solidFill>
                          <a:latin typeface="+mn-lt"/>
                          <a:ea typeface="+mn-ea"/>
                          <a:cs typeface="+mn-cs"/>
                        </a:rPr>
                        <a:t>RECCo</a:t>
                      </a:r>
                    </a:p>
                  </a:txBody>
                  <a:tcPr>
                    <a:solidFill>
                      <a:schemeClr val="accent1">
                        <a:lumMod val="20000"/>
                        <a:lumOff val="80000"/>
                      </a:schemeClr>
                    </a:solidFill>
                  </a:tcPr>
                </a:tc>
                <a:tc>
                  <a:txBody>
                    <a:bodyPr/>
                    <a:lstStyle/>
                    <a:p>
                      <a:r>
                        <a:rPr lang="en-GB" sz="820" b="0" kern="1200" dirty="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20" kern="1200" dirty="0">
                          <a:solidFill>
                            <a:schemeClr val="dk1"/>
                          </a:solidFill>
                          <a:latin typeface="+mn-lt"/>
                          <a:ea typeface="+mn-ea"/>
                          <a:cs typeface="+mn-cs"/>
                        </a:rPr>
                        <a:t>Approved - awaiting implementation</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01/04/2023 – Proposed Implementation date</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TBC</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High</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1038711857"/>
                  </a:ext>
                </a:extLst>
              </a:tr>
              <a:tr h="364043">
                <a:tc>
                  <a:txBody>
                    <a:bodyPr/>
                    <a:lstStyle/>
                    <a:p>
                      <a:r>
                        <a:rPr lang="en-GB" sz="820" kern="1200" dirty="0">
                          <a:solidFill>
                            <a:schemeClr val="dk1"/>
                          </a:solidFill>
                          <a:latin typeface="+mn-lt"/>
                          <a:ea typeface="+mn-ea"/>
                          <a:cs typeface="+mn-cs"/>
                          <a:hlinkClick r:id="rId5"/>
                        </a:rPr>
                        <a:t>R0052</a:t>
                      </a:r>
                      <a:endParaRPr lang="en-GB" sz="8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GES Service Definition Document</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N/A</a:t>
                      </a:r>
                    </a:p>
                  </a:txBody>
                  <a:tcPr>
                    <a:solidFill>
                      <a:schemeClr val="accent3">
                        <a:lumMod val="20000"/>
                        <a:lumOff val="80000"/>
                      </a:schemeClr>
                    </a:solidFill>
                  </a:tcPr>
                </a:tc>
                <a:tc>
                  <a:txBody>
                    <a:bodyPr/>
                    <a:lstStyle/>
                    <a:p>
                      <a:r>
                        <a:rPr lang="en-GB" sz="820" b="0" kern="1200" dirty="0">
                          <a:solidFill>
                            <a:schemeClr val="dk1"/>
                          </a:solidFill>
                          <a:latin typeface="+mn-lt"/>
                          <a:ea typeface="+mn-ea"/>
                          <a:cs typeface="+mn-cs"/>
                        </a:rPr>
                        <a:t>Deloitte</a:t>
                      </a:r>
                    </a:p>
                  </a:txBody>
                  <a:tcPr>
                    <a:solidFill>
                      <a:schemeClr val="accent3">
                        <a:lumMod val="20000"/>
                        <a:lumOff val="80000"/>
                      </a:schemeClr>
                    </a:solidFill>
                  </a:tcPr>
                </a:tc>
                <a:tc>
                  <a:txBody>
                    <a:bodyPr/>
                    <a:lstStyle/>
                    <a:p>
                      <a:r>
                        <a:rPr lang="en-GB" sz="820" b="0" kern="1200" dirty="0">
                          <a:solidFill>
                            <a:schemeClr val="dk1"/>
                          </a:solidFill>
                          <a:latin typeface="+mn-lt"/>
                          <a:ea typeface="+mn-ea"/>
                          <a:cs typeface="+mn-cs"/>
                        </a:rPr>
                        <a:t>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20" kern="1200" dirty="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Major</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1757799031"/>
                  </a:ext>
                </a:extLst>
              </a:tr>
              <a:tr h="364043">
                <a:tc>
                  <a:txBody>
                    <a:bodyPr/>
                    <a:lstStyle/>
                    <a:p>
                      <a:r>
                        <a:rPr lang="en-GB" sz="820" kern="1200" dirty="0">
                          <a:solidFill>
                            <a:schemeClr val="dk1"/>
                          </a:solidFill>
                          <a:latin typeface="+mn-lt"/>
                          <a:ea typeface="+mn-ea"/>
                          <a:cs typeface="+mn-cs"/>
                          <a:hlinkClick r:id="rId6"/>
                        </a:rPr>
                        <a:t>R0055</a:t>
                      </a:r>
                      <a:endParaRPr lang="en-GB" sz="8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Switching Operator Outage Notification Lead Time</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hlinkClick r:id="rId7"/>
                        </a:rPr>
                        <a:t>XRN 5595</a:t>
                      </a:r>
                      <a:endParaRPr lang="en-GB" sz="8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20" b="0" i="0" kern="1200" dirty="0">
                          <a:solidFill>
                            <a:srgbClr val="272833"/>
                          </a:solidFill>
                          <a:effectLst/>
                          <a:latin typeface="+mn-lt"/>
                          <a:ea typeface="+mn-ea"/>
                          <a:cs typeface="+mn-cs"/>
                        </a:rPr>
                        <a:t>DCC</a:t>
                      </a:r>
                    </a:p>
                  </a:txBody>
                  <a:tcPr>
                    <a:solidFill>
                      <a:schemeClr val="accent3">
                        <a:lumMod val="20000"/>
                        <a:lumOff val="80000"/>
                      </a:schemeClr>
                    </a:solidFill>
                  </a:tcPr>
                </a:tc>
                <a:tc>
                  <a:txBody>
                    <a:bodyPr/>
                    <a:lstStyle/>
                    <a:p>
                      <a:r>
                        <a:rPr lang="en-GB" sz="820" b="0" i="0" kern="1200" dirty="0">
                          <a:solidFill>
                            <a:srgbClr val="272833"/>
                          </a:solidFill>
                          <a:effectLst/>
                          <a:latin typeface="+mn-lt"/>
                          <a:ea typeface="+mn-ea"/>
                          <a:cs typeface="+mn-cs"/>
                        </a:rPr>
                        <a:t>GRDS, GES</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20" kern="1200" dirty="0">
                          <a:solidFill>
                            <a:schemeClr val="dk1"/>
                          </a:solidFill>
                          <a:latin typeface="+mn-lt"/>
                          <a:ea typeface="+mn-ea"/>
                          <a:cs typeface="+mn-cs"/>
                        </a:rPr>
                        <a:t>Approved - awaiting implementation</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24/02/2023 – Proposed Implementation date</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Major</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20" kern="1200" dirty="0">
                          <a:solidFill>
                            <a:schemeClr val="dk1"/>
                          </a:solidFill>
                          <a:latin typeface="+mn-lt"/>
                          <a:ea typeface="+mn-ea"/>
                          <a:cs typeface="+mn-cs"/>
                        </a:rPr>
                        <a:t>Medium</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62102565"/>
                  </a:ext>
                </a:extLst>
              </a:tr>
              <a:tr h="364043">
                <a:tc>
                  <a:txBody>
                    <a:bodyPr/>
                    <a:lstStyle/>
                    <a:p>
                      <a:r>
                        <a:rPr lang="en-GB" sz="820" kern="1200" dirty="0">
                          <a:solidFill>
                            <a:schemeClr val="dk1"/>
                          </a:solidFill>
                          <a:latin typeface="+mn-lt"/>
                          <a:ea typeface="+mn-ea"/>
                          <a:cs typeface="+mn-cs"/>
                          <a:hlinkClick r:id="rId8"/>
                        </a:rPr>
                        <a:t>R0063</a:t>
                      </a:r>
                      <a:endParaRPr lang="en-GB" sz="82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914400" rtl="0" eaLnBrk="1" latinLnBrk="0" hangingPunct="1"/>
                      <a:r>
                        <a:rPr lang="en-US" sz="820" kern="1200" dirty="0">
                          <a:solidFill>
                            <a:schemeClr val="dk1"/>
                          </a:solidFill>
                          <a:latin typeface="+mn-lt"/>
                          <a:ea typeface="+mn-ea"/>
                          <a:cs typeface="+mn-cs"/>
                        </a:rPr>
                        <a:t>Addition of key information to all Service Now tickets</a:t>
                      </a:r>
                      <a:endParaRPr lang="en-GB" sz="82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mn-lt"/>
                          <a:ea typeface="+mn-ea"/>
                          <a:cs typeface="+mn-cs"/>
                        </a:rPr>
                        <a:t>N/A</a:t>
                      </a:r>
                    </a:p>
                  </a:txBody>
                  <a:tcPr>
                    <a:solidFill>
                      <a:schemeClr val="accent1">
                        <a:lumMod val="20000"/>
                        <a:lumOff val="80000"/>
                      </a:schemeClr>
                    </a:solidFill>
                  </a:tcPr>
                </a:tc>
                <a:tc>
                  <a:txBody>
                    <a:bodyPr/>
                    <a:lstStyle/>
                    <a:p>
                      <a:r>
                        <a:rPr lang="en-US" sz="820" b="0" i="0" kern="1200" dirty="0">
                          <a:solidFill>
                            <a:srgbClr val="272833"/>
                          </a:solidFill>
                          <a:effectLst/>
                          <a:latin typeface="+mn-lt"/>
                          <a:ea typeface="+mn-ea"/>
                          <a:cs typeface="+mn-cs"/>
                        </a:rPr>
                        <a:t>St Clements Ltd (on behalf of DNOs)</a:t>
                      </a:r>
                      <a:endParaRPr lang="en-GB" sz="820" b="0" i="0" kern="1200" dirty="0">
                        <a:solidFill>
                          <a:srgbClr val="272833"/>
                        </a:solidFill>
                        <a:effectLst/>
                        <a:latin typeface="+mn-lt"/>
                        <a:ea typeface="+mn-ea"/>
                        <a:cs typeface="+mn-cs"/>
                      </a:endParaRPr>
                    </a:p>
                  </a:txBody>
                  <a:tcPr>
                    <a:solidFill>
                      <a:schemeClr val="accent1">
                        <a:lumMod val="20000"/>
                        <a:lumOff val="80000"/>
                      </a:schemeClr>
                    </a:solidFill>
                  </a:tcPr>
                </a:tc>
                <a:tc>
                  <a:txBody>
                    <a:bodyPr/>
                    <a:lstStyle/>
                    <a:p>
                      <a:r>
                        <a:rPr lang="en-GB" sz="820" b="0" kern="1200" dirty="0">
                          <a:solidFill>
                            <a:schemeClr val="dk1"/>
                          </a:solidFill>
                          <a:latin typeface="+mn-lt"/>
                          <a:ea typeface="+mn-ea"/>
                          <a:cs typeface="+mn-cs"/>
                        </a:rPr>
                        <a: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20" kern="1200" dirty="0">
                          <a:solidFill>
                            <a:schemeClr val="dk1"/>
                          </a:solidFill>
                          <a:latin typeface="+mn-lt"/>
                          <a:ea typeface="+mn-ea"/>
                          <a:cs typeface="+mn-cs"/>
                        </a:rPr>
                        <a:t>Solution development</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07/02/2023 – Solution Development closeout date</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TBC</a:t>
                      </a:r>
                    </a:p>
                  </a:txBody>
                  <a:tcPr>
                    <a:solidFill>
                      <a:schemeClr val="accent1">
                        <a:lumMod val="20000"/>
                        <a:lumOff val="80000"/>
                      </a:schemeClr>
                    </a:solidFill>
                  </a:tcPr>
                </a:tc>
                <a:tc>
                  <a:txBody>
                    <a:bodyPr/>
                    <a:lstStyle/>
                    <a:p>
                      <a:r>
                        <a:rPr lang="en-GB" sz="820" kern="1200" dirty="0">
                          <a:solidFill>
                            <a:schemeClr val="dk1"/>
                          </a:solidFill>
                          <a:latin typeface="+mn-lt"/>
                          <a:ea typeface="+mn-ea"/>
                          <a:cs typeface="+mn-cs"/>
                        </a:rPr>
                        <a:t>Medium</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Arial"/>
                          <a:ea typeface="+mn-ea"/>
                          <a:cs typeface="+mn-cs"/>
                        </a:rPr>
                        <a:t>N/A</a:t>
                      </a:r>
                    </a:p>
                  </a:txBody>
                  <a:tcPr>
                    <a:solidFill>
                      <a:schemeClr val="accent1">
                        <a:lumMod val="20000"/>
                        <a:lumOff val="80000"/>
                      </a:schemeClr>
                    </a:solidFill>
                  </a:tcPr>
                </a:tc>
                <a:extLst>
                  <a:ext uri="{0D108BD9-81ED-4DB2-BD59-A6C34878D82A}">
                    <a16:rowId xmlns:a16="http://schemas.microsoft.com/office/drawing/2014/main" val="973231662"/>
                  </a:ext>
                </a:extLst>
              </a:tr>
              <a:tr h="364043">
                <a:tc>
                  <a:txBody>
                    <a:bodyPr/>
                    <a:lstStyle/>
                    <a:p>
                      <a:r>
                        <a:rPr lang="en-GB" sz="820" kern="1200" dirty="0">
                          <a:solidFill>
                            <a:schemeClr val="dk1"/>
                          </a:solidFill>
                          <a:latin typeface="+mn-lt"/>
                          <a:ea typeface="+mn-ea"/>
                          <a:cs typeface="+mn-cs"/>
                          <a:hlinkClick r:id="rId9"/>
                        </a:rPr>
                        <a:t>R0067</a:t>
                      </a:r>
                      <a:endParaRPr lang="en-GB" sz="8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Introduction of CSS refresh functionality</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hlinkClick r:id="rId10"/>
                        </a:rPr>
                        <a:t>XRN 5567</a:t>
                      </a:r>
                      <a:endParaRPr lang="en-GB" sz="8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20" b="0" kern="1200" dirty="0">
                          <a:solidFill>
                            <a:schemeClr val="dk1"/>
                          </a:solidFill>
                          <a:latin typeface="+mn-lt"/>
                          <a:ea typeface="+mn-ea"/>
                          <a:cs typeface="+mn-cs"/>
                        </a:rPr>
                        <a:t>Capgemini (RTS)</a:t>
                      </a:r>
                    </a:p>
                  </a:txBody>
                  <a:tcPr>
                    <a:solidFill>
                      <a:schemeClr val="accent3">
                        <a:lumMod val="20000"/>
                        <a:lumOff val="80000"/>
                      </a:schemeClr>
                    </a:solidFill>
                  </a:tcPr>
                </a:tc>
                <a:tc>
                  <a:txBody>
                    <a:bodyPr/>
                    <a:lstStyle/>
                    <a:p>
                      <a:r>
                        <a:rPr lang="en-GB" sz="820" b="0" kern="1200" dirty="0">
                          <a:solidFill>
                            <a:schemeClr val="dk1"/>
                          </a:solidFill>
                          <a:latin typeface="+mn-lt"/>
                          <a:ea typeface="+mn-ea"/>
                          <a:cs typeface="+mn-cs"/>
                        </a:rPr>
                        <a:t>GRDS</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Party Impact Assessment – DIA under review with Code Managers</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16/01/2022 – Review</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dirty="0">
                          <a:ln>
                            <a:noFill/>
                          </a:ln>
                          <a:solidFill>
                            <a:prstClr val="black"/>
                          </a:solidFill>
                          <a:effectLst/>
                          <a:uLnTx/>
                          <a:uFillTx/>
                          <a:latin typeface="+mn-lt"/>
                          <a:ea typeface="+mn-ea"/>
                          <a:cs typeface="+mn-cs"/>
                        </a:rPr>
                        <a:t>Standalone</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dirty="0">
                          <a:ln>
                            <a:noFill/>
                          </a:ln>
                          <a:solidFill>
                            <a:prstClr val="black"/>
                          </a:solidFill>
                          <a:effectLst/>
                          <a:uLnTx/>
                          <a:uFillTx/>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306895160"/>
                  </a:ext>
                </a:extLst>
              </a:tr>
              <a:tr h="364043">
                <a:tc>
                  <a:txBody>
                    <a:bodyPr/>
                    <a:lstStyle/>
                    <a:p>
                      <a:r>
                        <a:rPr lang="en-GB" sz="820" kern="1200" dirty="0">
                          <a:solidFill>
                            <a:schemeClr val="dk1"/>
                          </a:solidFill>
                          <a:latin typeface="+mn-lt"/>
                          <a:ea typeface="+mn-ea"/>
                          <a:cs typeface="+mn-cs"/>
                          <a:hlinkClick r:id="rId11"/>
                        </a:rPr>
                        <a:t>R0070</a:t>
                      </a:r>
                      <a:endParaRPr lang="en-GB" sz="8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Provision of Enduring Test Environments </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820" b="0" i="0" kern="1200" dirty="0">
                          <a:solidFill>
                            <a:srgbClr val="272833"/>
                          </a:solidFill>
                          <a:effectLst/>
                          <a:latin typeface="+mn-lt"/>
                          <a:ea typeface="+mn-ea"/>
                          <a:cs typeface="+mn-cs"/>
                        </a:rPr>
                        <a:t>Capgemini</a:t>
                      </a:r>
                    </a:p>
                  </a:txBody>
                  <a:tcPr>
                    <a:solidFill>
                      <a:schemeClr val="accent3">
                        <a:lumMod val="20000"/>
                        <a:lumOff val="80000"/>
                      </a:schemeClr>
                    </a:solidFill>
                  </a:tcPr>
                </a:tc>
                <a:tc>
                  <a:txBody>
                    <a:bodyPr/>
                    <a:lstStyle/>
                    <a:p>
                      <a:pPr marL="0" algn="l" defTabSz="914400" rtl="0" eaLnBrk="1" latinLnBrk="0" hangingPunct="1"/>
                      <a:r>
                        <a:rPr lang="en-GB" sz="820" b="0" i="0" kern="1200" dirty="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Consultation</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16/01/2022 – Review</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Standalone</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2045420125"/>
                  </a:ext>
                </a:extLst>
              </a:tr>
              <a:tr h="364043">
                <a:tc>
                  <a:txBody>
                    <a:bodyPr/>
                    <a:lstStyle/>
                    <a:p>
                      <a:r>
                        <a:rPr lang="en-GB" sz="820" kern="1200" dirty="0">
                          <a:solidFill>
                            <a:schemeClr val="dk1"/>
                          </a:solidFill>
                          <a:latin typeface="+mn-lt"/>
                          <a:ea typeface="+mn-ea"/>
                          <a:cs typeface="+mn-cs"/>
                          <a:hlinkClick r:id="rId12"/>
                        </a:rPr>
                        <a:t>R0074</a:t>
                      </a:r>
                      <a:endParaRPr lang="en-GB" sz="820" kern="1200" dirty="0">
                        <a:solidFill>
                          <a:schemeClr val="dk1"/>
                        </a:solidFill>
                        <a:latin typeface="+mn-lt"/>
                        <a:ea typeface="+mn-ea"/>
                        <a:cs typeface="+mn-cs"/>
                      </a:endParaRP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Release of Community View Data Items to MEMs in GES</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N/A</a:t>
                      </a:r>
                    </a:p>
                  </a:txBody>
                  <a:tcPr>
                    <a:solidFill>
                      <a:schemeClr val="accent3">
                        <a:lumMod val="20000"/>
                        <a:lumOff val="80000"/>
                      </a:schemeClr>
                    </a:solidFill>
                  </a:tcPr>
                </a:tc>
                <a:tc>
                  <a:txBody>
                    <a:bodyPr/>
                    <a:lstStyle/>
                    <a:p>
                      <a:pPr marL="0" algn="l" defTabSz="914400" rtl="0" eaLnBrk="1" latinLnBrk="0" hangingPunct="1"/>
                      <a:r>
                        <a:rPr lang="en-GB" sz="820" b="0" i="0" kern="1200" dirty="0">
                          <a:solidFill>
                            <a:srgbClr val="272833"/>
                          </a:solidFill>
                          <a:effectLst/>
                          <a:latin typeface="+mn-lt"/>
                          <a:ea typeface="+mn-ea"/>
                          <a:cs typeface="+mn-cs"/>
                        </a:rPr>
                        <a:t>Xoserve</a:t>
                      </a:r>
                    </a:p>
                  </a:txBody>
                  <a:tcPr>
                    <a:solidFill>
                      <a:schemeClr val="accent3">
                        <a:lumMod val="20000"/>
                        <a:lumOff val="80000"/>
                      </a:schemeClr>
                    </a:solidFill>
                  </a:tcPr>
                </a:tc>
                <a:tc>
                  <a:txBody>
                    <a:bodyPr/>
                    <a:lstStyle/>
                    <a:p>
                      <a:pPr marL="0" algn="l" defTabSz="914400" rtl="0" eaLnBrk="1" latinLnBrk="0" hangingPunct="1"/>
                      <a:r>
                        <a:rPr lang="en-GB" sz="820" b="0" i="0" kern="1200" dirty="0">
                          <a:solidFill>
                            <a:srgbClr val="272833"/>
                          </a:solidFill>
                          <a:effectLst/>
                          <a:latin typeface="+mn-lt"/>
                          <a:ea typeface="+mn-ea"/>
                          <a:cs typeface="+mn-cs"/>
                        </a:rPr>
                        <a:t>GES</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Party Impact Assessment – DIA under review with Code Managers</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16/01/2022 – Review</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Major</a:t>
                      </a:r>
                    </a:p>
                  </a:txBody>
                  <a:tcPr>
                    <a:solidFill>
                      <a:schemeClr val="accent3">
                        <a:lumMod val="20000"/>
                        <a:lumOff val="80000"/>
                      </a:schemeClr>
                    </a:solidFill>
                  </a:tcPr>
                </a:tc>
                <a:tc>
                  <a:txBody>
                    <a:bodyPr/>
                    <a:lstStyle/>
                    <a:p>
                      <a:r>
                        <a:rPr lang="en-GB" sz="820" kern="1200" dirty="0">
                          <a:solidFill>
                            <a:schemeClr val="dk1"/>
                          </a:solidFill>
                          <a:latin typeface="+mn-lt"/>
                          <a:ea typeface="+mn-ea"/>
                          <a:cs typeface="+mn-cs"/>
                        </a:rPr>
                        <a:t>High</a:t>
                      </a:r>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20" b="0" i="0" u="none" strike="noStrike" kern="1200" cap="none" spc="0" normalizeH="0" baseline="0" noProof="0" dirty="0">
                          <a:ln>
                            <a:noFill/>
                          </a:ln>
                          <a:solidFill>
                            <a:prstClr val="black"/>
                          </a:solidFill>
                          <a:effectLst/>
                          <a:uLnTx/>
                          <a:uFillTx/>
                          <a:latin typeface="Arial"/>
                          <a:ea typeface="+mn-ea"/>
                          <a:cs typeface="+mn-cs"/>
                        </a:rPr>
                        <a:t>N/A</a:t>
                      </a:r>
                    </a:p>
                  </a:txBody>
                  <a:tcPr>
                    <a:solidFill>
                      <a:schemeClr val="accent3">
                        <a:lumMod val="20000"/>
                        <a:lumOff val="80000"/>
                      </a:schemeClr>
                    </a:solidFill>
                  </a:tcPr>
                </a:tc>
                <a:extLst>
                  <a:ext uri="{0D108BD9-81ED-4DB2-BD59-A6C34878D82A}">
                    <a16:rowId xmlns:a16="http://schemas.microsoft.com/office/drawing/2014/main" val="3219960066"/>
                  </a:ext>
                </a:extLst>
              </a:tr>
            </a:tbl>
          </a:graphicData>
        </a:graphic>
      </p:graphicFrame>
      <p:graphicFrame>
        <p:nvGraphicFramePr>
          <p:cNvPr id="9" name="Object 8">
            <a:extLst>
              <a:ext uri="{FF2B5EF4-FFF2-40B4-BE49-F238E27FC236}">
                <a16:creationId xmlns:a16="http://schemas.microsoft.com/office/drawing/2014/main" id="{35A30649-9747-44C7-81A1-2605C426DB1E}"/>
              </a:ext>
            </a:extLst>
          </p:cNvPr>
          <p:cNvGraphicFramePr>
            <a:graphicFrameLocks noChangeAspect="1"/>
          </p:cNvGraphicFramePr>
          <p:nvPr>
            <p:extLst>
              <p:ext uri="{D42A27DB-BD31-4B8C-83A1-F6EECF244321}">
                <p14:modId xmlns:p14="http://schemas.microsoft.com/office/powerpoint/2010/main" val="542860896"/>
              </p:ext>
            </p:extLst>
          </p:nvPr>
        </p:nvGraphicFramePr>
        <p:xfrm>
          <a:off x="8315546" y="827755"/>
          <a:ext cx="621954" cy="548528"/>
        </p:xfrm>
        <a:graphic>
          <a:graphicData uri="http://schemas.openxmlformats.org/presentationml/2006/ole">
            <mc:AlternateContent xmlns:mc="http://schemas.openxmlformats.org/markup-compatibility/2006">
              <mc:Choice xmlns:v="urn:schemas-microsoft-com:vml" Requires="v">
                <p:oleObj name="Document" showAsIcon="1" r:id="rId13" imgW="914400" imgH="806400" progId="Word.Document.12">
                  <p:embed/>
                </p:oleObj>
              </mc:Choice>
              <mc:Fallback>
                <p:oleObj name="Document" showAsIcon="1" r:id="rId13" imgW="914400" imgH="806400" progId="Word.Document.12">
                  <p:embed/>
                  <p:pic>
                    <p:nvPicPr>
                      <p:cNvPr id="9" name="Object 8">
                        <a:extLst>
                          <a:ext uri="{FF2B5EF4-FFF2-40B4-BE49-F238E27FC236}">
                            <a16:creationId xmlns:a16="http://schemas.microsoft.com/office/drawing/2014/main" id="{35A30649-9747-44C7-81A1-2605C426DB1E}"/>
                          </a:ext>
                        </a:extLst>
                      </p:cNvPr>
                      <p:cNvPicPr/>
                      <p:nvPr/>
                    </p:nvPicPr>
                    <p:blipFill>
                      <a:blip r:embed="rId14"/>
                      <a:stretch>
                        <a:fillRect/>
                      </a:stretch>
                    </p:blipFill>
                    <p:spPr>
                      <a:xfrm>
                        <a:off x="8315546" y="827755"/>
                        <a:ext cx="621954" cy="548528"/>
                      </a:xfrm>
                      <a:prstGeom prst="rect">
                        <a:avLst/>
                      </a:prstGeom>
                    </p:spPr>
                  </p:pic>
                </p:oleObj>
              </mc:Fallback>
            </mc:AlternateContent>
          </a:graphicData>
        </a:graphic>
      </p:graphicFrame>
      <p:grpSp>
        <p:nvGrpSpPr>
          <p:cNvPr id="10" name="Group 9">
            <a:extLst>
              <a:ext uri="{FF2B5EF4-FFF2-40B4-BE49-F238E27FC236}">
                <a16:creationId xmlns:a16="http://schemas.microsoft.com/office/drawing/2014/main" id="{CEADE08A-24CD-4784-873B-7EA4EEE7FF12}"/>
              </a:ext>
            </a:extLst>
          </p:cNvPr>
          <p:cNvGrpSpPr/>
          <p:nvPr/>
        </p:nvGrpSpPr>
        <p:grpSpPr>
          <a:xfrm>
            <a:off x="188250" y="4480964"/>
            <a:ext cx="4383749" cy="475676"/>
            <a:chOff x="188250" y="4480964"/>
            <a:chExt cx="4383749" cy="475676"/>
          </a:xfrm>
        </p:grpSpPr>
        <p:grpSp>
          <p:nvGrpSpPr>
            <p:cNvPr id="12" name="Group 11">
              <a:extLst>
                <a:ext uri="{FF2B5EF4-FFF2-40B4-BE49-F238E27FC236}">
                  <a16:creationId xmlns:a16="http://schemas.microsoft.com/office/drawing/2014/main" id="{75549163-695B-4B13-BD28-CBC27F841B75}"/>
                </a:ext>
              </a:extLst>
            </p:cNvPr>
            <p:cNvGrpSpPr/>
            <p:nvPr/>
          </p:nvGrpSpPr>
          <p:grpSpPr>
            <a:xfrm>
              <a:off x="188250" y="4480964"/>
              <a:ext cx="3028983" cy="475676"/>
              <a:chOff x="66502" y="4450261"/>
              <a:chExt cx="3028983" cy="475676"/>
            </a:xfrm>
          </p:grpSpPr>
          <p:grpSp>
            <p:nvGrpSpPr>
              <p:cNvPr id="13" name="Group 12">
                <a:extLst>
                  <a:ext uri="{FF2B5EF4-FFF2-40B4-BE49-F238E27FC236}">
                    <a16:creationId xmlns:a16="http://schemas.microsoft.com/office/drawing/2014/main" id="{5BB125DB-4A28-49F0-9EA9-94C0987F401A}"/>
                  </a:ext>
                </a:extLst>
              </p:cNvPr>
              <p:cNvGrpSpPr/>
              <p:nvPr/>
            </p:nvGrpSpPr>
            <p:grpSpPr>
              <a:xfrm>
                <a:off x="66502" y="4450261"/>
                <a:ext cx="1577167" cy="475676"/>
                <a:chOff x="0" y="4426024"/>
                <a:chExt cx="1577167" cy="475676"/>
              </a:xfrm>
            </p:grpSpPr>
            <p:grpSp>
              <p:nvGrpSpPr>
                <p:cNvPr id="16" name="Group 15">
                  <a:extLst>
                    <a:ext uri="{FF2B5EF4-FFF2-40B4-BE49-F238E27FC236}">
                      <a16:creationId xmlns:a16="http://schemas.microsoft.com/office/drawing/2014/main" id="{D9D6A2E7-2FA1-4C87-8B75-8DBEED055C3A}"/>
                    </a:ext>
                  </a:extLst>
                </p:cNvPr>
                <p:cNvGrpSpPr/>
                <p:nvPr/>
              </p:nvGrpSpPr>
              <p:grpSpPr>
                <a:xfrm>
                  <a:off x="0" y="4650688"/>
                  <a:ext cx="1577167" cy="251012"/>
                  <a:chOff x="233082" y="4628585"/>
                  <a:chExt cx="1577167" cy="251012"/>
                </a:xfrm>
              </p:grpSpPr>
              <p:sp>
                <p:nvSpPr>
                  <p:cNvPr id="18" name="Rectangle 17">
                    <a:extLst>
                      <a:ext uri="{FF2B5EF4-FFF2-40B4-BE49-F238E27FC236}">
                        <a16:creationId xmlns:a16="http://schemas.microsoft.com/office/drawing/2014/main" id="{586A32F4-13E9-453E-815A-B93A703FB164}"/>
                      </a:ext>
                    </a:extLst>
                  </p:cNvPr>
                  <p:cNvSpPr/>
                  <p:nvPr/>
                </p:nvSpPr>
                <p:spPr>
                  <a:xfrm>
                    <a:off x="233082" y="4628585"/>
                    <a:ext cx="250701" cy="251012"/>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E6F69E1B-1F7B-48C7-B459-854FC49F7FDD}"/>
                      </a:ext>
                    </a:extLst>
                  </p:cNvPr>
                  <p:cNvSpPr txBox="1"/>
                  <p:nvPr/>
                </p:nvSpPr>
                <p:spPr>
                  <a:xfrm>
                    <a:off x="483783" y="4646369"/>
                    <a:ext cx="1326466" cy="215444"/>
                  </a:xfrm>
                  <a:prstGeom prst="rect">
                    <a:avLst/>
                  </a:prstGeom>
                  <a:noFill/>
                </p:spPr>
                <p:txBody>
                  <a:bodyPr wrap="square" rtlCol="0">
                    <a:spAutoFit/>
                  </a:bodyPr>
                  <a:lstStyle/>
                  <a:p>
                    <a:r>
                      <a:rPr lang="en-GB" sz="800" dirty="0"/>
                      <a:t>Currently working on</a:t>
                    </a:r>
                  </a:p>
                </p:txBody>
              </p:sp>
            </p:grpSp>
            <p:sp>
              <p:nvSpPr>
                <p:cNvPr id="17" name="TextBox 16">
                  <a:extLst>
                    <a:ext uri="{FF2B5EF4-FFF2-40B4-BE49-F238E27FC236}">
                      <a16:creationId xmlns:a16="http://schemas.microsoft.com/office/drawing/2014/main" id="{92D90E6F-7703-4612-9293-7A245893E5AD}"/>
                    </a:ext>
                  </a:extLst>
                </p:cNvPr>
                <p:cNvSpPr txBox="1"/>
                <p:nvPr/>
              </p:nvSpPr>
              <p:spPr>
                <a:xfrm>
                  <a:off x="0" y="4426024"/>
                  <a:ext cx="806823" cy="230832"/>
                </a:xfrm>
                <a:prstGeom prst="rect">
                  <a:avLst/>
                </a:prstGeom>
                <a:noFill/>
              </p:spPr>
              <p:txBody>
                <a:bodyPr wrap="square" rtlCol="0">
                  <a:spAutoFit/>
                </a:bodyPr>
                <a:lstStyle/>
                <a:p>
                  <a:r>
                    <a:rPr lang="en-GB" sz="900" b="1" dirty="0"/>
                    <a:t>Key:</a:t>
                  </a:r>
                </a:p>
              </p:txBody>
            </p:sp>
          </p:grpSp>
          <p:sp>
            <p:nvSpPr>
              <p:cNvPr id="14" name="Rectangle 13">
                <a:extLst>
                  <a:ext uri="{FF2B5EF4-FFF2-40B4-BE49-F238E27FC236}">
                    <a16:creationId xmlns:a16="http://schemas.microsoft.com/office/drawing/2014/main" id="{062CE2E0-5456-4B36-9C25-B0AD63AF7558}"/>
                  </a:ext>
                </a:extLst>
              </p:cNvPr>
              <p:cNvSpPr/>
              <p:nvPr/>
            </p:nvSpPr>
            <p:spPr>
              <a:xfrm>
                <a:off x="1518318" y="4674925"/>
                <a:ext cx="250701" cy="251012"/>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442D9D6C-551F-44C0-8409-8BA8D03E9671}"/>
                  </a:ext>
                </a:extLst>
              </p:cNvPr>
              <p:cNvSpPr txBox="1"/>
              <p:nvPr/>
            </p:nvSpPr>
            <p:spPr>
              <a:xfrm>
                <a:off x="1769019" y="4692709"/>
                <a:ext cx="1326466" cy="215444"/>
              </a:xfrm>
              <a:prstGeom prst="rect">
                <a:avLst/>
              </a:prstGeom>
              <a:noFill/>
            </p:spPr>
            <p:txBody>
              <a:bodyPr wrap="square" rtlCol="0">
                <a:spAutoFit/>
              </a:bodyPr>
              <a:lstStyle/>
              <a:p>
                <a:r>
                  <a:rPr lang="en-GB" sz="800" dirty="0"/>
                  <a:t>Under assessment</a:t>
                </a:r>
              </a:p>
            </p:txBody>
          </p:sp>
        </p:grpSp>
        <p:sp>
          <p:nvSpPr>
            <p:cNvPr id="20" name="Rectangle 19">
              <a:extLst>
                <a:ext uri="{FF2B5EF4-FFF2-40B4-BE49-F238E27FC236}">
                  <a16:creationId xmlns:a16="http://schemas.microsoft.com/office/drawing/2014/main" id="{AD089015-CB43-4D70-96D1-C55C1000E8A8}"/>
                </a:ext>
              </a:extLst>
            </p:cNvPr>
            <p:cNvSpPr/>
            <p:nvPr/>
          </p:nvSpPr>
          <p:spPr>
            <a:xfrm>
              <a:off x="2997732" y="4705628"/>
              <a:ext cx="250701" cy="251012"/>
            </a:xfrm>
            <a:prstGeom prst="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a:extLst>
                <a:ext uri="{FF2B5EF4-FFF2-40B4-BE49-F238E27FC236}">
                  <a16:creationId xmlns:a16="http://schemas.microsoft.com/office/drawing/2014/main" id="{8402550D-C7D4-4FAB-8264-5AB9E3327230}"/>
                </a:ext>
              </a:extLst>
            </p:cNvPr>
            <p:cNvSpPr txBox="1"/>
            <p:nvPr/>
          </p:nvSpPr>
          <p:spPr>
            <a:xfrm>
              <a:off x="3245533" y="4721143"/>
              <a:ext cx="1326466" cy="215444"/>
            </a:xfrm>
            <a:prstGeom prst="rect">
              <a:avLst/>
            </a:prstGeom>
            <a:noFill/>
          </p:spPr>
          <p:txBody>
            <a:bodyPr wrap="square" rtlCol="0">
              <a:spAutoFit/>
            </a:bodyPr>
            <a:lstStyle/>
            <a:p>
              <a:r>
                <a:rPr lang="en-GB" sz="800" dirty="0"/>
                <a:t>Monitoring</a:t>
              </a:r>
            </a:p>
          </p:txBody>
        </p:sp>
      </p:grpSp>
    </p:spTree>
    <p:extLst>
      <p:ext uri="{BB962C8B-B14F-4D97-AF65-F5344CB8AC3E}">
        <p14:creationId xmlns:p14="http://schemas.microsoft.com/office/powerpoint/2010/main" val="3442323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8C3F-E0FA-4B29-9B87-B69AD5F7FFB6}"/>
              </a:ext>
            </a:extLst>
          </p:cNvPr>
          <p:cNvSpPr>
            <a:spLocks noGrp="1"/>
          </p:cNvSpPr>
          <p:nvPr>
            <p:ph type="title"/>
          </p:nvPr>
        </p:nvSpPr>
        <p:spPr>
          <a:xfrm>
            <a:off x="978011" y="0"/>
            <a:ext cx="7187978" cy="616355"/>
          </a:xfrm>
        </p:spPr>
        <p:txBody>
          <a:bodyPr>
            <a:normAutofit/>
          </a:bodyPr>
          <a:lstStyle/>
          <a:p>
            <a:r>
              <a:rPr lang="en-GB" sz="2000" dirty="0"/>
              <a:t>REC Change Pipeline – Under Prioritisation Review</a:t>
            </a:r>
          </a:p>
        </p:txBody>
      </p:sp>
      <p:graphicFrame>
        <p:nvGraphicFramePr>
          <p:cNvPr id="3" name="Table 3">
            <a:extLst>
              <a:ext uri="{FF2B5EF4-FFF2-40B4-BE49-F238E27FC236}">
                <a16:creationId xmlns:a16="http://schemas.microsoft.com/office/drawing/2014/main" id="{4A0885CD-C12F-4105-9D5D-9DA779802850}"/>
              </a:ext>
            </a:extLst>
          </p:cNvPr>
          <p:cNvGraphicFramePr>
            <a:graphicFrameLocks noGrp="1"/>
          </p:cNvGraphicFramePr>
          <p:nvPr>
            <p:extLst>
              <p:ext uri="{D42A27DB-BD31-4B8C-83A1-F6EECF244321}">
                <p14:modId xmlns:p14="http://schemas.microsoft.com/office/powerpoint/2010/main" val="523298453"/>
              </p:ext>
            </p:extLst>
          </p:nvPr>
        </p:nvGraphicFramePr>
        <p:xfrm>
          <a:off x="230522" y="468707"/>
          <a:ext cx="8652222" cy="4015740"/>
        </p:xfrm>
        <a:graphic>
          <a:graphicData uri="http://schemas.openxmlformats.org/drawingml/2006/table">
            <a:tbl>
              <a:tblPr firstRow="1" bandRow="1">
                <a:tableStyleId>{5C22544A-7EE6-4342-B048-85BDC9FD1C3A}</a:tableStyleId>
              </a:tblPr>
              <a:tblGrid>
                <a:gridCol w="704573">
                  <a:extLst>
                    <a:ext uri="{9D8B030D-6E8A-4147-A177-3AD203B41FA5}">
                      <a16:colId xmlns:a16="http://schemas.microsoft.com/office/drawing/2014/main" val="2718274602"/>
                    </a:ext>
                  </a:extLst>
                </a:gridCol>
                <a:gridCol w="5935256">
                  <a:extLst>
                    <a:ext uri="{9D8B030D-6E8A-4147-A177-3AD203B41FA5}">
                      <a16:colId xmlns:a16="http://schemas.microsoft.com/office/drawing/2014/main" val="2896332416"/>
                    </a:ext>
                  </a:extLst>
                </a:gridCol>
                <a:gridCol w="2012393">
                  <a:extLst>
                    <a:ext uri="{9D8B030D-6E8A-4147-A177-3AD203B41FA5}">
                      <a16:colId xmlns:a16="http://schemas.microsoft.com/office/drawing/2014/main" val="2937892801"/>
                    </a:ext>
                  </a:extLst>
                </a:gridCol>
              </a:tblGrid>
              <a:tr h="215172">
                <a:tc>
                  <a:txBody>
                    <a:bodyPr/>
                    <a:lstStyle/>
                    <a:p>
                      <a:pPr algn="ctr"/>
                      <a:r>
                        <a:rPr lang="en-GB" sz="850" dirty="0">
                          <a:latin typeface="+mn-lt"/>
                        </a:rPr>
                        <a:t>Title </a:t>
                      </a:r>
                    </a:p>
                  </a:txBody>
                  <a:tcPr/>
                </a:tc>
                <a:tc>
                  <a:txBody>
                    <a:bodyPr/>
                    <a:lstStyle/>
                    <a:p>
                      <a:pPr algn="ctr"/>
                      <a:r>
                        <a:rPr lang="en-GB" sz="850" dirty="0">
                          <a:latin typeface="+mn-lt"/>
                        </a:rPr>
                        <a:t>Description</a:t>
                      </a:r>
                    </a:p>
                  </a:txBody>
                  <a:tcPr/>
                </a:tc>
                <a:tc>
                  <a:txBody>
                    <a:bodyPr/>
                    <a:lstStyle/>
                    <a:p>
                      <a:pPr algn="ctr"/>
                      <a:r>
                        <a:rPr lang="en-GB" sz="850" dirty="0">
                          <a:latin typeface="+mn-lt"/>
                        </a:rPr>
                        <a:t>Status</a:t>
                      </a:r>
                    </a:p>
                  </a:txBody>
                  <a:tcPr/>
                </a:tc>
                <a:extLst>
                  <a:ext uri="{0D108BD9-81ED-4DB2-BD59-A6C34878D82A}">
                    <a16:rowId xmlns:a16="http://schemas.microsoft.com/office/drawing/2014/main" val="118947466"/>
                  </a:ext>
                </a:extLst>
              </a:tr>
              <a:tr h="215223">
                <a:tc>
                  <a:txBody>
                    <a:bodyPr/>
                    <a:lstStyle/>
                    <a:p>
                      <a:r>
                        <a:rPr lang="en-GB" sz="900" kern="1200" dirty="0">
                          <a:solidFill>
                            <a:schemeClr val="dk1"/>
                          </a:solidFill>
                          <a:latin typeface="+mn-lt"/>
                          <a:ea typeface="+mn-ea"/>
                          <a:cs typeface="+mn-cs"/>
                          <a:hlinkClick r:id="rId2"/>
                        </a:rPr>
                        <a:t>R0049</a:t>
                      </a:r>
                      <a:endParaRPr lang="en-GB" sz="900" kern="1200" dirty="0">
                        <a:solidFill>
                          <a:schemeClr val="dk1"/>
                        </a:solidFill>
                        <a:latin typeface="+mn-lt"/>
                        <a:ea typeface="+mn-ea"/>
                        <a:cs typeface="+mn-cs"/>
                      </a:endParaRPr>
                    </a:p>
                  </a:txBody>
                  <a:tcPr/>
                </a:tc>
                <a:tc>
                  <a:txBody>
                    <a:bodyPr/>
                    <a:lstStyle/>
                    <a:p>
                      <a:r>
                        <a:rPr lang="en-GB" sz="900" b="0" i="0" dirty="0">
                          <a:solidFill>
                            <a:srgbClr val="272833"/>
                          </a:solidFill>
                          <a:effectLst/>
                          <a:latin typeface="+mn-lt"/>
                        </a:rPr>
                        <a:t>Intellectual Property Rights and Services Data Main Body changes</a:t>
                      </a:r>
                      <a:endParaRPr lang="en-GB" sz="9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813766753"/>
                  </a:ext>
                </a:extLst>
              </a:tr>
              <a:tr h="228286">
                <a:tc>
                  <a:txBody>
                    <a:bodyPr/>
                    <a:lstStyle/>
                    <a:p>
                      <a:r>
                        <a:rPr lang="en-GB" sz="900" kern="1200" dirty="0">
                          <a:solidFill>
                            <a:schemeClr val="dk1"/>
                          </a:solidFill>
                          <a:latin typeface="+mn-lt"/>
                          <a:ea typeface="+mn-ea"/>
                          <a:cs typeface="+mn-cs"/>
                          <a:hlinkClick r:id="rId3"/>
                        </a:rPr>
                        <a:t>R0050</a:t>
                      </a:r>
                      <a:endParaRPr lang="en-GB" sz="900" kern="1200" dirty="0">
                        <a:solidFill>
                          <a:schemeClr val="dk1"/>
                        </a:solidFill>
                        <a:latin typeface="+mn-lt"/>
                        <a:ea typeface="+mn-ea"/>
                        <a:cs typeface="+mn-cs"/>
                      </a:endParaRPr>
                    </a:p>
                  </a:txBody>
                  <a:tcPr/>
                </a:tc>
                <a:tc>
                  <a:txBody>
                    <a:bodyPr/>
                    <a:lstStyle/>
                    <a:p>
                      <a:pPr marL="0" algn="l" defTabSz="914400" rtl="0" eaLnBrk="1" latinLnBrk="0" hangingPunct="1"/>
                      <a:r>
                        <a:rPr lang="en-GB" sz="900" b="0" i="0" dirty="0">
                          <a:solidFill>
                            <a:srgbClr val="272833"/>
                          </a:solidFill>
                          <a:effectLst/>
                          <a:latin typeface="+mn-lt"/>
                        </a:rPr>
                        <a:t>Clarification of REC Maintenance of Qualification Schedule</a:t>
                      </a:r>
                      <a:endParaRPr lang="en-GB" sz="9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mn-lt"/>
                          <a:ea typeface="+mn-ea"/>
                          <a:cs typeface="+mn-cs"/>
                        </a:rPr>
                        <a:t>Withdrawn – to remove next month</a:t>
                      </a:r>
                    </a:p>
                  </a:txBody>
                  <a:tcPr/>
                </a:tc>
                <a:extLst>
                  <a:ext uri="{0D108BD9-81ED-4DB2-BD59-A6C34878D82A}">
                    <a16:rowId xmlns:a16="http://schemas.microsoft.com/office/drawing/2014/main" val="3766193239"/>
                  </a:ext>
                </a:extLst>
              </a:tr>
              <a:tr h="199622">
                <a:tc>
                  <a:txBody>
                    <a:bodyPr/>
                    <a:lstStyle/>
                    <a:p>
                      <a:r>
                        <a:rPr lang="en-GB" sz="900" kern="1200" dirty="0">
                          <a:solidFill>
                            <a:schemeClr val="dk1"/>
                          </a:solidFill>
                          <a:latin typeface="+mn-lt"/>
                          <a:ea typeface="+mn-ea"/>
                          <a:cs typeface="+mn-cs"/>
                          <a:hlinkClick r:id="rId4"/>
                        </a:rPr>
                        <a:t>R0051</a:t>
                      </a:r>
                      <a:endParaRPr lang="en-GB" sz="900" kern="1200" dirty="0">
                        <a:solidFill>
                          <a:schemeClr val="dk1"/>
                        </a:solidFill>
                        <a:latin typeface="+mn-lt"/>
                        <a:ea typeface="+mn-ea"/>
                        <a:cs typeface="+mn-cs"/>
                      </a:endParaRPr>
                    </a:p>
                  </a:txBody>
                  <a:tcPr/>
                </a:tc>
                <a:tc>
                  <a:txBody>
                    <a:bodyPr/>
                    <a:lstStyle/>
                    <a:p>
                      <a:r>
                        <a:rPr lang="en-GB" sz="900" b="0" i="0" dirty="0">
                          <a:solidFill>
                            <a:srgbClr val="272833"/>
                          </a:solidFill>
                          <a:effectLst/>
                          <a:latin typeface="+mn-lt"/>
                        </a:rPr>
                        <a:t>Switch Request Objections (Change of Occupier)</a:t>
                      </a:r>
                      <a:endParaRPr lang="en-GB" sz="9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718757512"/>
                  </a:ext>
                </a:extLst>
              </a:tr>
              <a:tr h="209794">
                <a:tc>
                  <a:txBody>
                    <a:bodyPr/>
                    <a:lstStyle/>
                    <a:p>
                      <a:r>
                        <a:rPr lang="en-GB" sz="900" kern="1200" dirty="0">
                          <a:solidFill>
                            <a:schemeClr val="dk1"/>
                          </a:solidFill>
                          <a:latin typeface="+mn-lt"/>
                          <a:ea typeface="+mn-ea"/>
                          <a:cs typeface="+mn-cs"/>
                          <a:hlinkClick r:id="rId5"/>
                        </a:rPr>
                        <a:t>R0056</a:t>
                      </a:r>
                      <a:endParaRPr lang="en-GB"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mn-lt"/>
                        </a:rPr>
                        <a:t>EES/GES additional service request for Housing Ass to be added to the Matrix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99371416"/>
                  </a:ext>
                </a:extLst>
              </a:tr>
              <a:tr h="223926">
                <a:tc>
                  <a:txBody>
                    <a:bodyPr/>
                    <a:lstStyle/>
                    <a:p>
                      <a:r>
                        <a:rPr lang="en-GB" sz="900" dirty="0">
                          <a:latin typeface="+mn-lt"/>
                          <a:hlinkClick r:id="rId6"/>
                        </a:rPr>
                        <a:t>R0059</a:t>
                      </a:r>
                      <a:endParaRPr lang="en-GB" sz="900" dirty="0">
                        <a:latin typeface="+mn-lt"/>
                      </a:endParaRPr>
                    </a:p>
                  </a:txBody>
                  <a:tcPr/>
                </a:tc>
                <a:tc>
                  <a:txBody>
                    <a:bodyPr/>
                    <a:lstStyle/>
                    <a:p>
                      <a:r>
                        <a:rPr lang="en-GB" sz="900" b="0" i="0" dirty="0">
                          <a:solidFill>
                            <a:srgbClr val="272833"/>
                          </a:solidFill>
                          <a:effectLst/>
                          <a:latin typeface="+mn-lt"/>
                        </a:rPr>
                        <a:t>Maintenance of Qualification Schedule Change</a:t>
                      </a:r>
                      <a:endParaRPr lang="en-GB" sz="9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922997412"/>
                  </a:ext>
                </a:extLst>
              </a:tr>
              <a:tr h="214071">
                <a:tc>
                  <a:txBody>
                    <a:bodyPr/>
                    <a:lstStyle/>
                    <a:p>
                      <a:r>
                        <a:rPr lang="en-GB" sz="900" kern="1200" dirty="0">
                          <a:solidFill>
                            <a:schemeClr val="dk1"/>
                          </a:solidFill>
                          <a:latin typeface="+mn-lt"/>
                          <a:ea typeface="+mn-ea"/>
                          <a:cs typeface="+mn-cs"/>
                          <a:hlinkClick r:id="rId7"/>
                        </a:rPr>
                        <a:t>R0061</a:t>
                      </a:r>
                      <a:endParaRPr lang="en-GB" sz="900" kern="1200" dirty="0">
                        <a:solidFill>
                          <a:schemeClr val="dk1"/>
                        </a:solidFill>
                        <a:latin typeface="+mn-lt"/>
                        <a:ea typeface="+mn-ea"/>
                        <a:cs typeface="+mn-cs"/>
                      </a:endParaRPr>
                    </a:p>
                  </a:txBody>
                  <a:tcPr/>
                </a:tc>
                <a:tc>
                  <a:txBody>
                    <a:bodyPr/>
                    <a:lstStyle/>
                    <a:p>
                      <a:r>
                        <a:rPr lang="en-US" sz="900" dirty="0">
                          <a:latin typeface="+mn-lt"/>
                        </a:rPr>
                        <a:t>Resolution of invalid CSS data by Data Owners</a:t>
                      </a:r>
                      <a:endParaRPr lang="en-GB" sz="9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573929751"/>
                  </a:ext>
                </a:extLst>
              </a:tr>
              <a:tr h="224444">
                <a:tc>
                  <a:txBody>
                    <a:bodyPr/>
                    <a:lstStyle/>
                    <a:p>
                      <a:r>
                        <a:rPr lang="en-GB" sz="900" dirty="0">
                          <a:latin typeface="+mn-lt"/>
                          <a:hlinkClick r:id="rId8"/>
                        </a:rPr>
                        <a:t>R0068</a:t>
                      </a:r>
                      <a:endParaRPr lang="en-GB" sz="900" dirty="0">
                        <a:latin typeface="+mn-lt"/>
                      </a:endParaRPr>
                    </a:p>
                  </a:txBody>
                  <a:tcPr/>
                </a:tc>
                <a:tc>
                  <a:txBody>
                    <a:bodyPr/>
                    <a:lstStyle/>
                    <a:p>
                      <a:r>
                        <a:rPr lang="en-GB" sz="900" b="0" i="0" dirty="0">
                          <a:solidFill>
                            <a:srgbClr val="272833"/>
                          </a:solidFill>
                          <a:effectLst/>
                          <a:latin typeface="+mn-lt"/>
                        </a:rPr>
                        <a:t>REC Data Protection Changes</a:t>
                      </a:r>
                      <a:endParaRPr lang="en-GB" sz="9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549377029"/>
                  </a:ext>
                </a:extLst>
              </a:tr>
              <a:tr h="224444">
                <a:tc>
                  <a:txBody>
                    <a:bodyPr/>
                    <a:lstStyle/>
                    <a:p>
                      <a:r>
                        <a:rPr lang="en-GB" sz="900" dirty="0">
                          <a:latin typeface="+mn-lt"/>
                          <a:hlinkClick r:id="rId9" tooltip="R0069"/>
                        </a:rPr>
                        <a:t>R0069</a:t>
                      </a:r>
                      <a:endParaRPr lang="en-GB" sz="900" dirty="0">
                        <a:latin typeface="+mn-lt"/>
                      </a:endParaRPr>
                    </a:p>
                  </a:txBody>
                  <a:tcPr/>
                </a:tc>
                <a:tc>
                  <a:txBody>
                    <a:bodyPr/>
                    <a:lstStyle/>
                    <a:p>
                      <a:r>
                        <a:rPr lang="en-GB" sz="900" b="0" i="0" kern="1200" dirty="0">
                          <a:solidFill>
                            <a:schemeClr val="dk1"/>
                          </a:solidFill>
                          <a:effectLst/>
                          <a:latin typeface="+mn-lt"/>
                          <a:ea typeface="+mn-ea"/>
                          <a:cs typeface="+mn-cs"/>
                        </a:rPr>
                        <a:t>Amendments to Sample Access Agreement</a:t>
                      </a:r>
                      <a:endParaRPr lang="en-GB" sz="9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3673555656"/>
                  </a:ext>
                </a:extLst>
              </a:tr>
              <a:tr h="215048">
                <a:tc>
                  <a:txBody>
                    <a:bodyPr/>
                    <a:lstStyle/>
                    <a:p>
                      <a:r>
                        <a:rPr lang="en-GB" sz="900" kern="1200" dirty="0">
                          <a:solidFill>
                            <a:schemeClr val="dk1"/>
                          </a:solidFill>
                          <a:latin typeface="+mn-lt"/>
                          <a:ea typeface="+mn-ea"/>
                          <a:cs typeface="+mn-cs"/>
                          <a:hlinkClick r:id="rId10"/>
                        </a:rPr>
                        <a:t>R0071</a:t>
                      </a:r>
                      <a:endParaRPr lang="en-GB" sz="900" kern="1200" dirty="0">
                        <a:solidFill>
                          <a:schemeClr val="dk1"/>
                        </a:solidFill>
                        <a:latin typeface="+mn-lt"/>
                        <a:ea typeface="+mn-ea"/>
                        <a:cs typeface="+mn-cs"/>
                      </a:endParaRPr>
                    </a:p>
                  </a:txBody>
                  <a:tcPr/>
                </a:tc>
                <a:tc>
                  <a:txBody>
                    <a:bodyPr/>
                    <a:lstStyle/>
                    <a:p>
                      <a:r>
                        <a:rPr lang="en-GB" sz="900" dirty="0">
                          <a:latin typeface="+mn-lt"/>
                        </a:rPr>
                        <a:t>DCC access to EES and 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237897611"/>
                  </a:ext>
                </a:extLst>
              </a:tr>
              <a:tr h="220683">
                <a:tc>
                  <a:txBody>
                    <a:bodyPr/>
                    <a:lstStyle/>
                    <a:p>
                      <a:r>
                        <a:rPr lang="en-GB" sz="900" dirty="0">
                          <a:latin typeface="+mn-lt"/>
                          <a:hlinkClick r:id="rId11"/>
                        </a:rPr>
                        <a:t>R0073</a:t>
                      </a:r>
                      <a:endParaRPr lang="en-GB" sz="900" dirty="0">
                        <a:latin typeface="+mn-lt"/>
                      </a:endParaRPr>
                    </a:p>
                  </a:txBody>
                  <a:tcPr/>
                </a:tc>
                <a:tc>
                  <a:txBody>
                    <a:bodyPr/>
                    <a:lstStyle/>
                    <a:p>
                      <a:r>
                        <a:rPr lang="en-GB" sz="900" b="0" i="0" kern="1200" dirty="0">
                          <a:solidFill>
                            <a:schemeClr val="dk1"/>
                          </a:solidFill>
                          <a:effectLst/>
                          <a:latin typeface="+mn-lt"/>
                          <a:ea typeface="+mn-ea"/>
                          <a:cs typeface="+mn-cs"/>
                        </a:rPr>
                        <a:t>Introduction of a Housekeeping Change Proposal Process</a:t>
                      </a:r>
                      <a:endParaRPr lang="en-GB" sz="9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1396945176"/>
                  </a:ext>
                </a:extLst>
              </a:tr>
              <a:tr h="198830">
                <a:tc>
                  <a:txBody>
                    <a:bodyPr/>
                    <a:lstStyle/>
                    <a:p>
                      <a:r>
                        <a:rPr lang="en-GB" sz="900" dirty="0">
                          <a:latin typeface="+mn-lt"/>
                          <a:hlinkClick r:id="rId12"/>
                        </a:rPr>
                        <a:t>R0075</a:t>
                      </a:r>
                      <a:endParaRPr lang="en-GB" sz="900" dirty="0">
                        <a:latin typeface="+mn-lt"/>
                      </a:endParaRPr>
                    </a:p>
                  </a:txBody>
                  <a:tcPr/>
                </a:tc>
                <a:tc>
                  <a:txBody>
                    <a:bodyPr/>
                    <a:lstStyle/>
                    <a:p>
                      <a:r>
                        <a:rPr lang="en-GB" sz="900" kern="1200" dirty="0">
                          <a:solidFill>
                            <a:schemeClr val="dk1"/>
                          </a:solidFill>
                          <a:latin typeface="+mn-lt"/>
                          <a:ea typeface="+mn-ea"/>
                          <a:cs typeface="+mn-cs"/>
                        </a:rPr>
                        <a:t>Enabling Software Product Qualification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708934"/>
                  </a:ext>
                </a:extLst>
              </a:tr>
              <a:tr h="216131">
                <a:tc>
                  <a:txBody>
                    <a:bodyPr/>
                    <a:lstStyle/>
                    <a:p>
                      <a:r>
                        <a:rPr lang="en-GB" sz="900" dirty="0">
                          <a:latin typeface="+mn-lt"/>
                          <a:hlinkClick r:id="rId13"/>
                        </a:rPr>
                        <a:t>R0080</a:t>
                      </a:r>
                      <a:endParaRPr lang="en-GB" sz="900" dirty="0">
                        <a:latin typeface="+mn-lt"/>
                      </a:endParaRPr>
                    </a:p>
                  </a:txBody>
                  <a:tcPr/>
                </a:tc>
                <a:tc>
                  <a:txBody>
                    <a:bodyPr/>
                    <a:lstStyle/>
                    <a:p>
                      <a:r>
                        <a:rPr lang="en-GB" sz="900" kern="1200" dirty="0">
                          <a:solidFill>
                            <a:schemeClr val="dk1"/>
                          </a:solidFill>
                          <a:latin typeface="+mn-lt"/>
                          <a:ea typeface="+mn-ea"/>
                          <a:cs typeface="+mn-cs"/>
                        </a:rPr>
                        <a:t>I</a:t>
                      </a:r>
                      <a:r>
                        <a:rPr lang="en-US" sz="900" kern="1200" dirty="0">
                          <a:solidFill>
                            <a:schemeClr val="dk1"/>
                          </a:solidFill>
                          <a:latin typeface="+mn-lt"/>
                          <a:ea typeface="+mn-ea"/>
                          <a:cs typeface="+mn-cs"/>
                        </a:rPr>
                        <a:t>mprovements to "Failed to deliver" CSS messages</a:t>
                      </a:r>
                      <a:endParaRPr lang="en-GB"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422000444"/>
                  </a:ext>
                </a:extLst>
              </a:tr>
              <a:tr h="215013">
                <a:tc>
                  <a:txBody>
                    <a:bodyPr/>
                    <a:lstStyle/>
                    <a:p>
                      <a:r>
                        <a:rPr lang="en-GB" sz="900" dirty="0">
                          <a:latin typeface="+mn-lt"/>
                          <a:hlinkClick r:id="rId14"/>
                        </a:rPr>
                        <a:t>R0081</a:t>
                      </a:r>
                      <a:endParaRPr lang="en-GB" sz="900" dirty="0">
                        <a:latin typeface="+mn-lt"/>
                      </a:endParaRPr>
                    </a:p>
                  </a:txBody>
                  <a:tcPr/>
                </a:tc>
                <a:tc>
                  <a:txBody>
                    <a:bodyPr/>
                    <a:lstStyle/>
                    <a:p>
                      <a:r>
                        <a:rPr lang="en-GB" sz="900" kern="1200" dirty="0">
                          <a:solidFill>
                            <a:schemeClr val="dk1"/>
                          </a:solidFill>
                          <a:latin typeface="+mn-lt"/>
                          <a:ea typeface="+mn-ea"/>
                          <a:cs typeface="+mn-cs"/>
                        </a:rPr>
                        <a:t>CSS Market message retry strategy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606947876"/>
                  </a:ext>
                </a:extLst>
              </a:tr>
              <a:tr h="168351">
                <a:tc>
                  <a:txBody>
                    <a:bodyPr/>
                    <a:lstStyle/>
                    <a:p>
                      <a:r>
                        <a:rPr lang="en-GB" sz="900" dirty="0">
                          <a:latin typeface="+mn-lt"/>
                          <a:hlinkClick r:id="rId15"/>
                        </a:rPr>
                        <a:t>R0082</a:t>
                      </a:r>
                      <a:endParaRPr lang="en-GB" sz="900" dirty="0">
                        <a:latin typeface="+mn-lt"/>
                      </a:endParaRPr>
                    </a:p>
                  </a:txBody>
                  <a:tcPr/>
                </a:tc>
                <a:tc>
                  <a:txBody>
                    <a:bodyPr/>
                    <a:lstStyle/>
                    <a:p>
                      <a:r>
                        <a:rPr lang="en-US" sz="900" kern="1200" dirty="0" err="1">
                          <a:solidFill>
                            <a:schemeClr val="dk1"/>
                          </a:solidFill>
                          <a:latin typeface="+mn-lt"/>
                          <a:ea typeface="+mn-ea"/>
                          <a:cs typeface="+mn-cs"/>
                        </a:rPr>
                        <a:t>Formalising</a:t>
                      </a:r>
                      <a:r>
                        <a:rPr lang="en-US" sz="900" kern="1200" dirty="0">
                          <a:solidFill>
                            <a:schemeClr val="dk1"/>
                          </a:solidFill>
                          <a:latin typeface="+mn-lt"/>
                          <a:ea typeface="+mn-ea"/>
                          <a:cs typeface="+mn-cs"/>
                        </a:rPr>
                        <a:t> the Submission of PPMIP Unallocated Transaction Report (UTR) Files</a:t>
                      </a:r>
                      <a:endParaRPr lang="en-GB" sz="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99890261"/>
                  </a:ext>
                </a:extLst>
              </a:tr>
              <a:tr h="193893">
                <a:tc>
                  <a:txBody>
                    <a:bodyPr/>
                    <a:lstStyle/>
                    <a:p>
                      <a:r>
                        <a:rPr lang="en-GB" sz="900" dirty="0">
                          <a:latin typeface="+mn-lt"/>
                          <a:hlinkClick r:id="rId16"/>
                        </a:rPr>
                        <a:t>R0084</a:t>
                      </a:r>
                      <a:endParaRPr lang="en-GB" sz="900" dirty="0">
                        <a:latin typeface="+mn-lt"/>
                      </a:endParaRPr>
                    </a:p>
                  </a:txBody>
                  <a:tcPr/>
                </a:tc>
                <a:tc>
                  <a:txBody>
                    <a:bodyPr/>
                    <a:lstStyle/>
                    <a:p>
                      <a:r>
                        <a:rPr lang="en-US" sz="900" kern="1200" dirty="0">
                          <a:solidFill>
                            <a:schemeClr val="dk1"/>
                          </a:solidFill>
                          <a:latin typeface="+mn-lt"/>
                          <a:ea typeface="+mn-ea"/>
                          <a:cs typeface="+mn-cs"/>
                        </a:rPr>
                        <a:t>Housekeeping changes to the approved legal text for R0047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Initial Assessment</a:t>
                      </a:r>
                    </a:p>
                  </a:txBody>
                  <a:tcPr/>
                </a:tc>
                <a:extLst>
                  <a:ext uri="{0D108BD9-81ED-4DB2-BD59-A6C34878D82A}">
                    <a16:rowId xmlns:a16="http://schemas.microsoft.com/office/drawing/2014/main" val="2542806816"/>
                  </a:ext>
                </a:extLst>
              </a:tr>
              <a:tr h="193893">
                <a:tc>
                  <a:txBody>
                    <a:bodyPr/>
                    <a:lstStyle/>
                    <a:p>
                      <a:r>
                        <a:rPr lang="en-GB" sz="900" dirty="0">
                          <a:latin typeface="+mn-lt"/>
                          <a:hlinkClick r:id="rId17"/>
                        </a:rPr>
                        <a:t>R0085</a:t>
                      </a:r>
                      <a:endParaRPr lang="en-GB" sz="900" dirty="0">
                        <a:latin typeface="+mn-lt"/>
                      </a:endParaRPr>
                    </a:p>
                  </a:txBody>
                  <a:tcPr/>
                </a:tc>
                <a:tc>
                  <a:txBody>
                    <a:bodyPr/>
                    <a:lstStyle/>
                    <a:p>
                      <a:r>
                        <a:rPr lang="en-US" sz="900" kern="1200" dirty="0">
                          <a:solidFill>
                            <a:schemeClr val="dk1"/>
                          </a:solidFill>
                          <a:latin typeface="+mn-lt"/>
                          <a:ea typeface="+mn-ea"/>
                          <a:cs typeface="+mn-cs"/>
                        </a:rPr>
                        <a:t>Switching Programme Designation of the Steady State Commencement Date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a:ea typeface="+mn-ea"/>
                          <a:cs typeface="+mn-cs"/>
                        </a:rPr>
                        <a:t>Initial Assessment</a:t>
                      </a:r>
                    </a:p>
                  </a:txBody>
                  <a:tcPr/>
                </a:tc>
                <a:extLst>
                  <a:ext uri="{0D108BD9-81ED-4DB2-BD59-A6C34878D82A}">
                    <a16:rowId xmlns:a16="http://schemas.microsoft.com/office/drawing/2014/main" val="1271573250"/>
                  </a:ext>
                </a:extLst>
              </a:tr>
            </a:tbl>
          </a:graphicData>
        </a:graphic>
      </p:graphicFrame>
      <p:sp>
        <p:nvSpPr>
          <p:cNvPr id="4" name="TextBox 3">
            <a:extLst>
              <a:ext uri="{FF2B5EF4-FFF2-40B4-BE49-F238E27FC236}">
                <a16:creationId xmlns:a16="http://schemas.microsoft.com/office/drawing/2014/main" id="{D14ABC7D-058C-4ABA-A94B-D38313775A61}"/>
              </a:ext>
            </a:extLst>
          </p:cNvPr>
          <p:cNvSpPr txBox="1"/>
          <p:nvPr/>
        </p:nvSpPr>
        <p:spPr>
          <a:xfrm>
            <a:off x="230522" y="4671372"/>
            <a:ext cx="8652222" cy="276999"/>
          </a:xfrm>
          <a:prstGeom prst="rect">
            <a:avLst/>
          </a:prstGeom>
          <a:noFill/>
        </p:spPr>
        <p:txBody>
          <a:bodyPr wrap="square" rtlCol="0">
            <a:spAutoFit/>
          </a:bodyPr>
          <a:lstStyle/>
          <a:p>
            <a:pPr algn="ctr"/>
            <a:r>
              <a:rPr lang="en-GB" sz="1200" b="1" dirty="0"/>
              <a:t>Note: Please be aware that some Changes may have progressed further since the slides in this pack were submitted</a:t>
            </a:r>
          </a:p>
        </p:txBody>
      </p:sp>
    </p:spTree>
    <p:extLst>
      <p:ext uri="{BB962C8B-B14F-4D97-AF65-F5344CB8AC3E}">
        <p14:creationId xmlns:p14="http://schemas.microsoft.com/office/powerpoint/2010/main" val="43633737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4611c0c4-779d-432c-9249-915996310c7e"/>
    <ds:schemaRef ds:uri="http://schemas.openxmlformats.org/package/2006/metadata/core-properties"/>
    <ds:schemaRef ds:uri="http://schemas.microsoft.com/office/2006/metadata/properties"/>
    <ds:schemaRef ds:uri="http://schemas.microsoft.com/office/infopath/2007/PartnerControls"/>
    <ds:schemaRef ds:uri="http://purl.org/dc/terms/"/>
    <ds:schemaRef ds:uri="http://purl.org/dc/dcmitype/"/>
    <ds:schemaRef ds:uri="http://schemas.microsoft.com/office/2006/documentManagement/types"/>
    <ds:schemaRef ds:uri="e3022907-c203-4c32-9298-b780fdf7431d"/>
    <ds:schemaRef ds:uri="http://www.w3.org/XML/1998/namespace"/>
    <ds:schemaRef ds:uri="http://purl.org/dc/elements/1.1/"/>
  </ds:schemaRefs>
</ds:datastoreItem>
</file>

<file path=customXml/itemProps3.xml><?xml version="1.0" encoding="utf-8"?>
<ds:datastoreItem xmlns:ds="http://schemas.openxmlformats.org/officeDocument/2006/customXml" ds:itemID="{309D0817-7A5F-46A0-86D0-FEAE90CF32FB}"/>
</file>

<file path=docProps/app.xml><?xml version="1.0" encoding="utf-8"?>
<Properties xmlns="http://schemas.openxmlformats.org/officeDocument/2006/extended-properties" xmlns:vt="http://schemas.openxmlformats.org/officeDocument/2006/docPropsVTypes">
  <TotalTime>14741</TotalTime>
  <Words>658</Words>
  <Application>Microsoft Office PowerPoint</Application>
  <PresentationFormat>On-screen Show (16:9)</PresentationFormat>
  <Paragraphs>173</Paragraphs>
  <Slides>5</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Calibri</vt:lpstr>
      <vt:lpstr>Office Theme</vt:lpstr>
      <vt:lpstr>Document</vt:lpstr>
      <vt:lpstr>REC Change   </vt:lpstr>
      <vt:lpstr>Introduction</vt:lpstr>
      <vt:lpstr>Overview of In progress REC Changes (high level)</vt:lpstr>
      <vt:lpstr>REC Change Pipeline – In progress</vt:lpstr>
      <vt:lpstr>REC Change Pipeline – Under Prioritisation Review</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Molly Haley1</cp:lastModifiedBy>
  <cp:revision>5</cp:revision>
  <dcterms:created xsi:type="dcterms:W3CDTF">2018-09-02T17:12:15Z</dcterms:created>
  <dcterms:modified xsi:type="dcterms:W3CDTF">2023-01-03T11:28:04Z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MediaServiceImageTags">
    <vt:lpwstr/>
  </property>
</Properties>
</file>