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144F5B-E847-7F9D-A082-DC0591026DA4}" v="4" dt="2023-01-03T17:44:22.678"/>
    <p1510:client id="{C82FE95B-9ED9-4E00-B5A3-295C43C46AC8}" v="3" dt="2023-01-03T17:33:54.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Lancaster" userId="S::kate.lancaster@xoserve.com::36a3dea0-8e9a-4a0f-8285-613d0b488086" providerId="AD" clId="Web-{16144F5B-E847-7F9D-A082-DC0591026DA4}"/>
    <pc:docChg chg="modSld">
      <pc:chgData name="Kate Lancaster" userId="S::kate.lancaster@xoserve.com::36a3dea0-8e9a-4a0f-8285-613d0b488086" providerId="AD" clId="Web-{16144F5B-E847-7F9D-A082-DC0591026DA4}" dt="2023-01-03T17:44:15.491" v="1"/>
      <pc:docMkLst>
        <pc:docMk/>
      </pc:docMkLst>
      <pc:sldChg chg="modSp">
        <pc:chgData name="Kate Lancaster" userId="S::kate.lancaster@xoserve.com::36a3dea0-8e9a-4a0f-8285-613d0b488086" providerId="AD" clId="Web-{16144F5B-E847-7F9D-A082-DC0591026DA4}" dt="2023-01-03T17:44:15.491" v="1"/>
        <pc:sldMkLst>
          <pc:docMk/>
          <pc:sldMk cId="416191731" sldId="885"/>
        </pc:sldMkLst>
        <pc:graphicFrameChg chg="mod modGraphic">
          <ac:chgData name="Kate Lancaster" userId="S::kate.lancaster@xoserve.com::36a3dea0-8e9a-4a0f-8285-613d0b488086" providerId="AD" clId="Web-{16144F5B-E847-7F9D-A082-DC0591026DA4}" dt="2023-01-03T17:44:15.491" v="1"/>
          <ac:graphicFrameMkLst>
            <pc:docMk/>
            <pc:sldMk cId="416191731" sldId="885"/>
            <ac:graphicFrameMk id="4" creationId="{60E62DC6-3EBE-4901-B700-870330337CDA}"/>
          </ac:graphicFrameMkLst>
        </pc:graphicFrameChg>
      </pc:sldChg>
    </pc:docChg>
  </pc:docChgLst>
  <pc:docChgLst>
    <pc:chgData name="Tracy OConnor" userId="S::tracy.oconnor@xoserve.com::c165d205-f988-41c6-a790-ae0515e39fe0" providerId="AD" clId="Web-{C81A0159-C6EE-8A9B-B57F-C7E852A9A627}"/>
    <pc:docChg chg="modSld">
      <pc:chgData name="Tracy OConnor" userId="S::tracy.oconnor@xoserve.com::c165d205-f988-41c6-a790-ae0515e39fe0" providerId="AD" clId="Web-{C81A0159-C6EE-8A9B-B57F-C7E852A9A627}" dt="2022-12-20T13:13:23.879" v="11"/>
      <pc:docMkLst>
        <pc:docMk/>
      </pc:docMkLst>
      <pc:sldChg chg="modSp">
        <pc:chgData name="Tracy OConnor" userId="S::tracy.oconnor@xoserve.com::c165d205-f988-41c6-a790-ae0515e39fe0" providerId="AD" clId="Web-{C81A0159-C6EE-8A9B-B57F-C7E852A9A627}" dt="2022-12-20T13:13:23.879" v="11"/>
        <pc:sldMkLst>
          <pc:docMk/>
          <pc:sldMk cId="416191731" sldId="885"/>
        </pc:sldMkLst>
        <pc:graphicFrameChg chg="mod modGraphic">
          <ac:chgData name="Tracy OConnor" userId="S::tracy.oconnor@xoserve.com::c165d205-f988-41c6-a790-ae0515e39fe0" providerId="AD" clId="Web-{C81A0159-C6EE-8A9B-B57F-C7E852A9A627}" dt="2022-12-20T13:13:23.879" v="11"/>
          <ac:graphicFrameMkLst>
            <pc:docMk/>
            <pc:sldMk cId="416191731" sldId="885"/>
            <ac:graphicFrameMk id="4" creationId="{60E62DC6-3EBE-4901-B700-870330337CDA}"/>
          </ac:graphicFrameMkLst>
        </pc:graphicFrameChg>
      </pc:sldChg>
    </pc:docChg>
  </pc:docChgLst>
  <pc:docChgLst>
    <pc:chgData name="Kate Lancaster" userId="36a3dea0-8e9a-4a0f-8285-613d0b488086" providerId="ADAL" clId="{C82FE95B-9ED9-4E00-B5A3-295C43C46AC8}"/>
    <pc:docChg chg="modSld">
      <pc:chgData name="Kate Lancaster" userId="36a3dea0-8e9a-4a0f-8285-613d0b488086" providerId="ADAL" clId="{C82FE95B-9ED9-4E00-B5A3-295C43C46AC8}" dt="2023-01-03T17:33:54.272" v="1"/>
      <pc:docMkLst>
        <pc:docMk/>
      </pc:docMkLst>
      <pc:sldChg chg="modSp">
        <pc:chgData name="Kate Lancaster" userId="36a3dea0-8e9a-4a0f-8285-613d0b488086" providerId="ADAL" clId="{C82FE95B-9ED9-4E00-B5A3-295C43C46AC8}" dt="2023-01-03T17:33:54.272" v="1"/>
        <pc:sldMkLst>
          <pc:docMk/>
          <pc:sldMk cId="416191731" sldId="885"/>
        </pc:sldMkLst>
        <pc:graphicFrameChg chg="mod">
          <ac:chgData name="Kate Lancaster" userId="36a3dea0-8e9a-4a0f-8285-613d0b488086" providerId="ADAL" clId="{C82FE95B-9ED9-4E00-B5A3-295C43C46AC8}" dt="2023-01-03T17:33:54.272" v="1"/>
          <ac:graphicFrameMkLst>
            <pc:docMk/>
            <pc:sldMk cId="416191731" sldId="885"/>
            <ac:graphicFrameMk id="4" creationId="{60E62DC6-3EBE-4901-B700-870330337CDA}"/>
          </ac:graphicFrameMkLst>
        </pc:graphicFrameChg>
      </pc:sldChg>
    </pc:docChg>
  </pc:docChgLst>
  <pc:docChgLst>
    <pc:chgData name="Tracy OConnor" userId="c165d205-f988-41c6-a790-ae0515e39fe0" providerId="ADAL" clId="{B7E6A871-5169-4D8D-B205-5DD121E7EC54}"/>
    <pc:docChg chg="modSld">
      <pc:chgData name="Tracy OConnor" userId="c165d205-f988-41c6-a790-ae0515e39fe0" providerId="ADAL" clId="{B7E6A871-5169-4D8D-B205-5DD121E7EC54}" dt="2022-12-20T13:46:35.673" v="55" actId="20577"/>
      <pc:docMkLst>
        <pc:docMk/>
      </pc:docMkLst>
      <pc:sldChg chg="modSp mod">
        <pc:chgData name="Tracy OConnor" userId="c165d205-f988-41c6-a790-ae0515e39fe0" providerId="ADAL" clId="{B7E6A871-5169-4D8D-B205-5DD121E7EC54}" dt="2022-12-20T13:46:35.673" v="55" actId="20577"/>
        <pc:sldMkLst>
          <pc:docMk/>
          <pc:sldMk cId="416191731" sldId="885"/>
        </pc:sldMkLst>
        <pc:grpChg chg="mod">
          <ac:chgData name="Tracy OConnor" userId="c165d205-f988-41c6-a790-ae0515e39fe0" providerId="ADAL" clId="{B7E6A871-5169-4D8D-B205-5DD121E7EC54}" dt="2022-12-20T13:42:53.881" v="0" actId="1076"/>
          <ac:grpSpMkLst>
            <pc:docMk/>
            <pc:sldMk cId="416191731" sldId="885"/>
            <ac:grpSpMk id="21" creationId="{7F69C754-A2B7-42E7-A95D-34326B9ADA63}"/>
          </ac:grpSpMkLst>
        </pc:grpChg>
        <pc:graphicFrameChg chg="mod modGraphic">
          <ac:chgData name="Tracy OConnor" userId="c165d205-f988-41c6-a790-ae0515e39fe0" providerId="ADAL" clId="{B7E6A871-5169-4D8D-B205-5DD121E7EC54}" dt="2022-12-20T13:46:35.673" v="55" actId="20577"/>
          <ac:graphicFrameMkLst>
            <pc:docMk/>
            <pc:sldMk cId="416191731" sldId="885"/>
            <ac:graphicFrameMk id="4" creationId="{60E62DC6-3EBE-4901-B700-870330337CDA}"/>
          </ac:graphicFrameMkLst>
        </pc:graphicFrameChg>
      </pc:sldChg>
    </pc:docChg>
  </pc:docChgLst>
  <pc:docChgLst>
    <pc:chgData name="Tracy OConnor" userId="S::tracy.oconnor@xoserve.com::c165d205-f988-41c6-a790-ae0515e39fe0" providerId="AD" clId="Web-{3A8AA6B9-31BD-343E-2550-12913AB9B5FE}"/>
    <pc:docChg chg="modSld">
      <pc:chgData name="Tracy OConnor" userId="S::tracy.oconnor@xoserve.com::c165d205-f988-41c6-a790-ae0515e39fe0" providerId="AD" clId="Web-{3A8AA6B9-31BD-343E-2550-12913AB9B5FE}" dt="2022-12-20T13:34:07.952" v="1"/>
      <pc:docMkLst>
        <pc:docMk/>
      </pc:docMkLst>
      <pc:sldChg chg="modSp">
        <pc:chgData name="Tracy OConnor" userId="S::tracy.oconnor@xoserve.com::c165d205-f988-41c6-a790-ae0515e39fe0" providerId="AD" clId="Web-{3A8AA6B9-31BD-343E-2550-12913AB9B5FE}" dt="2022-12-20T13:34:07.952" v="1"/>
        <pc:sldMkLst>
          <pc:docMk/>
          <pc:sldMk cId="416191731" sldId="885"/>
        </pc:sldMkLst>
        <pc:graphicFrameChg chg="mod modGraphic">
          <ac:chgData name="Tracy OConnor" userId="S::tracy.oconnor@xoserve.com::c165d205-f988-41c6-a790-ae0515e39fe0" providerId="AD" clId="Web-{3A8AA6B9-31BD-343E-2550-12913AB9B5FE}" dt="2022-12-20T13:34:07.952" v="1"/>
          <ac:graphicFrameMkLst>
            <pc:docMk/>
            <pc:sldMk cId="416191731" sldId="885"/>
            <ac:graphicFrameMk id="4" creationId="{60E62DC6-3EBE-4901-B700-870330337CDA}"/>
          </ac:graphicFrameMkLst>
        </pc:graphicFrameChg>
      </pc:sldChg>
    </pc:docChg>
  </pc:docChgLst>
  <pc:docChgLst>
    <pc:chgData name="Surfaraz Tambe" userId="21ae2c14-c22c-44a4-a0d0-23dd8613b14c" providerId="ADAL" clId="{78536642-EFE1-43B1-9792-826F4A884AFB}"/>
    <pc:docChg chg="modSld">
      <pc:chgData name="Surfaraz Tambe" userId="21ae2c14-c22c-44a4-a0d0-23dd8613b14c" providerId="ADAL" clId="{78536642-EFE1-43B1-9792-826F4A884AFB}" dt="2022-12-20T11:12:01.860" v="46" actId="20577"/>
      <pc:docMkLst>
        <pc:docMk/>
      </pc:docMkLst>
      <pc:sldChg chg="modSp mod">
        <pc:chgData name="Surfaraz Tambe" userId="21ae2c14-c22c-44a4-a0d0-23dd8613b14c" providerId="ADAL" clId="{78536642-EFE1-43B1-9792-826F4A884AFB}" dt="2022-12-20T11:12:01.860" v="46" actId="20577"/>
        <pc:sldMkLst>
          <pc:docMk/>
          <pc:sldMk cId="416191731" sldId="885"/>
        </pc:sldMkLst>
        <pc:graphicFrameChg chg="mod modGraphic">
          <ac:chgData name="Surfaraz Tambe" userId="21ae2c14-c22c-44a4-a0d0-23dd8613b14c" providerId="ADAL" clId="{78536642-EFE1-43B1-9792-826F4A884AFB}" dt="2022-12-20T11:12:01.860" v="46" actId="20577"/>
          <ac:graphicFrameMkLst>
            <pc:docMk/>
            <pc:sldMk cId="416191731" sldId="885"/>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3897421666"/>
              </p:ext>
            </p:extLst>
          </p:nvPr>
        </p:nvGraphicFramePr>
        <p:xfrm>
          <a:off x="193884" y="505200"/>
          <a:ext cx="8756232" cy="4380989"/>
        </p:xfrm>
        <a:graphic>
          <a:graphicData uri="http://schemas.openxmlformats.org/drawingml/2006/table">
            <a:tbl>
              <a:tblPr firstRow="1" bandRow="1"/>
              <a:tblGrid>
                <a:gridCol w="1705070">
                  <a:extLst>
                    <a:ext uri="{9D8B030D-6E8A-4147-A177-3AD203B41FA5}">
                      <a16:colId xmlns:a16="http://schemas.microsoft.com/office/drawing/2014/main" val="20000"/>
                    </a:ext>
                  </a:extLst>
                </a:gridCol>
                <a:gridCol w="2273444">
                  <a:extLst>
                    <a:ext uri="{9D8B030D-6E8A-4147-A177-3AD203B41FA5}">
                      <a16:colId xmlns:a16="http://schemas.microsoft.com/office/drawing/2014/main" val="20001"/>
                    </a:ext>
                  </a:extLst>
                </a:gridCol>
                <a:gridCol w="183287">
                  <a:extLst>
                    <a:ext uri="{9D8B030D-6E8A-4147-A177-3AD203B41FA5}">
                      <a16:colId xmlns:a16="http://schemas.microsoft.com/office/drawing/2014/main" val="20002"/>
                    </a:ext>
                  </a:extLst>
                </a:gridCol>
                <a:gridCol w="2185309">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4057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a:solidFill>
                            <a:srgbClr val="FFFFFF"/>
                          </a:solidFill>
                          <a:latin typeface="+mn-lt"/>
                          <a:cs typeface="Arial"/>
                        </a:rPr>
                        <a:t>Overall</a:t>
                      </a:r>
                      <a:r>
                        <a:rPr lang="en-GB" sz="1050" b="1" i="0" baseline="0">
                          <a:solidFill>
                            <a:srgbClr val="FFFFFF"/>
                          </a:solidFill>
                          <a:latin typeface="+mn-lt"/>
                          <a:cs typeface="Arial"/>
                        </a:rPr>
                        <a:t> Project RAG Status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613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a:solidFill>
                            <a:schemeClr val="bg1"/>
                          </a:solidFill>
                          <a:latin typeface="+mn-lt"/>
                          <a:cs typeface="Arial"/>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61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Arial"/>
                          <a:cs typeface="Arial"/>
                        </a:rPr>
                        <a:t>RAG</a:t>
                      </a:r>
                      <a:r>
                        <a:rPr lang="en-GB" sz="1050" b="1" baseline="0">
                          <a:solidFill>
                            <a:schemeClr val="bg1"/>
                          </a:solidFill>
                          <a:latin typeface="Arial"/>
                          <a:cs typeface="Arial"/>
                        </a:rPr>
                        <a:t> Status</a:t>
                      </a:r>
                      <a:endParaRPr lang="en-GB" sz="1050" b="1">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mn-lt"/>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6062">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a:solidFill>
                            <a:schemeClr val="bg1"/>
                          </a:solidFill>
                          <a:latin typeface="+mn-lt"/>
                          <a:cs typeface="Arial"/>
                        </a:rPr>
                        <a:t>                                             Status</a:t>
                      </a:r>
                      <a:r>
                        <a:rPr lang="en-GB" sz="1050" b="1" baseline="0">
                          <a:solidFill>
                            <a:schemeClr val="bg1"/>
                          </a:solidFill>
                          <a:latin typeface="+mn-lt"/>
                          <a:cs typeface="Arial"/>
                        </a:rPr>
                        <a:t> Justification</a:t>
                      </a: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a:p>
                  </a:txBody>
                  <a:tcPr>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8710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a:ln>
                            <a:noFill/>
                          </a:ln>
                          <a:solidFill>
                            <a:schemeClr val="tx1"/>
                          </a:solidFill>
                          <a:effectLst/>
                          <a:latin typeface="+mn-lt"/>
                          <a:ea typeface="+mn-ea"/>
                          <a:cs typeface="+mn-cs"/>
                        </a:rPr>
                        <a:t>Overall release is tracking on target; </a:t>
                      </a:r>
                      <a:r>
                        <a:rPr lang="en-GB" sz="700" b="1" i="0" u="none" strike="noStrike" kern="1200" cap="none" normalizeH="0" baseline="0">
                          <a:ln>
                            <a:noFill/>
                          </a:ln>
                          <a:solidFill>
                            <a:srgbClr val="00B050"/>
                          </a:solidFill>
                          <a:effectLst/>
                          <a:latin typeface="+mn-lt"/>
                          <a:ea typeface="+mn-ea"/>
                          <a:cs typeface="+mn-cs"/>
                        </a:rPr>
                        <a:t>Green</a:t>
                      </a:r>
                      <a:r>
                        <a:rPr lang="en-GB" sz="700" b="1" i="0" u="none" strike="noStrike" kern="1200" cap="none" normalizeH="0" baseline="0">
                          <a:ln>
                            <a:noFill/>
                          </a:ln>
                          <a:solidFill>
                            <a:schemeClr val="tx1"/>
                          </a:solidFill>
                          <a:effectLst/>
                          <a:latin typeface="+mn-lt"/>
                          <a:ea typeface="+mn-ea"/>
                          <a:cs typeface="+mn-cs"/>
                        </a:rPr>
                        <a:t>, </a:t>
                      </a:r>
                      <a:r>
                        <a:rPr lang="en-GB" sz="700" b="0" i="0" u="none" strike="noStrike" kern="1200" cap="none" normalizeH="0" baseline="0">
                          <a:ln>
                            <a:noFill/>
                          </a:ln>
                          <a:solidFill>
                            <a:schemeClr val="tx1"/>
                          </a:solidFill>
                          <a:effectLst/>
                          <a:latin typeface="+mn-lt"/>
                          <a:ea typeface="+mn-ea"/>
                          <a:cs typeface="+mn-cs"/>
                        </a:rPr>
                        <a:t>UK Link user testing phase completed on 08/12 as per plan. </a:t>
                      </a:r>
                      <a:r>
                        <a:rPr lang="en-GB" sz="700" b="0">
                          <a:solidFill>
                            <a:schemeClr val="tx1"/>
                          </a:solidFill>
                          <a:effectLst/>
                          <a:latin typeface="+mn-lt"/>
                          <a:ea typeface="+mn-ea"/>
                          <a:cs typeface="Poppins"/>
                        </a:rPr>
                        <a:t>Currently on track to complete regression testing phase 19/01</a:t>
                      </a:r>
                    </a:p>
                    <a:p>
                      <a:pPr marL="0" indent="0" algn="l">
                        <a:buFont typeface="Arial" panose="020B0604020202020204" pitchFamily="34" charset="0"/>
                        <a:buNone/>
                      </a:pPr>
                      <a:endParaRPr lang="en-US" sz="700" b="1">
                        <a:latin typeface="+mn-lt"/>
                      </a:endParaRPr>
                    </a:p>
                    <a:p>
                      <a:pPr marL="0" indent="0" algn="l">
                        <a:buFont typeface="Arial" panose="020B0604020202020204" pitchFamily="34" charset="0"/>
                        <a:buNone/>
                      </a:pPr>
                      <a:r>
                        <a:rPr lang="en-US" sz="700" b="1">
                          <a:latin typeface="+mn-lt"/>
                        </a:rPr>
                        <a:t>Progress update:</a:t>
                      </a:r>
                    </a:p>
                    <a:p>
                      <a:pPr marL="171450" indent="-171450" algn="l">
                        <a:buFont typeface="Arial" panose="020B0604020202020204" pitchFamily="34" charset="0"/>
                        <a:buChar char="•"/>
                      </a:pPr>
                      <a:r>
                        <a:rPr lang="en-US" sz="700">
                          <a:latin typeface="+mn-lt"/>
                        </a:rPr>
                        <a:t>User acceptance testing complete on 08/12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a:latin typeface="+mn-lt"/>
                        </a:rPr>
                        <a:t>Regression testing in progress, on track to complete on 19/01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a:latin typeface="+mn-lt"/>
                        </a:rPr>
                        <a:t>DDP build for XRN4990 in progress, delivery on track to complete by 20/01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00">
                          <a:latin typeface="+mn-lt"/>
                        </a:rPr>
                        <a:t>DDP testing for XRN4990 in progress, on track to complete by 21/02</a:t>
                      </a:r>
                    </a:p>
                    <a:p>
                      <a:pPr marL="171450" indent="-171450" algn="l">
                        <a:buFont typeface="Arial" panose="020B0604020202020204" pitchFamily="34" charset="0"/>
                        <a:buChar char="•"/>
                      </a:pPr>
                      <a:endParaRPr lang="en-US" sz="700">
                        <a:latin typeface="+mn-lt"/>
                      </a:endParaRPr>
                    </a:p>
                    <a:p>
                      <a:pPr marL="0" indent="0" algn="l">
                        <a:buFont typeface="Arial" panose="020B0604020202020204" pitchFamily="34" charset="0"/>
                        <a:buNone/>
                      </a:pPr>
                      <a:endParaRPr lang="en-US" sz="700">
                        <a:latin typeface="+mn-lt"/>
                      </a:endParaRPr>
                    </a:p>
                    <a:p>
                      <a:pPr marL="0" indent="0" algn="l">
                        <a:buNone/>
                      </a:pPr>
                      <a:r>
                        <a:rPr lang="en-GB" sz="700" b="1" i="0" u="none" strike="noStrike" kern="1200" cap="none" normalizeH="0" baseline="0">
                          <a:ln>
                            <a:noFill/>
                          </a:ln>
                          <a:solidFill>
                            <a:schemeClr val="tx1"/>
                          </a:solidFill>
                          <a:effectLst/>
                          <a:latin typeface="+mn-lt"/>
                          <a:ea typeface="+mn-ea"/>
                          <a:cs typeface="+mn-cs"/>
                        </a:rPr>
                        <a:t>Decision in January </a:t>
                      </a:r>
                      <a:r>
                        <a:rPr lang="en-GB" sz="700" b="1" i="0" u="none" strike="noStrike" kern="1200" cap="none" normalizeH="0" baseline="0" err="1">
                          <a:ln>
                            <a:noFill/>
                          </a:ln>
                          <a:solidFill>
                            <a:schemeClr val="tx1"/>
                          </a:solidFill>
                          <a:effectLst/>
                          <a:latin typeface="+mn-lt"/>
                          <a:ea typeface="+mn-ea"/>
                          <a:cs typeface="+mn-cs"/>
                        </a:rPr>
                        <a:t>ChMC</a:t>
                      </a:r>
                      <a:r>
                        <a:rPr lang="en-GB" sz="700" b="0" i="0" u="none" strike="noStrike" kern="1200" cap="none" normalizeH="0" baseline="0">
                          <a:ln>
                            <a:noFill/>
                          </a:ln>
                          <a:solidFill>
                            <a:schemeClr val="tx1"/>
                          </a:solidFill>
                          <a:effectLst/>
                          <a:latin typeface="+mn-lt"/>
                          <a:ea typeface="+mn-ea"/>
                          <a:cs typeface="+mn-cs"/>
                        </a:rPr>
                        <a:t>: None</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a:t>  </a:t>
                      </a:r>
                    </a:p>
                    <a:p>
                      <a:pPr marL="0" indent="0" algn="l">
                        <a:buNone/>
                      </a:pPr>
                      <a:endParaRPr lang="en-US" sz="700"/>
                    </a:p>
                    <a:p>
                      <a:pPr marL="0" indent="0" algn="l">
                        <a:buNone/>
                      </a:pPr>
                      <a:endParaRPr lang="en-US" sz="700"/>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r>
                        <a:rPr lang="en-GB" sz="800" b="0" i="0" u="none" strike="noStrike" kern="1200">
                          <a:solidFill>
                            <a:schemeClr val="tx1"/>
                          </a:solidFill>
                          <a:effectLst/>
                          <a:latin typeface="+mn-lt"/>
                          <a:ea typeface="+mn-ea"/>
                          <a:cs typeface="+mn-cs"/>
                        </a:rPr>
                        <a:t>Implementation date of 25</a:t>
                      </a:r>
                      <a:r>
                        <a:rPr lang="en-GB" sz="800" b="0" i="0" u="none" strike="noStrike" kern="1200" baseline="30000">
                          <a:solidFill>
                            <a:schemeClr val="tx1"/>
                          </a:solidFill>
                          <a:effectLst/>
                          <a:latin typeface="+mn-lt"/>
                          <a:ea typeface="+mn-ea"/>
                          <a:cs typeface="+mn-cs"/>
                        </a:rPr>
                        <a:t>th</a:t>
                      </a:r>
                      <a:r>
                        <a:rPr lang="en-GB" sz="800" b="0" i="0" u="none" strike="noStrike" kern="1200">
                          <a:solidFill>
                            <a:schemeClr val="tx1"/>
                          </a:solidFill>
                          <a:effectLst/>
                          <a:latin typeface="+mn-lt"/>
                          <a:ea typeface="+mn-ea"/>
                          <a:cs typeface="+mn-cs"/>
                        </a:rPr>
                        <a:t> February; with a contingency implementation date of 4</a:t>
                      </a:r>
                      <a:r>
                        <a:rPr lang="en-GB" sz="800" b="0" i="0" u="none" strike="noStrike" kern="1200" baseline="30000">
                          <a:solidFill>
                            <a:schemeClr val="tx1"/>
                          </a:solidFill>
                          <a:effectLst/>
                          <a:latin typeface="+mn-lt"/>
                          <a:ea typeface="+mn-ea"/>
                          <a:cs typeface="+mn-cs"/>
                        </a:rPr>
                        <a:t>th</a:t>
                      </a:r>
                      <a:r>
                        <a:rPr lang="en-GB" sz="800" b="0" i="0" u="none" strike="noStrike" kern="1200">
                          <a:solidFill>
                            <a:schemeClr val="tx1"/>
                          </a:solidFill>
                          <a:effectLst/>
                          <a:latin typeface="+mn-lt"/>
                          <a:ea typeface="+mn-ea"/>
                          <a:cs typeface="+mn-cs"/>
                        </a:rPr>
                        <a:t> March</a:t>
                      </a:r>
                      <a:endParaRPr lang="en-US" sz="8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592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marR="0" lvl="0" indent="0" algn="l" defTabSz="914400" eaLnBrk="1" fontAlgn="b" latinLnBrk="0" hangingPunct="1">
                        <a:lnSpc>
                          <a:spcPct val="100000"/>
                        </a:lnSpc>
                        <a:spcBef>
                          <a:spcPts val="0"/>
                        </a:spcBef>
                        <a:spcAft>
                          <a:spcPts val="0"/>
                        </a:spcAft>
                        <a:buClrTx/>
                        <a:buSzTx/>
                        <a:buFontTx/>
                        <a:buNone/>
                        <a:tabLst/>
                        <a:defRPr/>
                      </a:pPr>
                      <a:r>
                        <a:rPr lang="en-GB" sz="700" kern="1200">
                          <a:solidFill>
                            <a:schemeClr val="tx1"/>
                          </a:solidFill>
                          <a:latin typeface="+mn-lt"/>
                          <a:ea typeface="+mn-ea"/>
                          <a:cs typeface="+mn-cs"/>
                        </a:rPr>
                        <a:t>There is a risk that the solution being delivered under XRN5298 may not work as expected at the point SGN go live with the H100 project. Due to a significant gap between XRN5298 being delivered as part of the Feb 23 release, and the date at which the H100 project itself is scheduled to go live</a:t>
                      </a:r>
                    </a:p>
                    <a:p>
                      <a:pPr marL="0" marR="0" lvl="0" indent="0" algn="l" defTabSz="914400" eaLnBrk="1" fontAlgn="b" latinLnBrk="0" hangingPunct="1">
                        <a:lnSpc>
                          <a:spcPct val="100000"/>
                        </a:lnSpc>
                        <a:spcBef>
                          <a:spcPts val="0"/>
                        </a:spcBef>
                        <a:spcAft>
                          <a:spcPts val="0"/>
                        </a:spcAft>
                        <a:buClrTx/>
                        <a:buSzTx/>
                        <a:buFontTx/>
                        <a:buNone/>
                        <a:tabLst/>
                        <a:defRPr/>
                      </a:pPr>
                      <a:endParaRPr lang="en-GB" sz="700" kern="1200">
                        <a:solidFill>
                          <a:schemeClr val="tx1"/>
                        </a:solidFill>
                        <a:latin typeface="+mn-lt"/>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700" b="0" i="0" kern="1200">
                          <a:solidFill>
                            <a:schemeClr val="tx1"/>
                          </a:solidFill>
                          <a:effectLst/>
                          <a:latin typeface="+mn-lt"/>
                          <a:ea typeface="+mn-ea"/>
                          <a:cs typeface="+mn-cs"/>
                        </a:rPr>
                        <a:t>Update – </a:t>
                      </a:r>
                      <a:r>
                        <a:rPr lang="en-GB" sz="700" kern="1200">
                          <a:solidFill>
                            <a:schemeClr val="tx1"/>
                          </a:solidFill>
                          <a:latin typeface="+mn-lt"/>
                          <a:ea typeface="+mn-ea"/>
                          <a:cs typeface="+mn-cs"/>
                        </a:rPr>
                        <a:t>SGN have confirmed that Q4 2024 is when the first H100 connections will go live. Discussions underway regarding options for carrying out additional regression testing closer to the H100 go live</a:t>
                      </a:r>
                      <a:endParaRPr lang="en-US" sz="700" kern="1200">
                        <a:solidFill>
                          <a:schemeClr val="tx1"/>
                        </a:solidFill>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5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marL="0" lvl="0" indent="0">
                        <a:buNone/>
                      </a:pPr>
                      <a:r>
                        <a:rPr lang="en-US" sz="700" b="0" i="0" u="none" strike="noStrike" kern="1200" noProof="0">
                          <a:solidFill>
                            <a:schemeClr val="tx1"/>
                          </a:solidFill>
                          <a:effectLst/>
                          <a:latin typeface="Arial"/>
                        </a:rPr>
                        <a:t>Forecast to complete delivery against approved BER </a:t>
                      </a:r>
                      <a:endParaRPr kumimoji="0" lang="en-US" sz="7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753309">
                <a:tc>
                  <a:txBody>
                    <a:bodyPr/>
                    <a:lstStyle/>
                    <a:p>
                      <a:pPr algn="ctr"/>
                      <a:r>
                        <a:rPr lang="en-GB" sz="1050" b="1" baseline="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600" b="1" i="0" u="none" strike="noStrike" kern="1200">
                          <a:solidFill>
                            <a:schemeClr val="tx1"/>
                          </a:solidFill>
                          <a:effectLst/>
                          <a:latin typeface="+mn-lt"/>
                          <a:ea typeface="+mn-ea"/>
                          <a:cs typeface="+mn-cs"/>
                        </a:rPr>
                        <a:t>XRN4900 </a:t>
                      </a:r>
                      <a:r>
                        <a:rPr lang="en-US" sz="600" b="0" i="0" u="none" strike="noStrike" kern="1200">
                          <a:solidFill>
                            <a:schemeClr val="tx1"/>
                          </a:solidFill>
                          <a:effectLst/>
                          <a:latin typeface="+mn-lt"/>
                          <a:ea typeface="+mn-ea"/>
                          <a:cs typeface="+mn-cs"/>
                        </a:rPr>
                        <a:t>-</a:t>
                      </a:r>
                      <a:r>
                        <a:rPr lang="en-US" sz="600" b="1" i="0" u="none" strike="noStrike" kern="1200">
                          <a:solidFill>
                            <a:schemeClr val="tx1"/>
                          </a:solidFill>
                          <a:effectLst/>
                          <a:latin typeface="+mn-lt"/>
                          <a:ea typeface="+mn-ea"/>
                          <a:cs typeface="+mn-cs"/>
                        </a:rPr>
                        <a:t> </a:t>
                      </a:r>
                      <a:r>
                        <a:rPr lang="en-US" sz="600" b="0" i="0" u="none" strike="noStrike" kern="1200">
                          <a:solidFill>
                            <a:schemeClr val="tx1"/>
                          </a:solidFill>
                          <a:effectLst/>
                          <a:latin typeface="+mn-lt"/>
                          <a:ea typeface="+mn-ea"/>
                          <a:cs typeface="+mn-cs"/>
                        </a:rPr>
                        <a:t>Biomethane/Propane Reduction</a:t>
                      </a:r>
                    </a:p>
                    <a:p>
                      <a:pPr rtl="0" fontAlgn="base"/>
                      <a:r>
                        <a:rPr lang="en-US" sz="600" b="1" i="0" u="none" strike="noStrike" kern="1200">
                          <a:solidFill>
                            <a:schemeClr val="tx1"/>
                          </a:solidFill>
                          <a:effectLst/>
                          <a:latin typeface="+mn-lt"/>
                          <a:ea typeface="+mn-ea"/>
                          <a:cs typeface="+mn-cs"/>
                        </a:rPr>
                        <a:t>XRN</a:t>
                      </a:r>
                      <a:r>
                        <a:rPr lang="en-GB" sz="600" b="1" i="0" u="none" strike="noStrike" kern="1200">
                          <a:solidFill>
                            <a:schemeClr val="tx1"/>
                          </a:solidFill>
                          <a:effectLst/>
                          <a:latin typeface="+mn-lt"/>
                          <a:ea typeface="+mn-ea"/>
                          <a:cs typeface="+mn-cs"/>
                        </a:rPr>
                        <a:t>4978</a:t>
                      </a:r>
                      <a:r>
                        <a:rPr lang="en-GB" sz="600" b="0" i="0" u="none" strike="noStrike" kern="1200">
                          <a:solidFill>
                            <a:schemeClr val="tx1"/>
                          </a:solidFill>
                          <a:effectLst/>
                          <a:latin typeface="+mn-lt"/>
                          <a:ea typeface="+mn-ea"/>
                          <a:cs typeface="+mn-cs"/>
                        </a:rPr>
                        <a:t> - Shipper - Notification of Rolling AQ Value</a:t>
                      </a:r>
                    </a:p>
                    <a:p>
                      <a:pPr rtl="0" fontAlgn="base"/>
                      <a:r>
                        <a:rPr lang="en-US" sz="600" b="1" i="0" u="none" strike="noStrike" kern="1200">
                          <a:solidFill>
                            <a:schemeClr val="tx1"/>
                          </a:solidFill>
                          <a:effectLst/>
                          <a:latin typeface="+mn-lt"/>
                          <a:ea typeface="+mn-ea"/>
                          <a:cs typeface="+mn-cs"/>
                        </a:rPr>
                        <a:t>XRN4989B </a:t>
                      </a:r>
                      <a:r>
                        <a:rPr lang="en-US" sz="600" b="0" i="0" u="none" strike="noStrike" kern="1200">
                          <a:solidFill>
                            <a:schemeClr val="tx1"/>
                          </a:solidFill>
                          <a:effectLst/>
                          <a:latin typeface="+mn-lt"/>
                          <a:ea typeface="+mn-ea"/>
                          <a:cs typeface="+mn-cs"/>
                        </a:rPr>
                        <a:t>- </a:t>
                      </a:r>
                      <a:r>
                        <a:rPr lang="en-GB" sz="600" b="0" i="0" u="none" strike="noStrike" kern="1200">
                          <a:solidFill>
                            <a:schemeClr val="tx1"/>
                          </a:solidFill>
                          <a:effectLst/>
                          <a:latin typeface="+mn-lt"/>
                          <a:ea typeface="+mn-ea"/>
                          <a:cs typeface="+mn-cs"/>
                        </a:rPr>
                        <a:t>Residual AMT activities </a:t>
                      </a:r>
                    </a:p>
                    <a:p>
                      <a:pPr rtl="0" fontAlgn="base"/>
                      <a:r>
                        <a:rPr lang="en-US" sz="600" b="1" i="0" u="none" strike="noStrike" kern="1200">
                          <a:solidFill>
                            <a:schemeClr val="tx1"/>
                          </a:solidFill>
                          <a:effectLst/>
                          <a:latin typeface="+mn-lt"/>
                          <a:ea typeface="+mn-ea"/>
                          <a:cs typeface="+mn-cs"/>
                        </a:rPr>
                        <a:t>XRN4990</a:t>
                      </a:r>
                      <a:r>
                        <a:rPr lang="en-US" sz="600" b="0" i="0" u="none" strike="noStrike" kern="1200">
                          <a:solidFill>
                            <a:schemeClr val="tx1"/>
                          </a:solidFill>
                          <a:effectLst/>
                          <a:latin typeface="+mn-lt"/>
                          <a:ea typeface="+mn-ea"/>
                          <a:cs typeface="+mn-cs"/>
                        </a:rPr>
                        <a:t> -</a:t>
                      </a:r>
                      <a:r>
                        <a:rPr lang="en-US" sz="600" b="1" i="0" u="none" strike="noStrike" kern="1200">
                          <a:solidFill>
                            <a:schemeClr val="tx1"/>
                          </a:solidFill>
                          <a:effectLst/>
                          <a:latin typeface="+mn-lt"/>
                          <a:ea typeface="+mn-ea"/>
                          <a:cs typeface="+mn-cs"/>
                        </a:rPr>
                        <a:t> </a:t>
                      </a:r>
                      <a:r>
                        <a:rPr lang="en-GB" sz="600" b="0" i="0" u="none" strike="noStrike" kern="1200">
                          <a:solidFill>
                            <a:schemeClr val="tx1"/>
                          </a:solidFill>
                          <a:effectLst/>
                          <a:latin typeface="+mn-lt"/>
                          <a:ea typeface="+mn-ea"/>
                          <a:cs typeface="+mn-cs"/>
                        </a:rPr>
                        <a:t>MOD0664 – Transfer of Sites with Low Read Submission Performance from Class 2 and 3 into Class 4</a:t>
                      </a:r>
                      <a:endParaRPr lang="en-US" sz="600" b="0" i="0" kern="1200">
                        <a:solidFill>
                          <a:schemeClr val="tx1"/>
                        </a:solidFill>
                        <a:effectLst/>
                        <a:latin typeface="+mn-lt"/>
                        <a:ea typeface="+mn-ea"/>
                        <a:cs typeface="+mn-cs"/>
                      </a:endParaRPr>
                    </a:p>
                    <a:p>
                      <a:pPr rtl="0" fontAlgn="base"/>
                      <a:r>
                        <a:rPr lang="en-US" sz="600" b="1" i="0" u="none" strike="noStrike" kern="1200">
                          <a:solidFill>
                            <a:schemeClr val="tx1"/>
                          </a:solidFill>
                          <a:effectLst/>
                          <a:latin typeface="+mn-lt"/>
                          <a:ea typeface="+mn-ea"/>
                          <a:cs typeface="+mn-cs"/>
                        </a:rPr>
                        <a:t>XRN4992B </a:t>
                      </a:r>
                      <a:r>
                        <a:rPr lang="en-US" sz="600" b="0" i="0" u="none" strike="noStrike" kern="1200">
                          <a:solidFill>
                            <a:schemeClr val="tx1"/>
                          </a:solidFill>
                          <a:effectLst/>
                          <a:latin typeface="+mn-lt"/>
                          <a:ea typeface="+mn-ea"/>
                          <a:cs typeface="+mn-cs"/>
                        </a:rPr>
                        <a:t>- </a:t>
                      </a:r>
                      <a:r>
                        <a:rPr lang="en-GB" sz="600" b="0" i="0" u="none" strike="noStrike" kern="1200">
                          <a:solidFill>
                            <a:schemeClr val="tx1"/>
                          </a:solidFill>
                          <a:effectLst/>
                          <a:latin typeface="+mn-lt"/>
                          <a:ea typeface="+mn-ea"/>
                          <a:cs typeface="+mn-cs"/>
                        </a:rPr>
                        <a:t>MOD0797 - Clarification of Supplier of Last Resort (</a:t>
                      </a:r>
                      <a:r>
                        <a:rPr lang="en-GB" sz="600" b="0" i="0" u="none" strike="noStrike" kern="1200" err="1">
                          <a:solidFill>
                            <a:schemeClr val="tx1"/>
                          </a:solidFill>
                          <a:effectLst/>
                          <a:latin typeface="+mn-lt"/>
                          <a:ea typeface="+mn-ea"/>
                          <a:cs typeface="+mn-cs"/>
                        </a:rPr>
                        <a:t>SoLR</a:t>
                      </a:r>
                      <a:r>
                        <a:rPr lang="en-GB" sz="600" b="0" i="0" u="none" strike="noStrike" kern="1200">
                          <a:solidFill>
                            <a:schemeClr val="tx1"/>
                          </a:solidFill>
                          <a:effectLst/>
                          <a:latin typeface="+mn-lt"/>
                          <a:ea typeface="+mn-ea"/>
                          <a:cs typeface="+mn-cs"/>
                        </a:rPr>
                        <a:t>) Cost Recovery Process</a:t>
                      </a:r>
                      <a:endParaRPr lang="en-US" sz="600" b="0" i="0" kern="120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600" b="1" i="0" kern="1200">
                          <a:solidFill>
                            <a:schemeClr val="tx1"/>
                          </a:solidFill>
                          <a:effectLst/>
                          <a:latin typeface="+mn-lt"/>
                          <a:ea typeface="+mn-ea"/>
                          <a:cs typeface="+mn-cs"/>
                        </a:rPr>
                        <a:t>XRN5298 </a:t>
                      </a:r>
                      <a:r>
                        <a:rPr lang="en-US" sz="600" b="0" i="0" kern="1200">
                          <a:solidFill>
                            <a:schemeClr val="tx1"/>
                          </a:solidFill>
                          <a:effectLst/>
                          <a:latin typeface="+mn-lt"/>
                          <a:ea typeface="+mn-ea"/>
                          <a:cs typeface="+mn-cs"/>
                        </a:rPr>
                        <a:t>-</a:t>
                      </a:r>
                      <a:r>
                        <a:rPr lang="en-US" sz="600" b="1" i="0" kern="1200">
                          <a:solidFill>
                            <a:schemeClr val="tx1"/>
                          </a:solidFill>
                          <a:effectLst/>
                          <a:latin typeface="+mn-lt"/>
                          <a:ea typeface="+mn-ea"/>
                          <a:cs typeface="+mn-cs"/>
                        </a:rPr>
                        <a:t> </a:t>
                      </a:r>
                      <a:r>
                        <a:rPr lang="en-GB" sz="600" b="0" i="0" kern="1200">
                          <a:solidFill>
                            <a:schemeClr val="tx1"/>
                          </a:solidFill>
                          <a:effectLst/>
                          <a:latin typeface="+mn-lt"/>
                          <a:ea typeface="+mn-ea"/>
                          <a:cs typeface="+mn-cs"/>
                        </a:rPr>
                        <a:t>H100 Fife Project – Hydrogen Network Trial</a:t>
                      </a:r>
                    </a:p>
                    <a:p>
                      <a:pPr rtl="0" fontAlgn="base"/>
                      <a:endParaRPr lang="en-US" sz="600" b="0" i="0" kern="1200">
                        <a:solidFill>
                          <a:schemeClr val="tx1"/>
                        </a:solidFill>
                        <a:effectLst/>
                        <a:latin typeface="+mn-lt"/>
                        <a:ea typeface="+mn-ea"/>
                        <a:cs typeface="+mn-cs"/>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XRN5533 – February 23 Major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720343" cy="200055"/>
          </a:xfrm>
          <a:prstGeom prst="rect">
            <a:avLst/>
          </a:prstGeom>
          <a:noFill/>
        </p:spPr>
        <p:txBody>
          <a:bodyPr wrap="none" lIns="91440" tIns="45720" rIns="91440" bIns="45720" rtlCol="0" anchor="t">
            <a:spAutoFit/>
          </a:bodyPr>
          <a:lstStyle/>
          <a:p>
            <a:r>
              <a:rPr lang="en-GB" sz="700"/>
              <a:t>Slide updated on 20th December 2022</a:t>
            </a:r>
            <a:endParaRPr lang="en-GB"/>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903406" y="2824555"/>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pic>
        <p:nvPicPr>
          <p:cNvPr id="22" name="Picture 21">
            <a:extLst>
              <a:ext uri="{FF2B5EF4-FFF2-40B4-BE49-F238E27FC236}">
                <a16:creationId xmlns:a16="http://schemas.microsoft.com/office/drawing/2014/main" id="{12F81F65-5417-4C97-8CA9-B6F5A5FBCC71}"/>
              </a:ext>
            </a:extLst>
          </p:cNvPr>
          <p:cNvPicPr>
            <a:picLocks noChangeAspect="1"/>
          </p:cNvPicPr>
          <p:nvPr/>
        </p:nvPicPr>
        <p:blipFill>
          <a:blip r:embed="rId3"/>
          <a:stretch>
            <a:fillRect/>
          </a:stretch>
        </p:blipFill>
        <p:spPr>
          <a:xfrm>
            <a:off x="4423018" y="1443011"/>
            <a:ext cx="4448977" cy="1436772"/>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2515693F-C07C-4D42-B58F-E993D65B1B6C}"/>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09850d4e-5ea7-4dcb-8c24-c6fc5087371d"/>
    <ds:schemaRef ds:uri="103fba77-31dd-4780-83f9-c54f26c3a260"/>
    <ds:schemaRef ds:uri="5e5e5b1a-4354-4cde-90ed-1df27520ea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XRN5533 – February 23 Major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revision>1</cp:revision>
  <dcterms:created xsi:type="dcterms:W3CDTF">2018-09-02T17:12:15Z</dcterms:created>
  <dcterms:modified xsi:type="dcterms:W3CDTF">2023-01-03T17:44:33Z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