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885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2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CB3B"/>
    <a:srgbClr val="FFBF00"/>
    <a:srgbClr val="FFFFFF"/>
    <a:srgbClr val="B1D6E8"/>
    <a:srgbClr val="CCFF99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83FAF9-8B27-47A7-A8C8-D58532F281C6}" v="12" dt="2022-12-20T15:38:13.646"/>
    <p1510:client id="{1B1029A8-91CE-7466-9D2B-8A5AF995DF95}" v="61" dt="2022-12-21T09:16:02.010"/>
    <p1510:client id="{2FCEAC2B-32C3-42AB-8594-A27C02013E11}" v="5" dt="2022-12-20T10:02:45.612"/>
    <p1510:client id="{F5A931CB-F02A-BB4E-21B9-B86225CB5F15}" v="134" dt="2022-12-20T13:15:42.4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98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cy OConnor" userId="S::tracy.oconnor@xoserve.com::c165d205-f988-41c6-a790-ae0515e39fe0" providerId="AD" clId="Web-{1B1029A8-91CE-7466-9D2B-8A5AF995DF95}"/>
    <pc:docChg chg="modSld">
      <pc:chgData name="Tracy OConnor" userId="S::tracy.oconnor@xoserve.com::c165d205-f988-41c6-a790-ae0515e39fe0" providerId="AD" clId="Web-{1B1029A8-91CE-7466-9D2B-8A5AF995DF95}" dt="2022-12-21T09:16:01.573" v="56"/>
      <pc:docMkLst>
        <pc:docMk/>
      </pc:docMkLst>
      <pc:sldChg chg="modSp">
        <pc:chgData name="Tracy OConnor" userId="S::tracy.oconnor@xoserve.com::c165d205-f988-41c6-a790-ae0515e39fe0" providerId="AD" clId="Web-{1B1029A8-91CE-7466-9D2B-8A5AF995DF95}" dt="2022-12-21T09:16:01.573" v="56"/>
        <pc:sldMkLst>
          <pc:docMk/>
          <pc:sldMk cId="416191731" sldId="885"/>
        </pc:sldMkLst>
        <pc:graphicFrameChg chg="mod modGraphic">
          <ac:chgData name="Tracy OConnor" userId="S::tracy.oconnor@xoserve.com::c165d205-f988-41c6-a790-ae0515e39fe0" providerId="AD" clId="Web-{1B1029A8-91CE-7466-9D2B-8A5AF995DF95}" dt="2022-12-21T09:16:01.573" v="56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William Cole" userId="70e99802-3512-48a6-b6ac-354852db8eb5" providerId="ADAL" clId="{1483FAF9-8B27-47A7-A8C8-D58532F281C6}"/>
    <pc:docChg chg="custSel modSld">
      <pc:chgData name="William Cole" userId="70e99802-3512-48a6-b6ac-354852db8eb5" providerId="ADAL" clId="{1483FAF9-8B27-47A7-A8C8-D58532F281C6}" dt="2022-12-20T15:41:36.924" v="51" actId="113"/>
      <pc:docMkLst>
        <pc:docMk/>
      </pc:docMkLst>
      <pc:sldChg chg="modSp mod">
        <pc:chgData name="William Cole" userId="70e99802-3512-48a6-b6ac-354852db8eb5" providerId="ADAL" clId="{1483FAF9-8B27-47A7-A8C8-D58532F281C6}" dt="2022-12-20T15:41:36.924" v="51" actId="113"/>
        <pc:sldMkLst>
          <pc:docMk/>
          <pc:sldMk cId="416191731" sldId="885"/>
        </pc:sldMkLst>
        <pc:graphicFrameChg chg="mod modGraphic">
          <ac:chgData name="William Cole" userId="70e99802-3512-48a6-b6ac-354852db8eb5" providerId="ADAL" clId="{1483FAF9-8B27-47A7-A8C8-D58532F281C6}" dt="2022-12-20T15:41:36.924" v="51" actId="113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Tracy OConnor" userId="S::tracy.oconnor@xoserve.com::c165d205-f988-41c6-a790-ae0515e39fe0" providerId="AD" clId="Web-{F5A931CB-F02A-BB4E-21B9-B86225CB5F15}"/>
    <pc:docChg chg="modSld">
      <pc:chgData name="Tracy OConnor" userId="S::tracy.oconnor@xoserve.com::c165d205-f988-41c6-a790-ae0515e39fe0" providerId="AD" clId="Web-{F5A931CB-F02A-BB4E-21B9-B86225CB5F15}" dt="2022-12-20T13:15:40.833" v="111"/>
      <pc:docMkLst>
        <pc:docMk/>
      </pc:docMkLst>
      <pc:sldChg chg="modSp">
        <pc:chgData name="Tracy OConnor" userId="S::tracy.oconnor@xoserve.com::c165d205-f988-41c6-a790-ae0515e39fe0" providerId="AD" clId="Web-{F5A931CB-F02A-BB4E-21B9-B86225CB5F15}" dt="2022-12-20T13:15:40.833" v="111"/>
        <pc:sldMkLst>
          <pc:docMk/>
          <pc:sldMk cId="416191731" sldId="885"/>
        </pc:sldMkLst>
        <pc:graphicFrameChg chg="mod modGraphic">
          <ac:chgData name="Tracy OConnor" userId="S::tracy.oconnor@xoserve.com::c165d205-f988-41c6-a790-ae0515e39fe0" providerId="AD" clId="Web-{F5A931CB-F02A-BB4E-21B9-B86225CB5F15}" dt="2022-12-20T13:15:40.833" v="111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21/12/2022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875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9903363"/>
              </p:ext>
            </p:extLst>
          </p:nvPr>
        </p:nvGraphicFramePr>
        <p:xfrm>
          <a:off x="193884" y="434663"/>
          <a:ext cx="8781222" cy="4259924"/>
        </p:xfrm>
        <a:graphic>
          <a:graphicData uri="http://schemas.openxmlformats.org/drawingml/2006/table">
            <a:tbl>
              <a:tblPr firstRow="1" bandRow="1"/>
              <a:tblGrid>
                <a:gridCol w="1705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34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5309">
                  <a:extLst>
                    <a:ext uri="{9D8B030D-6E8A-4147-A177-3AD203B41FA5}">
                      <a16:colId xmlns:a16="http://schemas.microsoft.com/office/drawing/2014/main" val="2880710429"/>
                    </a:ext>
                  </a:extLst>
                </a:gridCol>
                <a:gridCol w="24091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854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 Project RAG Status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542">
                <a:tc vMerge="1"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5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 dirty="0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542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                                             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Justification</a:t>
                      </a:r>
                      <a:endParaRPr lang="en-GB" dirty="0">
                        <a:latin typeface="+mn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>
                        <a:latin typeface="+mn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8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Overall release is tracking Amber, Start up and initiation phase is in progress. Build commenced on 28</a:t>
                      </a:r>
                      <a:r>
                        <a:rPr lang="en-US" sz="7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November and is in progress.</a:t>
                      </a:r>
                      <a:endParaRPr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​Progress update:​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 Up and Initiation phase is currently in progress all documents being produced including the detailed project plan that underpins the high-level timeline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Build phase commenced on 28</a:t>
                      </a:r>
                      <a:r>
                        <a:rPr lang="en-US" sz="7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December on track for completion 10/02/23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 Testing scenarios review in progress, approval expected 06/01/23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Return to Green: Approved detailed project plan expected 30</a:t>
                      </a:r>
                      <a:r>
                        <a:rPr lang="en-US" sz="7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December</a:t>
                      </a: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l">
                        <a:buNone/>
                      </a:pPr>
                      <a:r>
                        <a:rPr lang="en-GB" sz="7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Decision in January </a:t>
                      </a:r>
                      <a:r>
                        <a:rPr lang="en-GB" sz="700" b="1" i="0" u="none" strike="noStrike" kern="1200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ChMC</a:t>
                      </a:r>
                      <a:r>
                        <a:rPr lang="en-GB" sz="7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 None</a:t>
                      </a:r>
                      <a:endParaRPr lang="en-US" dirty="0"/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 dirty="0"/>
                    </a:p>
                    <a:p>
                      <a:pPr marL="0" indent="0" algn="l">
                        <a:buNone/>
                      </a:pPr>
                      <a:r>
                        <a:rPr lang="en-US" sz="700" dirty="0"/>
                        <a:t>  </a:t>
                      </a:r>
                    </a:p>
                    <a:p>
                      <a:pPr marL="0" indent="0" algn="l">
                        <a:buNone/>
                      </a:pPr>
                      <a:endParaRPr lang="en-US" sz="7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None/>
                      </a:pPr>
                      <a:endParaRPr lang="en-US" sz="700" dirty="0"/>
                    </a:p>
                    <a:p>
                      <a:pPr marL="0" indent="0" algn="l">
                        <a:buNone/>
                      </a:pPr>
                      <a:endParaRPr lang="en-US" sz="7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Poppins" panose="00000500000000000000" pitchFamily="2" charset="0"/>
                      </a:endParaRP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GB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Poppins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GB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Poppins"/>
                        </a:rPr>
                        <a:t>Implementation date of 24</a:t>
                      </a:r>
                      <a:r>
                        <a:rPr lang="en-GB" sz="8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Poppins"/>
                        </a:rPr>
                        <a:t>th</a:t>
                      </a:r>
                      <a:r>
                        <a:rPr lang="en-GB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Poppins"/>
                        </a:rPr>
                        <a:t> June; with a contingency implementation date of 1</a:t>
                      </a:r>
                      <a:r>
                        <a:rPr lang="en-GB" sz="8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Poppins"/>
                        </a:rPr>
                        <a:t>st</a:t>
                      </a:r>
                      <a:r>
                        <a:rPr lang="en-GB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Poppins"/>
                        </a:rPr>
                        <a:t> July</a:t>
                      </a:r>
                      <a:endParaRPr lang="en-GB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48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en-GB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None to raise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5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sz="7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7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Forecast to complete delivery against approved BER </a:t>
                      </a:r>
                      <a:endParaRPr kumimoji="0" lang="en-US" sz="700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9543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Scope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rtl="0" fontAlgn="base"/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XRN5091 - Deferral of creation of Class change reads at transfer of ownership</a:t>
                      </a:r>
                    </a:p>
                    <a:p>
                      <a:pPr rtl="0" fontAlgn="base"/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XRN5186 - MOD0701 – Aligning Capacity booking under the UNC and arrangements set out in relevant NEXAs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044" y="-58462"/>
            <a:ext cx="8229600" cy="637580"/>
          </a:xfrm>
        </p:spPr>
        <p:txBody>
          <a:bodyPr>
            <a:normAutofit/>
          </a:bodyPr>
          <a:lstStyle/>
          <a:p>
            <a:r>
              <a:rPr lang="en-GB" sz="1600" dirty="0">
                <a:latin typeface="Arial"/>
                <a:cs typeface="Arial"/>
              </a:rPr>
              <a:t>XRN5562 – June 23 Major Release- Status Update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CF33AE-F5D0-4DB5-A281-A025ECF07D2B}"/>
              </a:ext>
            </a:extLst>
          </p:cNvPr>
          <p:cNvSpPr txBox="1"/>
          <p:nvPr/>
        </p:nvSpPr>
        <p:spPr>
          <a:xfrm>
            <a:off x="0" y="4977629"/>
            <a:ext cx="1330814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 dirty="0"/>
              <a:t>Slide updated on 20/12/2022</a:t>
            </a:r>
            <a:endParaRPr lang="en-GB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F69C754-A2B7-42E7-A95D-34326B9ADA63}"/>
              </a:ext>
            </a:extLst>
          </p:cNvPr>
          <p:cNvGrpSpPr/>
          <p:nvPr/>
        </p:nvGrpSpPr>
        <p:grpSpPr>
          <a:xfrm>
            <a:off x="4505498" y="2817600"/>
            <a:ext cx="2861652" cy="200055"/>
            <a:chOff x="4309575" y="3517379"/>
            <a:chExt cx="2861652" cy="20005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00F5C7A-7DE9-4E56-920B-E5E147C6EBD4}"/>
                </a:ext>
              </a:extLst>
            </p:cNvPr>
            <p:cNvGrpSpPr/>
            <p:nvPr/>
          </p:nvGrpSpPr>
          <p:grpSpPr>
            <a:xfrm>
              <a:off x="4309575" y="3517379"/>
              <a:ext cx="741910" cy="200055"/>
              <a:chOff x="4089862" y="3477140"/>
              <a:chExt cx="741910" cy="200055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891FDCCB-752F-418A-A9D0-310AC089410C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10FF982-1EC8-4484-862D-7340064BDED9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/>
                  <a:t>Complete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EC52DCE-2008-4732-9AA5-A47EAAD5CBDF}"/>
                </a:ext>
              </a:extLst>
            </p:cNvPr>
            <p:cNvGrpSpPr/>
            <p:nvPr/>
          </p:nvGrpSpPr>
          <p:grpSpPr>
            <a:xfrm>
              <a:off x="5080579" y="3517379"/>
              <a:ext cx="741910" cy="200055"/>
              <a:chOff x="4089862" y="3477140"/>
              <a:chExt cx="741910" cy="200055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42C43FFD-9FF3-4EF1-B48C-F3F52EAB4D74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rgbClr val="9CCB3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11F1660-03A9-4421-90E7-6B9A8D68AEE8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 dirty="0"/>
                  <a:t>On Track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1CBDC873-8ACE-4B55-84C1-36CCD1380D6D}"/>
                </a:ext>
              </a:extLst>
            </p:cNvPr>
            <p:cNvGrpSpPr/>
            <p:nvPr/>
          </p:nvGrpSpPr>
          <p:grpSpPr>
            <a:xfrm>
              <a:off x="5795473" y="3517379"/>
              <a:ext cx="741910" cy="200055"/>
              <a:chOff x="4089862" y="3477140"/>
              <a:chExt cx="741910" cy="200055"/>
            </a:xfrm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19A3E629-54CF-4D8C-97CB-B2D239AF49B7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86036A5-BDBE-46A6-A94B-1D2E719FA5F1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/>
                  <a:t>At Risk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B859870-D5CA-454D-8299-952E351E1D55}"/>
                </a:ext>
              </a:extLst>
            </p:cNvPr>
            <p:cNvGrpSpPr/>
            <p:nvPr/>
          </p:nvGrpSpPr>
          <p:grpSpPr>
            <a:xfrm>
              <a:off x="6429317" y="3517379"/>
              <a:ext cx="741910" cy="200055"/>
              <a:chOff x="4089862" y="3477140"/>
              <a:chExt cx="741910" cy="200055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95DF9D2D-2684-4464-B881-A3FC48AD853F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875BF0E-EAFE-431D-A9BE-CBF56ED4E5D5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 dirty="0"/>
                  <a:t>Overdue</a:t>
                </a:r>
              </a:p>
            </p:txBody>
          </p:sp>
        </p:grpSp>
      </p:grpSp>
      <p:pic>
        <p:nvPicPr>
          <p:cNvPr id="19" name="Picture 18">
            <a:extLst>
              <a:ext uri="{FF2B5EF4-FFF2-40B4-BE49-F238E27FC236}">
                <a16:creationId xmlns:a16="http://schemas.microsoft.com/office/drawing/2014/main" id="{A59869BA-6BFE-481C-8133-F4AD422A09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2514" y="1508759"/>
            <a:ext cx="4320541" cy="1295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91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6" ma:contentTypeDescription="Create a new document." ma:contentTypeScope="" ma:versionID="ede32156e104b9db28a12065827d15ac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1c2972ccccfaf548a4caf8c530352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966AA5-3D01-4B81-BAE0-8020A2E16EFF}">
  <ds:schemaRefs>
    <ds:schemaRef ds:uri="http://purl.org/dc/terms/"/>
    <ds:schemaRef ds:uri="5e5e5b1a-4354-4cde-90ed-1df27520eade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09850d4e-5ea7-4dcb-8c24-c6fc5087371d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B25488-4124-4BD1-8E3A-7B8C2CD907CF}"/>
</file>

<file path=docProps/app.xml><?xml version="1.0" encoding="utf-8"?>
<Properties xmlns="http://schemas.openxmlformats.org/officeDocument/2006/extended-properties" xmlns:vt="http://schemas.openxmlformats.org/officeDocument/2006/docPropsVTypes">
  <TotalTime>3072</TotalTime>
  <Words>353</Words>
  <Application>Microsoft Office PowerPoint</Application>
  <PresentationFormat>On-screen Show (16:9)</PresentationFormat>
  <Paragraphs>49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XRN5562 – June 23 Major Release- Status Update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William Cole</cp:lastModifiedBy>
  <cp:revision>33</cp:revision>
  <dcterms:created xsi:type="dcterms:W3CDTF">2018-09-02T17:12:15Z</dcterms:created>
  <dcterms:modified xsi:type="dcterms:W3CDTF">2022-12-21T09:16:04Z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</Properties>
</file>