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70" r:id="rId6"/>
    <p:sldMasterId id="2147484079" r:id="rId7"/>
    <p:sldMasterId id="2147484086" r:id="rId8"/>
    <p:sldMasterId id="2147484092" r:id="rId9"/>
    <p:sldMasterId id="2147484096" r:id="rId10"/>
    <p:sldMasterId id="2147484111" r:id="rId11"/>
    <p:sldMasterId id="2147484132" r:id="rId12"/>
  </p:sldMasterIdLst>
  <p:notesMasterIdLst>
    <p:notesMasterId r:id="rId19"/>
  </p:notesMasterIdLst>
  <p:handoutMasterIdLst>
    <p:handoutMasterId r:id="rId20"/>
  </p:handoutMasterIdLst>
  <p:sldIdLst>
    <p:sldId id="436" r:id="rId13"/>
    <p:sldId id="895" r:id="rId14"/>
    <p:sldId id="896" r:id="rId15"/>
    <p:sldId id="897" r:id="rId16"/>
    <p:sldId id="894" r:id="rId17"/>
    <p:sldId id="898" r:id="rId18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  <p15:guide id="5" orient="horz" pos="3377">
          <p15:clr>
            <a:srgbClr val="A4A3A4"/>
          </p15:clr>
        </p15:guide>
        <p15:guide id="6" orient="horz" pos="3358">
          <p15:clr>
            <a:srgbClr val="A4A3A4"/>
          </p15:clr>
        </p15:guide>
        <p15:guide id="7" pos="2099">
          <p15:clr>
            <a:srgbClr val="A4A3A4"/>
          </p15:clr>
        </p15:guide>
        <p15:guide id="8" pos="207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F916"/>
    <a:srgbClr val="FFFFFF"/>
    <a:srgbClr val="CED1E1"/>
    <a:srgbClr val="E8EAF1"/>
    <a:srgbClr val="3E5AA8"/>
    <a:srgbClr val="1D3E61"/>
    <a:srgbClr val="D2232A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F4FBD-E2BB-3A92-2281-3F82586762C6}" v="7" dt="2023-02-27T11:44:12.829"/>
    <p1510:client id="{C8988773-D4F5-1666-9401-D936EA9F45F9}" v="31" dt="2023-02-27T11:53:06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  <p:guide orient="horz" pos="3110"/>
        <p:guide pos="2118"/>
        <p:guide orient="horz" pos="3377"/>
        <p:guide orient="horz" pos="3358"/>
        <p:guide pos="2099"/>
        <p:guide pos="207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rsler" userId="S::paul.orsler@xoserve.com::0fe27abf-47b1-4035-89e4-039935425a3c" providerId="AD" clId="Web-{C8988773-D4F5-1666-9401-D936EA9F45F9}"/>
    <pc:docChg chg="modSld">
      <pc:chgData name="Paul Orsler" userId="S::paul.orsler@xoserve.com::0fe27abf-47b1-4035-89e4-039935425a3c" providerId="AD" clId="Web-{C8988773-D4F5-1666-9401-D936EA9F45F9}" dt="2023-02-27T11:53:06.412" v="30" actId="20577"/>
      <pc:docMkLst>
        <pc:docMk/>
      </pc:docMkLst>
      <pc:sldChg chg="modSp">
        <pc:chgData name="Paul Orsler" userId="S::paul.orsler@xoserve.com::0fe27abf-47b1-4035-89e4-039935425a3c" providerId="AD" clId="Web-{C8988773-D4F5-1666-9401-D936EA9F45F9}" dt="2023-02-27T11:53:06.412" v="30" actId="20577"/>
        <pc:sldMkLst>
          <pc:docMk/>
          <pc:sldMk cId="3605588945" sldId="898"/>
        </pc:sldMkLst>
        <pc:spChg chg="mod">
          <ac:chgData name="Paul Orsler" userId="S::paul.orsler@xoserve.com::0fe27abf-47b1-4035-89e4-039935425a3c" providerId="AD" clId="Web-{C8988773-D4F5-1666-9401-D936EA9F45F9}" dt="2023-02-27T11:53:06.412" v="30" actId="20577"/>
          <ac:spMkLst>
            <pc:docMk/>
            <pc:sldMk cId="3605588945" sldId="898"/>
            <ac:spMk id="2" creationId="{3BBF64D1-DD4B-479C-8274-060EA4CFB223}"/>
          </ac:spMkLst>
        </pc:spChg>
        <pc:spChg chg="mod">
          <ac:chgData name="Paul Orsler" userId="S::paul.orsler@xoserve.com::0fe27abf-47b1-4035-89e4-039935425a3c" providerId="AD" clId="Web-{C8988773-D4F5-1666-9401-D936EA9F45F9}" dt="2023-02-27T11:51:50.035" v="15" actId="20577"/>
          <ac:spMkLst>
            <pc:docMk/>
            <pc:sldMk cId="3605588945" sldId="898"/>
            <ac:spMk id="52" creationId="{B5538DEE-C36B-4729-BD1D-8EA0434DAA5A}"/>
          </ac:spMkLst>
        </pc:spChg>
      </pc:sldChg>
    </pc:docChg>
  </pc:docChgLst>
  <pc:docChgLst>
    <pc:chgData name="Paul Orsler" userId="S::paul.orsler@xoserve.com::0fe27abf-47b1-4035-89e4-039935425a3c" providerId="AD" clId="Web-{703F4FBD-E2BB-3A92-2281-3F82586762C6}"/>
    <pc:docChg chg="modSld">
      <pc:chgData name="Paul Orsler" userId="S::paul.orsler@xoserve.com::0fe27abf-47b1-4035-89e4-039935425a3c" providerId="AD" clId="Web-{703F4FBD-E2BB-3A92-2281-3F82586762C6}" dt="2023-02-27T11:44:12.829" v="6" actId="20577"/>
      <pc:docMkLst>
        <pc:docMk/>
      </pc:docMkLst>
      <pc:sldChg chg="modSp">
        <pc:chgData name="Paul Orsler" userId="S::paul.orsler@xoserve.com::0fe27abf-47b1-4035-89e4-039935425a3c" providerId="AD" clId="Web-{703F4FBD-E2BB-3A92-2281-3F82586762C6}" dt="2023-02-27T11:44:12.829" v="6" actId="20577"/>
        <pc:sldMkLst>
          <pc:docMk/>
          <pc:sldMk cId="3605588945" sldId="898"/>
        </pc:sldMkLst>
        <pc:spChg chg="mod">
          <ac:chgData name="Paul Orsler" userId="S::paul.orsler@xoserve.com::0fe27abf-47b1-4035-89e4-039935425a3c" providerId="AD" clId="Web-{703F4FBD-E2BB-3A92-2281-3F82586762C6}" dt="2023-02-27T11:44:12.829" v="6" actId="20577"/>
          <ac:spMkLst>
            <pc:docMk/>
            <pc:sldMk cId="3605588945" sldId="898"/>
            <ac:spMk id="2" creationId="{3BBF64D1-DD4B-479C-8274-060EA4CFB223}"/>
          </ac:spMkLst>
        </pc:spChg>
        <pc:spChg chg="mod">
          <ac:chgData name="Paul Orsler" userId="S::paul.orsler@xoserve.com::0fe27abf-47b1-4035-89e4-039935425a3c" providerId="AD" clId="Web-{703F4FBD-E2BB-3A92-2281-3F82586762C6}" dt="2023-02-27T11:40:33.769" v="2" actId="20577"/>
          <ac:spMkLst>
            <pc:docMk/>
            <pc:sldMk cId="3605588945" sldId="898"/>
            <ac:spMk id="52" creationId="{B5538DEE-C36B-4729-BD1D-8EA0434DAA5A}"/>
          </ac:spMkLst>
        </pc:spChg>
      </pc:sldChg>
    </pc:docChg>
  </pc:docChgLst>
  <pc:docChgLst>
    <pc:chgData name="Paul Orsler" userId="0fe27abf-47b1-4035-89e4-039935425a3c" providerId="ADAL" clId="{8F97B4FC-6E76-4E89-B7E7-3B02DA4ED444}"/>
    <pc:docChg chg="modSld">
      <pc:chgData name="Paul Orsler" userId="0fe27abf-47b1-4035-89e4-039935425a3c" providerId="ADAL" clId="{8F97B4FC-6E76-4E89-B7E7-3B02DA4ED444}" dt="2023-02-23T10:53:28.988" v="0" actId="1076"/>
      <pc:docMkLst>
        <pc:docMk/>
      </pc:docMkLst>
      <pc:sldChg chg="modSp mod">
        <pc:chgData name="Paul Orsler" userId="0fe27abf-47b1-4035-89e4-039935425a3c" providerId="ADAL" clId="{8F97B4FC-6E76-4E89-B7E7-3B02DA4ED444}" dt="2023-02-23T10:53:28.988" v="0" actId="1076"/>
        <pc:sldMkLst>
          <pc:docMk/>
          <pc:sldMk cId="3894273726" sldId="896"/>
        </pc:sldMkLst>
        <pc:spChg chg="mod">
          <ac:chgData name="Paul Orsler" userId="0fe27abf-47b1-4035-89e4-039935425a3c" providerId="ADAL" clId="{8F97B4FC-6E76-4E89-B7E7-3B02DA4ED444}" dt="2023-02-23T10:53:28.988" v="0" actId="1076"/>
          <ac:spMkLst>
            <pc:docMk/>
            <pc:sldMk cId="3894273726" sldId="896"/>
            <ac:spMk id="3" creationId="{4A7A9292-6C22-464E-A680-F92F43573CF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27/02/2023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281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E227EA75-96EF-43AA-9B97-7C98A7178156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8763" y="798513"/>
            <a:ext cx="7112001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9081" y="5065437"/>
            <a:ext cx="5275730" cy="4797757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281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35EE80B5-2F5B-47C4-A79F-BDDF780D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917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5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5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2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3652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000">
                <a:solidFill>
                  <a:srgbClr val="68AEE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1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27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34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8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93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961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00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2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1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125" r:id="rId4"/>
    <p:sldLayoutId id="2147484067" r:id="rId5"/>
    <p:sldLayoutId id="2147484068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8" r:id="rId6"/>
    <p:sldLayoutId id="2147484119" r:id="rId7"/>
    <p:sldLayoutId id="2147484120" r:id="rId8"/>
    <p:sldLayoutId id="2147484122" r:id="rId9"/>
    <p:sldLayoutId id="2147484123" r:id="rId10"/>
    <p:sldLayoutId id="21474841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4992-modification-0687-creation-of-new-charge-to-recover-last-resort-supply-payments/" TargetMode="External"/><Relationship Id="rId13" Type="http://schemas.openxmlformats.org/officeDocument/2006/relationships/hyperlink" Target="https://www.xoserve.com/change/change-proposals/xrn-5379-class-1-read-service-procurement-exercise-mod-0710/" TargetMode="External"/><Relationship Id="rId3" Type="http://schemas.openxmlformats.org/officeDocument/2006/relationships/hyperlink" Target="https://www.xoserve.com/change/change-proposals/xrn-5555-amend-existing-large-load-site-reporting/" TargetMode="External"/><Relationship Id="rId7" Type="http://schemas.openxmlformats.org/officeDocument/2006/relationships/hyperlink" Target="https://www.xoserve.com/change/change-proposals/xrn-4989-online-end-to-end-credit-interest-process-defect-1063/" TargetMode="External"/><Relationship Id="rId12" Type="http://schemas.openxmlformats.org/officeDocument/2006/relationships/hyperlink" Target="https://www.xoserve.com/change/change-proposals/xrn-4713-actual-read-following-estimated-transfer-read-calculating-aq-of-1-linked-to-xrn4690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xoserve.com/change/customer-change-register/xrn-5602-releasing-of-unused-capacity-under-a-specific-set-of-circumstances-modification-0818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4990-transfer-of-sites-with-low-read-submission-performance-from-class-2-and-3-into-class-4-mod0664/" TargetMode="External"/><Relationship Id="rId11" Type="http://schemas.openxmlformats.org/officeDocument/2006/relationships/hyperlink" Target="https://www.xoserve.com/change/change-proposals/xrn-5535-processing-of-css-switch-requests-received-in-time-period-5/" TargetMode="External"/><Relationship Id="rId5" Type="http://schemas.openxmlformats.org/officeDocument/2006/relationships/hyperlink" Target="https://www.xoserve.com/change/change-proposals/xrn-4978-notification-of-rolling-aq-value-following-transfer-of-ownership-between-m-5-and-m/" TargetMode="External"/><Relationship Id="rId15" Type="http://schemas.openxmlformats.org/officeDocument/2006/relationships/hyperlink" Target="https://www.xoserve.com/change/customer-change-register/xrn-5606-revision-of-virtual-last-resort-user-and-contingent-procurement-of-supplier-demand-event-triggers-modification-0813/" TargetMode="External"/><Relationship Id="rId10" Type="http://schemas.openxmlformats.org/officeDocument/2006/relationships/hyperlink" Target="https://www.xoserve.com/change/customer-change-register/xrn-5595-changes-to-the-rec-switching-operator-outage-notification-lead-time-r0055/" TargetMode="External"/><Relationship Id="rId4" Type="http://schemas.openxmlformats.org/officeDocument/2006/relationships/hyperlink" Target="https://www.xoserve.com/change/change-proposals/xrn-4900-biomethane-sites-with-reduced-propane-injection/" TargetMode="External"/><Relationship Id="rId9" Type="http://schemas.openxmlformats.org/officeDocument/2006/relationships/hyperlink" Target="https://www.xoserve.com/change/change-proposals/xrn-5298-h100-fife-project-phase-1-initial-assessment/" TargetMode="External"/><Relationship Id="rId14" Type="http://schemas.openxmlformats.org/officeDocument/2006/relationships/hyperlink" Target="https://www.xoserve.com/change/change-proposals/xrn-5143-discharge-of-cadent-wwu-and-ngn-ndm-sampling-obligations-by-the-cdsp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ustomer-change-register/xrn-5604-shipper-agreed-read-sar-exceptions-process-modification-0811s/" TargetMode="External"/><Relationship Id="rId3" Type="http://schemas.openxmlformats.org/officeDocument/2006/relationships/hyperlink" Target="https://www.xoserve.com/change/change-proposals/xrn-5091-deferral-of-creation-of-class-change-reads-at-transfer-of-ownership/" TargetMode="External"/><Relationship Id="rId7" Type="http://schemas.openxmlformats.org/officeDocument/2006/relationships/hyperlink" Target="https://www.xoserve.com/change/change-proposals/xrn-5482-replacement-of-reads-associated-to-a-meter-asset-technical-details-change-or-update-rgma/" TargetMode="External"/><Relationship Id="rId12" Type="http://schemas.openxmlformats.org/officeDocument/2006/relationships/hyperlink" Target="https://www.xoserve.com/change/customer-change-register/xrn-5573-updates-to-the-priority-consumer-process-as-designated-by-the-secretary-of-state-for-business-energy-and-industrial-strategy-beis-urge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47-updating-the-comprehensive-invoice-master-list-and-inv-template/" TargetMode="External"/><Relationship Id="rId11" Type="http://schemas.openxmlformats.org/officeDocument/2006/relationships/hyperlink" Target="https://www.xoserve.com/change/customer-change-register/xrn-5607-update-to-the-aq-correction-processes-modification-0816s/" TargetMode="External"/><Relationship Id="rId5" Type="http://schemas.openxmlformats.org/officeDocument/2006/relationships/hyperlink" Target="https://www.xoserve.com/change/change-proposals/xrn5454-supplier-of-last-resort-solr-reporting-suite/" TargetMode="External"/><Relationship Id="rId10" Type="http://schemas.openxmlformats.org/officeDocument/2006/relationships/hyperlink" Target="https://www.xoserve.com/change/change-proposals/xrn-5567-implementation-of-resend-functionality-for-messages-from-css-to-grda-rec-cp-r0067/" TargetMode="External"/><Relationship Id="rId4" Type="http://schemas.openxmlformats.org/officeDocument/2006/relationships/hyperlink" Target="https://www.xoserve.com/change/change-proposals/xrn-5186-modification-0701-aligning-capacity-booking-under-the-unc-and-arrangements-set-out-in-relevant-nexas/" TargetMode="External"/><Relationship Id="rId9" Type="http://schemas.openxmlformats.org/officeDocument/2006/relationships/hyperlink" Target="https://www.xoserve.com/change/customer-change-register/xrn-5605-amendments-to-the-must-read-process-igt159v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ustomer-change-register/xrn-5616-csep-annual-quantity-capacity-management/" TargetMode="External"/><Relationship Id="rId3" Type="http://schemas.openxmlformats.org/officeDocument/2006/relationships/hyperlink" Target="https://www.xoserve.com/change/change-proposals/xrn-5531-hydrogen-village-trial/" TargetMode="External"/><Relationship Id="rId7" Type="http://schemas.openxmlformats.org/officeDocument/2006/relationships/hyperlink" Target="https://www.xoserve.com/change/customer-change-register/xrn-5614-improving-igt-smp-new-connection-process-to-support-accurate-and-timely-supplier-registrations/" TargetMode="External"/><Relationship Id="rId2" Type="http://schemas.openxmlformats.org/officeDocument/2006/relationships/hyperlink" Target="https://www.xoserve.com/change/change-proposals/xrn5316-rejecting-a-replacement-read-with-a-pre-line-in-the-sand-lis-read-date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85-flow-weighted-average-calorific-value-phase-2-service-improvements/" TargetMode="External"/><Relationship Id="rId5" Type="http://schemas.openxmlformats.org/officeDocument/2006/relationships/hyperlink" Target="https://www.xoserve.com/change/change-proposals/xrn-5569-contact-data-provision-for-igt-customers/" TargetMode="External"/><Relationship Id="rId4" Type="http://schemas.openxmlformats.org/officeDocument/2006/relationships/hyperlink" Target="https://www.xoserve.com/change/change-proposals/xrn-5546-resolution-of-address-interactions-between-dcc-and-cdsp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73-meter-asset-detail-proactive-monitoring-service/" TargetMode="External"/><Relationship Id="rId3" Type="http://schemas.openxmlformats.org/officeDocument/2006/relationships/hyperlink" Target="https://www.xoserve.com/change/change-proposals/xrn-5144-enabling-re-assignment-of-supplier-short-codes-to-implement-supplier-of-last-resort-directions/" TargetMode="External"/><Relationship Id="rId7" Type="http://schemas.openxmlformats.org/officeDocument/2006/relationships/hyperlink" Target="https://www.xoserve.com/change/change-proposals/xrn-5471-services-to-release-data-to-unc-parties/" TargetMode="External"/><Relationship Id="rId2" Type="http://schemas.openxmlformats.org/officeDocument/2006/relationships/hyperlink" Target="https://www.xoserve.com/change/change-proposals/xrn-4914-mod-0651-retrospective-data-update-provisions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453-gsos-2-3-13-payment-automation/" TargetMode="External"/><Relationship Id="rId5" Type="http://schemas.openxmlformats.org/officeDocument/2006/relationships/hyperlink" Target="https://www.xoserve.com/change/change-proposals/xrn-5345-deferral-of-creation-of-class-change-reads-for-dm-to-ndm-and-ndm-to-dm-sites-at-transfer-of-ownership/" TargetMode="External"/><Relationship Id="rId4" Type="http://schemas.openxmlformats.org/officeDocument/2006/relationships/hyperlink" Target="https://www.xoserve.com/change/change-proposals/xrn-5187-modification-0696-addressing-inequities-between-capacity-booking-under-the-unc-and-arrangements-set-out-in-relevant-nexa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chemeClr val="accent1"/>
                </a:solidFill>
              </a:rPr>
              <a:t>Change Delivery Plan</a:t>
            </a:r>
            <a:br>
              <a:rPr lang="en-GB">
                <a:solidFill>
                  <a:schemeClr val="accent1"/>
                </a:solidFill>
              </a:rPr>
            </a:br>
            <a:r>
              <a:rPr lang="en-GB" sz="1800">
                <a:solidFill>
                  <a:schemeClr val="accent1"/>
                </a:solidFill>
              </a:rPr>
              <a:t>January 23 – April 24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-61406" y="731393"/>
            <a:ext cx="9122793" cy="3526346"/>
            <a:chOff x="21207" y="962894"/>
            <a:chExt cx="9122793" cy="3405138"/>
          </a:xfrm>
        </p:grpSpPr>
        <p:sp>
          <p:nvSpPr>
            <p:cNvPr id="19" name="Rectangle 18"/>
            <p:cNvSpPr/>
            <p:nvPr/>
          </p:nvSpPr>
          <p:spPr>
            <a:xfrm>
              <a:off x="70574" y="1260797"/>
              <a:ext cx="9057203" cy="3107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833" y="1296185"/>
              <a:ext cx="3168194" cy="48181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February 23 - Major Release (</a:t>
              </a:r>
              <a:r>
                <a:rPr lang="en-GB" sz="1100" b="1">
                  <a:solidFill>
                    <a:schemeClr val="tx1"/>
                  </a:solidFill>
                </a:rPr>
                <a:t>XRN5533</a:t>
              </a:r>
              <a:r>
                <a:rPr lang="en-GB" sz="1200" b="1">
                  <a:solidFill>
                    <a:schemeClr val="tx1"/>
                  </a:solidFill>
                </a:rPr>
                <a:t>)  </a:t>
              </a:r>
            </a:p>
            <a:p>
              <a:pPr algn="ctr"/>
              <a:r>
                <a:rPr lang="en-GB" sz="1000" b="1">
                  <a:solidFill>
                    <a:schemeClr val="tx1"/>
                  </a:solidFill>
                </a:rPr>
                <a:t>XRN4900, XRN4978, XRN4990, XRN4989, XRN4992b, XRN5298</a:t>
              </a: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207" y="966875"/>
              <a:ext cx="631904" cy="2585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Jan-23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65517" y="972794"/>
              <a:ext cx="66396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Aug-23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3713" y="2291285"/>
              <a:ext cx="5038319" cy="40526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June 23 - Major Release (</a:t>
              </a:r>
              <a:r>
                <a:rPr lang="en-GB" sz="1100" b="1">
                  <a:solidFill>
                    <a:schemeClr val="tx1"/>
                  </a:solidFill>
                </a:rPr>
                <a:t>XRN5562</a:t>
              </a:r>
              <a:r>
                <a:rPr lang="en-GB" sz="1200" b="1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GB" sz="1050" b="1">
                  <a:solidFill>
                    <a:schemeClr val="tx1"/>
                  </a:solidFill>
                </a:rPr>
                <a:t>XRN5091, </a:t>
              </a:r>
              <a:r>
                <a:rPr lang="en-GB" sz="1050" b="1">
                  <a:solidFill>
                    <a:schemeClr val="tx1"/>
                  </a:solidFill>
                  <a:highlight>
                    <a:srgbClr val="FFFF00"/>
                  </a:highlight>
                </a:rPr>
                <a:t>XRN5186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8438" y="970202"/>
              <a:ext cx="631904" cy="2585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Apr-23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4730" y="966020"/>
              <a:ext cx="64793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Dec-23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388825" y="962894"/>
              <a:ext cx="63190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Apr-24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3274BE7-61E1-4568-968F-979C6072B760}"/>
                </a:ext>
              </a:extLst>
            </p:cNvPr>
            <p:cNvSpPr/>
            <p:nvPr/>
          </p:nvSpPr>
          <p:spPr>
            <a:xfrm>
              <a:off x="2419592" y="2988079"/>
              <a:ext cx="4827000" cy="393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November 23 – Major Release</a:t>
              </a:r>
            </a:p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XRN5482, XRN5604, XRN5605 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99C081-C3C8-4349-BB55-E666651D5B6A}"/>
                </a:ext>
              </a:extLst>
            </p:cNvPr>
            <p:cNvSpPr/>
            <p:nvPr/>
          </p:nvSpPr>
          <p:spPr>
            <a:xfrm>
              <a:off x="1138834" y="3946197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>
                  <a:solidFill>
                    <a:schemeClr val="tx1"/>
                  </a:solidFill>
                </a:rPr>
                <a:t>XRN4713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Firm Implementation Date – Funding Approved by ChMC and / or Non-Negotiable Industry Implementation Date in place 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Indicative Implementation Date – Changes are scoped for delivery – Funding and/or Implementation Date not yet approved by </a:t>
              </a:r>
              <a:r>
                <a:rPr lang="en-GB" sz="700" i="1" err="1">
                  <a:solidFill>
                    <a:schemeClr val="tx2"/>
                  </a:solidFill>
                </a:rPr>
                <a:t>ChMC</a:t>
              </a:r>
              <a:endParaRPr lang="en-GB" sz="700" i="1">
                <a:solidFill>
                  <a:schemeClr val="tx2"/>
                </a:solidFill>
              </a:endParaRPr>
            </a:p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Delivered on Target Implementation Date 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0" y="4977629"/>
            <a:ext cx="152477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produced 22 January 2023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5E863BC-2BBF-41B0-9ED0-99032399DDFB}"/>
              </a:ext>
            </a:extLst>
          </p:cNvPr>
          <p:cNvSpPr/>
          <p:nvPr/>
        </p:nvSpPr>
        <p:spPr>
          <a:xfrm>
            <a:off x="56220" y="1646111"/>
            <a:ext cx="3384376" cy="3936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</a:rPr>
              <a:t>March 23 - AdHoc Release (</a:t>
            </a:r>
            <a:r>
              <a:rPr lang="en-GB" sz="1100" b="1">
                <a:solidFill>
                  <a:schemeClr val="tx1"/>
                </a:solidFill>
              </a:rPr>
              <a:t>XRN5575</a:t>
            </a:r>
            <a:r>
              <a:rPr lang="en-GB" sz="1200" b="1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GB" sz="1050" b="1">
                <a:solidFill>
                  <a:schemeClr val="tx1"/>
                </a:solidFill>
              </a:rPr>
              <a:t>XRN5379, XRN5143</a:t>
            </a:r>
            <a:endParaRPr lang="en-GB" sz="1050" b="1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DD913D-265C-4298-8B0E-6ED3C6EBFD88}"/>
              </a:ext>
            </a:extLst>
          </p:cNvPr>
          <p:cNvSpPr/>
          <p:nvPr/>
        </p:nvSpPr>
        <p:spPr>
          <a:xfrm>
            <a:off x="424759" y="2594067"/>
            <a:ext cx="675257" cy="295393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XRN5595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1BBEC5A-4649-40CA-A725-F29D83715EA8}"/>
              </a:ext>
            </a:extLst>
          </p:cNvPr>
          <p:cNvSpPr/>
          <p:nvPr/>
        </p:nvSpPr>
        <p:spPr>
          <a:xfrm>
            <a:off x="417843" y="3442322"/>
            <a:ext cx="675257" cy="295393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XRN5555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711C03E-9388-42AA-A2C7-E1C2617A3C80}"/>
              </a:ext>
            </a:extLst>
          </p:cNvPr>
          <p:cNvSpPr/>
          <p:nvPr/>
        </p:nvSpPr>
        <p:spPr>
          <a:xfrm>
            <a:off x="4499991" y="3276880"/>
            <a:ext cx="4545173" cy="4076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</a:rPr>
              <a:t>February 24 – Major Release</a:t>
            </a:r>
          </a:p>
          <a:p>
            <a:pPr algn="ctr"/>
            <a:r>
              <a:rPr lang="en-GB" sz="1200" b="1">
                <a:solidFill>
                  <a:schemeClr val="tx1"/>
                </a:solidFill>
              </a:rPr>
              <a:t>XRN5607, XRN5573B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FF10C9-BAE2-4D87-83C4-FB1563FB516A}"/>
              </a:ext>
            </a:extLst>
          </p:cNvPr>
          <p:cNvSpPr/>
          <p:nvPr/>
        </p:nvSpPr>
        <p:spPr>
          <a:xfrm>
            <a:off x="1206120" y="2584142"/>
            <a:ext cx="750754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XRN5535A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D3A54A-7D6E-4D84-B2A9-F3135DDDA82B}"/>
              </a:ext>
            </a:extLst>
          </p:cNvPr>
          <p:cNvSpPr/>
          <p:nvPr/>
        </p:nvSpPr>
        <p:spPr>
          <a:xfrm>
            <a:off x="6235712" y="2255474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XRN5567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732EF8-52B3-457F-B7D2-CF4F41EBCCF8}"/>
              </a:ext>
            </a:extLst>
          </p:cNvPr>
          <p:cNvSpPr/>
          <p:nvPr/>
        </p:nvSpPr>
        <p:spPr>
          <a:xfrm>
            <a:off x="2336979" y="3804072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XRN5602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3C3974-9AEA-4E78-B6F4-AD13769EDC60}"/>
              </a:ext>
            </a:extLst>
          </p:cNvPr>
          <p:cNvSpPr/>
          <p:nvPr/>
        </p:nvSpPr>
        <p:spPr>
          <a:xfrm>
            <a:off x="1678965" y="3451729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XRN5606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B3ADE4-ED1A-42DE-BC49-E7DEE64E821A}"/>
              </a:ext>
            </a:extLst>
          </p:cNvPr>
          <p:cNvSpPr/>
          <p:nvPr/>
        </p:nvSpPr>
        <p:spPr>
          <a:xfrm>
            <a:off x="3319326" y="3442321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XRN5454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419E763-E40E-4B40-B397-23494AC7E540}"/>
              </a:ext>
            </a:extLst>
          </p:cNvPr>
          <p:cNvSpPr/>
          <p:nvPr/>
        </p:nvSpPr>
        <p:spPr>
          <a:xfrm>
            <a:off x="3311414" y="3806962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XRN5547</a:t>
            </a:r>
          </a:p>
        </p:txBody>
      </p:sp>
    </p:spTree>
    <p:extLst>
      <p:ext uri="{BB962C8B-B14F-4D97-AF65-F5344CB8AC3E}">
        <p14:creationId xmlns:p14="http://schemas.microsoft.com/office/powerpoint/2010/main" val="24879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74" y="43089"/>
            <a:ext cx="8229600" cy="444349"/>
          </a:xfrm>
        </p:spPr>
        <p:txBody>
          <a:bodyPr>
            <a:noAutofit/>
          </a:bodyPr>
          <a:lstStyle/>
          <a:p>
            <a:r>
              <a:rPr lang="en-GB" sz="1800">
                <a:latin typeface="Arial"/>
                <a:cs typeface="Arial"/>
              </a:rPr>
              <a:t>Change Pipeline - Delivery Plan - January 2023 – May 2023</a:t>
            </a:r>
            <a:endParaRPr lang="en-GB" sz="180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442643"/>
              </p:ext>
            </p:extLst>
          </p:nvPr>
        </p:nvGraphicFramePr>
        <p:xfrm>
          <a:off x="37885" y="420651"/>
          <a:ext cx="9082366" cy="468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96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583336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10766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75083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669614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834064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55431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Delivered / </a:t>
                      </a:r>
                    </a:p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5555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Amend existing Large Load Site Reporting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 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January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63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4"/>
                        </a:rPr>
                        <a:t>4900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25</a:t>
                      </a:r>
                      <a:r>
                        <a:rPr lang="en-GB" sz="700" b="1" baseline="30000"/>
                        <a:t>th</a:t>
                      </a:r>
                      <a:r>
                        <a:rPr lang="en-GB" sz="700" b="1"/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5"/>
                        </a:rPr>
                        <a:t>4978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Gas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£90.6k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23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6"/>
                        </a:rPr>
                        <a:t>4990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– MOD 0664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SSE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£232k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7"/>
                        </a:rPr>
                        <a:t>4989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CDSP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0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8"/>
                        </a:rPr>
                        <a:t>4992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(SoLR) Cost Recovery Process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Total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£108.7k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495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9"/>
                        </a:rPr>
                        <a:t>5298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7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4976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>
                          <a:hlinkClick r:id="rId10"/>
                        </a:rPr>
                        <a:t>5595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to the REC Switching Operator Outage Notification Lead Time (R0055)</a:t>
                      </a:r>
                      <a:endParaRPr lang="en-GB" sz="7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6998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750" b="1">
                          <a:solidFill>
                            <a:schemeClr val="accent4"/>
                          </a:solidFill>
                          <a:hlinkClick r:id="rId11"/>
                        </a:rPr>
                        <a:t>5535A</a:t>
                      </a:r>
                      <a:endParaRPr lang="en-GB" sz="75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Processing of CSS Switch Requests Received in ‘Time Period 5’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£44k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March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2497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2"/>
                        </a:rPr>
                        <a:t>4713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Actual read following estimated transfer read calculating AQ of 1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£7k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March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Adhoc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03402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3"/>
                        </a:rPr>
                        <a:t>5379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Class 1 Read Service Procurement Exercise - MOD0710 (DM Sampling)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£150k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1</a:t>
                      </a:r>
                      <a:r>
                        <a:rPr lang="en-GB" sz="700" b="1" baseline="30000"/>
                        <a:t>st</a:t>
                      </a:r>
                      <a:r>
                        <a:rPr lang="en-GB" sz="700" b="1"/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5885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4"/>
                        </a:rPr>
                        <a:t>5143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Transfer of NDM sampling obligations from Cadent, WWU, and NGN to the 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700" b="1"/>
                        <a:t>WWU, Cadent, NGN only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7153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5"/>
                        </a:rPr>
                        <a:t>5606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Revision of Virtual Last Resort User and Contingent Procurement of Supplier Demand Event Triggers (Modification 0813)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Supplier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Immediately Following Ofgem Decision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Adhoc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823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6"/>
                        </a:rPr>
                        <a:t>5602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Releasing of unused capacity under a specific set of circumstances (Modification 0818)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Immediately Following Ofgem Decision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Adhoc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53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147248" cy="434083"/>
          </a:xfrm>
        </p:spPr>
        <p:txBody>
          <a:bodyPr>
            <a:normAutofit/>
          </a:bodyPr>
          <a:lstStyle/>
          <a:p>
            <a:r>
              <a:rPr lang="en-GB" sz="1800">
                <a:latin typeface="Arial"/>
                <a:cs typeface="Arial"/>
              </a:rPr>
              <a:t>Change Delivery Plan - June 2023 – February 2024</a:t>
            </a:r>
            <a:endParaRPr lang="en-GB" sz="18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B0EECD-A2E7-493C-A127-8163F3A63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09049"/>
              </p:ext>
            </p:extLst>
          </p:nvPr>
        </p:nvGraphicFramePr>
        <p:xfrm>
          <a:off x="33762" y="531952"/>
          <a:ext cx="901677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5091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Deferral of creation of Class change reads at transfer of ownership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24</a:t>
                      </a:r>
                      <a:r>
                        <a:rPr lang="en-GB" sz="700" b="1" baseline="30000"/>
                        <a:t>th</a:t>
                      </a:r>
                      <a:r>
                        <a:rPr lang="en-GB" sz="700" b="1"/>
                        <a:t> June 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10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5186</a:t>
                      </a:r>
                      <a:endParaRPr lang="en-GB" sz="800" b="1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*MOD0701 - Aligning Capacity booking under the UNC and arrangements set out in relevant NEXAs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£200k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24</a:t>
                      </a:r>
                      <a:r>
                        <a:rPr lang="en-GB" sz="700" b="1" baseline="30000"/>
                        <a:t>th</a:t>
                      </a:r>
                      <a:r>
                        <a:rPr lang="en-GB" sz="700" b="1"/>
                        <a:t> June  23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 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263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5454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SoLR</a:t>
                      </a:r>
                      <a:r>
                        <a:rPr lang="en-GB" sz="700" b="1"/>
                        <a:t> Reporting Suite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July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45313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5547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Updating the Comprehensive Invoice Master List and INV template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July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34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5482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Replacement of reads associated to a meter asset technical details change or update (RGMA)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Scottish 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£300k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0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8"/>
                        </a:rPr>
                        <a:t>5604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Shipper Agreed Read (SAR) exceptions process (Modification 0811S)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SEFE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06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9"/>
                        </a:rPr>
                        <a:t>5605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Amendments to the must read process (IGT159V)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Centrica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102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0"/>
                        </a:rPr>
                        <a:t>5567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Implementation of Resend Functionality for Messages from CSS to GRDA (REC CP R0067)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£93k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Awaiting REC Decision – expected December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0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1"/>
                        </a:rPr>
                        <a:t>5607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to the AQ correction processes (Modification 0816S)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EON Next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795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2"/>
                        </a:rPr>
                        <a:t>5573B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Updates to the Priority Consumer process (as designated by the Secretary of State for Business, Energy, and Industrial Strategy - BEIS)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5125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7A9292-6C22-464E-A680-F92F43573CF3}"/>
              </a:ext>
            </a:extLst>
          </p:cNvPr>
          <p:cNvSpPr txBox="1"/>
          <p:nvPr/>
        </p:nvSpPr>
        <p:spPr>
          <a:xfrm>
            <a:off x="33762" y="4515966"/>
            <a:ext cx="3672408" cy="33855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800"/>
              <a:t>*XRN5186 (Mod0701) - Implementation proposed to be deferred until November 2023</a:t>
            </a:r>
          </a:p>
        </p:txBody>
      </p:sp>
    </p:spTree>
    <p:extLst>
      <p:ext uri="{BB962C8B-B14F-4D97-AF65-F5344CB8AC3E}">
        <p14:creationId xmlns:p14="http://schemas.microsoft.com/office/powerpoint/2010/main" val="38942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3F791-AC34-4270-82D9-5B4FC58D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495065"/>
              </p:ext>
            </p:extLst>
          </p:nvPr>
        </p:nvGraphicFramePr>
        <p:xfrm>
          <a:off x="40138" y="513973"/>
          <a:ext cx="901677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2"/>
                        </a:rPr>
                        <a:t>5316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Rejecting Pre LIS Replacement Reads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528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5531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Hydrogen Village Trial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Decarb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23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5546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Resolution of Address Interactions between DCC and CDSP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067778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5569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Contact Data Provision for IGT Customers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BUUK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682254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5585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Flow Weighted Average Calorific Value -</a:t>
                      </a:r>
                    </a:p>
                    <a:p>
                      <a:r>
                        <a:rPr lang="en-US" sz="700" b="1"/>
                        <a:t>Phase 2 Service Improvements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67777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5614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Improving IGT SMP New Connection Process to support accurate and timely Supplier Registrations</a:t>
                      </a:r>
                      <a:endParaRPr lang="en-GB" sz="6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BUUK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91466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8"/>
                        </a:rPr>
                        <a:t>5616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CSEP Annual Quantity Capacity Management  </a:t>
                      </a:r>
                      <a:endParaRPr lang="en-GB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WWU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98852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B9EF6E1-5529-4E9E-B15E-221F191B755F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377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>
                <a:latin typeface="Arial"/>
                <a:cs typeface="Arial"/>
              </a:rPr>
              <a:t>Change Backlog Details</a:t>
            </a:r>
            <a:endParaRPr lang="en-GB" sz="200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4E587C8-12EA-4D2D-9E11-F40A7B9B2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6808"/>
              </p:ext>
            </p:extLst>
          </p:nvPr>
        </p:nvGraphicFramePr>
        <p:xfrm>
          <a:off x="40138" y="4155926"/>
          <a:ext cx="9016777" cy="82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519">
                  <a:extLst>
                    <a:ext uri="{9D8B030D-6E8A-4147-A177-3AD203B41FA5}">
                      <a16:colId xmlns:a16="http://schemas.microsoft.com/office/drawing/2014/main" val="2517204916"/>
                    </a:ext>
                  </a:extLst>
                </a:gridCol>
                <a:gridCol w="2569207">
                  <a:extLst>
                    <a:ext uri="{9D8B030D-6E8A-4147-A177-3AD203B41FA5}">
                      <a16:colId xmlns:a16="http://schemas.microsoft.com/office/drawing/2014/main" val="52434963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974293588"/>
                    </a:ext>
                  </a:extLst>
                </a:gridCol>
                <a:gridCol w="906668">
                  <a:extLst>
                    <a:ext uri="{9D8B030D-6E8A-4147-A177-3AD203B41FA5}">
                      <a16:colId xmlns:a16="http://schemas.microsoft.com/office/drawing/2014/main" val="1947258158"/>
                    </a:ext>
                  </a:extLst>
                </a:gridCol>
                <a:gridCol w="1109556">
                  <a:extLst>
                    <a:ext uri="{9D8B030D-6E8A-4147-A177-3AD203B41FA5}">
                      <a16:colId xmlns:a16="http://schemas.microsoft.com/office/drawing/2014/main" val="1896248733"/>
                    </a:ext>
                  </a:extLst>
                </a:gridCol>
                <a:gridCol w="1242479">
                  <a:extLst>
                    <a:ext uri="{9D8B030D-6E8A-4147-A177-3AD203B41FA5}">
                      <a16:colId xmlns:a16="http://schemas.microsoft.com/office/drawing/2014/main" val="354954829"/>
                    </a:ext>
                  </a:extLst>
                </a:gridCol>
                <a:gridCol w="1144234">
                  <a:extLst>
                    <a:ext uri="{9D8B030D-6E8A-4147-A177-3AD203B41FA5}">
                      <a16:colId xmlns:a16="http://schemas.microsoft.com/office/drawing/2014/main" val="3405015861"/>
                    </a:ext>
                  </a:extLst>
                </a:gridCol>
                <a:gridCol w="874066">
                  <a:extLst>
                    <a:ext uri="{9D8B030D-6E8A-4147-A177-3AD203B41FA5}">
                      <a16:colId xmlns:a16="http://schemas.microsoft.com/office/drawing/2014/main" val="2436999763"/>
                    </a:ext>
                  </a:extLst>
                </a:gridCol>
              </a:tblGrid>
              <a:tr h="189441"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XRN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Proposer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Impact/Funding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Release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836524"/>
                  </a:ext>
                </a:extLst>
              </a:tr>
              <a:tr h="214858"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R0048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DCC Service Organisation Control 2 (SOC2) Assessments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development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cap="none" spc="0" normalizeH="0" baseline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kumimoji="0" lang="en-GB" sz="7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2679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R0073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of a Housekeeping Change Proposal Process</a:t>
                      </a:r>
                      <a:endParaRPr lang="en-GB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Gemserv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Preliminary Assessment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cap="none" spc="0" normalizeH="0" baseline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kumimoji="0" lang="en-GB" sz="7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92273"/>
                  </a:ext>
                </a:extLst>
              </a:tr>
              <a:tr h="173839"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R0088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 Shipper NExA values available on the GES portal</a:t>
                      </a:r>
                      <a:endParaRPr lang="en-GB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Xoserve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Major, June 23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6812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ACAC170-95E5-449E-8ADE-10C065A56542}"/>
              </a:ext>
            </a:extLst>
          </p:cNvPr>
          <p:cNvSpPr txBox="1"/>
          <p:nvPr/>
        </p:nvSpPr>
        <p:spPr>
          <a:xfrm>
            <a:off x="40138" y="3894876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 IA Demand – Priority Change </a:t>
            </a:r>
          </a:p>
        </p:txBody>
      </p:sp>
    </p:spTree>
    <p:extLst>
      <p:ext uri="{BB962C8B-B14F-4D97-AF65-F5344CB8AC3E}">
        <p14:creationId xmlns:p14="http://schemas.microsoft.com/office/powerpoint/2010/main" val="275696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38D59-151C-45B1-B664-B9E1132C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93598"/>
              </p:ext>
            </p:extLst>
          </p:nvPr>
        </p:nvGraphicFramePr>
        <p:xfrm>
          <a:off x="63612" y="433891"/>
          <a:ext cx="9016776" cy="304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2275419473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1591318838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195572633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3980059432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979732778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134480581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404412746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92785572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4173446937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78624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2"/>
                        </a:rPr>
                        <a:t>4914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*</a:t>
                      </a:r>
                      <a:r>
                        <a:rPr lang="en-GB" sz="750" b="1"/>
                        <a:t>Mod0651 – Retrospective Data Update Provisions*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£1.8m – £2.4m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10757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5144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Enabling Re-assignment of Supplier Short Codes to Implement Supplier of Last Resort Directions</a:t>
                      </a:r>
                      <a:endParaRPr lang="en-GB" sz="7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39813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5187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MOD0696 - Addressing inequities between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Gazprom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723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5345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Deferral of creation of Class change reads for DM to NDM and NDM to DM sites at Transfer </a:t>
                      </a:r>
                      <a:endParaRPr lang="en-GB" sz="7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05939"/>
                  </a:ext>
                </a:extLst>
              </a:tr>
              <a:tr h="272216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5453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GSOS 2, 3 &amp; 13 Payment Automation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85737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5471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DSC Core Customer Access to Data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2954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8"/>
                        </a:rPr>
                        <a:t>5473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Meter Asset Details Proactive Management Service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9830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13471BF-15C9-4F69-80B8-9D297D4C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426"/>
            <a:ext cx="8229600" cy="434083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Change Backlog – On Hold Details</a:t>
            </a:r>
            <a:endParaRPr lang="en-GB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E60B2-DC49-4D3E-8514-A558F65B570A}"/>
              </a:ext>
            </a:extLst>
          </p:cNvPr>
          <p:cNvSpPr txBox="1"/>
          <p:nvPr/>
        </p:nvSpPr>
        <p:spPr>
          <a:xfrm>
            <a:off x="83963" y="4689810"/>
            <a:ext cx="83968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*</a:t>
            </a:r>
            <a:r>
              <a:rPr lang="en-GB" sz="800" b="1"/>
              <a:t>Mod0651 : 28.01.23 - Change Status remains on hold and will be reviewed on a monthly basis with </a:t>
            </a:r>
            <a:r>
              <a:rPr lang="en-GB" sz="800" b="1" err="1"/>
              <a:t>ChMC</a:t>
            </a:r>
            <a:r>
              <a:rPr lang="en-GB" sz="800" b="1"/>
              <a:t> – in line with request from UNCC </a:t>
            </a:r>
          </a:p>
        </p:txBody>
      </p:sp>
    </p:spTree>
    <p:extLst>
      <p:ext uri="{BB962C8B-B14F-4D97-AF65-F5344CB8AC3E}">
        <p14:creationId xmlns:p14="http://schemas.microsoft.com/office/powerpoint/2010/main" val="346495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/>
          </a:bodyPr>
          <a:lstStyle/>
          <a:p>
            <a:r>
              <a:rPr lang="en-GB" sz="2000">
                <a:solidFill>
                  <a:schemeClr val="accent1"/>
                </a:solidFill>
                <a:latin typeface="Arial"/>
                <a:cs typeface="Arial"/>
              </a:rPr>
              <a:t>DSC Change Pack Consultation Plan</a:t>
            </a:r>
            <a:r>
              <a:rPr lang="en-GB" sz="1400">
                <a:solidFill>
                  <a:schemeClr val="accent1"/>
                </a:solidFill>
                <a:latin typeface="Arial"/>
                <a:cs typeface="Arial"/>
              </a:rPr>
              <a:t> </a:t>
            </a:r>
            <a:br>
              <a:rPr lang="en-GB" sz="1400">
                <a:solidFill>
                  <a:schemeClr val="accent1"/>
                </a:solidFill>
                <a:latin typeface="Arial"/>
                <a:cs typeface="Arial"/>
              </a:rPr>
            </a:br>
            <a:r>
              <a:rPr lang="en-GB" sz="900">
                <a:solidFill>
                  <a:schemeClr val="accent1"/>
                </a:solidFill>
                <a:latin typeface="Arial"/>
                <a:cs typeface="Arial"/>
              </a:rPr>
              <a:t>(2 month view)</a:t>
            </a:r>
            <a:endParaRPr lang="en-GB" sz="900">
              <a:solidFill>
                <a:schemeClr val="accent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57537" y="607348"/>
            <a:ext cx="8969870" cy="3526346"/>
            <a:chOff x="21207" y="962894"/>
            <a:chExt cx="9161914" cy="3405138"/>
          </a:xfrm>
        </p:grpSpPr>
        <p:sp>
          <p:nvSpPr>
            <p:cNvPr id="19" name="Rectangle 18"/>
            <p:cNvSpPr/>
            <p:nvPr/>
          </p:nvSpPr>
          <p:spPr>
            <a:xfrm>
              <a:off x="21207" y="1249184"/>
              <a:ext cx="9161914" cy="3118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0669" y="966875"/>
              <a:ext cx="820626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March-23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65517" y="972794"/>
              <a:ext cx="72402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April-23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388825" y="962894"/>
              <a:ext cx="676542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May-23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Design Change Pack for Consultation 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Solution Option Change Pack for Consultation </a:t>
              </a:r>
            </a:p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For Information Change Pack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-12039" y="4993614"/>
            <a:ext cx="151515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produced 22 February 2023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B3ADE4-ED1A-42DE-BC49-E7DEE64E821A}"/>
              </a:ext>
            </a:extLst>
          </p:cNvPr>
          <p:cNvSpPr/>
          <p:nvPr/>
        </p:nvSpPr>
        <p:spPr>
          <a:xfrm>
            <a:off x="4551023" y="1139690"/>
            <a:ext cx="4473164" cy="3035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XRN5454 – SOLR Reporting Suite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07F813E-0120-409F-A9E5-29BD8AC650C3}"/>
              </a:ext>
            </a:extLst>
          </p:cNvPr>
          <p:cNvSpPr/>
          <p:nvPr/>
        </p:nvSpPr>
        <p:spPr>
          <a:xfrm>
            <a:off x="96172" y="1139690"/>
            <a:ext cx="4387326" cy="3068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XRN5602 - Releasing of unused capacity under a specific set of circumstances (Modification 0818)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FEBCD14-4DD1-485A-9F72-43951B76765B}"/>
              </a:ext>
            </a:extLst>
          </p:cNvPr>
          <p:cNvSpPr/>
          <p:nvPr/>
        </p:nvSpPr>
        <p:spPr>
          <a:xfrm>
            <a:off x="4533770" y="2704169"/>
            <a:ext cx="4493638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XRN5482 - </a:t>
            </a: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Replacement of reads associated to a meter asset technical details change or update (RGMA)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37890FC-B804-4457-AF86-A3C16BDB4737}"/>
              </a:ext>
            </a:extLst>
          </p:cNvPr>
          <p:cNvSpPr/>
          <p:nvPr/>
        </p:nvSpPr>
        <p:spPr>
          <a:xfrm>
            <a:off x="4551023" y="1919842"/>
            <a:ext cx="4473164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XRN5605 -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Amendments to the must read process (IGT159V)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306D14-5ACF-47ED-98F6-C0F4F4B10E64}"/>
              </a:ext>
            </a:extLst>
          </p:cNvPr>
          <p:cNvSpPr/>
          <p:nvPr/>
        </p:nvSpPr>
        <p:spPr>
          <a:xfrm>
            <a:off x="4554244" y="1536118"/>
            <a:ext cx="4473164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XRN5604 -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Shipper Agreed Read (SAR) exceptions process (Modification 0811S)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5538DEE-C36B-4729-BD1D-8EA0434DAA5A}"/>
              </a:ext>
            </a:extLst>
          </p:cNvPr>
          <p:cNvSpPr/>
          <p:nvPr/>
        </p:nvSpPr>
        <p:spPr>
          <a:xfrm>
            <a:off x="96172" y="1543106"/>
            <a:ext cx="4384730" cy="2953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440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>
                <a:solidFill>
                  <a:schemeClr val="tx1"/>
                </a:solidFill>
                <a:ea typeface="+mn-lt"/>
                <a:cs typeface="+mn-lt"/>
              </a:rPr>
              <a:t>UK Link Manual – X09/X10 Record Cosmetic Update</a:t>
            </a:r>
          </a:p>
          <a:p>
            <a:pPr algn="ctr" defTabSz="91440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>
                <a:solidFill>
                  <a:schemeClr val="tx1"/>
                </a:solidFill>
                <a:cs typeface="Arial"/>
              </a:rPr>
              <a:t>For Information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25AC513-101B-4885-B3C9-FED6134ABE1A}"/>
              </a:ext>
            </a:extLst>
          </p:cNvPr>
          <p:cNvSpPr/>
          <p:nvPr/>
        </p:nvSpPr>
        <p:spPr>
          <a:xfrm>
            <a:off x="4542472" y="2298974"/>
            <a:ext cx="4473164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XRN5607 – Mod0816 – Updates to the AQ Correction Process</a:t>
            </a: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8894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545E1A-EA83-463B-B744-ADE3D05E8049}">
  <ds:schemaRefs>
    <ds:schemaRef ds:uri="103fba77-31dd-4780-83f9-c54f26c3a260"/>
    <ds:schemaRef ds:uri="11f1cc19-a6a2-4477-822b-8358f9edc374"/>
    <ds:schemaRef ds:uri="3ee84ff3-1fa2-4b0e-bbc1-9d3729ac2ba9"/>
    <ds:schemaRef ds:uri="efb0c983-77a3-4edc-9303-e1cb655c76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7BEFC3-A368-44A2-8E28-AAC8D288960D}"/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(16:9)</PresentationFormat>
  <Slides>6</Slides>
  <Notes>2</Notes>
  <HiddenSlides>0</HiddenSlide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xoserve templates</vt:lpstr>
      <vt:lpstr>1_xoserve templates</vt:lpstr>
      <vt:lpstr>2_xoserve templates</vt:lpstr>
      <vt:lpstr>3_xoserve templates</vt:lpstr>
      <vt:lpstr>4_xoserve templates</vt:lpstr>
      <vt:lpstr>5_xoserve templates</vt:lpstr>
      <vt:lpstr>6_xoserve templates</vt:lpstr>
      <vt:lpstr>7_xoserve templates</vt:lpstr>
      <vt:lpstr>Xoserve PowerPoint Template Clean</vt:lpstr>
      <vt:lpstr>Change Delivery Plan January 23 – April 24 </vt:lpstr>
      <vt:lpstr>Change Pipeline - Delivery Plan - January 2023 – May 2023</vt:lpstr>
      <vt:lpstr>Change Delivery Plan - June 2023 – February 2024</vt:lpstr>
      <vt:lpstr>PowerPoint Presentation</vt:lpstr>
      <vt:lpstr>Change Backlog – On Hold Details</vt:lpstr>
      <vt:lpstr>DSC Change Pack Consultation Plan  (2 month view)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Slide Deck</dc:title>
  <dc:creator>Simon Clements</dc:creator>
  <cp:revision>1</cp:revision>
  <cp:lastPrinted>2019-06-06T11:41:21Z</cp:lastPrinted>
  <dcterms:created xsi:type="dcterms:W3CDTF">2011-09-20T14:58:41Z</dcterms:created>
  <dcterms:modified xsi:type="dcterms:W3CDTF">2023-02-27T11:53:19Z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0x010100BE4A46900855F54F8B1B4A69CC14CF6B</vt:lpwstr>
  </property>
  <property fmtid="{D5CDD505-2E9C-101B-9397-08002B2CF9AE}" pid="5" name="Order">
    <vt:r8>56700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ComplianceAssetId">
    <vt:lpwstr/>
  </property>
  <property fmtid="{D5CDD505-2E9C-101B-9397-08002B2CF9AE}" pid="10" name="TaxKeyword">
    <vt:lpwstr/>
  </property>
  <property fmtid="{D5CDD505-2E9C-101B-9397-08002B2CF9AE}" pid="11" name="AuthorIds_UIVersion_512">
    <vt:lpwstr>350</vt:lpwstr>
  </property>
  <property fmtid="{D5CDD505-2E9C-101B-9397-08002B2CF9AE}" pid="12" name="AuthorIds_UIVersion_12">
    <vt:lpwstr>18</vt:lpwstr>
  </property>
  <property fmtid="{D5CDD505-2E9C-101B-9397-08002B2CF9AE}" pid="13" name="AuthorIds_UIVersion_516">
    <vt:lpwstr>53</vt:lpwstr>
  </property>
  <property fmtid="{D5CDD505-2E9C-101B-9397-08002B2CF9AE}" pid="14" name="AuthorIds_UIVersion_1">
    <vt:lpwstr>350</vt:lpwstr>
  </property>
  <property fmtid="{D5CDD505-2E9C-101B-9397-08002B2CF9AE}" pid="15" name="AuthorIds_UIVersion_11">
    <vt:lpwstr>350</vt:lpwstr>
  </property>
  <property fmtid="{D5CDD505-2E9C-101B-9397-08002B2CF9AE}" pid="16" name="MediaServiceImageTags">
    <vt:lpwstr/>
  </property>
</Properties>
</file>