
<file path=[Content_Types].xml><?xml version="1.0" encoding="utf-8"?>
<Types xmlns="http://schemas.openxmlformats.org/package/2006/content-types">
  <Default Extension="docx" ContentType="application/vnd.openxmlformats-officedocument.wordprocessingml.document"/>
  <Default Extension="jpeg" ContentType="image/jpeg"/>
  <Default Extension="png" ContentType="image/png"/>
  <Default Extension="rels" ContentType="application/vnd.openxmlformats-package.relationships+xml"/>
  <Default Extension="svg" ContentType="image/svg+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3690" r:id="rId5"/>
    <p:sldId id="3769" r:id="rId6"/>
    <p:sldId id="3778" r:id="rId7"/>
    <p:sldId id="3785" r:id="rId8"/>
    <p:sldId id="3779" r:id="rId9"/>
    <p:sldId id="3783" r:id="rId10"/>
    <p:sldId id="3786" r:id="rId11"/>
    <p:sldId id="3782" r:id="rId12"/>
    <p:sldId id="3784" r:id="rId13"/>
    <p:sldId id="3770" r:id="rId14"/>
    <p:sldId id="3787" r:id="rId15"/>
    <p:sldId id="2076137759"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D8901C-02A8-ED59-E30C-D4E8EBFE399E}" name="Sharon Dudley" initials="SD" userId="S::sharon.dudley@xoserve.com::6036b7f4-70ef-410e-a8f5-cb1704a64268" providerId="AD"/>
  <p188:author id="{88E5A260-AAA0-A4D6-2EEB-2CAB85B35EDF}" name="Simon Harris" initials="SH" userId="S::simon.harris@xoserve.com::141bd518-a903-4682-a1d6-6717e25c6057" providerId="AD"/>
  <p188:author id="{B3819DC6-A1E1-9E6F-81F7-4907833AB551}" name="Molly Haley1" initials="MH" userId="S::Molly.Haley1@xoserve.com::2264ca27-fef1-4fb9-96be-333087b5d2f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Rigby, James" initials="RJ [2]" lastIdx="2" clrIdx="6">
    <p:extLst>
      <p:ext uri="{19B8F6BF-5375-455C-9EA6-DF929625EA0E}">
        <p15:presenceInfo xmlns:p15="http://schemas.microsoft.com/office/powerpoint/2012/main" userId="S::james.rigby@xoserve.com::7ade5d71-70eb-452f-8090-262cd4d9bd62" providerId="AD"/>
      </p:ext>
    </p:extLst>
  </p:cmAuthor>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8" name="Molly Haley1" initials="MH" lastIdx="11" clrIdx="7">
    <p:extLst>
      <p:ext uri="{19B8F6BF-5375-455C-9EA6-DF929625EA0E}">
        <p15:presenceInfo xmlns:p15="http://schemas.microsoft.com/office/powerpoint/2012/main" userId="S::Molly.Haley1@xoserve.com::2264ca27-fef1-4fb9-96be-333087b5d2f3" providerId="AD"/>
      </p:ext>
    </p:extLst>
  </p:cmAuthor>
  <p:cmAuthor id="2" name="Chris Silk" initials="CS" lastIdx="5" clrIdx="1">
    <p:extLst>
      <p:ext uri="{19B8F6BF-5375-455C-9EA6-DF929625EA0E}">
        <p15:presenceInfo xmlns:p15="http://schemas.microsoft.com/office/powerpoint/2012/main" userId="S-1-5-21-4145888014-839675345-3125187760-5160" providerId="AD"/>
      </p:ext>
    </p:extLst>
  </p:cmAuthor>
  <p:cmAuthor id="9" name="David Addison" initials="DA" lastIdx="11" clrIdx="8">
    <p:extLst>
      <p:ext uri="{19B8F6BF-5375-455C-9EA6-DF929625EA0E}">
        <p15:presenceInfo xmlns:p15="http://schemas.microsoft.com/office/powerpoint/2012/main" userId="S::David.Addison@xoserve.com::ee1b6dd5-8768-45ca-bccb-45ed7b5e5885" providerId="AD"/>
      </p:ext>
    </p:extLst>
  </p:cmAuthor>
  <p:cmAuthor id="3" name="Tambe, Surfaraz" initials="TS" lastIdx="10" clrIdx="2">
    <p:extLst>
      <p:ext uri="{19B8F6BF-5375-455C-9EA6-DF929625EA0E}">
        <p15:presenceInfo xmlns:p15="http://schemas.microsoft.com/office/powerpoint/2012/main" userId="S::surfaraz.tambe@xoserve.com::21ae2c14-c22c-44a4-a0d0-23dd8613b14c" providerId="AD"/>
      </p:ext>
    </p:extLst>
  </p:cmAuthor>
  <p:cmAuthor id="4" name="Tracy OConnor" initials="TO" lastIdx="6" clrIdx="3">
    <p:extLst>
      <p:ext uri="{19B8F6BF-5375-455C-9EA6-DF929625EA0E}">
        <p15:presenceInfo xmlns:p15="http://schemas.microsoft.com/office/powerpoint/2012/main" userId="S::tracy.oconnor@xoserve.com::c165d205-f988-41c6-a790-ae0515e39fe0" providerId="AD"/>
      </p:ext>
    </p:extLst>
  </p:cmAuthor>
  <p:cmAuthor id="5" name="Rigby, James" initials="RJ" lastIdx="5" clrIdx="4">
    <p:extLst>
      <p:ext uri="{19B8F6BF-5375-455C-9EA6-DF929625EA0E}">
        <p15:presenceInfo xmlns:p15="http://schemas.microsoft.com/office/powerpoint/2012/main" userId="S-1-5-21-4145888014-839675345-3125187760-6243" providerId="AD"/>
      </p:ext>
    </p:extLst>
  </p:cmAuthor>
  <p:cmAuthor id="6" name="Orsler, Paul" initials="OP" lastIdx="15" clrIdx="5">
    <p:extLst>
      <p:ext uri="{19B8F6BF-5375-455C-9EA6-DF929625EA0E}">
        <p15:presenceInfo xmlns:p15="http://schemas.microsoft.com/office/powerpoint/2012/main" userId="S::paul.orsler@xoserve.com::0fe27abf-47b1-4035-89e4-039935425a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1927"/>
    <a:srgbClr val="024C90"/>
    <a:srgbClr val="BABBE1"/>
    <a:srgbClr val="FF9797"/>
    <a:srgbClr val="02549C"/>
    <a:srgbClr val="005AA5"/>
    <a:srgbClr val="689AD2"/>
    <a:srgbClr val="005DA2"/>
    <a:srgbClr val="0065B0"/>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980"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lly Haley1" userId="2264ca27-fef1-4fb9-96be-333087b5d2f3" providerId="ADAL" clId="{164112EE-3600-44C5-9FBC-E87DE48D9AB1}"/>
    <pc:docChg chg="custSel modSld">
      <pc:chgData name="Molly Haley1" userId="2264ca27-fef1-4fb9-96be-333087b5d2f3" providerId="ADAL" clId="{164112EE-3600-44C5-9FBC-E87DE48D9AB1}" dt="2023-02-27T16:00:43.445" v="2" actId="27636"/>
      <pc:docMkLst>
        <pc:docMk/>
      </pc:docMkLst>
      <pc:sldChg chg="modSp mod">
        <pc:chgData name="Molly Haley1" userId="2264ca27-fef1-4fb9-96be-333087b5d2f3" providerId="ADAL" clId="{164112EE-3600-44C5-9FBC-E87DE48D9AB1}" dt="2023-02-27T16:00:43.445" v="2" actId="27636"/>
        <pc:sldMkLst>
          <pc:docMk/>
          <pc:sldMk cId="2931624365" sldId="3769"/>
        </pc:sldMkLst>
        <pc:spChg chg="mod">
          <ac:chgData name="Molly Haley1" userId="2264ca27-fef1-4fb9-96be-333087b5d2f3" providerId="ADAL" clId="{164112EE-3600-44C5-9FBC-E87DE48D9AB1}" dt="2023-02-27T16:00:43.445" v="2" actId="27636"/>
          <ac:spMkLst>
            <pc:docMk/>
            <pc:sldMk cId="2931624365" sldId="3769"/>
            <ac:spMk id="3" creationId="{0B85589B-786C-4948-887F-E4E01ED2032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In Progress</c:v>
                </c:pt>
              </c:strCache>
            </c:strRef>
          </c:tx>
          <c:spPr>
            <a:solidFill>
              <a:schemeClr val="accent1"/>
            </a:solidFill>
            <a:ln>
              <a:noFill/>
            </a:ln>
            <a:effectLst/>
          </c:spPr>
          <c:invertIfNegative val="0"/>
          <c:dPt>
            <c:idx val="1"/>
            <c:invertIfNegative val="0"/>
            <c:bubble3D val="0"/>
            <c:spPr>
              <a:solidFill>
                <a:srgbClr val="0070C0"/>
              </a:solidFill>
              <a:ln>
                <a:noFill/>
              </a:ln>
              <a:effectLst/>
            </c:spPr>
            <c:extLst>
              <c:ext xmlns:c16="http://schemas.microsoft.com/office/drawing/2014/chart" uri="{C3380CC4-5D6E-409C-BE32-E72D297353CC}">
                <c16:uniqueId val="{00000004-41E5-44C5-8074-F95A5E605475}"/>
              </c:ext>
            </c:extLst>
          </c:dPt>
          <c:dPt>
            <c:idx val="3"/>
            <c:invertIfNegative val="0"/>
            <c:bubble3D val="0"/>
            <c:spPr>
              <a:solidFill>
                <a:srgbClr val="0070C0"/>
              </a:solidFill>
              <a:ln>
                <a:noFill/>
              </a:ln>
              <a:effectLst/>
            </c:spPr>
            <c:extLst>
              <c:ext xmlns:c16="http://schemas.microsoft.com/office/drawing/2014/chart" uri="{C3380CC4-5D6E-409C-BE32-E72D297353CC}">
                <c16:uniqueId val="{00000005-41E5-44C5-8074-F95A5E605475}"/>
              </c:ext>
            </c:extLst>
          </c:dPt>
          <c:dPt>
            <c:idx val="5"/>
            <c:invertIfNegative val="0"/>
            <c:bubble3D val="0"/>
            <c:spPr>
              <a:solidFill>
                <a:srgbClr val="0070C0"/>
              </a:solidFill>
              <a:ln>
                <a:noFill/>
              </a:ln>
              <a:effectLst/>
            </c:spPr>
            <c:extLst>
              <c:ext xmlns:c16="http://schemas.microsoft.com/office/drawing/2014/chart" uri="{C3380CC4-5D6E-409C-BE32-E72D297353CC}">
                <c16:uniqueId val="{00000006-41E5-44C5-8074-F95A5E605475}"/>
              </c:ext>
            </c:extLst>
          </c:dPt>
          <c:dPt>
            <c:idx val="7"/>
            <c:invertIfNegative val="0"/>
            <c:bubble3D val="0"/>
            <c:spPr>
              <a:solidFill>
                <a:srgbClr val="0070C0"/>
              </a:solidFill>
              <a:ln>
                <a:noFill/>
              </a:ln>
              <a:effectLst/>
            </c:spPr>
            <c:extLst>
              <c:ext xmlns:c16="http://schemas.microsoft.com/office/drawing/2014/chart" uri="{C3380CC4-5D6E-409C-BE32-E72D297353CC}">
                <c16:uniqueId val="{00000007-41E5-44C5-8074-F95A5E60547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Approved awaiting implementation</c:v>
                </c:pt>
                <c:pt idx="1">
                  <c:v>Consultation</c:v>
                </c:pt>
                <c:pt idx="2">
                  <c:v>Solution development </c:v>
                </c:pt>
                <c:pt idx="3">
                  <c:v>Party Impact Assessment</c:v>
                </c:pt>
                <c:pt idx="4">
                  <c:v>Final Assessment</c:v>
                </c:pt>
                <c:pt idx="5">
                  <c:v>New</c:v>
                </c:pt>
              </c:strCache>
            </c:strRef>
          </c:cat>
          <c:val>
            <c:numRef>
              <c:f>Sheet1!$B$2:$B$7</c:f>
              <c:numCache>
                <c:formatCode>General</c:formatCode>
                <c:ptCount val="6"/>
                <c:pt idx="0">
                  <c:v>4</c:v>
                </c:pt>
                <c:pt idx="1">
                  <c:v>1</c:v>
                </c:pt>
                <c:pt idx="2">
                  <c:v>3</c:v>
                </c:pt>
                <c:pt idx="3">
                  <c:v>1</c:v>
                </c:pt>
                <c:pt idx="4">
                  <c:v>2</c:v>
                </c:pt>
                <c:pt idx="5">
                  <c:v>1</c:v>
                </c:pt>
              </c:numCache>
            </c:numRef>
          </c:val>
          <c:extLst>
            <c:ext xmlns:c16="http://schemas.microsoft.com/office/drawing/2014/chart" uri="{C3380CC4-5D6E-409C-BE32-E72D297353CC}">
              <c16:uniqueId val="{00000000-41E5-44C5-8074-F95A5E605475}"/>
            </c:ext>
          </c:extLst>
        </c:ser>
        <c:dLbls>
          <c:dLblPos val="outEnd"/>
          <c:showLegendKey val="0"/>
          <c:showVal val="1"/>
          <c:showCatName val="0"/>
          <c:showSerName val="0"/>
          <c:showPercent val="0"/>
          <c:showBubbleSize val="0"/>
        </c:dLbls>
        <c:gapWidth val="219"/>
        <c:overlap val="-27"/>
        <c:axId val="430946960"/>
        <c:axId val="430951120"/>
      </c:barChart>
      <c:catAx>
        <c:axId val="430946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430951120"/>
        <c:crosses val="autoZero"/>
        <c:auto val="1"/>
        <c:lblAlgn val="ctr"/>
        <c:lblOffset val="100"/>
        <c:noMultiLvlLbl val="0"/>
      </c:catAx>
      <c:valAx>
        <c:axId val="43095112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30946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a:solidFill>
                  <a:srgbClr val="024C90"/>
                </a:solidFill>
              </a:rPr>
              <a:t>All Change</a:t>
            </a:r>
          </a:p>
        </c:rich>
      </c:tx>
      <c:layout>
        <c:manualLayout>
          <c:xMode val="edge"/>
          <c:yMode val="edge"/>
          <c:x val="0.36759902661792604"/>
          <c:y val="2.1431138825967342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All Change</c:v>
                </c:pt>
              </c:strCache>
            </c:strRef>
          </c:tx>
          <c:dPt>
            <c:idx val="0"/>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1-87BD-412D-B66A-2EDE4342A948}"/>
              </c:ext>
            </c:extLst>
          </c:dPt>
          <c:dPt>
            <c:idx val="1"/>
            <c:bubble3D val="0"/>
            <c:spPr>
              <a:solidFill>
                <a:schemeClr val="accent3">
                  <a:lumMod val="40000"/>
                  <a:lumOff val="60000"/>
                </a:schemeClr>
              </a:solidFill>
              <a:ln w="19050">
                <a:solidFill>
                  <a:schemeClr val="lt1"/>
                </a:solidFill>
              </a:ln>
              <a:effectLst/>
            </c:spPr>
            <c:extLst>
              <c:ext xmlns:c16="http://schemas.microsoft.com/office/drawing/2014/chart" uri="{C3380CC4-5D6E-409C-BE32-E72D297353CC}">
                <c16:uniqueId val="{00000003-87BD-412D-B66A-2EDE4342A948}"/>
              </c:ext>
            </c:extLst>
          </c:dPt>
          <c:dPt>
            <c:idx val="2"/>
            <c:bubble3D val="0"/>
            <c:spPr>
              <a:solidFill>
                <a:schemeClr val="accent6">
                  <a:lumMod val="60000"/>
                  <a:lumOff val="40000"/>
                </a:schemeClr>
              </a:solidFill>
              <a:ln w="19050">
                <a:solidFill>
                  <a:schemeClr val="lt1"/>
                </a:solidFill>
              </a:ln>
              <a:effectLst/>
            </c:spPr>
            <c:extLst>
              <c:ext xmlns:c16="http://schemas.microsoft.com/office/drawing/2014/chart" uri="{C3380CC4-5D6E-409C-BE32-E72D297353CC}">
                <c16:uniqueId val="{00000002-434A-4A6A-BFE5-A816150DF8F4}"/>
              </c:ext>
            </c:extLst>
          </c:dPt>
          <c:dPt>
            <c:idx val="3"/>
            <c:bubble3D val="0"/>
            <c:spPr>
              <a:solidFill>
                <a:schemeClr val="tx2">
                  <a:lumMod val="60000"/>
                  <a:lumOff val="40000"/>
                </a:schemeClr>
              </a:solidFill>
              <a:ln w="19050">
                <a:solidFill>
                  <a:schemeClr val="lt1"/>
                </a:solidFill>
              </a:ln>
              <a:effectLst/>
            </c:spPr>
            <c:extLst>
              <c:ext xmlns:c16="http://schemas.microsoft.com/office/drawing/2014/chart" uri="{C3380CC4-5D6E-409C-BE32-E72D297353CC}">
                <c16:uniqueId val="{00000007-87BD-412D-B66A-2EDE4342A948}"/>
              </c:ext>
            </c:extLst>
          </c:dPt>
          <c:dLbls>
            <c:dLbl>
              <c:idx val="0"/>
              <c:layout>
                <c:manualLayout>
                  <c:x val="-0.14844934232389609"/>
                  <c:y val="0.16377355667467478"/>
                </c:manualLayout>
              </c:layout>
              <c:tx>
                <c:rich>
                  <a:bodyPr/>
                  <a:lstStyle/>
                  <a:p>
                    <a:fld id="{D57A350C-DC3F-43F7-A38D-B5878CB09688}" type="CATEGORYNAME">
                      <a:rPr lang="en-US" b="1" smtClean="0">
                        <a:solidFill>
                          <a:schemeClr val="tx1"/>
                        </a:solidFill>
                      </a:rPr>
                      <a:pPr/>
                      <a:t>[CATEGORY NAME]</a:t>
                    </a:fld>
                    <a:endParaRPr lang="en-GB"/>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7BD-412D-B66A-2EDE4342A948}"/>
                </c:ext>
              </c:extLst>
            </c:dLbl>
            <c:dLbl>
              <c:idx val="1"/>
              <c:layout>
                <c:manualLayout>
                  <c:x val="-0.22711147797562256"/>
                  <c:y val="-0.21587231766235213"/>
                </c:manualLayout>
              </c:layout>
              <c:tx>
                <c:rich>
                  <a:bodyPr/>
                  <a:lstStyle/>
                  <a:p>
                    <a:fld id="{975E759A-AB59-46B2-8E71-393F8737D466}" type="CATEGORYNAME">
                      <a:rPr lang="en-US" b="1" smtClean="0">
                        <a:solidFill>
                          <a:schemeClr val="tx1"/>
                        </a:solidFill>
                      </a:rPr>
                      <a:pPr/>
                      <a:t>[CATEGORY NAME]</a:t>
                    </a:fld>
                    <a:endParaRPr lang="en-GB"/>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7BD-412D-B66A-2EDE4342A948}"/>
                </c:ext>
              </c:extLst>
            </c:dLbl>
            <c:dLbl>
              <c:idx val="2"/>
              <c:layout>
                <c:manualLayout>
                  <c:x val="0.23137763579644738"/>
                  <c:y val="-7.1944783036438004E-2"/>
                </c:manualLayout>
              </c:layout>
              <c:tx>
                <c:rich>
                  <a:bodyPr/>
                  <a:lstStyle/>
                  <a:p>
                    <a:fld id="{C275349B-CFEA-4D05-B40E-0549AEF16452}" type="CATEGORYNAME">
                      <a:rPr lang="en-US" b="1" smtClean="0">
                        <a:solidFill>
                          <a:schemeClr val="tx1"/>
                        </a:solidFill>
                      </a:rPr>
                      <a:pPr/>
                      <a:t>[CATEGORY NAME]</a:t>
                    </a:fld>
                    <a:endParaRPr lang="en-GB"/>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34A-4A6A-BFE5-A816150DF8F4}"/>
                </c:ext>
              </c:extLst>
            </c:dLbl>
            <c:dLbl>
              <c:idx val="3"/>
              <c:layout>
                <c:manualLayout>
                  <c:x val="0.12965063301995"/>
                  <c:y val="0.18527500763589785"/>
                </c:manualLayout>
              </c:layout>
              <c:tx>
                <c:rich>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fld id="{3CB61721-A43D-446A-AC7E-1C31508B5151}" type="CATEGORYNAME">
                      <a:rPr lang="en-US" b="1" smtClean="0">
                        <a:solidFill>
                          <a:schemeClr val="tx1"/>
                        </a:solidFill>
                      </a:rPr>
                      <a:pPr>
                        <a:defRPr b="1">
                          <a:solidFill>
                            <a:schemeClr val="tx1"/>
                          </a:solidFill>
                        </a:defRPr>
                      </a:pPr>
                      <a:t>[CATEGORY NAME]</a:t>
                    </a:fld>
                    <a:endParaRPr lang="en-GB"/>
                  </a:p>
                </c:rich>
              </c:tx>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87BD-412D-B66A-2EDE4342A94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Monitoring</c:v>
                </c:pt>
                <c:pt idx="1">
                  <c:v>Currently working on</c:v>
                </c:pt>
                <c:pt idx="2">
                  <c:v>Upcoming activity</c:v>
                </c:pt>
                <c:pt idx="3">
                  <c:v>XRN Changes</c:v>
                </c:pt>
              </c:strCache>
            </c:strRef>
          </c:cat>
          <c:val>
            <c:numRef>
              <c:f>Sheet1!$B$2:$B$5</c:f>
              <c:numCache>
                <c:formatCode>General</c:formatCode>
                <c:ptCount val="4"/>
                <c:pt idx="0">
                  <c:v>2</c:v>
                </c:pt>
                <c:pt idx="1">
                  <c:v>5</c:v>
                </c:pt>
                <c:pt idx="2">
                  <c:v>3</c:v>
                </c:pt>
                <c:pt idx="3">
                  <c:v>2</c:v>
                </c:pt>
              </c:numCache>
            </c:numRef>
          </c:val>
          <c:extLst>
            <c:ext xmlns:c16="http://schemas.microsoft.com/office/drawing/2014/chart" uri="{C3380CC4-5D6E-409C-BE32-E72D297353CC}">
              <c16:uniqueId val="{00000000-434A-4A6A-BFE5-A816150DF8F4}"/>
            </c:ext>
          </c:extLst>
        </c:ser>
        <c:dLbls>
          <c:dLblPos val="in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0.5652</cdr:x>
      <cdr:y>0.34136</cdr:y>
    </cdr:from>
    <cdr:to>
      <cdr:x>0.61955</cdr:x>
      <cdr:y>0.41011</cdr:y>
    </cdr:to>
    <cdr:sp macro="" textlink="">
      <cdr:nvSpPr>
        <cdr:cNvPr id="2" name="TextBox 1">
          <a:extLst xmlns:a="http://schemas.openxmlformats.org/drawingml/2006/main">
            <a:ext uri="{FF2B5EF4-FFF2-40B4-BE49-F238E27FC236}">
              <a16:creationId xmlns:a16="http://schemas.microsoft.com/office/drawing/2014/main" id="{233E2470-38A2-472C-8831-301D37D5C2A1}"/>
            </a:ext>
          </a:extLst>
        </cdr:cNvPr>
        <cdr:cNvSpPr txBox="1"/>
      </cdr:nvSpPr>
      <cdr:spPr>
        <a:xfrm xmlns:a="http://schemas.openxmlformats.org/drawingml/2006/main">
          <a:off x="2636178" y="1213721"/>
          <a:ext cx="253497" cy="24444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dirty="0">
              <a:solidFill>
                <a:schemeClr val="tx1"/>
              </a:solidFill>
            </a:rPr>
            <a:t>5</a:t>
          </a:r>
          <a:endParaRPr lang="en-GB" sz="1100" dirty="0">
            <a:solidFill>
              <a:schemeClr val="tx1"/>
            </a:solidFill>
          </a:endParaRPr>
        </a:p>
      </cdr:txBody>
    </cdr:sp>
  </cdr:relSizeAnchor>
  <cdr:relSizeAnchor xmlns:cdr="http://schemas.openxmlformats.org/drawingml/2006/chartDrawing">
    <cdr:from>
      <cdr:x>0.5652</cdr:x>
      <cdr:y>0.75127</cdr:y>
    </cdr:from>
    <cdr:to>
      <cdr:x>0.6199</cdr:x>
      <cdr:y>0.8272</cdr:y>
    </cdr:to>
    <cdr:sp macro="" textlink="">
      <cdr:nvSpPr>
        <cdr:cNvPr id="3" name="TextBox 2">
          <a:extLst xmlns:a="http://schemas.openxmlformats.org/drawingml/2006/main">
            <a:ext uri="{FF2B5EF4-FFF2-40B4-BE49-F238E27FC236}">
              <a16:creationId xmlns:a16="http://schemas.microsoft.com/office/drawing/2014/main" id="{7A96E089-8C77-4176-86B3-8A93D3A0A374}"/>
            </a:ext>
          </a:extLst>
        </cdr:cNvPr>
        <cdr:cNvSpPr txBox="1"/>
      </cdr:nvSpPr>
      <cdr:spPr>
        <a:xfrm xmlns:a="http://schemas.openxmlformats.org/drawingml/2006/main">
          <a:off x="2636178" y="2671188"/>
          <a:ext cx="255146" cy="2699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dirty="0">
              <a:solidFill>
                <a:schemeClr val="tx1"/>
              </a:solidFill>
            </a:rPr>
            <a:t>7</a:t>
          </a:r>
          <a:endParaRPr lang="en-GB" sz="1100" dirty="0">
            <a:solidFill>
              <a:schemeClr val="tx1"/>
            </a:solidFill>
          </a:endParaRPr>
        </a:p>
      </cdr:txBody>
    </cdr:sp>
  </cdr:relSizeAnchor>
  <cdr:relSizeAnchor xmlns:cdr="http://schemas.openxmlformats.org/drawingml/2006/chartDrawing">
    <cdr:from>
      <cdr:x>0.30331</cdr:x>
      <cdr:y>0.67145</cdr:y>
    </cdr:from>
    <cdr:to>
      <cdr:x>0.35572</cdr:x>
      <cdr:y>0.73693</cdr:y>
    </cdr:to>
    <cdr:sp macro="" textlink="">
      <cdr:nvSpPr>
        <cdr:cNvPr id="4" name="TextBox 3">
          <a:extLst xmlns:a="http://schemas.openxmlformats.org/drawingml/2006/main">
            <a:ext uri="{FF2B5EF4-FFF2-40B4-BE49-F238E27FC236}">
              <a16:creationId xmlns:a16="http://schemas.microsoft.com/office/drawing/2014/main" id="{4DF0D442-90BD-40F7-8CCD-44156E06394A}"/>
            </a:ext>
          </a:extLst>
        </cdr:cNvPr>
        <cdr:cNvSpPr txBox="1"/>
      </cdr:nvSpPr>
      <cdr:spPr>
        <a:xfrm xmlns:a="http://schemas.openxmlformats.org/drawingml/2006/main">
          <a:off x="1414672" y="2387387"/>
          <a:ext cx="244444" cy="2328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dirty="0">
              <a:solidFill>
                <a:schemeClr val="tx1"/>
              </a:solidFill>
            </a:rPr>
            <a:t>2</a:t>
          </a:r>
          <a:endParaRPr lang="en-GB" sz="1100" dirty="0">
            <a:solidFill>
              <a:schemeClr val="tx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27/02/2023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2</a:t>
            </a:fld>
            <a:endParaRPr lang="en-GB"/>
          </a:p>
        </p:txBody>
      </p:sp>
    </p:spTree>
    <p:extLst>
      <p:ext uri="{BB962C8B-B14F-4D97-AF65-F5344CB8AC3E}">
        <p14:creationId xmlns:p14="http://schemas.microsoft.com/office/powerpoint/2010/main" val="2922016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11</a:t>
            </a:fld>
            <a:endParaRPr lang="en-GB"/>
          </a:p>
        </p:txBody>
      </p:sp>
    </p:spTree>
    <p:extLst>
      <p:ext uri="{BB962C8B-B14F-4D97-AF65-F5344CB8AC3E}">
        <p14:creationId xmlns:p14="http://schemas.microsoft.com/office/powerpoint/2010/main" val="852811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2053834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4</a:t>
            </a:fld>
            <a:endParaRPr lang="en-GB"/>
          </a:p>
        </p:txBody>
      </p:sp>
    </p:spTree>
    <p:extLst>
      <p:ext uri="{BB962C8B-B14F-4D97-AF65-F5344CB8AC3E}">
        <p14:creationId xmlns:p14="http://schemas.microsoft.com/office/powerpoint/2010/main" val="820224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5</a:t>
            </a:fld>
            <a:endParaRPr lang="en-GB"/>
          </a:p>
        </p:txBody>
      </p:sp>
    </p:spTree>
    <p:extLst>
      <p:ext uri="{BB962C8B-B14F-4D97-AF65-F5344CB8AC3E}">
        <p14:creationId xmlns:p14="http://schemas.microsoft.com/office/powerpoint/2010/main" val="2246061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6</a:t>
            </a:fld>
            <a:endParaRPr lang="en-GB"/>
          </a:p>
        </p:txBody>
      </p:sp>
    </p:spTree>
    <p:extLst>
      <p:ext uri="{BB962C8B-B14F-4D97-AF65-F5344CB8AC3E}">
        <p14:creationId xmlns:p14="http://schemas.microsoft.com/office/powerpoint/2010/main" val="1828878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7</a:t>
            </a:fld>
            <a:endParaRPr lang="en-GB"/>
          </a:p>
        </p:txBody>
      </p:sp>
    </p:spTree>
    <p:extLst>
      <p:ext uri="{BB962C8B-B14F-4D97-AF65-F5344CB8AC3E}">
        <p14:creationId xmlns:p14="http://schemas.microsoft.com/office/powerpoint/2010/main" val="3375762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8</a:t>
            </a:fld>
            <a:endParaRPr lang="en-GB"/>
          </a:p>
        </p:txBody>
      </p:sp>
    </p:spTree>
    <p:extLst>
      <p:ext uri="{BB962C8B-B14F-4D97-AF65-F5344CB8AC3E}">
        <p14:creationId xmlns:p14="http://schemas.microsoft.com/office/powerpoint/2010/main" val="1140445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9</a:t>
            </a:fld>
            <a:endParaRPr lang="en-GB"/>
          </a:p>
        </p:txBody>
      </p:sp>
    </p:spTree>
    <p:extLst>
      <p:ext uri="{BB962C8B-B14F-4D97-AF65-F5344CB8AC3E}">
        <p14:creationId xmlns:p14="http://schemas.microsoft.com/office/powerpoint/2010/main" val="3716345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10</a:t>
            </a:fld>
            <a:endParaRPr lang="en-GB"/>
          </a:p>
        </p:txBody>
      </p:sp>
    </p:spTree>
    <p:extLst>
      <p:ext uri="{BB962C8B-B14F-4D97-AF65-F5344CB8AC3E}">
        <p14:creationId xmlns:p14="http://schemas.microsoft.com/office/powerpoint/2010/main" val="27035749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450503" y="4447449"/>
            <a:ext cx="8239126" cy="238867"/>
          </a:xfrm>
          <a:prstGeom prst="rect">
            <a:avLst/>
          </a:prstGeom>
        </p:spPr>
        <p:txBody>
          <a:bodyPr lIns="45719" tIns="45719" rIns="45719" bIns="45719"/>
          <a:lstStyle>
            <a:lvl1pPr marL="0" indent="0" defTabSz="309563">
              <a:lnSpc>
                <a:spcPct val="100000"/>
              </a:lnSpc>
              <a:spcBef>
                <a:spcPts val="0"/>
              </a:spcBef>
              <a:buSzTx/>
              <a:buNone/>
              <a:defRPr sz="1350" b="1"/>
            </a:lvl1pPr>
          </a:lstStyle>
          <a:p>
            <a:r>
              <a:t>Author and Date</a:t>
            </a:r>
          </a:p>
        </p:txBody>
      </p:sp>
      <p:sp>
        <p:nvSpPr>
          <p:cNvPr id="12" name="Presentation Title"/>
          <p:cNvSpPr txBox="1">
            <a:spLocks noGrp="1"/>
          </p:cNvSpPr>
          <p:nvPr>
            <p:ph type="title" hasCustomPrompt="1"/>
          </p:nvPr>
        </p:nvSpPr>
        <p:spPr>
          <a:xfrm>
            <a:off x="452436" y="965622"/>
            <a:ext cx="8239127" cy="1743075"/>
          </a:xfrm>
          <a:prstGeom prst="rect">
            <a:avLst/>
          </a:prstGeom>
        </p:spPr>
        <p:txBody>
          <a:bodyPr anchor="b"/>
          <a:lstStyle>
            <a:lvl1pPr>
              <a:defRPr sz="4350" spc="-87"/>
            </a:lvl1pPr>
          </a:lstStyle>
          <a:p>
            <a:r>
              <a:t>Presentation Title</a:t>
            </a:r>
          </a:p>
        </p:txBody>
      </p:sp>
      <p:sp>
        <p:nvSpPr>
          <p:cNvPr id="13" name="Body Level One…"/>
          <p:cNvSpPr txBox="1">
            <a:spLocks noGrp="1"/>
          </p:cNvSpPr>
          <p:nvPr>
            <p:ph type="body" sz="quarter" idx="1" hasCustomPrompt="1"/>
          </p:nvPr>
        </p:nvSpPr>
        <p:spPr>
          <a:xfrm>
            <a:off x="450504" y="2708697"/>
            <a:ext cx="8239125" cy="714375"/>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0" sz="1800" b="0" i="0" u="none" strike="noStrike" kern="1200" cap="none" spc="0" normalizeH="0" baseline="0" noProof="0">
                <a:ln>
                  <a:noFill/>
                </a:ln>
                <a:solidFill>
                  <a:prstClr val="black"/>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sz="18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901234570"/>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0" sz="1800" b="0" i="0" u="none" strike="noStrike" kern="1200" cap="none" spc="0" normalizeH="0" baseline="0" noProof="0">
                <a:ln>
                  <a:noFill/>
                </a:ln>
                <a:solidFill>
                  <a:prstClr val="black"/>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sz="18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426483689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79" r:id="rId10"/>
    <p:sldLayoutId id="2147483680" r:id="rId11"/>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recportal.co.uk/group/guest/-/amendments-to-sample-access-agreement-appended-to-the-qualification-and-maintenance-schedule-9-to-the-code" TargetMode="External"/><Relationship Id="rId13" Type="http://schemas.openxmlformats.org/officeDocument/2006/relationships/hyperlink" Target="https://recportal.co.uk/group/guest/-/formalising-the-submission-of-ppmip-unallocated-transaction-report-utr-files" TargetMode="External"/><Relationship Id="rId3" Type="http://schemas.openxmlformats.org/officeDocument/2006/relationships/hyperlink" Target="https://recportal.co.uk/group/guest/-/intellectual-property-rights-and-services-data-main-body-changes" TargetMode="External"/><Relationship Id="rId7" Type="http://schemas.openxmlformats.org/officeDocument/2006/relationships/hyperlink" Target="https://recportal.co.uk/group/guest/-/rec-main-body-data-protection-changes-and-development-of-a-rec-data-protection-schedule." TargetMode="External"/><Relationship Id="rId12" Type="http://schemas.openxmlformats.org/officeDocument/2006/relationships/hyperlink" Target="https://recportal.co.uk/group/guest/-/css-market-message-retry-strategy?p_l_back_url=%2Fsearch%3Fp_l_back_url%3D%252Fsearch%253Fp_l_back_url%253D%25252Fsearch%25253Fp_l_back_url%25253D%2525252Fsearch%2525253Fp_l_back_url%2525253D%252525252Fsearch%252525253Fp_l_back_url%252525253D%25252525252Fsearch%25252525253Fp_l_back_url%25252525253D%2525252525252Fsearch%2525252525253Fp_l_back_url%2525252525253D%252525252525252Fsearch%252525252525253Fp_l_back_url%252525252525253D%25252525252525252Fsearch%25252525252525253Fp_l_back_url%25252525252525253D%2525252525252525252Fsearch%2525252525252525253Fq%2525252525252525253DR0030%252525252525252526q%25252525252525253DR0025%2525252525252526q%252525252525253DR0016%25252525252526q%2525252525253DR0052%252525252526q%25252525253DR0055%2525252526q%252525253DR0067%25252526q%2525253DR0070%252526q%25253DR0074%2526q%253DR0080%26q%3DR0081" TargetMode="External"/><Relationship Id="rId2" Type="http://schemas.openxmlformats.org/officeDocument/2006/relationships/notesSlide" Target="../notesSlides/notesSlide9.xml"/><Relationship Id="rId16" Type="http://schemas.openxmlformats.org/officeDocument/2006/relationships/hyperlink" Target="https://recportal.co.uk/group/guest/-/map-gas-portfolio-dashboard" TargetMode="External"/><Relationship Id="rId1" Type="http://schemas.openxmlformats.org/officeDocument/2006/relationships/slideLayout" Target="../slideLayouts/slideLayout6.xml"/><Relationship Id="rId6" Type="http://schemas.openxmlformats.org/officeDocument/2006/relationships/hyperlink" Target="https://recportal.co.uk/group/guest/-/maintenance-of-qualification-schedule-change" TargetMode="External"/><Relationship Id="rId11" Type="http://schemas.openxmlformats.org/officeDocument/2006/relationships/hyperlink" Target="https://recportal.co.uk/group/guest/-/improvements-to-failed-to-deliver-css-messages?p_l_back_url=%2Fsearch%3Fp_l_back_url%3D%252Fsearch%253Fp_l_back_url%253D%25252Fsearch%25253Fp_l_back_url%25253D%2525252Fsearch%2525253Fp_l_back_url%2525253D%252525252Fsearch%252525253Fp_l_back_url%252525253D%25252525252Fsearch%25252525253Fp_l_back_url%25252525253D%2525252525252Fsearch%2525252525253Fp_l_back_url%2525252525253D%252525252525252Fsearch%252525252525253Fp_l_back_url%252525252525253D%25252525252525252Fsearch%25252525252525253Fq%25252525252525253DR0030%2525252525252526q%252525252525253DR0025%25252525252526q%2525252525253DR0016%252525252526q%25252525253DR0052%2525252526q%252525253DR0055%25252526q%2525253DR0067%252526q%25253DR0070%2526q%253DR0074%26q%3DR0080" TargetMode="External"/><Relationship Id="rId5" Type="http://schemas.openxmlformats.org/officeDocument/2006/relationships/hyperlink" Target="https://recportal.co.uk/group/guest/-/ees/ges-additional-service-request-for-housing-associations-to-be-added-to-the-data-access-matrix" TargetMode="External"/><Relationship Id="rId15" Type="http://schemas.openxmlformats.org/officeDocument/2006/relationships/hyperlink" Target="https://recportal.co.uk/group/guest/-/switching-programme-designation-of-the-steady-state-commencement-date" TargetMode="External"/><Relationship Id="rId10" Type="http://schemas.openxmlformats.org/officeDocument/2006/relationships/hyperlink" Target="https://recportal.co.uk/group/guest/-/enabling-software-product-qualification?p_l_back_url=%2Fsearch%3Fq%3DR0075" TargetMode="External"/><Relationship Id="rId4" Type="http://schemas.openxmlformats.org/officeDocument/2006/relationships/hyperlink" Target="https://recportal.co.uk/group/guest/-/switch-request-objections-additional" TargetMode="External"/><Relationship Id="rId9" Type="http://schemas.openxmlformats.org/officeDocument/2006/relationships/hyperlink" Target="https://recportal.co.uk/group/guest/-/dcc-access-to-ees-and-ges" TargetMode="External"/><Relationship Id="rId14" Type="http://schemas.openxmlformats.org/officeDocument/2006/relationships/hyperlink" Target="https://recportal.co.uk/group/guest/-/housekeeping-changes-to-the-approved-legal-text-for-r0047"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recportal.co.uk/group/guest/-/css-message-regeneration-functionality" TargetMode="External"/><Relationship Id="rId3" Type="http://schemas.openxmlformats.org/officeDocument/2006/relationships/hyperlink" Target="https://recportal.co.uk/group/guest/-/removal-of-pre-covid-aq-value-from-data-access-matrix?p_l_back_url=%2Fsearch%3Fp_l_back_url%3D%252Fsearch%253Fq%253DR0088%26q%3DR0089" TargetMode="External"/><Relationship Id="rId7" Type="http://schemas.openxmlformats.org/officeDocument/2006/relationships/hyperlink" Target="https://recportal.co.uk/group/guest/-/changes-to-allow-dnos/-to-reinstate-disconnected-mpans"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hyperlink" Target="https://recportal.co.uk/group/guest/-/clarify-obligations-on-meter-exchanges-that-occur-close-to-cos-gas-only" TargetMode="External"/><Relationship Id="rId5" Type="http://schemas.openxmlformats.org/officeDocument/2006/relationships/hyperlink" Target="https://recportal.co.uk/group/guest/-/uplift-to-css-maximum-demand-volumes-during-mhhs-migration-period" TargetMode="External"/><Relationship Id="rId4" Type="http://schemas.openxmlformats.org/officeDocument/2006/relationships/hyperlink" Target="https://recportal.co.uk/group/guest/-/dcc-service-level-agreements-for-the-switching-incentive-regime" TargetMode="External"/><Relationship Id="rId9" Type="http://schemas.openxmlformats.org/officeDocument/2006/relationships/hyperlink" Target="https://recportal.co.uk/group/guest/-/consequential-change-for-css-smart-meter-data-retriever-appointments"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svg"/><Relationship Id="rId3" Type="http://schemas.openxmlformats.org/officeDocument/2006/relationships/image" Target="../media/image7.svg"/><Relationship Id="rId7" Type="http://schemas.openxmlformats.org/officeDocument/2006/relationships/image" Target="../media/image11.sv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svg"/><Relationship Id="rId5" Type="http://schemas.openxmlformats.org/officeDocument/2006/relationships/image" Target="../media/image9.sv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svg"/></Relationships>
</file>

<file path=ppt/slides/_rels/slide2.xml.rels><?xml version="1.0" encoding="UTF-8" standalone="yes"?>
<Relationships xmlns="http://schemas.openxmlformats.org/package/2006/relationships"><Relationship Id="rId3" Type="http://schemas.openxmlformats.org/officeDocument/2006/relationships/hyperlink" Target="https://recportal.co.uk/recporta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hyperlink" Target="https://recportal.co.uk/group/guest/-/service-provider-performance-charges-erds-grds-dcc-?p_l_back_url=%2Fsearch%3Fq%3DService%2BProvider%2BPerformance%2BCharges%2B%2528DCC%2529" TargetMode="External"/><Relationship Id="rId7"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package" Target="../embeddings/Microsoft_Word_Document.docx"/><Relationship Id="rId5" Type="http://schemas.openxmlformats.org/officeDocument/2006/relationships/hyperlink" Target="https://recportal.co.uk/group/guest/-/ges-service-definition-document" TargetMode="External"/><Relationship Id="rId4" Type="http://schemas.openxmlformats.org/officeDocument/2006/relationships/hyperlink" Target="https://recportal.co.uk/group/guest/-/metering-code-of-practice-consolidation-review" TargetMode="External"/></Relationships>
</file>

<file path=ppt/slides/_rels/slide5.xml.rels><?xml version="1.0" encoding="UTF-8" standalone="yes"?>
<Relationships xmlns="http://schemas.openxmlformats.org/package/2006/relationships"><Relationship Id="rId8" Type="http://schemas.openxmlformats.org/officeDocument/2006/relationships/package" Target="../embeddings/Microsoft_Word_Document2.docx"/><Relationship Id="rId3" Type="http://schemas.openxmlformats.org/officeDocument/2006/relationships/hyperlink" Target="https://recportal.co.uk/group/guest/-/rec-service-definition-switching-operator-document-outage-notification-leadtime-amendment" TargetMode="External"/><Relationship Id="rId7" Type="http://schemas.openxmlformats.org/officeDocument/2006/relationships/hyperlink" Target="https://www.xoserve.com/change/change-proposals/xrn-5567-implementation-of-resend-functionality-for-messages-from-css-to-grda-rec-cp-r0067/"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hyperlink" Target="https://recportal.co.uk/group/guest/-/introduction-of-css-refresh-functionality" TargetMode="External"/><Relationship Id="rId5" Type="http://schemas.openxmlformats.org/officeDocument/2006/relationships/hyperlink" Target="https://recportal.co.uk/group/guest/-/addition-of-key-information-to-all-service-now-tickets" TargetMode="External"/><Relationship Id="rId4" Type="http://schemas.openxmlformats.org/officeDocument/2006/relationships/hyperlink" Target="https://www.xoserve.com/change/customer-change-register/xrn-5595-changes-to-the-rec-switching-operator-outage-notification-lead-time-r0055/" TargetMode="External"/><Relationship Id="rId9"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hyperlink" Target="https://recportal.co.uk/group/guest/-/provision-of-enduring-test-environments"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hyperlink" Target="https://recportal.co.uk/group/guest/-/introduction-of-a-housekeeping-change-proposal-process?p_l_back_url=%2Fsearch%3Fp_l_back_url%3D%252Fsearch%253Fp_l_back_url%253D%25252Fsearch%25253Fp_l_back_url%25253D%2525252Fsearch%2525253Fp_l_back_url%2525253D%252525252Fsearch%252525253Fp_l_back_url%252525253D%25252525252Fsearch%25252525253Fp_l_back_url%25252525253D%2525252525252Fsearch%2525252525253Fp_l_back_url%2525252525253D%252525252525252Fsearch%252525252525253Fp_p_lifecycle%252525252525253D0%2525252525252526p_p_mode%252525252525253Dview%2525252525252526_com_liferay_my_account_web_portlet_MyAccountPortlet_p_u_i_d%252525252525253D446279015%2525252525252526_com_liferay_my_account_web_portlet_MyAccountPortlet_mvcRenderCommandName%252525252525253D%25252525252525252Fusers_admin%25252525252525252Fedit_user%2525252525252526_com_liferay_my_account_web_portlet_MyAccountPortlet_screenNavigationCategoryKey%252525252525253Dgeneral%2525252525252526_com_liferay_my_account_web_portlet_MyAccountPortlet_screenNavigationEntryKey%252525252525253Droles%2525252525252526p_p_auth%252525252525253DDt7fs3Ke%2525252525252526q%252525252525253DR0074%25252525252526q%2525252525253DR0048%252525252526q%25252525253DR0074%2525252526q%252525253DR0063%25252526q%2525253Dr0070%252526q%25253DR0025%2526q%253DR0074%26q%3DR0073"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recportal.co.uk/group/guest/-/release-of-community-view-data-items-to-mems?p_l_back_url=%2Fsearch%3Fq%3DR0074" TargetMode="External"/><Relationship Id="rId7"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package" Target="../embeddings/Microsoft_Word_Document3.docx"/><Relationship Id="rId5" Type="http://schemas.openxmlformats.org/officeDocument/2006/relationships/hyperlink" Target="https://www.xoserve.com/change/customer-change-register/xrn-5236-reporting-valid-confirmed-theft-of-gas-into-central-systems-modification-0734/" TargetMode="External"/><Relationship Id="rId4" Type="http://schemas.openxmlformats.org/officeDocument/2006/relationships/hyperlink" Target="https://recportal.co.uk/group/guest/-/clarifications-to-the-theft-detection-incentive-schemes?p_l_back_url=%2Fsearch%3Fp_l_back_url%3D%252Fsearch%253Fp_l_back_url%253D%25252Fsearch%25253Fp_l_back_url%25253D%2525252Fsearch%2525253Fp_l_back_url%2525253D%252525252Fsearch%252525253Fp_l_back_url%252525253D%25252525252Fsearch%25252525253Fp_l_back_url%25252525253D%2525252525252Fsearch%2525252525253Fp_l_back_url%2525252525253D%252525252525252Fsearch%252525252525253Fp_l_back_url%252525252525253D%25252525252525252Fsearch%25252525252525253Fp_l_back_url%25252525252525253D%2525252525252525252Fsearch%2525252525252525253Fp_l_back_url%2525252525252525253D%252525252525252525252Fsearch%252525252525252525253Fp_p_lifecycle%252525252525252525253D0%2525252525252525252526p_p_mode%252525252525252525253Dview%2525252525252525252526_com_liferay_my_account_web_portlet_MyAccountPortlet_p_u_i_d%252525252525252525253D446279015%2525252525252525252526_com_liferay_my_account_web_portlet_MyAccountPortlet_mvcRenderCommandName%252525252525252525253D%25252525252525252525252Fusers_admin%25252525252525252525252Fedit_user%2525252525252525252526_com_liferay_my_account_web_portlet_MyAccountPortlet_screenNavigationCategoryKey%252525252525252525253Dgeneral%2525252525252525252526_com_liferay_my_account_web_portlet_MyAccountPortlet_screenNavigationEntryKey%252525252525252525253Droles%2525252525252525252526p_p_auth%252525252525252525253DDt7fs3Ke%2525252525252525252526q%252525252525252525253DR0074%25252525252525252526q%2525252525252525253DR0048%252525252525252526q%25252525252525253DR0074%2525252525252526q%252525252525253DR0063%25252525252526q%2525252525253Dr0070%252525252526q%25252525253DR0025%2525252526q%252525253DR0074%25252526q%2525253DR0073%252526q%25253DR0074%2526q%253DR0048%26q%3DR0091"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xoserve.com/change/customer-change-register/xrn-5186-modification-0701-aligning-capacity-booking-under-the-unc-and-arrangements-set-out-in-relevant-nexas/"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xoserve.com/change/customer-change-register/xrn-5535a-processing-of-css-switch-requests-received-in-time-period-5/"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hyperlink" Target="https://www.xoserve.com/change/customer-change-register/xrn-5546-resolution-of-address-interactions-between-dcc-and-cd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1329" y="1812131"/>
            <a:ext cx="7772400" cy="1102519"/>
          </a:xfrm>
        </p:spPr>
        <p:txBody>
          <a:bodyPr>
            <a:normAutofit/>
          </a:bodyPr>
          <a:lstStyle/>
          <a:p>
            <a:r>
              <a:rPr lang="en-GB">
                <a:latin typeface="Arial"/>
                <a:cs typeface="Arial"/>
              </a:rPr>
              <a:t>REC Change</a:t>
            </a:r>
            <a:endParaRPr lang="en-GB"/>
          </a:p>
        </p:txBody>
      </p:sp>
      <p:sp>
        <p:nvSpPr>
          <p:cNvPr id="3" name="Subtitle 2"/>
          <p:cNvSpPr>
            <a:spLocks noGrp="1"/>
          </p:cNvSpPr>
          <p:nvPr>
            <p:ph type="subTitle" idx="1"/>
          </p:nvPr>
        </p:nvSpPr>
        <p:spPr>
          <a:xfrm>
            <a:off x="1237129" y="2926612"/>
            <a:ext cx="6400800" cy="1314450"/>
          </a:xfrm>
        </p:spPr>
        <p:txBody>
          <a:bodyPr vert="horz" lIns="91440" tIns="45720" rIns="91440" bIns="45720" rtlCol="0" anchor="t">
            <a:normAutofit/>
          </a:bodyPr>
          <a:lstStyle/>
          <a:p>
            <a:r>
              <a:rPr lang="en-GB">
                <a:latin typeface="Arial"/>
                <a:cs typeface="Arial"/>
              </a:rPr>
              <a:t> 8</a:t>
            </a:r>
            <a:r>
              <a:rPr lang="en-GB" baseline="30000">
                <a:latin typeface="Arial"/>
                <a:cs typeface="Arial"/>
              </a:rPr>
              <a:t>th</a:t>
            </a:r>
            <a:r>
              <a:rPr lang="en-GB">
                <a:latin typeface="Arial"/>
                <a:cs typeface="Arial"/>
              </a:rPr>
              <a:t> March 2023</a:t>
            </a:r>
            <a:endParaRPr lang="en-GB"/>
          </a:p>
        </p:txBody>
      </p:sp>
    </p:spTree>
    <p:extLst>
      <p:ext uri="{BB962C8B-B14F-4D97-AF65-F5344CB8AC3E}">
        <p14:creationId xmlns:p14="http://schemas.microsoft.com/office/powerpoint/2010/main" val="2398315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78C3F-E0FA-4B29-9B87-B69AD5F7FFB6}"/>
              </a:ext>
            </a:extLst>
          </p:cNvPr>
          <p:cNvSpPr>
            <a:spLocks noGrp="1"/>
          </p:cNvSpPr>
          <p:nvPr>
            <p:ph type="title"/>
          </p:nvPr>
        </p:nvSpPr>
        <p:spPr>
          <a:xfrm>
            <a:off x="978011" y="176577"/>
            <a:ext cx="7187978" cy="439778"/>
          </a:xfrm>
        </p:spPr>
        <p:txBody>
          <a:bodyPr>
            <a:normAutofit/>
          </a:bodyPr>
          <a:lstStyle/>
          <a:p>
            <a:r>
              <a:rPr lang="en-GB" sz="2000">
                <a:latin typeface="Arial"/>
                <a:cs typeface="Arial"/>
              </a:rPr>
              <a:t>(Gas) REC Change Pipeline - Under Prioritisation Review</a:t>
            </a:r>
          </a:p>
        </p:txBody>
      </p:sp>
      <p:graphicFrame>
        <p:nvGraphicFramePr>
          <p:cNvPr id="3" name="Table 3">
            <a:extLst>
              <a:ext uri="{FF2B5EF4-FFF2-40B4-BE49-F238E27FC236}">
                <a16:creationId xmlns:a16="http://schemas.microsoft.com/office/drawing/2014/main" id="{4A0885CD-C12F-4105-9D5D-9DA779802850}"/>
              </a:ext>
            </a:extLst>
          </p:cNvPr>
          <p:cNvGraphicFramePr>
            <a:graphicFrameLocks noGrp="1"/>
          </p:cNvGraphicFramePr>
          <p:nvPr>
            <p:extLst>
              <p:ext uri="{D42A27DB-BD31-4B8C-83A1-F6EECF244321}">
                <p14:modId xmlns:p14="http://schemas.microsoft.com/office/powerpoint/2010/main" val="215714402"/>
              </p:ext>
            </p:extLst>
          </p:nvPr>
        </p:nvGraphicFramePr>
        <p:xfrm>
          <a:off x="245889" y="616355"/>
          <a:ext cx="8652222" cy="4087367"/>
        </p:xfrm>
        <a:graphic>
          <a:graphicData uri="http://schemas.openxmlformats.org/drawingml/2006/table">
            <a:tbl>
              <a:tblPr firstRow="1" bandRow="1">
                <a:tableStyleId>{5C22544A-7EE6-4342-B048-85BDC9FD1C3A}</a:tableStyleId>
              </a:tblPr>
              <a:tblGrid>
                <a:gridCol w="704573">
                  <a:extLst>
                    <a:ext uri="{9D8B030D-6E8A-4147-A177-3AD203B41FA5}">
                      <a16:colId xmlns:a16="http://schemas.microsoft.com/office/drawing/2014/main" val="2718274602"/>
                    </a:ext>
                  </a:extLst>
                </a:gridCol>
                <a:gridCol w="5935256">
                  <a:extLst>
                    <a:ext uri="{9D8B030D-6E8A-4147-A177-3AD203B41FA5}">
                      <a16:colId xmlns:a16="http://schemas.microsoft.com/office/drawing/2014/main" val="2896332416"/>
                    </a:ext>
                  </a:extLst>
                </a:gridCol>
                <a:gridCol w="2012393">
                  <a:extLst>
                    <a:ext uri="{9D8B030D-6E8A-4147-A177-3AD203B41FA5}">
                      <a16:colId xmlns:a16="http://schemas.microsoft.com/office/drawing/2014/main" val="2937892801"/>
                    </a:ext>
                  </a:extLst>
                </a:gridCol>
              </a:tblGrid>
              <a:tr h="263995">
                <a:tc>
                  <a:txBody>
                    <a:bodyPr/>
                    <a:lstStyle/>
                    <a:p>
                      <a:pPr algn="ctr"/>
                      <a:r>
                        <a:rPr lang="en-GB" sz="850">
                          <a:latin typeface="+mn-lt"/>
                        </a:rPr>
                        <a:t>Title </a:t>
                      </a:r>
                    </a:p>
                  </a:txBody>
                  <a:tcPr/>
                </a:tc>
                <a:tc>
                  <a:txBody>
                    <a:bodyPr/>
                    <a:lstStyle/>
                    <a:p>
                      <a:pPr algn="ctr"/>
                      <a:r>
                        <a:rPr lang="en-GB" sz="850">
                          <a:latin typeface="+mn-lt"/>
                        </a:rPr>
                        <a:t>Description</a:t>
                      </a:r>
                    </a:p>
                  </a:txBody>
                  <a:tcPr/>
                </a:tc>
                <a:tc>
                  <a:txBody>
                    <a:bodyPr/>
                    <a:lstStyle/>
                    <a:p>
                      <a:pPr algn="ctr"/>
                      <a:r>
                        <a:rPr lang="en-GB" sz="850">
                          <a:latin typeface="+mn-lt"/>
                        </a:rPr>
                        <a:t>Status</a:t>
                      </a:r>
                    </a:p>
                  </a:txBody>
                  <a:tcPr/>
                </a:tc>
                <a:extLst>
                  <a:ext uri="{0D108BD9-81ED-4DB2-BD59-A6C34878D82A}">
                    <a16:rowId xmlns:a16="http://schemas.microsoft.com/office/drawing/2014/main" val="118947466"/>
                  </a:ext>
                </a:extLst>
              </a:tr>
              <a:tr h="273098">
                <a:tc>
                  <a:txBody>
                    <a:bodyPr/>
                    <a:lstStyle/>
                    <a:p>
                      <a:r>
                        <a:rPr lang="en-GB" sz="900" kern="1200">
                          <a:solidFill>
                            <a:schemeClr val="dk1"/>
                          </a:solidFill>
                          <a:latin typeface="+mn-lt"/>
                          <a:ea typeface="+mn-ea"/>
                          <a:cs typeface="+mn-cs"/>
                          <a:hlinkClick r:id="rId3"/>
                        </a:rPr>
                        <a:t>R0049</a:t>
                      </a:r>
                      <a:endParaRPr lang="en-GB" sz="900" kern="1200">
                        <a:solidFill>
                          <a:schemeClr val="dk1"/>
                        </a:solidFill>
                        <a:latin typeface="+mn-lt"/>
                        <a:ea typeface="+mn-ea"/>
                        <a:cs typeface="+mn-cs"/>
                      </a:endParaRPr>
                    </a:p>
                  </a:txBody>
                  <a:tcPr/>
                </a:tc>
                <a:tc>
                  <a:txBody>
                    <a:bodyPr/>
                    <a:lstStyle/>
                    <a:p>
                      <a:r>
                        <a:rPr lang="en-GB" sz="900" b="0" i="0">
                          <a:solidFill>
                            <a:srgbClr val="272833"/>
                          </a:solidFill>
                          <a:effectLst/>
                          <a:latin typeface="+mn-lt"/>
                        </a:rPr>
                        <a:t>Intellectual Property Rights and Services Data Main Body changes</a:t>
                      </a:r>
                      <a:endParaRPr lang="en-GB" sz="900" b="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813766753"/>
                  </a:ext>
                </a:extLst>
              </a:tr>
              <a:tr h="273098">
                <a:tc>
                  <a:txBody>
                    <a:bodyPr/>
                    <a:lstStyle/>
                    <a:p>
                      <a:r>
                        <a:rPr lang="en-GB" sz="900" kern="1200">
                          <a:solidFill>
                            <a:schemeClr val="dk1"/>
                          </a:solidFill>
                          <a:latin typeface="+mn-lt"/>
                          <a:ea typeface="+mn-ea"/>
                          <a:cs typeface="+mn-cs"/>
                          <a:hlinkClick r:id="rId4"/>
                        </a:rPr>
                        <a:t>R0051</a:t>
                      </a:r>
                      <a:endParaRPr lang="en-GB" sz="900" kern="1200">
                        <a:solidFill>
                          <a:schemeClr val="dk1"/>
                        </a:solidFill>
                        <a:latin typeface="+mn-lt"/>
                        <a:ea typeface="+mn-ea"/>
                        <a:cs typeface="+mn-cs"/>
                      </a:endParaRPr>
                    </a:p>
                  </a:txBody>
                  <a:tcPr/>
                </a:tc>
                <a:tc>
                  <a:txBody>
                    <a:bodyPr/>
                    <a:lstStyle/>
                    <a:p>
                      <a:r>
                        <a:rPr lang="en-GB" sz="900" b="0" i="0">
                          <a:solidFill>
                            <a:srgbClr val="272833"/>
                          </a:solidFill>
                          <a:effectLst/>
                          <a:latin typeface="+mn-lt"/>
                        </a:rPr>
                        <a:t>Switch Request Objections (Change of Occupier)</a:t>
                      </a:r>
                      <a:endParaRPr lang="en-GB" sz="900" b="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718757512"/>
                  </a:ext>
                </a:extLst>
              </a:tr>
              <a:tr h="273098">
                <a:tc>
                  <a:txBody>
                    <a:bodyPr/>
                    <a:lstStyle/>
                    <a:p>
                      <a:r>
                        <a:rPr lang="en-GB" sz="900" kern="1200">
                          <a:solidFill>
                            <a:schemeClr val="dk1"/>
                          </a:solidFill>
                          <a:latin typeface="+mn-lt"/>
                          <a:ea typeface="+mn-ea"/>
                          <a:cs typeface="+mn-cs"/>
                          <a:hlinkClick r:id="rId5"/>
                        </a:rPr>
                        <a:t>R0056</a:t>
                      </a:r>
                      <a:endParaRPr lang="en-GB" sz="9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a:latin typeface="+mn-lt"/>
                        </a:rPr>
                        <a:t>EES/GES additional service request for Housing Ass</a:t>
                      </a:r>
                      <a:r>
                        <a:rPr lang="en-GB" sz="900">
                          <a:solidFill>
                            <a:schemeClr val="tx1"/>
                          </a:solidFill>
                          <a:latin typeface="+mn-lt"/>
                        </a:rPr>
                        <a:t>ociations</a:t>
                      </a:r>
                      <a:r>
                        <a:rPr lang="en-GB" sz="900">
                          <a:latin typeface="+mn-lt"/>
                        </a:rPr>
                        <a:t> to be added to the Matrix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399371416"/>
                  </a:ext>
                </a:extLst>
              </a:tr>
              <a:tr h="273098">
                <a:tc>
                  <a:txBody>
                    <a:bodyPr/>
                    <a:lstStyle/>
                    <a:p>
                      <a:r>
                        <a:rPr lang="en-GB" sz="900">
                          <a:latin typeface="+mn-lt"/>
                          <a:hlinkClick r:id="rId6"/>
                        </a:rPr>
                        <a:t>R0059</a:t>
                      </a:r>
                      <a:endParaRPr lang="en-GB" sz="900">
                        <a:latin typeface="+mn-lt"/>
                      </a:endParaRPr>
                    </a:p>
                  </a:txBody>
                  <a:tcPr/>
                </a:tc>
                <a:tc>
                  <a:txBody>
                    <a:bodyPr/>
                    <a:lstStyle/>
                    <a:p>
                      <a:r>
                        <a:rPr lang="en-GB" sz="900" b="0" i="0">
                          <a:solidFill>
                            <a:srgbClr val="272833"/>
                          </a:solidFill>
                          <a:effectLst/>
                          <a:latin typeface="+mn-lt"/>
                        </a:rPr>
                        <a:t>Maintenance of Qualification Schedule Change</a:t>
                      </a:r>
                      <a:endParaRPr lang="en-GB" sz="900" b="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1922997412"/>
                  </a:ext>
                </a:extLst>
              </a:tr>
              <a:tr h="273098">
                <a:tc>
                  <a:txBody>
                    <a:bodyPr/>
                    <a:lstStyle/>
                    <a:p>
                      <a:r>
                        <a:rPr lang="en-GB" sz="900">
                          <a:latin typeface="+mn-lt"/>
                          <a:hlinkClick r:id="rId7"/>
                        </a:rPr>
                        <a:t>R0068</a:t>
                      </a:r>
                      <a:endParaRPr lang="en-GB" sz="900">
                        <a:latin typeface="+mn-lt"/>
                      </a:endParaRPr>
                    </a:p>
                  </a:txBody>
                  <a:tcPr/>
                </a:tc>
                <a:tc>
                  <a:txBody>
                    <a:bodyPr/>
                    <a:lstStyle/>
                    <a:p>
                      <a:r>
                        <a:rPr lang="en-GB" sz="900" b="0" i="0">
                          <a:solidFill>
                            <a:srgbClr val="272833"/>
                          </a:solidFill>
                          <a:effectLst/>
                          <a:latin typeface="+mn-lt"/>
                        </a:rPr>
                        <a:t>REC Data Protection Changes</a:t>
                      </a:r>
                      <a:endParaRPr lang="en-GB" sz="900" b="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549377029"/>
                  </a:ext>
                </a:extLst>
              </a:tr>
              <a:tr h="273098">
                <a:tc>
                  <a:txBody>
                    <a:bodyPr/>
                    <a:lstStyle/>
                    <a:p>
                      <a:r>
                        <a:rPr lang="en-GB" sz="900">
                          <a:latin typeface="+mn-lt"/>
                          <a:hlinkClick r:id="rId8" tooltip="R0069"/>
                        </a:rPr>
                        <a:t>R0069</a:t>
                      </a:r>
                      <a:endParaRPr lang="en-GB" sz="900">
                        <a:latin typeface="+mn-lt"/>
                      </a:endParaRPr>
                    </a:p>
                  </a:txBody>
                  <a:tcPr/>
                </a:tc>
                <a:tc>
                  <a:txBody>
                    <a:bodyPr/>
                    <a:lstStyle/>
                    <a:p>
                      <a:r>
                        <a:rPr lang="en-GB" sz="900" b="0" i="0" kern="1200">
                          <a:solidFill>
                            <a:schemeClr val="dk1"/>
                          </a:solidFill>
                          <a:effectLst/>
                          <a:latin typeface="+mn-lt"/>
                          <a:ea typeface="+mn-ea"/>
                          <a:cs typeface="+mn-cs"/>
                        </a:rPr>
                        <a:t>Amendments to Sample Access Agreement</a:t>
                      </a:r>
                      <a:endParaRPr lang="en-GB" sz="900" b="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3673555656"/>
                  </a:ext>
                </a:extLst>
              </a:tr>
              <a:tr h="273098">
                <a:tc>
                  <a:txBody>
                    <a:bodyPr/>
                    <a:lstStyle/>
                    <a:p>
                      <a:r>
                        <a:rPr lang="en-GB" sz="900" kern="1200">
                          <a:solidFill>
                            <a:schemeClr val="dk1"/>
                          </a:solidFill>
                          <a:latin typeface="+mn-lt"/>
                          <a:ea typeface="+mn-ea"/>
                          <a:cs typeface="+mn-cs"/>
                          <a:hlinkClick r:id="rId9"/>
                        </a:rPr>
                        <a:t>R0071</a:t>
                      </a:r>
                      <a:endParaRPr lang="en-GB" sz="900" kern="1200">
                        <a:solidFill>
                          <a:schemeClr val="dk1"/>
                        </a:solidFill>
                        <a:latin typeface="+mn-lt"/>
                        <a:ea typeface="+mn-ea"/>
                        <a:cs typeface="+mn-cs"/>
                      </a:endParaRPr>
                    </a:p>
                  </a:txBody>
                  <a:tcPr/>
                </a:tc>
                <a:tc>
                  <a:txBody>
                    <a:bodyPr/>
                    <a:lstStyle/>
                    <a:p>
                      <a:r>
                        <a:rPr lang="en-GB" sz="900">
                          <a:latin typeface="+mn-lt"/>
                        </a:rPr>
                        <a:t>DCC access to EES and GES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237897611"/>
                  </a:ext>
                </a:extLst>
              </a:tr>
              <a:tr h="273098">
                <a:tc>
                  <a:txBody>
                    <a:bodyPr/>
                    <a:lstStyle/>
                    <a:p>
                      <a:r>
                        <a:rPr lang="en-GB" sz="900">
                          <a:latin typeface="+mn-lt"/>
                          <a:hlinkClick r:id="rId10"/>
                        </a:rPr>
                        <a:t>R0075</a:t>
                      </a:r>
                      <a:endParaRPr lang="en-GB" sz="900">
                        <a:latin typeface="+mn-lt"/>
                      </a:endParaRPr>
                    </a:p>
                  </a:txBody>
                  <a:tcPr/>
                </a:tc>
                <a:tc>
                  <a:txBody>
                    <a:bodyPr/>
                    <a:lstStyle/>
                    <a:p>
                      <a:r>
                        <a:rPr lang="en-GB" sz="900" kern="1200">
                          <a:solidFill>
                            <a:schemeClr val="dk1"/>
                          </a:solidFill>
                          <a:latin typeface="+mn-lt"/>
                          <a:ea typeface="+mn-ea"/>
                          <a:cs typeface="+mn-cs"/>
                        </a:rPr>
                        <a:t>Enabling Software Product Qualification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4708934"/>
                  </a:ext>
                </a:extLst>
              </a:tr>
              <a:tr h="273098">
                <a:tc>
                  <a:txBody>
                    <a:bodyPr/>
                    <a:lstStyle/>
                    <a:p>
                      <a:r>
                        <a:rPr lang="en-GB" sz="900">
                          <a:latin typeface="+mn-lt"/>
                          <a:hlinkClick r:id="rId11"/>
                        </a:rPr>
                        <a:t>R0080</a:t>
                      </a:r>
                      <a:endParaRPr lang="en-GB" sz="900">
                        <a:latin typeface="+mn-lt"/>
                      </a:endParaRPr>
                    </a:p>
                  </a:txBody>
                  <a:tcPr/>
                </a:tc>
                <a:tc>
                  <a:txBody>
                    <a:bodyPr/>
                    <a:lstStyle/>
                    <a:p>
                      <a:r>
                        <a:rPr lang="en-GB" sz="900" kern="1200">
                          <a:solidFill>
                            <a:schemeClr val="dk1"/>
                          </a:solidFill>
                          <a:latin typeface="+mn-lt"/>
                          <a:ea typeface="+mn-ea"/>
                          <a:cs typeface="+mn-cs"/>
                        </a:rPr>
                        <a:t>I</a:t>
                      </a:r>
                      <a:r>
                        <a:rPr lang="en-US" sz="900" kern="1200">
                          <a:solidFill>
                            <a:schemeClr val="dk1"/>
                          </a:solidFill>
                          <a:latin typeface="+mn-lt"/>
                          <a:ea typeface="+mn-ea"/>
                          <a:cs typeface="+mn-cs"/>
                        </a:rPr>
                        <a:t>mprovements to "Failed to deliver" CSS messages</a:t>
                      </a:r>
                      <a:endParaRPr lang="en-GB" sz="9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422000444"/>
                  </a:ext>
                </a:extLst>
              </a:tr>
              <a:tr h="273098">
                <a:tc>
                  <a:txBody>
                    <a:bodyPr/>
                    <a:lstStyle/>
                    <a:p>
                      <a:r>
                        <a:rPr lang="en-GB" sz="900">
                          <a:latin typeface="+mn-lt"/>
                          <a:hlinkClick r:id="rId12"/>
                        </a:rPr>
                        <a:t>R0081</a:t>
                      </a:r>
                      <a:endParaRPr lang="en-GB" sz="900">
                        <a:latin typeface="+mn-lt"/>
                      </a:endParaRPr>
                    </a:p>
                  </a:txBody>
                  <a:tcPr/>
                </a:tc>
                <a:tc>
                  <a:txBody>
                    <a:bodyPr/>
                    <a:lstStyle/>
                    <a:p>
                      <a:r>
                        <a:rPr lang="en-GB" sz="900" kern="1200">
                          <a:solidFill>
                            <a:schemeClr val="dk1"/>
                          </a:solidFill>
                          <a:latin typeface="+mn-lt"/>
                          <a:ea typeface="+mn-ea"/>
                          <a:cs typeface="+mn-cs"/>
                        </a:rPr>
                        <a:t>CSS Market message retry strategy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606947876"/>
                  </a:ext>
                </a:extLst>
              </a:tr>
              <a:tr h="273098">
                <a:tc>
                  <a:txBody>
                    <a:bodyPr/>
                    <a:lstStyle/>
                    <a:p>
                      <a:r>
                        <a:rPr lang="en-GB" sz="900">
                          <a:latin typeface="+mn-lt"/>
                          <a:hlinkClick r:id="rId13"/>
                        </a:rPr>
                        <a:t>R0082</a:t>
                      </a:r>
                      <a:endParaRPr lang="en-GB" sz="900">
                        <a:latin typeface="+mn-lt"/>
                      </a:endParaRPr>
                    </a:p>
                  </a:txBody>
                  <a:tcPr/>
                </a:tc>
                <a:tc>
                  <a:txBody>
                    <a:bodyPr/>
                    <a:lstStyle/>
                    <a:p>
                      <a:r>
                        <a:rPr lang="en-US" sz="900" kern="1200">
                          <a:solidFill>
                            <a:schemeClr val="dk1"/>
                          </a:solidFill>
                          <a:latin typeface="+mn-lt"/>
                          <a:ea typeface="+mn-ea"/>
                          <a:cs typeface="+mn-cs"/>
                        </a:rPr>
                        <a:t>Formalising the Submission of PPMIP Unallocated Transaction Report (UTR) Files</a:t>
                      </a:r>
                      <a:endParaRPr lang="en-GB" sz="9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99890261"/>
                  </a:ext>
                </a:extLst>
              </a:tr>
              <a:tr h="273098">
                <a:tc>
                  <a:txBody>
                    <a:bodyPr/>
                    <a:lstStyle/>
                    <a:p>
                      <a:r>
                        <a:rPr lang="en-GB" sz="900">
                          <a:latin typeface="+mn-lt"/>
                          <a:hlinkClick r:id="rId14"/>
                        </a:rPr>
                        <a:t>R0084</a:t>
                      </a:r>
                      <a:endParaRPr lang="en-GB" sz="900">
                        <a:latin typeface="+mn-lt"/>
                      </a:endParaRPr>
                    </a:p>
                  </a:txBody>
                  <a:tcPr/>
                </a:tc>
                <a:tc>
                  <a:txBody>
                    <a:bodyPr/>
                    <a:lstStyle/>
                    <a:p>
                      <a:r>
                        <a:rPr lang="en-US" sz="900" kern="1200">
                          <a:solidFill>
                            <a:schemeClr val="dk1"/>
                          </a:solidFill>
                          <a:latin typeface="+mn-lt"/>
                          <a:ea typeface="+mn-ea"/>
                          <a:cs typeface="+mn-cs"/>
                        </a:rPr>
                        <a:t>Housekeeping changes to the approved legal text for R0047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542806816"/>
                  </a:ext>
                </a:extLst>
              </a:tr>
              <a:tr h="273098">
                <a:tc>
                  <a:txBody>
                    <a:bodyPr/>
                    <a:lstStyle/>
                    <a:p>
                      <a:r>
                        <a:rPr lang="en-GB" sz="900">
                          <a:latin typeface="+mn-lt"/>
                          <a:hlinkClick r:id="rId15"/>
                        </a:rPr>
                        <a:t>R0085</a:t>
                      </a:r>
                      <a:endParaRPr lang="en-GB" sz="900">
                        <a:latin typeface="+mn-lt"/>
                      </a:endParaRPr>
                    </a:p>
                  </a:txBody>
                  <a:tcPr/>
                </a:tc>
                <a:tc>
                  <a:txBody>
                    <a:bodyPr/>
                    <a:lstStyle/>
                    <a:p>
                      <a:r>
                        <a:rPr lang="en-US" sz="900" kern="1200">
                          <a:solidFill>
                            <a:schemeClr val="dk1"/>
                          </a:solidFill>
                          <a:latin typeface="+mn-lt"/>
                          <a:ea typeface="+mn-ea"/>
                          <a:cs typeface="+mn-cs"/>
                        </a:rPr>
                        <a:t>Switching Programme Designation of the Steady State Commencement Date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1271573250"/>
                  </a:ext>
                </a:extLst>
              </a:tr>
              <a:tr h="273098">
                <a:tc>
                  <a:txBody>
                    <a:bodyPr/>
                    <a:lstStyle/>
                    <a:p>
                      <a:r>
                        <a:rPr lang="en-GB" sz="900">
                          <a:latin typeface="+mn-lt"/>
                          <a:hlinkClick r:id="rId16"/>
                        </a:rPr>
                        <a:t>R0087</a:t>
                      </a:r>
                      <a:endParaRPr lang="en-GB" sz="900">
                        <a:latin typeface="+mn-lt"/>
                      </a:endParaRPr>
                    </a:p>
                  </a:txBody>
                  <a:tcPr/>
                </a:tc>
                <a:tc>
                  <a:txBody>
                    <a:bodyPr/>
                    <a:lstStyle/>
                    <a:p>
                      <a:r>
                        <a:rPr lang="en-US" sz="900" kern="1200">
                          <a:solidFill>
                            <a:schemeClr val="dk1"/>
                          </a:solidFill>
                          <a:latin typeface="+mn-lt"/>
                          <a:ea typeface="+mn-ea"/>
                          <a:cs typeface="+mn-cs"/>
                        </a:rPr>
                        <a:t>MAP GES data access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3512105105"/>
                  </a:ext>
                </a:extLst>
              </a:tr>
            </a:tbl>
          </a:graphicData>
        </a:graphic>
      </p:graphicFrame>
    </p:spTree>
    <p:extLst>
      <p:ext uri="{BB962C8B-B14F-4D97-AF65-F5344CB8AC3E}">
        <p14:creationId xmlns:p14="http://schemas.microsoft.com/office/powerpoint/2010/main" val="436337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78C3F-E0FA-4B29-9B87-B69AD5F7FFB6}"/>
              </a:ext>
            </a:extLst>
          </p:cNvPr>
          <p:cNvSpPr>
            <a:spLocks noGrp="1"/>
          </p:cNvSpPr>
          <p:nvPr>
            <p:ph type="title"/>
          </p:nvPr>
        </p:nvSpPr>
        <p:spPr>
          <a:xfrm>
            <a:off x="978011" y="149607"/>
            <a:ext cx="7187978" cy="500074"/>
          </a:xfrm>
        </p:spPr>
        <p:txBody>
          <a:bodyPr>
            <a:normAutofit/>
          </a:bodyPr>
          <a:lstStyle/>
          <a:p>
            <a:r>
              <a:rPr lang="en-GB" sz="2000">
                <a:latin typeface="Arial"/>
                <a:cs typeface="Arial"/>
              </a:rPr>
              <a:t>(Gas) REC Change Pipeline - Under Prioritisation Review</a:t>
            </a:r>
          </a:p>
        </p:txBody>
      </p:sp>
      <p:graphicFrame>
        <p:nvGraphicFramePr>
          <p:cNvPr id="3" name="Table 3">
            <a:extLst>
              <a:ext uri="{FF2B5EF4-FFF2-40B4-BE49-F238E27FC236}">
                <a16:creationId xmlns:a16="http://schemas.microsoft.com/office/drawing/2014/main" id="{4A0885CD-C12F-4105-9D5D-9DA779802850}"/>
              </a:ext>
            </a:extLst>
          </p:cNvPr>
          <p:cNvGraphicFramePr>
            <a:graphicFrameLocks noGrp="1"/>
          </p:cNvGraphicFramePr>
          <p:nvPr>
            <p:extLst>
              <p:ext uri="{D42A27DB-BD31-4B8C-83A1-F6EECF244321}">
                <p14:modId xmlns:p14="http://schemas.microsoft.com/office/powerpoint/2010/main" val="4026258155"/>
              </p:ext>
            </p:extLst>
          </p:nvPr>
        </p:nvGraphicFramePr>
        <p:xfrm>
          <a:off x="245889" y="649681"/>
          <a:ext cx="8652222" cy="2274496"/>
        </p:xfrm>
        <a:graphic>
          <a:graphicData uri="http://schemas.openxmlformats.org/drawingml/2006/table">
            <a:tbl>
              <a:tblPr firstRow="1" bandRow="1">
                <a:tableStyleId>{5C22544A-7EE6-4342-B048-85BDC9FD1C3A}</a:tableStyleId>
              </a:tblPr>
              <a:tblGrid>
                <a:gridCol w="704573">
                  <a:extLst>
                    <a:ext uri="{9D8B030D-6E8A-4147-A177-3AD203B41FA5}">
                      <a16:colId xmlns:a16="http://schemas.microsoft.com/office/drawing/2014/main" val="2718274602"/>
                    </a:ext>
                  </a:extLst>
                </a:gridCol>
                <a:gridCol w="5935256">
                  <a:extLst>
                    <a:ext uri="{9D8B030D-6E8A-4147-A177-3AD203B41FA5}">
                      <a16:colId xmlns:a16="http://schemas.microsoft.com/office/drawing/2014/main" val="2896332416"/>
                    </a:ext>
                  </a:extLst>
                </a:gridCol>
                <a:gridCol w="2012393">
                  <a:extLst>
                    <a:ext uri="{9D8B030D-6E8A-4147-A177-3AD203B41FA5}">
                      <a16:colId xmlns:a16="http://schemas.microsoft.com/office/drawing/2014/main" val="2937892801"/>
                    </a:ext>
                  </a:extLst>
                </a:gridCol>
              </a:tblGrid>
              <a:tr h="277384">
                <a:tc>
                  <a:txBody>
                    <a:bodyPr/>
                    <a:lstStyle/>
                    <a:p>
                      <a:pPr algn="ctr"/>
                      <a:r>
                        <a:rPr lang="en-GB" sz="850">
                          <a:latin typeface="+mn-lt"/>
                        </a:rPr>
                        <a:t>Title </a:t>
                      </a:r>
                    </a:p>
                  </a:txBody>
                  <a:tcPr/>
                </a:tc>
                <a:tc>
                  <a:txBody>
                    <a:bodyPr/>
                    <a:lstStyle/>
                    <a:p>
                      <a:pPr algn="ctr"/>
                      <a:r>
                        <a:rPr lang="en-GB" sz="850">
                          <a:latin typeface="+mn-lt"/>
                        </a:rPr>
                        <a:t>Description</a:t>
                      </a:r>
                    </a:p>
                  </a:txBody>
                  <a:tcPr/>
                </a:tc>
                <a:tc>
                  <a:txBody>
                    <a:bodyPr/>
                    <a:lstStyle/>
                    <a:p>
                      <a:pPr algn="ctr"/>
                      <a:r>
                        <a:rPr lang="en-GB" sz="850">
                          <a:latin typeface="+mn-lt"/>
                        </a:rPr>
                        <a:t>Status</a:t>
                      </a:r>
                    </a:p>
                  </a:txBody>
                  <a:tcPr/>
                </a:tc>
                <a:extLst>
                  <a:ext uri="{0D108BD9-81ED-4DB2-BD59-A6C34878D82A}">
                    <a16:rowId xmlns:a16="http://schemas.microsoft.com/office/drawing/2014/main" val="118947466"/>
                  </a:ext>
                </a:extLst>
              </a:tr>
              <a:tr h="286950">
                <a:tc>
                  <a:txBody>
                    <a:bodyPr/>
                    <a:lstStyle/>
                    <a:p>
                      <a:r>
                        <a:rPr lang="en-GB" sz="900">
                          <a:latin typeface="+mn-lt"/>
                          <a:hlinkClick r:id="rId3"/>
                        </a:rPr>
                        <a:t>R0089</a:t>
                      </a:r>
                      <a:endParaRPr lang="en-GB" sz="900">
                        <a:latin typeface="+mn-lt"/>
                      </a:endParaRPr>
                    </a:p>
                  </a:txBody>
                  <a:tcPr/>
                </a:tc>
                <a:tc>
                  <a:txBody>
                    <a:bodyPr/>
                    <a:lstStyle/>
                    <a:p>
                      <a:r>
                        <a:rPr lang="en-US" sz="900" kern="1200">
                          <a:solidFill>
                            <a:schemeClr val="dk1"/>
                          </a:solidFill>
                          <a:latin typeface="+mn-lt"/>
                          <a:ea typeface="+mn-ea"/>
                          <a:cs typeface="+mn-cs"/>
                        </a:rPr>
                        <a:t>Removal of Pre-COVID AQ Value from Data Access Matrix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2653935607"/>
                  </a:ext>
                </a:extLst>
              </a:tr>
              <a:tr h="286950">
                <a:tc>
                  <a:txBody>
                    <a:bodyPr/>
                    <a:lstStyle/>
                    <a:p>
                      <a:r>
                        <a:rPr lang="en-GB" sz="900">
                          <a:latin typeface="+mn-lt"/>
                          <a:hlinkClick r:id="rId4"/>
                        </a:rPr>
                        <a:t>R0092 </a:t>
                      </a:r>
                      <a:endParaRPr lang="en-GB" sz="900">
                        <a:latin typeface="+mn-lt"/>
                      </a:endParaRPr>
                    </a:p>
                  </a:txBody>
                  <a:tcPr/>
                </a:tc>
                <a:tc>
                  <a:txBody>
                    <a:bodyPr/>
                    <a:lstStyle/>
                    <a:p>
                      <a:r>
                        <a:rPr lang="en-US" sz="900" kern="1200">
                          <a:solidFill>
                            <a:schemeClr val="dk1"/>
                          </a:solidFill>
                          <a:latin typeface="+mn-lt"/>
                          <a:ea typeface="+mn-ea"/>
                          <a:cs typeface="+mn-cs"/>
                        </a:rPr>
                        <a:t>DCC Service Level Agreements for the Switching Incentive Regime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2718757512"/>
                  </a:ext>
                </a:extLst>
              </a:tr>
              <a:tr h="286950">
                <a:tc>
                  <a:txBody>
                    <a:bodyPr/>
                    <a:lstStyle/>
                    <a:p>
                      <a:r>
                        <a:rPr lang="en-GB" sz="900">
                          <a:latin typeface="+mn-lt"/>
                          <a:hlinkClick r:id="rId5"/>
                        </a:rPr>
                        <a:t>R0093</a:t>
                      </a:r>
                      <a:endParaRPr lang="en-GB" sz="900">
                        <a:latin typeface="+mn-lt"/>
                      </a:endParaRPr>
                    </a:p>
                  </a:txBody>
                  <a:tcPr/>
                </a:tc>
                <a:tc>
                  <a:txBody>
                    <a:bodyPr/>
                    <a:lstStyle/>
                    <a:p>
                      <a:r>
                        <a:rPr lang="en-US" sz="900" kern="1200">
                          <a:solidFill>
                            <a:schemeClr val="dk1"/>
                          </a:solidFill>
                          <a:latin typeface="+mn-lt"/>
                          <a:ea typeface="+mn-ea"/>
                          <a:cs typeface="+mn-cs"/>
                        </a:rPr>
                        <a:t>Uplift to CSS Maximum Demand Volumes during MHHS Migration Period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399371416"/>
                  </a:ext>
                </a:extLst>
              </a:tr>
              <a:tr h="286950">
                <a:tc>
                  <a:txBody>
                    <a:bodyPr/>
                    <a:lstStyle/>
                    <a:p>
                      <a:r>
                        <a:rPr lang="en-GB" sz="900">
                          <a:latin typeface="+mn-lt"/>
                          <a:hlinkClick r:id="rId6"/>
                        </a:rPr>
                        <a:t>R0094</a:t>
                      </a:r>
                      <a:endParaRPr lang="en-GB" sz="900">
                        <a:latin typeface="+mn-lt"/>
                      </a:endParaRPr>
                    </a:p>
                  </a:txBody>
                  <a:tcPr/>
                </a:tc>
                <a:tc>
                  <a:txBody>
                    <a:bodyPr/>
                    <a:lstStyle/>
                    <a:p>
                      <a:r>
                        <a:rPr lang="en-US" sz="900" kern="1200">
                          <a:solidFill>
                            <a:schemeClr val="dk1"/>
                          </a:solidFill>
                          <a:latin typeface="+mn-lt"/>
                          <a:ea typeface="+mn-ea"/>
                          <a:cs typeface="+mn-cs"/>
                        </a:rPr>
                        <a:t>Clarify obligations on gas meter exchanges that occur close to </a:t>
                      </a:r>
                      <a:r>
                        <a:rPr lang="en-US" sz="900" kern="1200" err="1">
                          <a:solidFill>
                            <a:schemeClr val="dk1"/>
                          </a:solidFill>
                          <a:latin typeface="+mn-lt"/>
                          <a:ea typeface="+mn-ea"/>
                          <a:cs typeface="+mn-cs"/>
                        </a:rPr>
                        <a:t>CoS</a:t>
                      </a:r>
                      <a:endParaRPr lang="en-US" sz="9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1922997412"/>
                  </a:ext>
                </a:extLst>
              </a:tr>
              <a:tr h="286950">
                <a:tc>
                  <a:txBody>
                    <a:bodyPr/>
                    <a:lstStyle/>
                    <a:p>
                      <a:r>
                        <a:rPr lang="en-GB" sz="900">
                          <a:latin typeface="+mn-lt"/>
                          <a:hlinkClick r:id="rId7"/>
                        </a:rPr>
                        <a:t>R0095</a:t>
                      </a:r>
                      <a:endParaRPr lang="en-GB" sz="900">
                        <a:latin typeface="+mn-lt"/>
                      </a:endParaRPr>
                    </a:p>
                  </a:txBody>
                  <a:tcPr/>
                </a:tc>
                <a:tc>
                  <a:txBody>
                    <a:bodyPr/>
                    <a:lstStyle/>
                    <a:p>
                      <a:r>
                        <a:rPr lang="en-US" sz="900" b="0">
                          <a:latin typeface="+mn-lt"/>
                        </a:rPr>
                        <a:t>Changes to allow DNOs to reinstate disconnected MPANs</a:t>
                      </a:r>
                      <a:endParaRPr lang="en-GB" sz="900" b="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549377029"/>
                  </a:ext>
                </a:extLst>
              </a:tr>
              <a:tr h="281181">
                <a:tc>
                  <a:txBody>
                    <a:bodyPr/>
                    <a:lstStyle/>
                    <a:p>
                      <a:r>
                        <a:rPr lang="en-GB" sz="900">
                          <a:latin typeface="+mn-lt"/>
                          <a:hlinkClick r:id="rId8"/>
                        </a:rPr>
                        <a:t>R0096</a:t>
                      </a:r>
                      <a:endParaRPr lang="en-GB" sz="900">
                        <a:latin typeface="+mn-lt"/>
                      </a:endParaRPr>
                    </a:p>
                  </a:txBody>
                  <a:tcPr/>
                </a:tc>
                <a:tc>
                  <a:txBody>
                    <a:bodyPr/>
                    <a:lstStyle/>
                    <a:p>
                      <a:r>
                        <a:rPr lang="en-GB" sz="900" b="0" kern="1200">
                          <a:solidFill>
                            <a:schemeClr val="dk1"/>
                          </a:solidFill>
                          <a:latin typeface="+mn-lt"/>
                          <a:ea typeface="+mn-ea"/>
                          <a:cs typeface="+mn-cs"/>
                        </a:rPr>
                        <a:t>CSS Message Regeneration Functionality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3673555656"/>
                  </a:ext>
                </a:extLst>
              </a:tr>
              <a:tr h="281181">
                <a:tc>
                  <a:txBody>
                    <a:bodyPr/>
                    <a:lstStyle/>
                    <a:p>
                      <a:r>
                        <a:rPr lang="en-GB" sz="900">
                          <a:latin typeface="+mn-lt"/>
                          <a:hlinkClick r:id="rId9"/>
                        </a:rPr>
                        <a:t>R0097</a:t>
                      </a:r>
                      <a:endParaRPr lang="en-GB" sz="900">
                        <a:latin typeface="+mn-lt"/>
                      </a:endParaRPr>
                    </a:p>
                  </a:txBody>
                  <a:tcPr/>
                </a:tc>
                <a:tc>
                  <a:txBody>
                    <a:bodyPr/>
                    <a:lstStyle/>
                    <a:p>
                      <a:r>
                        <a:rPr lang="en-US" sz="900" b="0" kern="1200">
                          <a:solidFill>
                            <a:schemeClr val="dk1"/>
                          </a:solidFill>
                          <a:latin typeface="+mn-lt"/>
                          <a:ea typeface="+mn-ea"/>
                          <a:cs typeface="+mn-cs"/>
                        </a:rPr>
                        <a:t>Consequential Change for CSS Smart Meter Data Retriever Appointments</a:t>
                      </a:r>
                      <a:endParaRPr lang="en-GB" sz="900" b="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4018238023"/>
                  </a:ext>
                </a:extLst>
              </a:tr>
            </a:tbl>
          </a:graphicData>
        </a:graphic>
      </p:graphicFrame>
    </p:spTree>
    <p:extLst>
      <p:ext uri="{BB962C8B-B14F-4D97-AF65-F5344CB8AC3E}">
        <p14:creationId xmlns:p14="http://schemas.microsoft.com/office/powerpoint/2010/main" val="2443718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0187DF6-D374-4DC1-A52E-422F22634CF4}"/>
              </a:ext>
            </a:extLst>
          </p:cNvPr>
          <p:cNvSpPr>
            <a:spLocks noGrp="1"/>
          </p:cNvSpPr>
          <p:nvPr>
            <p:ph type="title"/>
          </p:nvPr>
        </p:nvSpPr>
        <p:spPr/>
        <p:txBody>
          <a:bodyPr/>
          <a:lstStyle/>
          <a:p>
            <a:r>
              <a:rPr lang="en-GB" dirty="0"/>
              <a:t>For Information</a:t>
            </a:r>
          </a:p>
        </p:txBody>
      </p:sp>
      <p:grpSp>
        <p:nvGrpSpPr>
          <p:cNvPr id="10" name="Group 9">
            <a:extLst>
              <a:ext uri="{FF2B5EF4-FFF2-40B4-BE49-F238E27FC236}">
                <a16:creationId xmlns:a16="http://schemas.microsoft.com/office/drawing/2014/main" id="{8024B764-AE11-45C1-B0FF-4F016BE736FB}"/>
              </a:ext>
            </a:extLst>
          </p:cNvPr>
          <p:cNvGrpSpPr/>
          <p:nvPr/>
        </p:nvGrpSpPr>
        <p:grpSpPr>
          <a:xfrm>
            <a:off x="549964" y="927655"/>
            <a:ext cx="3836505" cy="1333715"/>
            <a:chOff x="874643" y="1199322"/>
            <a:chExt cx="4247322" cy="1333715"/>
          </a:xfrm>
        </p:grpSpPr>
        <p:sp>
          <p:nvSpPr>
            <p:cNvPr id="8" name="TextBox 7">
              <a:extLst>
                <a:ext uri="{FF2B5EF4-FFF2-40B4-BE49-F238E27FC236}">
                  <a16:creationId xmlns:a16="http://schemas.microsoft.com/office/drawing/2014/main" id="{0A7EFD5D-0083-42DF-A264-73BCA1E750E1}"/>
                </a:ext>
              </a:extLst>
            </p:cNvPr>
            <p:cNvSpPr txBox="1"/>
            <p:nvPr/>
          </p:nvSpPr>
          <p:spPr>
            <a:xfrm>
              <a:off x="874643" y="1199322"/>
              <a:ext cx="2862470" cy="338554"/>
            </a:xfrm>
            <a:prstGeom prst="rect">
              <a:avLst/>
            </a:prstGeom>
            <a:noFill/>
          </p:spPr>
          <p:txBody>
            <a:bodyPr wrap="square" rtlCol="0">
              <a:spAutoFit/>
            </a:bodyPr>
            <a:lstStyle/>
            <a:p>
              <a:r>
                <a:rPr lang="en-GB" sz="1600" b="1"/>
                <a:t>Background</a:t>
              </a:r>
            </a:p>
          </p:txBody>
        </p:sp>
        <p:sp>
          <p:nvSpPr>
            <p:cNvPr id="9" name="TextBox 8">
              <a:extLst>
                <a:ext uri="{FF2B5EF4-FFF2-40B4-BE49-F238E27FC236}">
                  <a16:creationId xmlns:a16="http://schemas.microsoft.com/office/drawing/2014/main" id="{08723A4F-5B76-4E35-942C-70DD72E46439}"/>
                </a:ext>
              </a:extLst>
            </p:cNvPr>
            <p:cNvSpPr txBox="1"/>
            <p:nvPr/>
          </p:nvSpPr>
          <p:spPr>
            <a:xfrm>
              <a:off x="874644" y="1517374"/>
              <a:ext cx="4247321" cy="1015663"/>
            </a:xfrm>
            <a:prstGeom prst="rect">
              <a:avLst/>
            </a:prstGeom>
            <a:noFill/>
          </p:spPr>
          <p:txBody>
            <a:bodyPr wrap="square" rtlCol="0">
              <a:spAutoFit/>
            </a:bodyPr>
            <a:lstStyle/>
            <a:p>
              <a:r>
                <a:rPr lang="en-US" sz="1200"/>
                <a:t>In October-22, </a:t>
              </a:r>
              <a:r>
                <a:rPr lang="en-US" sz="1200" err="1"/>
                <a:t>ChMC</a:t>
              </a:r>
              <a:r>
                <a:rPr lang="en-US" sz="1200"/>
                <a:t> agreed to include 350k in BP23 (within the General Change budget) for use against REC Change, specifically to mitigate against the expected increase in REC Change demand, as at the time, this was unknown.</a:t>
              </a:r>
            </a:p>
          </p:txBody>
        </p:sp>
      </p:grpSp>
      <p:grpSp>
        <p:nvGrpSpPr>
          <p:cNvPr id="11" name="Group 10">
            <a:extLst>
              <a:ext uri="{FF2B5EF4-FFF2-40B4-BE49-F238E27FC236}">
                <a16:creationId xmlns:a16="http://schemas.microsoft.com/office/drawing/2014/main" id="{7AC0A6DD-35D9-4B0A-8F6C-AFFBD090BF21}"/>
              </a:ext>
            </a:extLst>
          </p:cNvPr>
          <p:cNvGrpSpPr/>
          <p:nvPr/>
        </p:nvGrpSpPr>
        <p:grpSpPr>
          <a:xfrm>
            <a:off x="4916554" y="927655"/>
            <a:ext cx="3836505" cy="1333715"/>
            <a:chOff x="874643" y="1199322"/>
            <a:chExt cx="4247322" cy="1333715"/>
          </a:xfrm>
        </p:grpSpPr>
        <p:sp>
          <p:nvSpPr>
            <p:cNvPr id="12" name="TextBox 11">
              <a:extLst>
                <a:ext uri="{FF2B5EF4-FFF2-40B4-BE49-F238E27FC236}">
                  <a16:creationId xmlns:a16="http://schemas.microsoft.com/office/drawing/2014/main" id="{AFC6C67E-822C-4954-B249-FF0D23BA76DC}"/>
                </a:ext>
              </a:extLst>
            </p:cNvPr>
            <p:cNvSpPr txBox="1"/>
            <p:nvPr/>
          </p:nvSpPr>
          <p:spPr>
            <a:xfrm>
              <a:off x="874643" y="1199322"/>
              <a:ext cx="2862470" cy="338554"/>
            </a:xfrm>
            <a:prstGeom prst="rect">
              <a:avLst/>
            </a:prstGeom>
            <a:noFill/>
          </p:spPr>
          <p:txBody>
            <a:bodyPr wrap="square" rtlCol="0">
              <a:spAutoFit/>
            </a:bodyPr>
            <a:lstStyle/>
            <a:p>
              <a:r>
                <a:rPr lang="en-GB" sz="1600" b="1"/>
                <a:t>Forward Projections</a:t>
              </a:r>
            </a:p>
          </p:txBody>
        </p:sp>
        <p:sp>
          <p:nvSpPr>
            <p:cNvPr id="13" name="TextBox 12">
              <a:extLst>
                <a:ext uri="{FF2B5EF4-FFF2-40B4-BE49-F238E27FC236}">
                  <a16:creationId xmlns:a16="http://schemas.microsoft.com/office/drawing/2014/main" id="{726C68F0-9B74-470F-9E73-88C7AB746278}"/>
                </a:ext>
              </a:extLst>
            </p:cNvPr>
            <p:cNvSpPr txBox="1"/>
            <p:nvPr/>
          </p:nvSpPr>
          <p:spPr>
            <a:xfrm>
              <a:off x="874644" y="1517374"/>
              <a:ext cx="4247321" cy="1015663"/>
            </a:xfrm>
            <a:prstGeom prst="rect">
              <a:avLst/>
            </a:prstGeom>
            <a:noFill/>
          </p:spPr>
          <p:txBody>
            <a:bodyPr wrap="square" rtlCol="0">
              <a:spAutoFit/>
            </a:bodyPr>
            <a:lstStyle/>
            <a:p>
              <a:r>
                <a:rPr lang="en-US" sz="1200" dirty="0"/>
                <a:t>The REC have advised that this upward trend is not looking to tail off but potentially increase further as the year progresses, as well as expressing the desire for increased engagement with the development of change.</a:t>
              </a:r>
            </a:p>
          </p:txBody>
        </p:sp>
      </p:grpSp>
      <p:grpSp>
        <p:nvGrpSpPr>
          <p:cNvPr id="14" name="Group 13">
            <a:extLst>
              <a:ext uri="{FF2B5EF4-FFF2-40B4-BE49-F238E27FC236}">
                <a16:creationId xmlns:a16="http://schemas.microsoft.com/office/drawing/2014/main" id="{6F516DF6-FAA3-43AB-82DA-E102C94FE189}"/>
              </a:ext>
            </a:extLst>
          </p:cNvPr>
          <p:cNvGrpSpPr/>
          <p:nvPr/>
        </p:nvGrpSpPr>
        <p:grpSpPr>
          <a:xfrm>
            <a:off x="549963" y="2275484"/>
            <a:ext cx="3836505" cy="1149049"/>
            <a:chOff x="874643" y="1199322"/>
            <a:chExt cx="4247322" cy="1149049"/>
          </a:xfrm>
        </p:grpSpPr>
        <p:sp>
          <p:nvSpPr>
            <p:cNvPr id="15" name="TextBox 14">
              <a:extLst>
                <a:ext uri="{FF2B5EF4-FFF2-40B4-BE49-F238E27FC236}">
                  <a16:creationId xmlns:a16="http://schemas.microsoft.com/office/drawing/2014/main" id="{C5EDDDB4-3C2B-42F7-8F44-6A858DF142CE}"/>
                </a:ext>
              </a:extLst>
            </p:cNvPr>
            <p:cNvSpPr txBox="1"/>
            <p:nvPr/>
          </p:nvSpPr>
          <p:spPr>
            <a:xfrm>
              <a:off x="874643" y="1199322"/>
              <a:ext cx="2862470" cy="338554"/>
            </a:xfrm>
            <a:prstGeom prst="rect">
              <a:avLst/>
            </a:prstGeom>
            <a:noFill/>
          </p:spPr>
          <p:txBody>
            <a:bodyPr wrap="square" rtlCol="0">
              <a:spAutoFit/>
            </a:bodyPr>
            <a:lstStyle/>
            <a:p>
              <a:r>
                <a:rPr lang="en-GB" sz="1600" b="1"/>
                <a:t>Observations</a:t>
              </a:r>
            </a:p>
          </p:txBody>
        </p:sp>
        <p:sp>
          <p:nvSpPr>
            <p:cNvPr id="16" name="TextBox 15">
              <a:extLst>
                <a:ext uri="{FF2B5EF4-FFF2-40B4-BE49-F238E27FC236}">
                  <a16:creationId xmlns:a16="http://schemas.microsoft.com/office/drawing/2014/main" id="{521223F9-40B4-43E5-93C8-92B748718885}"/>
                </a:ext>
              </a:extLst>
            </p:cNvPr>
            <p:cNvSpPr txBox="1"/>
            <p:nvPr/>
          </p:nvSpPr>
          <p:spPr>
            <a:xfrm>
              <a:off x="874644" y="1517374"/>
              <a:ext cx="4247321" cy="830997"/>
            </a:xfrm>
            <a:prstGeom prst="rect">
              <a:avLst/>
            </a:prstGeom>
            <a:noFill/>
          </p:spPr>
          <p:txBody>
            <a:bodyPr wrap="square" rtlCol="0">
              <a:spAutoFit/>
            </a:bodyPr>
            <a:lstStyle/>
            <a:p>
              <a:r>
                <a:rPr lang="en-US" sz="1200"/>
                <a:t>In recent months, we’ve seen the number of REC Change Requests being raised exceed even the expected increase, with a large number awaiting initial assessment by the REC Code Manager.</a:t>
              </a:r>
            </a:p>
          </p:txBody>
        </p:sp>
      </p:grpSp>
      <p:grpSp>
        <p:nvGrpSpPr>
          <p:cNvPr id="17" name="Group 16">
            <a:extLst>
              <a:ext uri="{FF2B5EF4-FFF2-40B4-BE49-F238E27FC236}">
                <a16:creationId xmlns:a16="http://schemas.microsoft.com/office/drawing/2014/main" id="{08C97003-7CFA-4402-9450-81342C6462DF}"/>
              </a:ext>
            </a:extLst>
          </p:cNvPr>
          <p:cNvGrpSpPr/>
          <p:nvPr/>
        </p:nvGrpSpPr>
        <p:grpSpPr>
          <a:xfrm>
            <a:off x="4916553" y="2275484"/>
            <a:ext cx="3836505" cy="1149049"/>
            <a:chOff x="874643" y="1199322"/>
            <a:chExt cx="4247322" cy="1149049"/>
          </a:xfrm>
        </p:grpSpPr>
        <p:sp>
          <p:nvSpPr>
            <p:cNvPr id="18" name="TextBox 17">
              <a:extLst>
                <a:ext uri="{FF2B5EF4-FFF2-40B4-BE49-F238E27FC236}">
                  <a16:creationId xmlns:a16="http://schemas.microsoft.com/office/drawing/2014/main" id="{A1F44B95-363C-4680-9D6B-3B19F4C0BC63}"/>
                </a:ext>
              </a:extLst>
            </p:cNvPr>
            <p:cNvSpPr txBox="1"/>
            <p:nvPr/>
          </p:nvSpPr>
          <p:spPr>
            <a:xfrm>
              <a:off x="874643" y="1199322"/>
              <a:ext cx="2862470" cy="338554"/>
            </a:xfrm>
            <a:prstGeom prst="rect">
              <a:avLst/>
            </a:prstGeom>
            <a:noFill/>
          </p:spPr>
          <p:txBody>
            <a:bodyPr wrap="square" rtlCol="0">
              <a:spAutoFit/>
            </a:bodyPr>
            <a:lstStyle/>
            <a:p>
              <a:r>
                <a:rPr lang="en-GB" sz="1600" b="1"/>
                <a:t>DSC Risk</a:t>
              </a:r>
            </a:p>
          </p:txBody>
        </p:sp>
        <p:sp>
          <p:nvSpPr>
            <p:cNvPr id="19" name="TextBox 18">
              <a:extLst>
                <a:ext uri="{FF2B5EF4-FFF2-40B4-BE49-F238E27FC236}">
                  <a16:creationId xmlns:a16="http://schemas.microsoft.com/office/drawing/2014/main" id="{02959B5C-19D3-445E-BE83-8D5A9A5D541D}"/>
                </a:ext>
              </a:extLst>
            </p:cNvPr>
            <p:cNvSpPr txBox="1"/>
            <p:nvPr/>
          </p:nvSpPr>
          <p:spPr>
            <a:xfrm>
              <a:off x="874644" y="1517374"/>
              <a:ext cx="4247321" cy="830997"/>
            </a:xfrm>
            <a:prstGeom prst="rect">
              <a:avLst/>
            </a:prstGeom>
            <a:noFill/>
          </p:spPr>
          <p:txBody>
            <a:bodyPr wrap="square" rtlCol="0">
              <a:spAutoFit/>
            </a:bodyPr>
            <a:lstStyle/>
            <a:p>
              <a:r>
                <a:rPr lang="en-US" sz="1200"/>
                <a:t>As a result, without increasing resources to carry out impact assessments, DSC change development will suffer and get </a:t>
              </a:r>
              <a:r>
                <a:rPr lang="en-US" sz="1200" err="1"/>
                <a:t>deprioritised</a:t>
              </a:r>
              <a:r>
                <a:rPr lang="en-US" sz="1200"/>
                <a:t> or even cease entirely as REC change takes priority. </a:t>
              </a:r>
            </a:p>
          </p:txBody>
        </p:sp>
      </p:grpSp>
      <p:grpSp>
        <p:nvGrpSpPr>
          <p:cNvPr id="20" name="Group 19">
            <a:extLst>
              <a:ext uri="{FF2B5EF4-FFF2-40B4-BE49-F238E27FC236}">
                <a16:creationId xmlns:a16="http://schemas.microsoft.com/office/drawing/2014/main" id="{78BE5D2B-D9DC-4D72-8099-80F796F0450C}"/>
              </a:ext>
            </a:extLst>
          </p:cNvPr>
          <p:cNvGrpSpPr/>
          <p:nvPr/>
        </p:nvGrpSpPr>
        <p:grpSpPr>
          <a:xfrm>
            <a:off x="549963" y="3504669"/>
            <a:ext cx="3836505" cy="1149049"/>
            <a:chOff x="874643" y="1199322"/>
            <a:chExt cx="4247322" cy="1149049"/>
          </a:xfrm>
        </p:grpSpPr>
        <p:sp>
          <p:nvSpPr>
            <p:cNvPr id="21" name="TextBox 20">
              <a:extLst>
                <a:ext uri="{FF2B5EF4-FFF2-40B4-BE49-F238E27FC236}">
                  <a16:creationId xmlns:a16="http://schemas.microsoft.com/office/drawing/2014/main" id="{7A88C1AF-0FFD-46AD-9FFB-823EDB79047C}"/>
                </a:ext>
              </a:extLst>
            </p:cNvPr>
            <p:cNvSpPr txBox="1"/>
            <p:nvPr/>
          </p:nvSpPr>
          <p:spPr>
            <a:xfrm>
              <a:off x="874643" y="1199322"/>
              <a:ext cx="2862470" cy="338554"/>
            </a:xfrm>
            <a:prstGeom prst="rect">
              <a:avLst/>
            </a:prstGeom>
            <a:noFill/>
          </p:spPr>
          <p:txBody>
            <a:bodyPr wrap="square" rtlCol="0">
              <a:spAutoFit/>
            </a:bodyPr>
            <a:lstStyle/>
            <a:p>
              <a:r>
                <a:rPr lang="en-GB" sz="1600" b="1"/>
                <a:t>Driver</a:t>
              </a:r>
            </a:p>
          </p:txBody>
        </p:sp>
        <p:sp>
          <p:nvSpPr>
            <p:cNvPr id="22" name="TextBox 21">
              <a:extLst>
                <a:ext uri="{FF2B5EF4-FFF2-40B4-BE49-F238E27FC236}">
                  <a16:creationId xmlns:a16="http://schemas.microsoft.com/office/drawing/2014/main" id="{14B07BDD-A5C8-4586-B5E3-1CF36791FC4F}"/>
                </a:ext>
              </a:extLst>
            </p:cNvPr>
            <p:cNvSpPr txBox="1"/>
            <p:nvPr/>
          </p:nvSpPr>
          <p:spPr>
            <a:xfrm>
              <a:off x="874644" y="1517374"/>
              <a:ext cx="4247321" cy="830997"/>
            </a:xfrm>
            <a:prstGeom prst="rect">
              <a:avLst/>
            </a:prstGeom>
            <a:noFill/>
          </p:spPr>
          <p:txBody>
            <a:bodyPr wrap="square" rtlCol="0">
              <a:spAutoFit/>
            </a:bodyPr>
            <a:lstStyle/>
            <a:p>
              <a:r>
                <a:rPr lang="en-US" sz="1200"/>
                <a:t>This includes an increasing backlog on Gas related change proposals that ultimately will require varying levels of Impact Assessments to be carried out by the CDSP within the formal timescales set out in the REC.</a:t>
              </a:r>
            </a:p>
          </p:txBody>
        </p:sp>
      </p:grpSp>
      <p:grpSp>
        <p:nvGrpSpPr>
          <p:cNvPr id="23" name="Group 22">
            <a:extLst>
              <a:ext uri="{FF2B5EF4-FFF2-40B4-BE49-F238E27FC236}">
                <a16:creationId xmlns:a16="http://schemas.microsoft.com/office/drawing/2014/main" id="{DC9C65A7-42AB-4342-AF83-33C4A0BB6251}"/>
              </a:ext>
            </a:extLst>
          </p:cNvPr>
          <p:cNvGrpSpPr/>
          <p:nvPr/>
        </p:nvGrpSpPr>
        <p:grpSpPr>
          <a:xfrm>
            <a:off x="4916553" y="3504669"/>
            <a:ext cx="3836505" cy="1333715"/>
            <a:chOff x="874643" y="1199322"/>
            <a:chExt cx="4247322" cy="1333715"/>
          </a:xfrm>
        </p:grpSpPr>
        <p:sp>
          <p:nvSpPr>
            <p:cNvPr id="24" name="TextBox 23">
              <a:extLst>
                <a:ext uri="{FF2B5EF4-FFF2-40B4-BE49-F238E27FC236}">
                  <a16:creationId xmlns:a16="http://schemas.microsoft.com/office/drawing/2014/main" id="{FBE276C5-534B-4FDA-ACA3-1D5A48BBE02B}"/>
                </a:ext>
              </a:extLst>
            </p:cNvPr>
            <p:cNvSpPr txBox="1"/>
            <p:nvPr/>
          </p:nvSpPr>
          <p:spPr>
            <a:xfrm>
              <a:off x="874643" y="1199322"/>
              <a:ext cx="2862470" cy="338554"/>
            </a:xfrm>
            <a:prstGeom prst="rect">
              <a:avLst/>
            </a:prstGeom>
            <a:noFill/>
          </p:spPr>
          <p:txBody>
            <a:bodyPr wrap="square" rtlCol="0">
              <a:spAutoFit/>
            </a:bodyPr>
            <a:lstStyle/>
            <a:p>
              <a:r>
                <a:rPr lang="en-GB" sz="1600" b="1"/>
                <a:t>Mitigation</a:t>
              </a:r>
            </a:p>
          </p:txBody>
        </p:sp>
        <p:sp>
          <p:nvSpPr>
            <p:cNvPr id="25" name="TextBox 24">
              <a:extLst>
                <a:ext uri="{FF2B5EF4-FFF2-40B4-BE49-F238E27FC236}">
                  <a16:creationId xmlns:a16="http://schemas.microsoft.com/office/drawing/2014/main" id="{4C471355-98F4-4712-BBAF-098BA2ACF0DD}"/>
                </a:ext>
              </a:extLst>
            </p:cNvPr>
            <p:cNvSpPr txBox="1"/>
            <p:nvPr/>
          </p:nvSpPr>
          <p:spPr>
            <a:xfrm>
              <a:off x="874644" y="1517374"/>
              <a:ext cx="4247321" cy="1015663"/>
            </a:xfrm>
            <a:prstGeom prst="rect">
              <a:avLst/>
            </a:prstGeom>
            <a:noFill/>
          </p:spPr>
          <p:txBody>
            <a:bodyPr wrap="square" rtlCol="0">
              <a:spAutoFit/>
            </a:bodyPr>
            <a:lstStyle/>
            <a:p>
              <a:r>
                <a:rPr lang="en-US" sz="1200"/>
                <a:t>CDSP will, from April-23, drawdown on the General Change budget (BP23) to increase its ability to progress REC Impact Assessments ensuring its continued conformity to regulatory obligations, while still being able to develop DSC related change.</a:t>
              </a:r>
            </a:p>
          </p:txBody>
        </p:sp>
      </p:grpSp>
      <p:pic>
        <p:nvPicPr>
          <p:cNvPr id="27" name="Graphic 26" descr="Newspaper outline">
            <a:extLst>
              <a:ext uri="{FF2B5EF4-FFF2-40B4-BE49-F238E27FC236}">
                <a16:creationId xmlns:a16="http://schemas.microsoft.com/office/drawing/2014/main" id="{226EA5DD-D161-4235-A161-A5F86A7E2CE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5530" y="880932"/>
            <a:ext cx="432000" cy="432000"/>
          </a:xfrm>
          <a:prstGeom prst="rect">
            <a:avLst/>
          </a:prstGeom>
        </p:spPr>
      </p:pic>
      <p:pic>
        <p:nvPicPr>
          <p:cNvPr id="29" name="Graphic 28" descr="Warning outline">
            <a:extLst>
              <a:ext uri="{FF2B5EF4-FFF2-40B4-BE49-F238E27FC236}">
                <a16:creationId xmlns:a16="http://schemas.microsoft.com/office/drawing/2014/main" id="{71FF8BA0-9286-4B31-AC35-F66132DB467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16789" y="2226988"/>
            <a:ext cx="432000" cy="432000"/>
          </a:xfrm>
          <a:prstGeom prst="rect">
            <a:avLst/>
          </a:prstGeom>
        </p:spPr>
      </p:pic>
      <p:pic>
        <p:nvPicPr>
          <p:cNvPr id="33" name="Graphic 32" descr="Bar graph with upward trend outline">
            <a:extLst>
              <a:ext uri="{FF2B5EF4-FFF2-40B4-BE49-F238E27FC236}">
                <a16:creationId xmlns:a16="http://schemas.microsoft.com/office/drawing/2014/main" id="{3E1BB47A-2B94-495C-B744-68062A9E3F3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516786" y="880813"/>
            <a:ext cx="432000" cy="432000"/>
          </a:xfrm>
          <a:prstGeom prst="rect">
            <a:avLst/>
          </a:prstGeom>
        </p:spPr>
      </p:pic>
      <p:pic>
        <p:nvPicPr>
          <p:cNvPr id="35" name="Graphic 34" descr="Steering Wheel outline">
            <a:extLst>
              <a:ext uri="{FF2B5EF4-FFF2-40B4-BE49-F238E27FC236}">
                <a16:creationId xmlns:a16="http://schemas.microsoft.com/office/drawing/2014/main" id="{CEFFE0AA-3648-4697-B320-92C6636DC94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1530" y="3467005"/>
            <a:ext cx="432000" cy="432000"/>
          </a:xfrm>
          <a:prstGeom prst="rect">
            <a:avLst/>
          </a:prstGeom>
        </p:spPr>
      </p:pic>
      <p:pic>
        <p:nvPicPr>
          <p:cNvPr id="41" name="Graphic 40" descr="Eye outline">
            <a:extLst>
              <a:ext uri="{FF2B5EF4-FFF2-40B4-BE49-F238E27FC236}">
                <a16:creationId xmlns:a16="http://schemas.microsoft.com/office/drawing/2014/main" id="{0F4D1541-2739-4C6A-A37F-346F948C770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7530" y="2172988"/>
            <a:ext cx="540000" cy="540000"/>
          </a:xfrm>
          <a:prstGeom prst="rect">
            <a:avLst/>
          </a:prstGeom>
        </p:spPr>
      </p:pic>
      <p:pic>
        <p:nvPicPr>
          <p:cNvPr id="45" name="Graphic 44" descr="Target Audience outline">
            <a:extLst>
              <a:ext uri="{FF2B5EF4-FFF2-40B4-BE49-F238E27FC236}">
                <a16:creationId xmlns:a16="http://schemas.microsoft.com/office/drawing/2014/main" id="{663F177A-0867-47EF-8E09-7299DA8CB372}"/>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446546" y="3421946"/>
            <a:ext cx="504000" cy="504000"/>
          </a:xfrm>
          <a:prstGeom prst="rect">
            <a:avLst/>
          </a:prstGeom>
        </p:spPr>
      </p:pic>
    </p:spTree>
    <p:extLst>
      <p:ext uri="{BB962C8B-B14F-4D97-AF65-F5344CB8AC3E}">
        <p14:creationId xmlns:p14="http://schemas.microsoft.com/office/powerpoint/2010/main" val="3250169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A4F50-C3A8-447A-86DD-194FD7E20010}"/>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0B85589B-786C-4948-887F-E4E01ED20321}"/>
              </a:ext>
            </a:extLst>
          </p:cNvPr>
          <p:cNvSpPr>
            <a:spLocks noGrp="1"/>
          </p:cNvSpPr>
          <p:nvPr>
            <p:ph idx="1"/>
          </p:nvPr>
        </p:nvSpPr>
        <p:spPr>
          <a:xfrm>
            <a:off x="457200" y="715781"/>
            <a:ext cx="8229600" cy="4186864"/>
          </a:xfrm>
        </p:spPr>
        <p:txBody>
          <a:bodyPr>
            <a:normAutofit fontScale="85000" lnSpcReduction="10000"/>
          </a:bodyPr>
          <a:lstStyle/>
          <a:p>
            <a:pPr marL="0" indent="0">
              <a:buNone/>
            </a:pPr>
            <a:r>
              <a:rPr lang="en-GB" sz="1600" b="1" dirty="0"/>
              <a:t>The following 9 slides have been included in this months </a:t>
            </a:r>
            <a:r>
              <a:rPr lang="en-GB" sz="1600" b="1" dirty="0" err="1"/>
              <a:t>ChMC</a:t>
            </a:r>
            <a:r>
              <a:rPr lang="en-GB" sz="1600" b="1" dirty="0"/>
              <a:t> pack to give you an overview of the ongoing REC Changes, we have broken these down into the following sections:</a:t>
            </a:r>
          </a:p>
          <a:p>
            <a:pPr marL="0" indent="0">
              <a:buNone/>
            </a:pPr>
            <a:endParaRPr lang="en-GB" sz="1600" b="1" dirty="0"/>
          </a:p>
          <a:p>
            <a:r>
              <a:rPr lang="en-GB" sz="1600" dirty="0"/>
              <a:t>In progress – we are currently progressing through the Change journey</a:t>
            </a:r>
          </a:p>
          <a:p>
            <a:r>
              <a:rPr lang="en-GB" sz="1600" dirty="0"/>
              <a:t>Under Prioritisation Review by REC Code Managers – due to CM workload/prioritisation</a:t>
            </a:r>
          </a:p>
          <a:p>
            <a:endParaRPr lang="en-GB" sz="1600" dirty="0"/>
          </a:p>
          <a:p>
            <a:pPr marL="0" indent="0">
              <a:buNone/>
            </a:pPr>
            <a:r>
              <a:rPr lang="en-GB" sz="1600" dirty="0"/>
              <a:t>This month we have included a line describing, from our perspective, the expected Change impact on us as the CDSP and/or GRDA</a:t>
            </a:r>
          </a:p>
          <a:p>
            <a:pPr marL="0" indent="0">
              <a:buNone/>
            </a:pPr>
            <a:endParaRPr lang="en-GB" sz="1600" dirty="0"/>
          </a:p>
          <a:p>
            <a:pPr marL="0" indent="0">
              <a:buNone/>
            </a:pPr>
            <a:r>
              <a:rPr lang="en-GB" sz="1600" b="1" dirty="0"/>
              <a:t>Note: We are currently undertaking a review of all REC Change and have began removing Changes which we have confirmed have no impact to Gas services. In the coming months, we will continue to monitor the Changes listed and add/remove from this pack as required. </a:t>
            </a:r>
          </a:p>
          <a:p>
            <a:pPr marL="0" indent="0">
              <a:buNone/>
            </a:pPr>
            <a:endParaRPr lang="en-GB" sz="1600" b="1" dirty="0"/>
          </a:p>
          <a:p>
            <a:pPr marL="0" indent="0">
              <a:buNone/>
            </a:pPr>
            <a:r>
              <a:rPr lang="en-US" sz="1600" dirty="0"/>
              <a:t>We have included an additional slide at the end of this pack which outlines the approach to be taken regarding resources to account for the increase in REC Change, as requested by the committee last month</a:t>
            </a:r>
            <a:r>
              <a:rPr lang="en-GB" sz="1600" dirty="0"/>
              <a:t>.</a:t>
            </a:r>
          </a:p>
          <a:p>
            <a:pPr marL="0" indent="0">
              <a:buNone/>
            </a:pPr>
            <a:endParaRPr lang="en-GB" sz="1600" dirty="0"/>
          </a:p>
          <a:p>
            <a:pPr marL="0" indent="0">
              <a:buNone/>
            </a:pPr>
            <a:r>
              <a:rPr lang="en-GB" sz="1600" dirty="0"/>
              <a:t>Further information on the Changes can be found on the </a:t>
            </a:r>
            <a:r>
              <a:rPr lang="en-GB" sz="1600" dirty="0">
                <a:hlinkClick r:id="rId3"/>
              </a:rPr>
              <a:t>REC Portal</a:t>
            </a:r>
            <a:endParaRPr lang="en-GB" sz="1600" dirty="0"/>
          </a:p>
        </p:txBody>
      </p:sp>
    </p:spTree>
    <p:extLst>
      <p:ext uri="{BB962C8B-B14F-4D97-AF65-F5344CB8AC3E}">
        <p14:creationId xmlns:p14="http://schemas.microsoft.com/office/powerpoint/2010/main" val="2931624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93162-1D16-42B2-9678-78E75C5422DF}"/>
              </a:ext>
            </a:extLst>
          </p:cNvPr>
          <p:cNvSpPr>
            <a:spLocks noGrp="1"/>
          </p:cNvSpPr>
          <p:nvPr>
            <p:ph type="title"/>
          </p:nvPr>
        </p:nvSpPr>
        <p:spPr>
          <a:xfrm>
            <a:off x="457200" y="109249"/>
            <a:ext cx="8229600" cy="637580"/>
          </a:xfrm>
        </p:spPr>
        <p:txBody>
          <a:bodyPr>
            <a:normAutofit/>
          </a:bodyPr>
          <a:lstStyle/>
          <a:p>
            <a:r>
              <a:rPr lang="en-GB" sz="2400"/>
              <a:t>Overview of In Progress REC Changes (high level)</a:t>
            </a:r>
          </a:p>
        </p:txBody>
      </p:sp>
      <p:graphicFrame>
        <p:nvGraphicFramePr>
          <p:cNvPr id="7" name="Content Placeholder 6">
            <a:extLst>
              <a:ext uri="{FF2B5EF4-FFF2-40B4-BE49-F238E27FC236}">
                <a16:creationId xmlns:a16="http://schemas.microsoft.com/office/drawing/2014/main" id="{8B24F045-44C9-49AF-8EDA-7F69CEF0770E}"/>
              </a:ext>
            </a:extLst>
          </p:cNvPr>
          <p:cNvGraphicFramePr>
            <a:graphicFrameLocks noGrp="1"/>
          </p:cNvGraphicFramePr>
          <p:nvPr>
            <p:ph idx="1"/>
            <p:extLst>
              <p:ext uri="{D42A27DB-BD31-4B8C-83A1-F6EECF244321}">
                <p14:modId xmlns:p14="http://schemas.microsoft.com/office/powerpoint/2010/main" val="1789394848"/>
              </p:ext>
            </p:extLst>
          </p:nvPr>
        </p:nvGraphicFramePr>
        <p:xfrm>
          <a:off x="3403600" y="982530"/>
          <a:ext cx="5613653" cy="39069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41E992CA-2BDE-4DFD-82D1-5771A0E55B44}"/>
              </a:ext>
            </a:extLst>
          </p:cNvPr>
          <p:cNvGraphicFramePr/>
          <p:nvPr>
            <p:extLst>
              <p:ext uri="{D42A27DB-BD31-4B8C-83A1-F6EECF244321}">
                <p14:modId xmlns:p14="http://schemas.microsoft.com/office/powerpoint/2010/main" val="1274306719"/>
              </p:ext>
            </p:extLst>
          </p:nvPr>
        </p:nvGraphicFramePr>
        <p:xfrm>
          <a:off x="-641983" y="980273"/>
          <a:ext cx="4664150" cy="3555574"/>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8EE43A57-D497-41DF-A109-AA9F5AF0CB81}"/>
              </a:ext>
            </a:extLst>
          </p:cNvPr>
          <p:cNvSpPr txBox="1"/>
          <p:nvPr/>
        </p:nvSpPr>
        <p:spPr>
          <a:xfrm>
            <a:off x="5431572" y="1092972"/>
            <a:ext cx="2354075" cy="369332"/>
          </a:xfrm>
          <a:prstGeom prst="rect">
            <a:avLst/>
          </a:prstGeom>
          <a:noFill/>
        </p:spPr>
        <p:txBody>
          <a:bodyPr wrap="square" rtlCol="0">
            <a:spAutoFit/>
          </a:bodyPr>
          <a:lstStyle/>
          <a:p>
            <a:r>
              <a:rPr lang="en-GB" b="1">
                <a:solidFill>
                  <a:srgbClr val="024C90"/>
                </a:solidFill>
              </a:rPr>
              <a:t>In Progress Change</a:t>
            </a:r>
          </a:p>
        </p:txBody>
      </p:sp>
      <p:cxnSp>
        <p:nvCxnSpPr>
          <p:cNvPr id="8" name="Straight Connector 7">
            <a:extLst>
              <a:ext uri="{FF2B5EF4-FFF2-40B4-BE49-F238E27FC236}">
                <a16:creationId xmlns:a16="http://schemas.microsoft.com/office/drawing/2014/main" id="{4DF62E1B-9D74-4B9C-867A-41E8F3BDFBB7}"/>
              </a:ext>
            </a:extLst>
          </p:cNvPr>
          <p:cNvCxnSpPr>
            <a:cxnSpLocks/>
          </p:cNvCxnSpPr>
          <p:nvPr/>
        </p:nvCxnSpPr>
        <p:spPr>
          <a:xfrm>
            <a:off x="3314700" y="718961"/>
            <a:ext cx="0" cy="4170539"/>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5457DBA9-C98A-4828-94F6-575F345223E1}"/>
              </a:ext>
            </a:extLst>
          </p:cNvPr>
          <p:cNvSpPr txBox="1"/>
          <p:nvPr/>
        </p:nvSpPr>
        <p:spPr>
          <a:xfrm>
            <a:off x="1244599" y="2310140"/>
            <a:ext cx="254000" cy="261610"/>
          </a:xfrm>
          <a:prstGeom prst="rect">
            <a:avLst/>
          </a:prstGeom>
          <a:noFill/>
        </p:spPr>
        <p:txBody>
          <a:bodyPr wrap="square" rtlCol="0">
            <a:spAutoFit/>
          </a:bodyPr>
          <a:lstStyle/>
          <a:p>
            <a:r>
              <a:rPr lang="en-GB" sz="1100"/>
              <a:t>6</a:t>
            </a:r>
          </a:p>
        </p:txBody>
      </p:sp>
    </p:spTree>
    <p:extLst>
      <p:ext uri="{BB962C8B-B14F-4D97-AF65-F5344CB8AC3E}">
        <p14:creationId xmlns:p14="http://schemas.microsoft.com/office/powerpoint/2010/main" val="2697205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78C3F-E0FA-4B29-9B87-B69AD5F7FFB6}"/>
              </a:ext>
            </a:extLst>
          </p:cNvPr>
          <p:cNvSpPr>
            <a:spLocks noGrp="1"/>
          </p:cNvSpPr>
          <p:nvPr>
            <p:ph type="title"/>
          </p:nvPr>
        </p:nvSpPr>
        <p:spPr>
          <a:xfrm>
            <a:off x="314076" y="181032"/>
            <a:ext cx="8515847" cy="320060"/>
          </a:xfrm>
        </p:spPr>
        <p:txBody>
          <a:bodyPr>
            <a:noAutofit/>
          </a:bodyPr>
          <a:lstStyle/>
          <a:p>
            <a:r>
              <a:rPr lang="en-GB" sz="2000"/>
              <a:t>REC Change Pipeline – In progress</a:t>
            </a:r>
          </a:p>
        </p:txBody>
      </p:sp>
      <p:graphicFrame>
        <p:nvGraphicFramePr>
          <p:cNvPr id="4" name="Table 4">
            <a:extLst>
              <a:ext uri="{FF2B5EF4-FFF2-40B4-BE49-F238E27FC236}">
                <a16:creationId xmlns:a16="http://schemas.microsoft.com/office/drawing/2014/main" id="{ECD16D18-8AA7-4A8A-B537-7FD016093441}"/>
              </a:ext>
            </a:extLst>
          </p:cNvPr>
          <p:cNvGraphicFramePr>
            <a:graphicFrameLocks noGrp="1"/>
          </p:cNvGraphicFramePr>
          <p:nvPr>
            <p:extLst>
              <p:ext uri="{D42A27DB-BD31-4B8C-83A1-F6EECF244321}">
                <p14:modId xmlns:p14="http://schemas.microsoft.com/office/powerpoint/2010/main" val="705633975"/>
              </p:ext>
            </p:extLst>
          </p:nvPr>
        </p:nvGraphicFramePr>
        <p:xfrm>
          <a:off x="111420" y="548640"/>
          <a:ext cx="8921160" cy="3871344"/>
        </p:xfrm>
        <a:graphic>
          <a:graphicData uri="http://schemas.openxmlformats.org/drawingml/2006/table">
            <a:tbl>
              <a:tblPr firstRow="1" bandRow="1">
                <a:tableStyleId>{5C22544A-7EE6-4342-B048-85BDC9FD1C3A}</a:tableStyleId>
              </a:tblPr>
              <a:tblGrid>
                <a:gridCol w="558432">
                  <a:extLst>
                    <a:ext uri="{9D8B030D-6E8A-4147-A177-3AD203B41FA5}">
                      <a16:colId xmlns:a16="http://schemas.microsoft.com/office/drawing/2014/main" val="4027058344"/>
                    </a:ext>
                  </a:extLst>
                </a:gridCol>
                <a:gridCol w="1254642">
                  <a:extLst>
                    <a:ext uri="{9D8B030D-6E8A-4147-A177-3AD203B41FA5}">
                      <a16:colId xmlns:a16="http://schemas.microsoft.com/office/drawing/2014/main" val="2162668323"/>
                    </a:ext>
                  </a:extLst>
                </a:gridCol>
                <a:gridCol w="776177">
                  <a:extLst>
                    <a:ext uri="{9D8B030D-6E8A-4147-A177-3AD203B41FA5}">
                      <a16:colId xmlns:a16="http://schemas.microsoft.com/office/drawing/2014/main" val="3779861357"/>
                    </a:ext>
                  </a:extLst>
                </a:gridCol>
                <a:gridCol w="733646">
                  <a:extLst>
                    <a:ext uri="{9D8B030D-6E8A-4147-A177-3AD203B41FA5}">
                      <a16:colId xmlns:a16="http://schemas.microsoft.com/office/drawing/2014/main" val="2574131077"/>
                    </a:ext>
                  </a:extLst>
                </a:gridCol>
                <a:gridCol w="680484">
                  <a:extLst>
                    <a:ext uri="{9D8B030D-6E8A-4147-A177-3AD203B41FA5}">
                      <a16:colId xmlns:a16="http://schemas.microsoft.com/office/drawing/2014/main" val="1331661363"/>
                    </a:ext>
                  </a:extLst>
                </a:gridCol>
                <a:gridCol w="1020726">
                  <a:extLst>
                    <a:ext uri="{9D8B030D-6E8A-4147-A177-3AD203B41FA5}">
                      <a16:colId xmlns:a16="http://schemas.microsoft.com/office/drawing/2014/main" val="3255583653"/>
                    </a:ext>
                  </a:extLst>
                </a:gridCol>
                <a:gridCol w="1446027">
                  <a:extLst>
                    <a:ext uri="{9D8B030D-6E8A-4147-A177-3AD203B41FA5}">
                      <a16:colId xmlns:a16="http://schemas.microsoft.com/office/drawing/2014/main" val="1493277682"/>
                    </a:ext>
                  </a:extLst>
                </a:gridCol>
                <a:gridCol w="808075">
                  <a:extLst>
                    <a:ext uri="{9D8B030D-6E8A-4147-A177-3AD203B41FA5}">
                      <a16:colId xmlns:a16="http://schemas.microsoft.com/office/drawing/2014/main" val="2058559583"/>
                    </a:ext>
                  </a:extLst>
                </a:gridCol>
                <a:gridCol w="691116">
                  <a:extLst>
                    <a:ext uri="{9D8B030D-6E8A-4147-A177-3AD203B41FA5}">
                      <a16:colId xmlns:a16="http://schemas.microsoft.com/office/drawing/2014/main" val="1065136424"/>
                    </a:ext>
                  </a:extLst>
                </a:gridCol>
                <a:gridCol w="951835">
                  <a:extLst>
                    <a:ext uri="{9D8B030D-6E8A-4147-A177-3AD203B41FA5}">
                      <a16:colId xmlns:a16="http://schemas.microsoft.com/office/drawing/2014/main" val="195784657"/>
                    </a:ext>
                  </a:extLst>
                </a:gridCol>
              </a:tblGrid>
              <a:tr h="431406">
                <a:tc>
                  <a:txBody>
                    <a:bodyPr/>
                    <a:lstStyle/>
                    <a:p>
                      <a:pPr algn="ctr"/>
                      <a:r>
                        <a:rPr lang="en-GB" sz="920">
                          <a:latin typeface="+mn-lt"/>
                        </a:rPr>
                        <a:t>Title </a:t>
                      </a:r>
                    </a:p>
                  </a:txBody>
                  <a:tcPr/>
                </a:tc>
                <a:tc>
                  <a:txBody>
                    <a:bodyPr/>
                    <a:lstStyle/>
                    <a:p>
                      <a:pPr algn="ctr"/>
                      <a:r>
                        <a:rPr lang="en-GB" sz="920">
                          <a:latin typeface="+mn-lt"/>
                        </a:rPr>
                        <a:t>Description</a:t>
                      </a:r>
                    </a:p>
                  </a:txBody>
                  <a:tcPr/>
                </a:tc>
                <a:tc>
                  <a:txBody>
                    <a:bodyPr/>
                    <a:lstStyle/>
                    <a:p>
                      <a:pPr algn="ctr"/>
                      <a:r>
                        <a:rPr lang="en-GB" sz="920">
                          <a:latin typeface="+mn-lt"/>
                        </a:rPr>
                        <a:t>XRN / </a:t>
                      </a:r>
                      <a:r>
                        <a:rPr lang="en-GB" sz="920">
                          <a:solidFill>
                            <a:schemeClr val="bg1"/>
                          </a:solidFill>
                          <a:latin typeface="+mn-lt"/>
                        </a:rPr>
                        <a:t>UNC Mod</a:t>
                      </a:r>
                    </a:p>
                  </a:txBody>
                  <a:tcPr/>
                </a:tc>
                <a:tc>
                  <a:txBody>
                    <a:bodyPr/>
                    <a:lstStyle/>
                    <a:p>
                      <a:pPr algn="ctr"/>
                      <a:r>
                        <a:rPr lang="en-GB" sz="920">
                          <a:latin typeface="+mn-lt"/>
                        </a:rPr>
                        <a:t>Proposer</a:t>
                      </a:r>
                    </a:p>
                  </a:txBody>
                  <a:tcPr/>
                </a:tc>
                <a:tc>
                  <a:txBody>
                    <a:bodyPr/>
                    <a:lstStyle/>
                    <a:p>
                      <a:pPr algn="ctr"/>
                      <a:r>
                        <a:rPr lang="en-GB" sz="920">
                          <a:latin typeface="+mn-lt"/>
                        </a:rPr>
                        <a:t>Impact/</a:t>
                      </a:r>
                    </a:p>
                    <a:p>
                      <a:pPr algn="ctr"/>
                      <a:r>
                        <a:rPr lang="en-GB" sz="920">
                          <a:latin typeface="+mn-lt"/>
                        </a:rPr>
                        <a:t>Funding</a:t>
                      </a:r>
                    </a:p>
                  </a:txBody>
                  <a:tcPr/>
                </a:tc>
                <a:tc>
                  <a:txBody>
                    <a:bodyPr/>
                    <a:lstStyle/>
                    <a:p>
                      <a:pPr algn="ctr"/>
                      <a:r>
                        <a:rPr lang="en-GB" sz="920">
                          <a:latin typeface="+mn-lt"/>
                        </a:rPr>
                        <a:t>Status</a:t>
                      </a:r>
                    </a:p>
                  </a:txBody>
                  <a:tcPr/>
                </a:tc>
                <a:tc>
                  <a:txBody>
                    <a:bodyPr/>
                    <a:lstStyle/>
                    <a:p>
                      <a:pPr marL="0" algn="ctr" defTabSz="914400" rtl="0" eaLnBrk="1" latinLnBrk="0" hangingPunct="1"/>
                      <a:r>
                        <a:rPr lang="en-GB" sz="920" b="1" kern="1200">
                          <a:solidFill>
                            <a:schemeClr val="lt1"/>
                          </a:solidFill>
                          <a:latin typeface="+mn-lt"/>
                          <a:ea typeface="+mn-ea"/>
                          <a:cs typeface="+mn-cs"/>
                        </a:rPr>
                        <a:t>Next Action date</a:t>
                      </a:r>
                    </a:p>
                  </a:txBody>
                  <a:tcPr/>
                </a:tc>
                <a:tc>
                  <a:txBody>
                    <a:bodyPr/>
                    <a:lstStyle/>
                    <a:p>
                      <a:pPr marL="0" algn="ctr" defTabSz="914400" rtl="0" eaLnBrk="1" latinLnBrk="0" hangingPunct="1"/>
                      <a:r>
                        <a:rPr lang="en-GB" sz="920" b="1" kern="1200">
                          <a:solidFill>
                            <a:schemeClr val="lt1"/>
                          </a:solidFill>
                          <a:latin typeface="+mn-lt"/>
                          <a:ea typeface="+mn-ea"/>
                          <a:cs typeface="+mn-cs"/>
                        </a:rPr>
                        <a:t>Release Type</a:t>
                      </a:r>
                    </a:p>
                  </a:txBody>
                  <a:tcPr/>
                </a:tc>
                <a:tc>
                  <a:txBody>
                    <a:bodyPr/>
                    <a:lstStyle/>
                    <a:p>
                      <a:pPr marL="0" algn="ctr" defTabSz="914400" rtl="0" eaLnBrk="1" latinLnBrk="0" hangingPunct="1"/>
                      <a:r>
                        <a:rPr lang="en-GB" sz="920" b="1" kern="1200">
                          <a:solidFill>
                            <a:schemeClr val="bg1"/>
                          </a:solidFill>
                          <a:latin typeface="+mn-lt"/>
                          <a:ea typeface="+mn-ea"/>
                          <a:cs typeface="+mn-cs"/>
                        </a:rPr>
                        <a:t>REC Priority</a:t>
                      </a:r>
                    </a:p>
                  </a:txBody>
                  <a:tcPr/>
                </a:tc>
                <a:tc>
                  <a:txBody>
                    <a:bodyPr/>
                    <a:lstStyle/>
                    <a:p>
                      <a:pPr marL="0" algn="ctr" defTabSz="914400" rtl="0" eaLnBrk="1" latinLnBrk="0" hangingPunct="1"/>
                      <a:r>
                        <a:rPr lang="en-GB" sz="920" b="1" kern="1200">
                          <a:solidFill>
                            <a:schemeClr val="lt1"/>
                          </a:solidFill>
                          <a:latin typeface="+mn-lt"/>
                          <a:ea typeface="+mn-ea"/>
                          <a:cs typeface="+mn-cs"/>
                        </a:rPr>
                        <a:t>Attachments</a:t>
                      </a:r>
                    </a:p>
                  </a:txBody>
                  <a:tcPr/>
                </a:tc>
                <a:extLst>
                  <a:ext uri="{0D108BD9-81ED-4DB2-BD59-A6C34878D82A}">
                    <a16:rowId xmlns:a16="http://schemas.microsoft.com/office/drawing/2014/main" val="135677372"/>
                  </a:ext>
                </a:extLst>
              </a:tr>
              <a:tr h="778970">
                <a:tc>
                  <a:txBody>
                    <a:bodyPr/>
                    <a:lstStyle/>
                    <a:p>
                      <a:r>
                        <a:rPr lang="en-GB" sz="920" kern="1200">
                          <a:solidFill>
                            <a:schemeClr val="dk1"/>
                          </a:solidFill>
                          <a:latin typeface="+mn-lt"/>
                          <a:ea typeface="+mn-ea"/>
                          <a:cs typeface="+mn-cs"/>
                          <a:hlinkClick r:id="rId3"/>
                        </a:rPr>
                        <a:t>R0025</a:t>
                      </a:r>
                      <a:endParaRPr lang="en-GB" sz="920" kern="1200">
                        <a:solidFill>
                          <a:schemeClr val="dk1"/>
                        </a:solidFill>
                        <a:latin typeface="+mn-lt"/>
                        <a:ea typeface="+mn-ea"/>
                        <a:cs typeface="+mn-cs"/>
                      </a:endParaRPr>
                    </a:p>
                  </a:txBody>
                  <a:tcPr>
                    <a:solidFill>
                      <a:schemeClr val="accent1">
                        <a:lumMod val="20000"/>
                        <a:lumOff val="80000"/>
                      </a:schemeClr>
                    </a:solidFill>
                  </a:tcPr>
                </a:tc>
                <a:tc>
                  <a:txBody>
                    <a:bodyPr/>
                    <a:lstStyle/>
                    <a:p>
                      <a:r>
                        <a:rPr lang="en-GB" sz="920" b="0" i="0">
                          <a:solidFill>
                            <a:srgbClr val="272833"/>
                          </a:solidFill>
                          <a:effectLst/>
                          <a:latin typeface="+mn-lt"/>
                        </a:rPr>
                        <a:t>Service Provider Performance Charges (DCC)</a:t>
                      </a:r>
                      <a:endParaRPr lang="en-GB" sz="920" b="0" kern="1200">
                        <a:solidFill>
                          <a:schemeClr val="dk1"/>
                        </a:solidFill>
                        <a:latin typeface="+mn-lt"/>
                        <a:ea typeface="+mn-ea"/>
                        <a:cs typeface="+mn-cs"/>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2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1">
                        <a:lumMod val="20000"/>
                        <a:lumOff val="80000"/>
                      </a:schemeClr>
                    </a:solidFill>
                  </a:tcPr>
                </a:tc>
                <a:tc>
                  <a:txBody>
                    <a:bodyPr/>
                    <a:lstStyle/>
                    <a:p>
                      <a:r>
                        <a:rPr lang="en-GB" sz="920" b="0" kern="1200">
                          <a:solidFill>
                            <a:schemeClr val="dk1"/>
                          </a:solidFill>
                          <a:latin typeface="+mn-lt"/>
                          <a:ea typeface="+mn-ea"/>
                          <a:cs typeface="+mn-cs"/>
                        </a:rPr>
                        <a:t>Deloitte (RPA)</a:t>
                      </a:r>
                    </a:p>
                  </a:txBody>
                  <a:tcPr>
                    <a:solidFill>
                      <a:schemeClr val="accent1">
                        <a:lumMod val="20000"/>
                        <a:lumOff val="80000"/>
                      </a:schemeClr>
                    </a:solidFill>
                  </a:tcPr>
                </a:tc>
                <a:tc>
                  <a:txBody>
                    <a:bodyPr/>
                    <a:lstStyle/>
                    <a:p>
                      <a:r>
                        <a:rPr lang="en-GB" sz="920" b="0" kern="1200">
                          <a:solidFill>
                            <a:schemeClr val="dk1"/>
                          </a:solidFill>
                          <a:latin typeface="+mn-lt"/>
                          <a:ea typeface="+mn-ea"/>
                          <a:cs typeface="+mn-cs"/>
                        </a:rPr>
                        <a:t>-</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20" kern="1200">
                          <a:solidFill>
                            <a:schemeClr val="dk1"/>
                          </a:solidFill>
                          <a:latin typeface="+mn-lt"/>
                          <a:ea typeface="+mn-ea"/>
                          <a:cs typeface="+mn-cs"/>
                        </a:rPr>
                        <a:t>Approved - awaiting implementation</a:t>
                      </a:r>
                    </a:p>
                  </a:txBody>
                  <a:tcPr>
                    <a:solidFill>
                      <a:schemeClr val="accent1">
                        <a:lumMod val="20000"/>
                        <a:lumOff val="80000"/>
                      </a:schemeClr>
                    </a:solidFill>
                  </a:tcPr>
                </a:tc>
                <a:tc>
                  <a:txBody>
                    <a:bodyPr/>
                    <a:lstStyle/>
                    <a:p>
                      <a:r>
                        <a:rPr lang="en-GB" sz="920" kern="1200">
                          <a:solidFill>
                            <a:schemeClr val="dk1"/>
                          </a:solidFill>
                          <a:latin typeface="+mn-lt"/>
                          <a:ea typeface="+mn-ea"/>
                          <a:cs typeface="+mn-cs"/>
                        </a:rPr>
                        <a:t>01/04/2023 – Proposed Implementation date</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20" b="0" i="0" u="none" strike="noStrike" kern="1200" cap="none" spc="0" normalizeH="0" baseline="0">
                          <a:ln>
                            <a:noFill/>
                          </a:ln>
                          <a:solidFill>
                            <a:prstClr val="black"/>
                          </a:solidFill>
                          <a:effectLst/>
                          <a:uLnTx/>
                          <a:uFillTx/>
                          <a:latin typeface="+mn-lt"/>
                          <a:ea typeface="+mn-ea"/>
                          <a:cs typeface="+mn-cs"/>
                        </a:rPr>
                        <a:t>Standalone</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20" b="0" i="0" u="none" strike="noStrike" kern="1200" cap="none" spc="0" normalizeH="0" baseline="0">
                          <a:ln>
                            <a:noFill/>
                          </a:ln>
                          <a:solidFill>
                            <a:prstClr val="black"/>
                          </a:solidFill>
                          <a:effectLst/>
                          <a:uLnTx/>
                          <a:uFillTx/>
                          <a:latin typeface="+mn-lt"/>
                          <a:ea typeface="+mn-ea"/>
                          <a:cs typeface="+mn-cs"/>
                        </a:rPr>
                        <a:t>High</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20" b="0" i="0" u="none" strike="noStrike" kern="1200" cap="none" spc="0" normalizeH="0" baseline="0">
                        <a:ln>
                          <a:noFill/>
                        </a:ln>
                        <a:solidFill>
                          <a:prstClr val="black"/>
                        </a:solidFill>
                        <a:effectLst/>
                        <a:uLnTx/>
                        <a:uFillTx/>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3168937970"/>
                  </a:ext>
                </a:extLst>
              </a:tr>
              <a:tr h="441061">
                <a:tc gridSpan="10">
                  <a:txBody>
                    <a:bodyPr/>
                    <a:lstStyle/>
                    <a:p>
                      <a:r>
                        <a:rPr lang="en-GB" sz="920" kern="1200">
                          <a:solidFill>
                            <a:schemeClr val="dk1"/>
                          </a:solidFill>
                          <a:latin typeface="+mn-lt"/>
                          <a:ea typeface="+mn-ea"/>
                          <a:cs typeface="+mn-cs"/>
                        </a:rPr>
                        <a:t>This Change was raised to </a:t>
                      </a:r>
                      <a:r>
                        <a:rPr lang="en-US" sz="920" kern="1200">
                          <a:solidFill>
                            <a:schemeClr val="dk1"/>
                          </a:solidFill>
                          <a:latin typeface="+mn-lt"/>
                          <a:ea typeface="+mn-ea"/>
                          <a:cs typeface="+mn-cs"/>
                        </a:rPr>
                        <a:t>introduce Service Provider Performance Charges linked to performance against service levels defined in the REC. We are monitoring this change as it references future performance charges on other service providers – including the GRDS.</a:t>
                      </a:r>
                      <a:endParaRPr lang="en-GB" sz="92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b="0" kern="1200">
                        <a:solidFill>
                          <a:schemeClr val="dk1"/>
                        </a:solidFill>
                        <a:latin typeface="+mn-lt"/>
                        <a:ea typeface="+mn-ea"/>
                        <a:cs typeface="+mn-cs"/>
                      </a:endParaRPr>
                    </a:p>
                  </a:txBody>
                  <a:tcP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a:ln>
                          <a:noFill/>
                        </a:ln>
                        <a:solidFill>
                          <a:prstClr val="black"/>
                        </a:solidFill>
                        <a:effectLst/>
                        <a:uLnTx/>
                        <a:uFillTx/>
                        <a:latin typeface="+mn-lt"/>
                        <a:ea typeface="+mn-ea"/>
                        <a:cs typeface="+mn-cs"/>
                      </a:endParaRPr>
                    </a:p>
                  </a:txBody>
                  <a:tcPr>
                    <a:solidFill>
                      <a:schemeClr val="accent1">
                        <a:lumMod val="20000"/>
                        <a:lumOff val="80000"/>
                      </a:schemeClr>
                    </a:solidFill>
                  </a:tcPr>
                </a:tc>
                <a:tc hMerge="1">
                  <a:txBody>
                    <a:bodyPr/>
                    <a:lstStyle/>
                    <a:p>
                      <a:endParaRPr lang="en-GB" sz="950" b="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b="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a:ln>
                          <a:noFill/>
                        </a:ln>
                        <a:solidFill>
                          <a:prstClr val="black"/>
                        </a:solidFill>
                        <a:effectLst/>
                        <a:uLnTx/>
                        <a:uFillTx/>
                        <a:latin typeface="+mn-lt"/>
                        <a:ea typeface="+mn-ea"/>
                        <a:cs typeface="+mn-cs"/>
                      </a:endParaRPr>
                    </a:p>
                  </a:txBody>
                  <a:tcP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a:ln>
                          <a:noFill/>
                        </a:ln>
                        <a:solidFill>
                          <a:prstClr val="black"/>
                        </a:solidFill>
                        <a:effectLst/>
                        <a:uLnTx/>
                        <a:uFillTx/>
                        <a:latin typeface="+mn-lt"/>
                        <a:ea typeface="+mn-ea"/>
                        <a:cs typeface="+mn-cs"/>
                      </a:endParaRPr>
                    </a:p>
                  </a:txBody>
                  <a:tcP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a:ln>
                          <a:noFill/>
                        </a:ln>
                        <a:solidFill>
                          <a:prstClr val="black"/>
                        </a:solidFill>
                        <a:effectLst/>
                        <a:uLnTx/>
                        <a:uFillTx/>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680277289"/>
                  </a:ext>
                </a:extLst>
              </a:tr>
              <a:tr h="764581">
                <a:tc>
                  <a:txBody>
                    <a:bodyPr/>
                    <a:lstStyle/>
                    <a:p>
                      <a:r>
                        <a:rPr lang="en-GB" sz="920" kern="1200">
                          <a:solidFill>
                            <a:schemeClr val="dk1"/>
                          </a:solidFill>
                          <a:latin typeface="+mn-lt"/>
                          <a:ea typeface="+mn-ea"/>
                          <a:cs typeface="+mn-cs"/>
                          <a:hlinkClick r:id="rId4"/>
                        </a:rPr>
                        <a:t>R0047</a:t>
                      </a:r>
                      <a:endParaRPr lang="en-GB" sz="920" kern="1200">
                        <a:solidFill>
                          <a:schemeClr val="dk1"/>
                        </a:solidFill>
                        <a:latin typeface="+mn-lt"/>
                        <a:ea typeface="+mn-ea"/>
                        <a:cs typeface="+mn-cs"/>
                      </a:endParaRPr>
                    </a:p>
                  </a:txBody>
                  <a:tcPr>
                    <a:solidFill>
                      <a:schemeClr val="accent1">
                        <a:lumMod val="20000"/>
                        <a:lumOff val="80000"/>
                      </a:schemeClr>
                    </a:solidFill>
                  </a:tcPr>
                </a:tc>
                <a:tc>
                  <a:txBody>
                    <a:bodyPr/>
                    <a:lstStyle/>
                    <a:p>
                      <a:r>
                        <a:rPr lang="en-GB" sz="920" b="0" i="0">
                          <a:solidFill>
                            <a:srgbClr val="272833"/>
                          </a:solidFill>
                          <a:effectLst/>
                          <a:latin typeface="+mn-lt"/>
                        </a:rPr>
                        <a:t>Metering Code of Practice Consolidation Review</a:t>
                      </a:r>
                      <a:endParaRPr lang="en-GB" sz="920" b="0" kern="1200">
                        <a:solidFill>
                          <a:schemeClr val="dk1"/>
                        </a:solidFill>
                        <a:latin typeface="+mn-lt"/>
                        <a:ea typeface="+mn-ea"/>
                        <a:cs typeface="+mn-cs"/>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2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1">
                        <a:lumMod val="20000"/>
                        <a:lumOff val="80000"/>
                      </a:schemeClr>
                    </a:solidFill>
                  </a:tcPr>
                </a:tc>
                <a:tc>
                  <a:txBody>
                    <a:bodyPr/>
                    <a:lstStyle/>
                    <a:p>
                      <a:r>
                        <a:rPr lang="en-GB" sz="920" b="0" kern="1200">
                          <a:solidFill>
                            <a:schemeClr val="dk1"/>
                          </a:solidFill>
                          <a:latin typeface="+mn-lt"/>
                          <a:ea typeface="+mn-ea"/>
                          <a:cs typeface="+mn-cs"/>
                        </a:rPr>
                        <a:t>RECCo</a:t>
                      </a:r>
                    </a:p>
                  </a:txBody>
                  <a:tcPr>
                    <a:solidFill>
                      <a:schemeClr val="accent1">
                        <a:lumMod val="20000"/>
                        <a:lumOff val="80000"/>
                      </a:schemeClr>
                    </a:solidFill>
                  </a:tcPr>
                </a:tc>
                <a:tc>
                  <a:txBody>
                    <a:bodyPr/>
                    <a:lstStyle/>
                    <a:p>
                      <a:r>
                        <a:rPr lang="en-GB" sz="920" b="0" kern="1200">
                          <a:solidFill>
                            <a:schemeClr val="dk1"/>
                          </a:solidFill>
                          <a:latin typeface="+mn-lt"/>
                          <a:ea typeface="+mn-ea"/>
                          <a:cs typeface="+mn-cs"/>
                        </a:rPr>
                        <a:t>-</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20" kern="1200">
                          <a:solidFill>
                            <a:schemeClr val="dk1"/>
                          </a:solidFill>
                          <a:latin typeface="+mn-lt"/>
                          <a:ea typeface="+mn-ea"/>
                          <a:cs typeface="+mn-cs"/>
                        </a:rPr>
                        <a:t>Approved - awaiting implementation</a:t>
                      </a:r>
                    </a:p>
                  </a:txBody>
                  <a:tcPr>
                    <a:solidFill>
                      <a:schemeClr val="accent1">
                        <a:lumMod val="20000"/>
                        <a:lumOff val="80000"/>
                      </a:schemeClr>
                    </a:solidFill>
                  </a:tcPr>
                </a:tc>
                <a:tc>
                  <a:txBody>
                    <a:bodyPr/>
                    <a:lstStyle/>
                    <a:p>
                      <a:r>
                        <a:rPr lang="en-GB" sz="920" kern="1200">
                          <a:solidFill>
                            <a:schemeClr val="dk1"/>
                          </a:solidFill>
                          <a:latin typeface="+mn-lt"/>
                          <a:ea typeface="+mn-ea"/>
                          <a:cs typeface="+mn-cs"/>
                        </a:rPr>
                        <a:t>01/04/2023 – Proposed Implementation date</a:t>
                      </a:r>
                    </a:p>
                  </a:txBody>
                  <a:tcPr>
                    <a:solidFill>
                      <a:schemeClr val="accent1">
                        <a:lumMod val="20000"/>
                        <a:lumOff val="80000"/>
                      </a:schemeClr>
                    </a:solidFill>
                  </a:tcPr>
                </a:tc>
                <a:tc>
                  <a:txBody>
                    <a:bodyPr/>
                    <a:lstStyle/>
                    <a:p>
                      <a:r>
                        <a:rPr lang="en-GB" sz="920" kern="1200">
                          <a:solidFill>
                            <a:schemeClr val="dk1"/>
                          </a:solidFill>
                          <a:latin typeface="+mn-lt"/>
                          <a:ea typeface="+mn-ea"/>
                          <a:cs typeface="+mn-cs"/>
                        </a:rPr>
                        <a:t>Standalone</a:t>
                      </a:r>
                    </a:p>
                  </a:txBody>
                  <a:tcPr>
                    <a:solidFill>
                      <a:schemeClr val="accent1">
                        <a:lumMod val="20000"/>
                        <a:lumOff val="80000"/>
                      </a:schemeClr>
                    </a:solidFill>
                  </a:tcPr>
                </a:tc>
                <a:tc>
                  <a:txBody>
                    <a:bodyPr/>
                    <a:lstStyle/>
                    <a:p>
                      <a:r>
                        <a:rPr lang="en-GB" sz="920" kern="1200">
                          <a:solidFill>
                            <a:schemeClr val="dk1"/>
                          </a:solidFill>
                          <a:latin typeface="+mn-lt"/>
                          <a:ea typeface="+mn-ea"/>
                          <a:cs typeface="+mn-cs"/>
                        </a:rPr>
                        <a:t>High</a:t>
                      </a:r>
                    </a:p>
                  </a:txBody>
                  <a:tcPr>
                    <a:solidFill>
                      <a:schemeClr val="accent1">
                        <a:lumMod val="20000"/>
                        <a:lumOff val="80000"/>
                      </a:schemeClr>
                    </a:solidFill>
                  </a:tcPr>
                </a:tc>
                <a:tc>
                  <a:txBody>
                    <a:bodyPr/>
                    <a:lstStyle/>
                    <a:p>
                      <a:r>
                        <a:rPr lang="en-GB" sz="920" kern="1200">
                          <a:solidFill>
                            <a:schemeClr val="dk1"/>
                          </a:solidFill>
                          <a:latin typeface="+mn-lt"/>
                          <a:ea typeface="+mn-ea"/>
                          <a:cs typeface="+mn-cs"/>
                        </a:rPr>
                        <a:t>N/A</a:t>
                      </a:r>
                    </a:p>
                  </a:txBody>
                  <a:tcPr>
                    <a:solidFill>
                      <a:schemeClr val="accent1">
                        <a:lumMod val="20000"/>
                        <a:lumOff val="80000"/>
                      </a:schemeClr>
                    </a:solidFill>
                  </a:tcPr>
                </a:tc>
                <a:extLst>
                  <a:ext uri="{0D108BD9-81ED-4DB2-BD59-A6C34878D82A}">
                    <a16:rowId xmlns:a16="http://schemas.microsoft.com/office/drawing/2014/main" val="1038711857"/>
                  </a:ext>
                </a:extLst>
              </a:tr>
              <a:tr h="424893">
                <a:tc gridSpan="10">
                  <a:txBody>
                    <a:bodyPr/>
                    <a:lstStyle/>
                    <a:p>
                      <a:r>
                        <a:rPr lang="en-GB" sz="920" kern="1200">
                          <a:solidFill>
                            <a:schemeClr val="dk1"/>
                          </a:solidFill>
                          <a:latin typeface="+mn-lt"/>
                          <a:ea typeface="+mn-ea"/>
                          <a:cs typeface="+mn-cs"/>
                        </a:rPr>
                        <a:t>This Change was raised to </a:t>
                      </a:r>
                      <a:r>
                        <a:rPr lang="en-US" sz="920" kern="1200">
                          <a:solidFill>
                            <a:schemeClr val="dk1"/>
                          </a:solidFill>
                          <a:latin typeface="+mn-lt"/>
                          <a:ea typeface="+mn-ea"/>
                          <a:cs typeface="+mn-cs"/>
                        </a:rPr>
                        <a:t>to consolidate the current Metering Codes of Practice into a single set of arrangements. Although we are not a directly impacted party, if and when this takes place, we may need to adapt our interactions with MEMs, DNOs and Suppliers.</a:t>
                      </a:r>
                      <a:endParaRPr lang="en-GB" sz="92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b="0" kern="1200">
                        <a:solidFill>
                          <a:schemeClr val="dk1"/>
                        </a:solidFill>
                        <a:latin typeface="+mn-lt"/>
                        <a:ea typeface="+mn-ea"/>
                        <a:cs typeface="+mn-cs"/>
                      </a:endParaRPr>
                    </a:p>
                  </a:txBody>
                  <a:tcP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a:ln>
                          <a:noFill/>
                        </a:ln>
                        <a:solidFill>
                          <a:prstClr val="black"/>
                        </a:solidFill>
                        <a:effectLst/>
                        <a:uLnTx/>
                        <a:uFillTx/>
                        <a:latin typeface="+mn-lt"/>
                        <a:ea typeface="+mn-ea"/>
                        <a:cs typeface="+mn-cs"/>
                      </a:endParaRPr>
                    </a:p>
                  </a:txBody>
                  <a:tcPr>
                    <a:solidFill>
                      <a:schemeClr val="accent1">
                        <a:lumMod val="20000"/>
                        <a:lumOff val="80000"/>
                      </a:schemeClr>
                    </a:solidFill>
                  </a:tcPr>
                </a:tc>
                <a:tc hMerge="1">
                  <a:txBody>
                    <a:bodyPr/>
                    <a:lstStyle/>
                    <a:p>
                      <a:endParaRPr lang="en-GB" sz="950" b="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b="0" kern="1200">
                        <a:solidFill>
                          <a:schemeClr val="dk1"/>
                        </a:solidFill>
                        <a:latin typeface="+mn-lt"/>
                        <a:ea typeface="+mn-ea"/>
                        <a:cs typeface="+mn-cs"/>
                      </a:endParaRPr>
                    </a:p>
                  </a:txBody>
                  <a:tcP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5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4212793835"/>
                  </a:ext>
                </a:extLst>
              </a:tr>
              <a:tr h="599501">
                <a:tc>
                  <a:txBody>
                    <a:bodyPr/>
                    <a:lstStyle/>
                    <a:p>
                      <a:r>
                        <a:rPr lang="en-GB" sz="920" kern="1200">
                          <a:solidFill>
                            <a:schemeClr val="dk1"/>
                          </a:solidFill>
                          <a:latin typeface="+mn-lt"/>
                          <a:ea typeface="+mn-ea"/>
                          <a:cs typeface="+mn-cs"/>
                          <a:hlinkClick r:id="rId5"/>
                        </a:rPr>
                        <a:t>R0052</a:t>
                      </a:r>
                      <a:endParaRPr lang="en-GB" sz="920" kern="1200">
                        <a:solidFill>
                          <a:schemeClr val="dk1"/>
                        </a:solidFill>
                        <a:latin typeface="+mn-lt"/>
                        <a:ea typeface="+mn-ea"/>
                        <a:cs typeface="+mn-cs"/>
                      </a:endParaRP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GES Service Definition Document</a:t>
                      </a: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N/A</a:t>
                      </a:r>
                    </a:p>
                  </a:txBody>
                  <a:tcPr>
                    <a:solidFill>
                      <a:schemeClr val="accent3">
                        <a:lumMod val="20000"/>
                        <a:lumOff val="80000"/>
                      </a:schemeClr>
                    </a:solidFill>
                  </a:tcPr>
                </a:tc>
                <a:tc>
                  <a:txBody>
                    <a:bodyPr/>
                    <a:lstStyle/>
                    <a:p>
                      <a:r>
                        <a:rPr lang="en-GB" sz="920" b="0" kern="1200">
                          <a:solidFill>
                            <a:schemeClr val="dk1"/>
                          </a:solidFill>
                          <a:latin typeface="+mn-lt"/>
                          <a:ea typeface="+mn-ea"/>
                          <a:cs typeface="+mn-cs"/>
                        </a:rPr>
                        <a:t>Deloitte</a:t>
                      </a:r>
                    </a:p>
                  </a:txBody>
                  <a:tcPr>
                    <a:solidFill>
                      <a:schemeClr val="accent3">
                        <a:lumMod val="20000"/>
                        <a:lumOff val="80000"/>
                      </a:schemeClr>
                    </a:solidFill>
                  </a:tcPr>
                </a:tc>
                <a:tc>
                  <a:txBody>
                    <a:bodyPr/>
                    <a:lstStyle/>
                    <a:p>
                      <a:r>
                        <a:rPr lang="en-GB" sz="920" b="0" kern="1200">
                          <a:solidFill>
                            <a:schemeClr val="dk1"/>
                          </a:solidFill>
                          <a:latin typeface="+mn-lt"/>
                          <a:ea typeface="+mn-ea"/>
                          <a:cs typeface="+mn-cs"/>
                        </a:rPr>
                        <a:t>GES</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20" kern="1200">
                          <a:solidFill>
                            <a:schemeClr val="dk1"/>
                          </a:solidFill>
                          <a:latin typeface="+mn-lt"/>
                          <a:ea typeface="+mn-ea"/>
                          <a:cs typeface="+mn-cs"/>
                        </a:rPr>
                        <a:t>Approved - awaiting implementation</a:t>
                      </a: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24/02/2023 – Proposed Implementation date</a:t>
                      </a: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Major, Feb 23</a:t>
                      </a: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Medium</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2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3">
                        <a:lumMod val="20000"/>
                        <a:lumOff val="80000"/>
                      </a:schemeClr>
                    </a:solidFill>
                  </a:tcPr>
                </a:tc>
                <a:extLst>
                  <a:ext uri="{0D108BD9-81ED-4DB2-BD59-A6C34878D82A}">
                    <a16:rowId xmlns:a16="http://schemas.microsoft.com/office/drawing/2014/main" val="1757799031"/>
                  </a:ext>
                </a:extLst>
              </a:tr>
              <a:tr h="430932">
                <a:tc gridSpan="10">
                  <a:txBody>
                    <a:bodyPr/>
                    <a:lstStyle/>
                    <a:p>
                      <a:r>
                        <a:rPr lang="en-GB" sz="920" kern="1200">
                          <a:solidFill>
                            <a:schemeClr val="dk1"/>
                          </a:solidFill>
                          <a:latin typeface="+mn-lt"/>
                          <a:ea typeface="+mn-ea"/>
                          <a:cs typeface="+mn-cs"/>
                        </a:rPr>
                        <a:t>This Change was raised to align the frequency of certain reports detailed in the GES Service definition with the Retail Energy Code. As the GES Service provider, we need to monitor the outputs of this Change to ensure that everything is aligned following implementation.</a:t>
                      </a: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b="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b="0" kern="1200">
                        <a:solidFill>
                          <a:schemeClr val="dk1"/>
                        </a:solidFill>
                        <a:latin typeface="+mn-lt"/>
                        <a:ea typeface="+mn-ea"/>
                        <a:cs typeface="+mn-cs"/>
                      </a:endParaRPr>
                    </a:p>
                  </a:txBody>
                  <a:tcPr>
                    <a:solidFill>
                      <a:schemeClr val="accent3">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a:ln>
                          <a:noFill/>
                        </a:ln>
                        <a:solidFill>
                          <a:prstClr val="black"/>
                        </a:solidFill>
                        <a:effectLst/>
                        <a:uLnTx/>
                        <a:uFillTx/>
                        <a:latin typeface="Arial"/>
                        <a:ea typeface="+mn-ea"/>
                        <a:cs typeface="+mn-cs"/>
                      </a:endParaRPr>
                    </a:p>
                  </a:txBody>
                  <a:tcPr>
                    <a:solidFill>
                      <a:schemeClr val="accent3">
                        <a:lumMod val="20000"/>
                        <a:lumOff val="80000"/>
                      </a:schemeClr>
                    </a:solidFill>
                  </a:tcPr>
                </a:tc>
                <a:extLst>
                  <a:ext uri="{0D108BD9-81ED-4DB2-BD59-A6C34878D82A}">
                    <a16:rowId xmlns:a16="http://schemas.microsoft.com/office/drawing/2014/main" val="326143268"/>
                  </a:ext>
                </a:extLst>
              </a:tr>
            </a:tbl>
          </a:graphicData>
        </a:graphic>
      </p:graphicFrame>
      <p:graphicFrame>
        <p:nvGraphicFramePr>
          <p:cNvPr id="22" name="Object 21">
            <a:extLst>
              <a:ext uri="{FF2B5EF4-FFF2-40B4-BE49-F238E27FC236}">
                <a16:creationId xmlns:a16="http://schemas.microsoft.com/office/drawing/2014/main" id="{0D95B650-9C77-4992-88A8-0166A20855CB}"/>
              </a:ext>
            </a:extLst>
          </p:cNvPr>
          <p:cNvGraphicFramePr>
            <a:graphicFrameLocks noChangeAspect="1"/>
          </p:cNvGraphicFramePr>
          <p:nvPr>
            <p:extLst>
              <p:ext uri="{D42A27DB-BD31-4B8C-83A1-F6EECF244321}">
                <p14:modId xmlns:p14="http://schemas.microsoft.com/office/powerpoint/2010/main" val="2918877062"/>
              </p:ext>
            </p:extLst>
          </p:nvPr>
        </p:nvGraphicFramePr>
        <p:xfrm>
          <a:off x="8094653" y="1072342"/>
          <a:ext cx="937927" cy="731520"/>
        </p:xfrm>
        <a:graphic>
          <a:graphicData uri="http://schemas.openxmlformats.org/presentationml/2006/ole">
            <mc:AlternateContent xmlns:mc="http://schemas.openxmlformats.org/markup-compatibility/2006">
              <mc:Choice xmlns:v="urn:schemas-microsoft-com:vml" Requires="v">
                <p:oleObj name="Document" showAsIcon="1" r:id="rId6" imgW="914400" imgH="806400" progId="Word.Document.12">
                  <p:embed/>
                </p:oleObj>
              </mc:Choice>
              <mc:Fallback>
                <p:oleObj name="Document" showAsIcon="1" r:id="rId6" imgW="914400" imgH="806400" progId="Word.Document.12">
                  <p:embed/>
                  <p:pic>
                    <p:nvPicPr>
                      <p:cNvPr id="22" name="Object 21">
                        <a:extLst>
                          <a:ext uri="{FF2B5EF4-FFF2-40B4-BE49-F238E27FC236}">
                            <a16:creationId xmlns:a16="http://schemas.microsoft.com/office/drawing/2014/main" id="{0D95B650-9C77-4992-88A8-0166A20855CB}"/>
                          </a:ext>
                        </a:extLst>
                      </p:cNvPr>
                      <p:cNvPicPr/>
                      <p:nvPr/>
                    </p:nvPicPr>
                    <p:blipFill>
                      <a:blip r:embed="rId7"/>
                      <a:stretch>
                        <a:fillRect/>
                      </a:stretch>
                    </p:blipFill>
                    <p:spPr>
                      <a:xfrm>
                        <a:off x="8094653" y="1072342"/>
                        <a:ext cx="937927" cy="731520"/>
                      </a:xfrm>
                      <a:prstGeom prst="rect">
                        <a:avLst/>
                      </a:prstGeom>
                    </p:spPr>
                  </p:pic>
                </p:oleObj>
              </mc:Fallback>
            </mc:AlternateContent>
          </a:graphicData>
        </a:graphic>
      </p:graphicFrame>
      <p:sp>
        <p:nvSpPr>
          <p:cNvPr id="3" name="TextBox 2">
            <a:extLst>
              <a:ext uri="{FF2B5EF4-FFF2-40B4-BE49-F238E27FC236}">
                <a16:creationId xmlns:a16="http://schemas.microsoft.com/office/drawing/2014/main" id="{B358F2B0-C8E2-4395-BF68-2184BB17B799}"/>
              </a:ext>
            </a:extLst>
          </p:cNvPr>
          <p:cNvSpPr txBox="1"/>
          <p:nvPr/>
        </p:nvSpPr>
        <p:spPr>
          <a:xfrm>
            <a:off x="4238624" y="4486792"/>
            <a:ext cx="4793955" cy="507831"/>
          </a:xfrm>
          <a:prstGeom prst="rect">
            <a:avLst/>
          </a:prstGeom>
          <a:noFill/>
        </p:spPr>
        <p:txBody>
          <a:bodyPr wrap="square" rtlCol="0">
            <a:spAutoFit/>
          </a:bodyPr>
          <a:lstStyle/>
          <a:p>
            <a:pPr algn="r"/>
            <a:r>
              <a:rPr lang="en-GB" sz="900"/>
              <a:t>Please note that we have provided our view of the Change summary and impacts however we recommend that </a:t>
            </a:r>
            <a:r>
              <a:rPr lang="en-US" sz="900"/>
              <a:t>DSC Customers monitor the REC Portal to form their own opinion regarding the impact to their organisation</a:t>
            </a:r>
            <a:endParaRPr lang="en-GB" sz="900"/>
          </a:p>
        </p:txBody>
      </p:sp>
      <p:grpSp>
        <p:nvGrpSpPr>
          <p:cNvPr id="23" name="Group 22">
            <a:extLst>
              <a:ext uri="{FF2B5EF4-FFF2-40B4-BE49-F238E27FC236}">
                <a16:creationId xmlns:a16="http://schemas.microsoft.com/office/drawing/2014/main" id="{2B65E98F-543F-45F7-A57F-D7D1B2EE63C9}"/>
              </a:ext>
            </a:extLst>
          </p:cNvPr>
          <p:cNvGrpSpPr/>
          <p:nvPr/>
        </p:nvGrpSpPr>
        <p:grpSpPr>
          <a:xfrm>
            <a:off x="111418" y="4486792"/>
            <a:ext cx="3401154" cy="475676"/>
            <a:chOff x="188250" y="4480964"/>
            <a:chExt cx="3401154" cy="475676"/>
          </a:xfrm>
        </p:grpSpPr>
        <p:grpSp>
          <p:nvGrpSpPr>
            <p:cNvPr id="24" name="Group 23">
              <a:extLst>
                <a:ext uri="{FF2B5EF4-FFF2-40B4-BE49-F238E27FC236}">
                  <a16:creationId xmlns:a16="http://schemas.microsoft.com/office/drawing/2014/main" id="{AABC3B2C-A51D-4875-A732-3293618C159F}"/>
                </a:ext>
              </a:extLst>
            </p:cNvPr>
            <p:cNvGrpSpPr/>
            <p:nvPr/>
          </p:nvGrpSpPr>
          <p:grpSpPr>
            <a:xfrm>
              <a:off x="188250" y="4480964"/>
              <a:ext cx="2347510" cy="475676"/>
              <a:chOff x="66502" y="4450261"/>
              <a:chExt cx="2347510" cy="475676"/>
            </a:xfrm>
          </p:grpSpPr>
          <p:grpSp>
            <p:nvGrpSpPr>
              <p:cNvPr id="27" name="Group 26">
                <a:extLst>
                  <a:ext uri="{FF2B5EF4-FFF2-40B4-BE49-F238E27FC236}">
                    <a16:creationId xmlns:a16="http://schemas.microsoft.com/office/drawing/2014/main" id="{BB917D70-5FC7-4BAF-88E9-E5EE963D6385}"/>
                  </a:ext>
                </a:extLst>
              </p:cNvPr>
              <p:cNvGrpSpPr/>
              <p:nvPr/>
            </p:nvGrpSpPr>
            <p:grpSpPr>
              <a:xfrm>
                <a:off x="66502" y="4450261"/>
                <a:ext cx="1577167" cy="475676"/>
                <a:chOff x="0" y="4426024"/>
                <a:chExt cx="1577167" cy="475676"/>
              </a:xfrm>
            </p:grpSpPr>
            <p:grpSp>
              <p:nvGrpSpPr>
                <p:cNvPr id="30" name="Group 29">
                  <a:extLst>
                    <a:ext uri="{FF2B5EF4-FFF2-40B4-BE49-F238E27FC236}">
                      <a16:creationId xmlns:a16="http://schemas.microsoft.com/office/drawing/2014/main" id="{CC23CA11-5622-48CA-B2C3-D13A09FDB743}"/>
                    </a:ext>
                  </a:extLst>
                </p:cNvPr>
                <p:cNvGrpSpPr/>
                <p:nvPr/>
              </p:nvGrpSpPr>
              <p:grpSpPr>
                <a:xfrm>
                  <a:off x="0" y="4650688"/>
                  <a:ext cx="1577167" cy="251012"/>
                  <a:chOff x="233082" y="4628585"/>
                  <a:chExt cx="1577167" cy="251012"/>
                </a:xfrm>
              </p:grpSpPr>
              <p:sp>
                <p:nvSpPr>
                  <p:cNvPr id="32" name="Rectangle 31">
                    <a:extLst>
                      <a:ext uri="{FF2B5EF4-FFF2-40B4-BE49-F238E27FC236}">
                        <a16:creationId xmlns:a16="http://schemas.microsoft.com/office/drawing/2014/main" id="{83B20F74-13E2-4AEA-9B3B-69552F5FDFE0}"/>
                      </a:ext>
                    </a:extLst>
                  </p:cNvPr>
                  <p:cNvSpPr/>
                  <p:nvPr/>
                </p:nvSpPr>
                <p:spPr>
                  <a:xfrm>
                    <a:off x="233082" y="4628585"/>
                    <a:ext cx="250701" cy="251012"/>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a:extLst>
                      <a:ext uri="{FF2B5EF4-FFF2-40B4-BE49-F238E27FC236}">
                        <a16:creationId xmlns:a16="http://schemas.microsoft.com/office/drawing/2014/main" id="{1DEF7165-E8FD-4FB8-80F3-C0FA6049B6CC}"/>
                      </a:ext>
                    </a:extLst>
                  </p:cNvPr>
                  <p:cNvSpPr txBox="1"/>
                  <p:nvPr/>
                </p:nvSpPr>
                <p:spPr>
                  <a:xfrm>
                    <a:off x="483783" y="4646369"/>
                    <a:ext cx="1326466" cy="215444"/>
                  </a:xfrm>
                  <a:prstGeom prst="rect">
                    <a:avLst/>
                  </a:prstGeom>
                  <a:noFill/>
                </p:spPr>
                <p:txBody>
                  <a:bodyPr wrap="square" rtlCol="0">
                    <a:spAutoFit/>
                  </a:bodyPr>
                  <a:lstStyle/>
                  <a:p>
                    <a:r>
                      <a:rPr lang="en-GB" sz="800"/>
                      <a:t>Currently working on</a:t>
                    </a:r>
                  </a:p>
                </p:txBody>
              </p:sp>
            </p:grpSp>
            <p:sp>
              <p:nvSpPr>
                <p:cNvPr id="31" name="TextBox 30">
                  <a:extLst>
                    <a:ext uri="{FF2B5EF4-FFF2-40B4-BE49-F238E27FC236}">
                      <a16:creationId xmlns:a16="http://schemas.microsoft.com/office/drawing/2014/main" id="{017029E3-CCC0-4198-8DEB-5D69D333DCA9}"/>
                    </a:ext>
                  </a:extLst>
                </p:cNvPr>
                <p:cNvSpPr txBox="1"/>
                <p:nvPr/>
              </p:nvSpPr>
              <p:spPr>
                <a:xfrm>
                  <a:off x="0" y="4426024"/>
                  <a:ext cx="806823" cy="230832"/>
                </a:xfrm>
                <a:prstGeom prst="rect">
                  <a:avLst/>
                </a:prstGeom>
                <a:noFill/>
              </p:spPr>
              <p:txBody>
                <a:bodyPr wrap="square" rtlCol="0">
                  <a:spAutoFit/>
                </a:bodyPr>
                <a:lstStyle/>
                <a:p>
                  <a:r>
                    <a:rPr lang="en-GB" sz="900" b="1"/>
                    <a:t>Key:</a:t>
                  </a:r>
                </a:p>
              </p:txBody>
            </p:sp>
          </p:grpSp>
          <p:sp>
            <p:nvSpPr>
              <p:cNvPr id="28" name="Rectangle 27">
                <a:extLst>
                  <a:ext uri="{FF2B5EF4-FFF2-40B4-BE49-F238E27FC236}">
                    <a16:creationId xmlns:a16="http://schemas.microsoft.com/office/drawing/2014/main" id="{E9C91F00-6F7C-4340-B398-C4AE12EA3407}"/>
                  </a:ext>
                </a:extLst>
              </p:cNvPr>
              <p:cNvSpPr/>
              <p:nvPr/>
            </p:nvSpPr>
            <p:spPr>
              <a:xfrm>
                <a:off x="1518318" y="4674925"/>
                <a:ext cx="250701" cy="251012"/>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813E1648-805E-4E70-9B8E-7D49DAC5E77E}"/>
                  </a:ext>
                </a:extLst>
              </p:cNvPr>
              <p:cNvSpPr txBox="1"/>
              <p:nvPr/>
            </p:nvSpPr>
            <p:spPr>
              <a:xfrm>
                <a:off x="1769019" y="4690440"/>
                <a:ext cx="644993" cy="217713"/>
              </a:xfrm>
              <a:prstGeom prst="rect">
                <a:avLst/>
              </a:prstGeom>
              <a:noFill/>
            </p:spPr>
            <p:txBody>
              <a:bodyPr wrap="square" rtlCol="0">
                <a:spAutoFit/>
              </a:bodyPr>
              <a:lstStyle/>
              <a:p>
                <a:r>
                  <a:rPr lang="en-GB" sz="800"/>
                  <a:t>Upcoming</a:t>
                </a:r>
              </a:p>
            </p:txBody>
          </p:sp>
        </p:grpSp>
        <p:sp>
          <p:nvSpPr>
            <p:cNvPr id="25" name="Rectangle 24">
              <a:extLst>
                <a:ext uri="{FF2B5EF4-FFF2-40B4-BE49-F238E27FC236}">
                  <a16:creationId xmlns:a16="http://schemas.microsoft.com/office/drawing/2014/main" id="{A909EA35-5B65-4868-9515-65C702C4395D}"/>
                </a:ext>
              </a:extLst>
            </p:cNvPr>
            <p:cNvSpPr/>
            <p:nvPr/>
          </p:nvSpPr>
          <p:spPr>
            <a:xfrm>
              <a:off x="2614735" y="4705628"/>
              <a:ext cx="250701" cy="251012"/>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id="{48FC131E-2CC5-4F73-ACA6-50FC0989B2B8}"/>
                </a:ext>
              </a:extLst>
            </p:cNvPr>
            <p:cNvSpPr txBox="1"/>
            <p:nvPr/>
          </p:nvSpPr>
          <p:spPr>
            <a:xfrm>
              <a:off x="2914787" y="4723412"/>
              <a:ext cx="674617" cy="215444"/>
            </a:xfrm>
            <a:prstGeom prst="rect">
              <a:avLst/>
            </a:prstGeom>
            <a:noFill/>
          </p:spPr>
          <p:txBody>
            <a:bodyPr wrap="square" rtlCol="0">
              <a:spAutoFit/>
            </a:bodyPr>
            <a:lstStyle/>
            <a:p>
              <a:r>
                <a:rPr lang="en-GB" sz="800"/>
                <a:t>Monitoring</a:t>
              </a:r>
            </a:p>
          </p:txBody>
        </p:sp>
      </p:grpSp>
    </p:spTree>
    <p:extLst>
      <p:ext uri="{BB962C8B-B14F-4D97-AF65-F5344CB8AC3E}">
        <p14:creationId xmlns:p14="http://schemas.microsoft.com/office/powerpoint/2010/main" val="316167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CD16D18-8AA7-4A8A-B537-7FD016093441}"/>
              </a:ext>
            </a:extLst>
          </p:cNvPr>
          <p:cNvGraphicFramePr>
            <a:graphicFrameLocks noGrp="1"/>
          </p:cNvGraphicFramePr>
          <p:nvPr>
            <p:extLst>
              <p:ext uri="{D42A27DB-BD31-4B8C-83A1-F6EECF244321}">
                <p14:modId xmlns:p14="http://schemas.microsoft.com/office/powerpoint/2010/main" val="2737699664"/>
              </p:ext>
            </p:extLst>
          </p:nvPr>
        </p:nvGraphicFramePr>
        <p:xfrm>
          <a:off x="111418" y="181032"/>
          <a:ext cx="8921160" cy="4338931"/>
        </p:xfrm>
        <a:graphic>
          <a:graphicData uri="http://schemas.openxmlformats.org/drawingml/2006/table">
            <a:tbl>
              <a:tblPr firstRow="1" bandRow="1">
                <a:tableStyleId>{5C22544A-7EE6-4342-B048-85BDC9FD1C3A}</a:tableStyleId>
              </a:tblPr>
              <a:tblGrid>
                <a:gridCol w="558432">
                  <a:extLst>
                    <a:ext uri="{9D8B030D-6E8A-4147-A177-3AD203B41FA5}">
                      <a16:colId xmlns:a16="http://schemas.microsoft.com/office/drawing/2014/main" val="4027058344"/>
                    </a:ext>
                  </a:extLst>
                </a:gridCol>
                <a:gridCol w="1254642">
                  <a:extLst>
                    <a:ext uri="{9D8B030D-6E8A-4147-A177-3AD203B41FA5}">
                      <a16:colId xmlns:a16="http://schemas.microsoft.com/office/drawing/2014/main" val="2162668323"/>
                    </a:ext>
                  </a:extLst>
                </a:gridCol>
                <a:gridCol w="776177">
                  <a:extLst>
                    <a:ext uri="{9D8B030D-6E8A-4147-A177-3AD203B41FA5}">
                      <a16:colId xmlns:a16="http://schemas.microsoft.com/office/drawing/2014/main" val="3779861357"/>
                    </a:ext>
                  </a:extLst>
                </a:gridCol>
                <a:gridCol w="757425">
                  <a:extLst>
                    <a:ext uri="{9D8B030D-6E8A-4147-A177-3AD203B41FA5}">
                      <a16:colId xmlns:a16="http://schemas.microsoft.com/office/drawing/2014/main" val="2574131077"/>
                    </a:ext>
                  </a:extLst>
                </a:gridCol>
                <a:gridCol w="656705">
                  <a:extLst>
                    <a:ext uri="{9D8B030D-6E8A-4147-A177-3AD203B41FA5}">
                      <a16:colId xmlns:a16="http://schemas.microsoft.com/office/drawing/2014/main" val="1331661363"/>
                    </a:ext>
                  </a:extLst>
                </a:gridCol>
                <a:gridCol w="1020726">
                  <a:extLst>
                    <a:ext uri="{9D8B030D-6E8A-4147-A177-3AD203B41FA5}">
                      <a16:colId xmlns:a16="http://schemas.microsoft.com/office/drawing/2014/main" val="3255583653"/>
                    </a:ext>
                  </a:extLst>
                </a:gridCol>
                <a:gridCol w="1446027">
                  <a:extLst>
                    <a:ext uri="{9D8B030D-6E8A-4147-A177-3AD203B41FA5}">
                      <a16:colId xmlns:a16="http://schemas.microsoft.com/office/drawing/2014/main" val="1493277682"/>
                    </a:ext>
                  </a:extLst>
                </a:gridCol>
                <a:gridCol w="808075">
                  <a:extLst>
                    <a:ext uri="{9D8B030D-6E8A-4147-A177-3AD203B41FA5}">
                      <a16:colId xmlns:a16="http://schemas.microsoft.com/office/drawing/2014/main" val="2058559583"/>
                    </a:ext>
                  </a:extLst>
                </a:gridCol>
                <a:gridCol w="691116">
                  <a:extLst>
                    <a:ext uri="{9D8B030D-6E8A-4147-A177-3AD203B41FA5}">
                      <a16:colId xmlns:a16="http://schemas.microsoft.com/office/drawing/2014/main" val="1065136424"/>
                    </a:ext>
                  </a:extLst>
                </a:gridCol>
                <a:gridCol w="951835">
                  <a:extLst>
                    <a:ext uri="{9D8B030D-6E8A-4147-A177-3AD203B41FA5}">
                      <a16:colId xmlns:a16="http://schemas.microsoft.com/office/drawing/2014/main" val="195784657"/>
                    </a:ext>
                  </a:extLst>
                </a:gridCol>
              </a:tblGrid>
              <a:tr h="400859">
                <a:tc>
                  <a:txBody>
                    <a:bodyPr/>
                    <a:lstStyle/>
                    <a:p>
                      <a:pPr algn="ctr"/>
                      <a:r>
                        <a:rPr lang="en-GB" sz="900"/>
                        <a:t>Title </a:t>
                      </a:r>
                    </a:p>
                  </a:txBody>
                  <a:tcPr/>
                </a:tc>
                <a:tc>
                  <a:txBody>
                    <a:bodyPr/>
                    <a:lstStyle/>
                    <a:p>
                      <a:pPr algn="ctr"/>
                      <a:r>
                        <a:rPr lang="en-GB" sz="900"/>
                        <a:t>Description</a:t>
                      </a:r>
                    </a:p>
                  </a:txBody>
                  <a:tcPr/>
                </a:tc>
                <a:tc>
                  <a:txBody>
                    <a:bodyPr/>
                    <a:lstStyle/>
                    <a:p>
                      <a:pPr algn="ctr"/>
                      <a:r>
                        <a:rPr lang="en-GB" sz="900"/>
                        <a:t>XRN / </a:t>
                      </a:r>
                      <a:r>
                        <a:rPr lang="en-GB" sz="900">
                          <a:solidFill>
                            <a:schemeClr val="bg1"/>
                          </a:solidFill>
                        </a:rPr>
                        <a:t>UNC Mod</a:t>
                      </a:r>
                    </a:p>
                  </a:txBody>
                  <a:tcPr/>
                </a:tc>
                <a:tc>
                  <a:txBody>
                    <a:bodyPr/>
                    <a:lstStyle/>
                    <a:p>
                      <a:pPr algn="ctr"/>
                      <a:r>
                        <a:rPr lang="en-GB" sz="900"/>
                        <a:t>Proposer</a:t>
                      </a:r>
                    </a:p>
                  </a:txBody>
                  <a:tcPr/>
                </a:tc>
                <a:tc>
                  <a:txBody>
                    <a:bodyPr/>
                    <a:lstStyle/>
                    <a:p>
                      <a:pPr algn="ctr"/>
                      <a:r>
                        <a:rPr lang="en-GB" sz="900"/>
                        <a:t>Impact/</a:t>
                      </a:r>
                    </a:p>
                    <a:p>
                      <a:pPr algn="ctr"/>
                      <a:r>
                        <a:rPr lang="en-GB" sz="900"/>
                        <a:t>Funding</a:t>
                      </a:r>
                    </a:p>
                  </a:txBody>
                  <a:tcPr/>
                </a:tc>
                <a:tc>
                  <a:txBody>
                    <a:bodyPr/>
                    <a:lstStyle/>
                    <a:p>
                      <a:pPr algn="ctr"/>
                      <a:r>
                        <a:rPr lang="en-GB" sz="900"/>
                        <a:t>Status</a:t>
                      </a:r>
                    </a:p>
                  </a:txBody>
                  <a:tcPr/>
                </a:tc>
                <a:tc>
                  <a:txBody>
                    <a:bodyPr/>
                    <a:lstStyle/>
                    <a:p>
                      <a:pPr marL="0" algn="ctr" defTabSz="914400" rtl="0" eaLnBrk="1" latinLnBrk="0" hangingPunct="1"/>
                      <a:r>
                        <a:rPr lang="en-GB" sz="900" b="1" kern="1200">
                          <a:solidFill>
                            <a:schemeClr val="lt1"/>
                          </a:solidFill>
                          <a:latin typeface="+mn-lt"/>
                          <a:ea typeface="+mn-ea"/>
                          <a:cs typeface="+mn-cs"/>
                        </a:rPr>
                        <a:t>Next Action date</a:t>
                      </a:r>
                    </a:p>
                  </a:txBody>
                  <a:tcPr/>
                </a:tc>
                <a:tc>
                  <a:txBody>
                    <a:bodyPr/>
                    <a:lstStyle/>
                    <a:p>
                      <a:pPr marL="0" algn="ctr" defTabSz="914400" rtl="0" eaLnBrk="1" latinLnBrk="0" hangingPunct="1"/>
                      <a:r>
                        <a:rPr lang="en-GB" sz="900" b="1" kern="1200">
                          <a:solidFill>
                            <a:schemeClr val="lt1"/>
                          </a:solidFill>
                          <a:latin typeface="+mn-lt"/>
                          <a:ea typeface="+mn-ea"/>
                          <a:cs typeface="+mn-cs"/>
                        </a:rPr>
                        <a:t>Release Type</a:t>
                      </a:r>
                    </a:p>
                  </a:txBody>
                  <a:tcPr/>
                </a:tc>
                <a:tc>
                  <a:txBody>
                    <a:bodyPr/>
                    <a:lstStyle/>
                    <a:p>
                      <a:pPr marL="0" algn="ctr" defTabSz="914400" rtl="0" eaLnBrk="1" latinLnBrk="0" hangingPunct="1"/>
                      <a:r>
                        <a:rPr lang="en-GB" sz="900" b="1" kern="1200">
                          <a:solidFill>
                            <a:schemeClr val="bg1"/>
                          </a:solidFill>
                          <a:latin typeface="+mn-lt"/>
                          <a:ea typeface="+mn-ea"/>
                          <a:cs typeface="+mn-cs"/>
                        </a:rPr>
                        <a:t>REC Priority</a:t>
                      </a:r>
                    </a:p>
                  </a:txBody>
                  <a:tcPr/>
                </a:tc>
                <a:tc>
                  <a:txBody>
                    <a:bodyPr/>
                    <a:lstStyle/>
                    <a:p>
                      <a:pPr marL="0" algn="ctr" defTabSz="914400" rtl="0" eaLnBrk="1" latinLnBrk="0" hangingPunct="1"/>
                      <a:r>
                        <a:rPr lang="en-GB" sz="950" b="1" kern="1200">
                          <a:solidFill>
                            <a:schemeClr val="lt1"/>
                          </a:solidFill>
                          <a:latin typeface="+mn-lt"/>
                          <a:ea typeface="+mn-ea"/>
                          <a:cs typeface="+mn-cs"/>
                        </a:rPr>
                        <a:t>Attachments</a:t>
                      </a:r>
                    </a:p>
                  </a:txBody>
                  <a:tcPr/>
                </a:tc>
                <a:extLst>
                  <a:ext uri="{0D108BD9-81ED-4DB2-BD59-A6C34878D82A}">
                    <a16:rowId xmlns:a16="http://schemas.microsoft.com/office/drawing/2014/main" val="135677372"/>
                  </a:ext>
                </a:extLst>
              </a:tr>
              <a:tr h="573578">
                <a:tc>
                  <a:txBody>
                    <a:bodyPr/>
                    <a:lstStyle/>
                    <a:p>
                      <a:r>
                        <a:rPr lang="en-GB" sz="920" kern="1200">
                          <a:solidFill>
                            <a:schemeClr val="dk1"/>
                          </a:solidFill>
                          <a:latin typeface="+mn-lt"/>
                          <a:ea typeface="+mn-ea"/>
                          <a:cs typeface="+mn-cs"/>
                          <a:hlinkClick r:id="rId3"/>
                        </a:rPr>
                        <a:t>R0055</a:t>
                      </a:r>
                      <a:endParaRPr lang="en-GB" sz="920" kern="1200">
                        <a:solidFill>
                          <a:schemeClr val="dk1"/>
                        </a:solidFill>
                        <a:latin typeface="+mn-lt"/>
                        <a:ea typeface="+mn-ea"/>
                        <a:cs typeface="+mn-cs"/>
                      </a:endParaRP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Switching Operator Outage Notification Lead Time</a:t>
                      </a:r>
                    </a:p>
                  </a:txBody>
                  <a:tcPr>
                    <a:solidFill>
                      <a:schemeClr val="accent3">
                        <a:lumMod val="20000"/>
                        <a:lumOff val="80000"/>
                      </a:schemeClr>
                    </a:solidFill>
                  </a:tcPr>
                </a:tc>
                <a:tc>
                  <a:txBody>
                    <a:bodyPr/>
                    <a:lstStyle/>
                    <a:p>
                      <a:r>
                        <a:rPr lang="en-GB" sz="920" kern="1200">
                          <a:solidFill>
                            <a:schemeClr val="dk1"/>
                          </a:solidFill>
                          <a:latin typeface="+mn-lt"/>
                          <a:ea typeface="+mn-ea"/>
                          <a:cs typeface="+mn-cs"/>
                          <a:hlinkClick r:id="rId4"/>
                        </a:rPr>
                        <a:t>XRN 5595</a:t>
                      </a:r>
                      <a:endParaRPr lang="en-GB" sz="920" kern="1200">
                        <a:solidFill>
                          <a:schemeClr val="dk1"/>
                        </a:solidFill>
                        <a:latin typeface="+mn-lt"/>
                        <a:ea typeface="+mn-ea"/>
                        <a:cs typeface="+mn-cs"/>
                      </a:endParaRPr>
                    </a:p>
                  </a:txBody>
                  <a:tcPr>
                    <a:solidFill>
                      <a:schemeClr val="accent3">
                        <a:lumMod val="20000"/>
                        <a:lumOff val="80000"/>
                      </a:schemeClr>
                    </a:solidFill>
                  </a:tcPr>
                </a:tc>
                <a:tc>
                  <a:txBody>
                    <a:bodyPr/>
                    <a:lstStyle/>
                    <a:p>
                      <a:r>
                        <a:rPr lang="en-GB" sz="920" b="0" i="0" kern="1200">
                          <a:solidFill>
                            <a:srgbClr val="272833"/>
                          </a:solidFill>
                          <a:effectLst/>
                          <a:latin typeface="+mn-lt"/>
                          <a:ea typeface="+mn-ea"/>
                          <a:cs typeface="+mn-cs"/>
                        </a:rPr>
                        <a:t>DCC</a:t>
                      </a:r>
                    </a:p>
                  </a:txBody>
                  <a:tcPr>
                    <a:solidFill>
                      <a:schemeClr val="accent3">
                        <a:lumMod val="20000"/>
                        <a:lumOff val="80000"/>
                      </a:schemeClr>
                    </a:solidFill>
                  </a:tcPr>
                </a:tc>
                <a:tc>
                  <a:txBody>
                    <a:bodyPr/>
                    <a:lstStyle/>
                    <a:p>
                      <a:r>
                        <a:rPr lang="en-GB" sz="920" b="0" i="0" kern="1200">
                          <a:solidFill>
                            <a:srgbClr val="272833"/>
                          </a:solidFill>
                          <a:effectLst/>
                          <a:latin typeface="+mn-lt"/>
                          <a:ea typeface="+mn-ea"/>
                          <a:cs typeface="+mn-cs"/>
                        </a:rPr>
                        <a:t>GRDS, GES</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20" kern="1200">
                          <a:solidFill>
                            <a:schemeClr val="dk1"/>
                          </a:solidFill>
                          <a:latin typeface="+mn-lt"/>
                          <a:ea typeface="+mn-ea"/>
                          <a:cs typeface="+mn-cs"/>
                        </a:rPr>
                        <a:t>Approved - awaiting implementation</a:t>
                      </a: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24/02/2023 – Proposed Implementation date</a:t>
                      </a: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Major, Feb 23</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20" kern="1200">
                          <a:solidFill>
                            <a:schemeClr val="dk1"/>
                          </a:solidFill>
                          <a:latin typeface="+mn-lt"/>
                          <a:ea typeface="+mn-ea"/>
                          <a:cs typeface="+mn-cs"/>
                        </a:rPr>
                        <a:t>Medium</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2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3">
                        <a:lumMod val="20000"/>
                        <a:lumOff val="80000"/>
                      </a:schemeClr>
                    </a:solidFill>
                  </a:tcPr>
                </a:tc>
                <a:extLst>
                  <a:ext uri="{0D108BD9-81ED-4DB2-BD59-A6C34878D82A}">
                    <a16:rowId xmlns:a16="http://schemas.microsoft.com/office/drawing/2014/main" val="62102565"/>
                  </a:ext>
                </a:extLst>
              </a:tr>
              <a:tr h="540327">
                <a:tc gridSpan="10">
                  <a:txBody>
                    <a:bodyPr/>
                    <a:lstStyle/>
                    <a:p>
                      <a:r>
                        <a:rPr lang="en-GB" sz="920" kern="1200">
                          <a:solidFill>
                            <a:schemeClr val="dk1"/>
                          </a:solidFill>
                          <a:latin typeface="+mn-lt"/>
                          <a:ea typeface="+mn-ea"/>
                          <a:cs typeface="+mn-cs"/>
                        </a:rPr>
                        <a:t>This is a documentation Change that was raised to align the outage notification time. </a:t>
                      </a:r>
                      <a:r>
                        <a:rPr lang="en-GB" sz="920" kern="1200">
                          <a:solidFill>
                            <a:schemeClr val="tx1"/>
                          </a:solidFill>
                          <a:latin typeface="+mn-lt"/>
                          <a:ea typeface="+mn-ea"/>
                          <a:cs typeface="+mn-cs"/>
                        </a:rPr>
                        <a:t>The original time was 10 working days (WD) however in the </a:t>
                      </a:r>
                      <a:r>
                        <a:rPr lang="en-US" sz="920" kern="1200">
                          <a:solidFill>
                            <a:schemeClr val="tx1"/>
                          </a:solidFill>
                          <a:latin typeface="+mn-lt"/>
                          <a:ea typeface="+mn-ea"/>
                          <a:cs typeface="+mn-cs"/>
                        </a:rPr>
                        <a:t>CSS Provider’s (DCC) processes and the Switching Operator Change Management Process Category 3 document the notification time is 8 WD. As a result of this Change, as a Switching Data Service Provider, we need to amend internal documents that include processes surrounding interactions with the CSS Provider, to allow for the revised 8WD notice.</a:t>
                      </a:r>
                      <a:endParaRPr lang="en-GB" sz="920" kern="1200">
                        <a:solidFill>
                          <a:schemeClr val="tx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b="0" i="0" kern="1200">
                        <a:solidFill>
                          <a:srgbClr val="272833"/>
                        </a:solidFill>
                        <a:effectLst/>
                        <a:latin typeface="+mn-lt"/>
                        <a:ea typeface="+mn-ea"/>
                        <a:cs typeface="+mn-cs"/>
                      </a:endParaRPr>
                    </a:p>
                  </a:txBody>
                  <a:tcPr>
                    <a:solidFill>
                      <a:schemeClr val="accent3">
                        <a:lumMod val="20000"/>
                        <a:lumOff val="80000"/>
                      </a:schemeClr>
                    </a:solidFill>
                  </a:tcPr>
                </a:tc>
                <a:tc hMerge="1">
                  <a:txBody>
                    <a:bodyPr/>
                    <a:lstStyle/>
                    <a:p>
                      <a:endParaRPr lang="en-GB" sz="950" b="0" i="0" kern="1200">
                        <a:solidFill>
                          <a:srgbClr val="272833"/>
                        </a:solidFill>
                        <a:effectLst/>
                        <a:latin typeface="+mn-lt"/>
                        <a:ea typeface="+mn-ea"/>
                        <a:cs typeface="+mn-cs"/>
                      </a:endParaRPr>
                    </a:p>
                  </a:txBody>
                  <a:tcPr>
                    <a:solidFill>
                      <a:schemeClr val="accent3">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a:ln>
                          <a:noFill/>
                        </a:ln>
                        <a:solidFill>
                          <a:prstClr val="black"/>
                        </a:solidFill>
                        <a:effectLst/>
                        <a:uLnTx/>
                        <a:uFillTx/>
                        <a:latin typeface="Arial"/>
                        <a:ea typeface="+mn-ea"/>
                        <a:cs typeface="+mn-cs"/>
                      </a:endParaRPr>
                    </a:p>
                  </a:txBody>
                  <a:tcPr>
                    <a:solidFill>
                      <a:schemeClr val="accent3">
                        <a:lumMod val="20000"/>
                        <a:lumOff val="80000"/>
                      </a:schemeClr>
                    </a:solidFill>
                  </a:tcPr>
                </a:tc>
                <a:extLst>
                  <a:ext uri="{0D108BD9-81ED-4DB2-BD59-A6C34878D82A}">
                    <a16:rowId xmlns:a16="http://schemas.microsoft.com/office/drawing/2014/main" val="3665791917"/>
                  </a:ext>
                </a:extLst>
              </a:tr>
              <a:tr h="843512">
                <a:tc>
                  <a:txBody>
                    <a:bodyPr/>
                    <a:lstStyle/>
                    <a:p>
                      <a:r>
                        <a:rPr lang="en-GB" sz="920" kern="1200">
                          <a:solidFill>
                            <a:schemeClr val="dk1"/>
                          </a:solidFill>
                          <a:latin typeface="+mn-lt"/>
                          <a:ea typeface="+mn-ea"/>
                          <a:cs typeface="+mn-cs"/>
                          <a:hlinkClick r:id="rId5"/>
                        </a:rPr>
                        <a:t>R0063</a:t>
                      </a:r>
                      <a:endParaRPr lang="en-GB" sz="920" kern="1200">
                        <a:solidFill>
                          <a:schemeClr val="dk1"/>
                        </a:solidFill>
                        <a:latin typeface="+mn-lt"/>
                        <a:ea typeface="+mn-ea"/>
                        <a:cs typeface="+mn-cs"/>
                      </a:endParaRPr>
                    </a:p>
                  </a:txBody>
                  <a:tcPr>
                    <a:solidFill>
                      <a:schemeClr val="accent1">
                        <a:lumMod val="20000"/>
                        <a:lumOff val="80000"/>
                      </a:schemeClr>
                    </a:solidFill>
                  </a:tcPr>
                </a:tc>
                <a:tc>
                  <a:txBody>
                    <a:bodyPr/>
                    <a:lstStyle/>
                    <a:p>
                      <a:pPr marL="0" algn="l" defTabSz="914400" rtl="0" eaLnBrk="1" latinLnBrk="0" hangingPunct="1"/>
                      <a:r>
                        <a:rPr lang="en-US" sz="920" kern="1200">
                          <a:solidFill>
                            <a:schemeClr val="dk1"/>
                          </a:solidFill>
                          <a:latin typeface="+mn-lt"/>
                          <a:ea typeface="+mn-ea"/>
                          <a:cs typeface="+mn-cs"/>
                        </a:rPr>
                        <a:t>Addition of key information to all Service Now tickets</a:t>
                      </a:r>
                      <a:endParaRPr lang="en-GB" sz="920" kern="1200">
                        <a:solidFill>
                          <a:schemeClr val="dk1"/>
                        </a:solidFill>
                        <a:latin typeface="+mn-lt"/>
                        <a:ea typeface="+mn-ea"/>
                        <a:cs typeface="+mn-cs"/>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2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1">
                        <a:lumMod val="20000"/>
                        <a:lumOff val="80000"/>
                      </a:schemeClr>
                    </a:solidFill>
                  </a:tcPr>
                </a:tc>
                <a:tc>
                  <a:txBody>
                    <a:bodyPr/>
                    <a:lstStyle/>
                    <a:p>
                      <a:r>
                        <a:rPr lang="en-US" sz="920" b="0" i="0" kern="1200">
                          <a:solidFill>
                            <a:srgbClr val="272833"/>
                          </a:solidFill>
                          <a:effectLst/>
                          <a:latin typeface="+mn-lt"/>
                          <a:ea typeface="+mn-ea"/>
                          <a:cs typeface="+mn-cs"/>
                        </a:rPr>
                        <a:t>St Clements Ltd (on behalf of DNOs)</a:t>
                      </a:r>
                      <a:endParaRPr lang="en-GB" sz="920" b="0" i="0" kern="1200">
                        <a:solidFill>
                          <a:srgbClr val="272833"/>
                        </a:solidFill>
                        <a:effectLst/>
                        <a:latin typeface="+mn-lt"/>
                        <a:ea typeface="+mn-ea"/>
                        <a:cs typeface="+mn-cs"/>
                      </a:endParaRPr>
                    </a:p>
                  </a:txBody>
                  <a:tcPr>
                    <a:solidFill>
                      <a:schemeClr val="accent1">
                        <a:lumMod val="20000"/>
                        <a:lumOff val="80000"/>
                      </a:schemeClr>
                    </a:solidFill>
                  </a:tcPr>
                </a:tc>
                <a:tc>
                  <a:txBody>
                    <a:bodyPr/>
                    <a:lstStyle/>
                    <a:p>
                      <a:r>
                        <a:rPr lang="en-GB" sz="920" b="0" kern="1200">
                          <a:solidFill>
                            <a:schemeClr val="dk1"/>
                          </a:solidFill>
                          <a:latin typeface="+mn-lt"/>
                          <a:ea typeface="+mn-ea"/>
                          <a:cs typeface="+mn-cs"/>
                        </a:rPr>
                        <a:t>-</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20" kern="1200">
                          <a:solidFill>
                            <a:schemeClr val="dk1"/>
                          </a:solidFill>
                          <a:latin typeface="+mn-lt"/>
                          <a:ea typeface="+mn-ea"/>
                          <a:cs typeface="+mn-cs"/>
                        </a:rPr>
                        <a:t>Solution development</a:t>
                      </a:r>
                    </a:p>
                  </a:txBody>
                  <a:tcPr>
                    <a:solidFill>
                      <a:schemeClr val="accent1">
                        <a:lumMod val="20000"/>
                        <a:lumOff val="80000"/>
                      </a:schemeClr>
                    </a:solidFill>
                  </a:tcPr>
                </a:tc>
                <a:tc>
                  <a:txBody>
                    <a:bodyPr/>
                    <a:lstStyle/>
                    <a:p>
                      <a:r>
                        <a:rPr lang="en-GB" sz="920" kern="1200">
                          <a:solidFill>
                            <a:schemeClr val="dk1"/>
                          </a:solidFill>
                          <a:latin typeface="+mn-lt"/>
                          <a:ea typeface="+mn-ea"/>
                          <a:cs typeface="+mn-cs"/>
                        </a:rPr>
                        <a:t>21/02/2023 – Presenting solution to the Change Panel</a:t>
                      </a:r>
                    </a:p>
                  </a:txBody>
                  <a:tcPr>
                    <a:solidFill>
                      <a:schemeClr val="accent1">
                        <a:lumMod val="20000"/>
                        <a:lumOff val="80000"/>
                      </a:schemeClr>
                    </a:solidFill>
                  </a:tcPr>
                </a:tc>
                <a:tc>
                  <a:txBody>
                    <a:bodyPr/>
                    <a:lstStyle/>
                    <a:p>
                      <a:r>
                        <a:rPr lang="en-GB" sz="920" kern="1200">
                          <a:solidFill>
                            <a:schemeClr val="dk1"/>
                          </a:solidFill>
                          <a:latin typeface="+mn-lt"/>
                          <a:ea typeface="+mn-ea"/>
                          <a:cs typeface="+mn-cs"/>
                        </a:rPr>
                        <a:t>TBC</a:t>
                      </a:r>
                    </a:p>
                  </a:txBody>
                  <a:tcPr>
                    <a:solidFill>
                      <a:schemeClr val="accent1">
                        <a:lumMod val="20000"/>
                        <a:lumOff val="80000"/>
                      </a:schemeClr>
                    </a:solidFill>
                  </a:tcPr>
                </a:tc>
                <a:tc>
                  <a:txBody>
                    <a:bodyPr/>
                    <a:lstStyle/>
                    <a:p>
                      <a:r>
                        <a:rPr lang="en-GB" sz="920" kern="1200">
                          <a:solidFill>
                            <a:schemeClr val="dk1"/>
                          </a:solidFill>
                          <a:latin typeface="+mn-lt"/>
                          <a:ea typeface="+mn-ea"/>
                          <a:cs typeface="+mn-cs"/>
                        </a:rPr>
                        <a:t>Medium</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2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1">
                        <a:lumMod val="20000"/>
                        <a:lumOff val="80000"/>
                      </a:schemeClr>
                    </a:solidFill>
                  </a:tcPr>
                </a:tc>
                <a:extLst>
                  <a:ext uri="{0D108BD9-81ED-4DB2-BD59-A6C34878D82A}">
                    <a16:rowId xmlns:a16="http://schemas.microsoft.com/office/drawing/2014/main" val="4030051095"/>
                  </a:ext>
                </a:extLst>
              </a:tr>
              <a:tr h="395695">
                <a:tc gridSpan="10">
                  <a:txBody>
                    <a:bodyPr/>
                    <a:lstStyle/>
                    <a:p>
                      <a:r>
                        <a:rPr lang="en-GB" sz="920" kern="1200">
                          <a:solidFill>
                            <a:schemeClr val="tx1"/>
                          </a:solidFill>
                          <a:latin typeface="+mn-lt"/>
                          <a:ea typeface="+mn-ea"/>
                          <a:cs typeface="+mn-cs"/>
                        </a:rPr>
                        <a:t>This Change was raised to improve the information that’s included on DCC’s Service Now Tickets which have been asynchronously rejected. We interact with DCC via </a:t>
                      </a:r>
                      <a:r>
                        <a:rPr lang="en-GB" sz="920" kern="1200" err="1">
                          <a:solidFill>
                            <a:schemeClr val="tx1"/>
                          </a:solidFill>
                          <a:latin typeface="+mn-lt"/>
                          <a:ea typeface="+mn-ea"/>
                          <a:cs typeface="+mn-cs"/>
                        </a:rPr>
                        <a:t>SNow</a:t>
                      </a:r>
                      <a:r>
                        <a:rPr lang="en-GB" sz="920" kern="1200">
                          <a:solidFill>
                            <a:schemeClr val="tx1"/>
                          </a:solidFill>
                          <a:latin typeface="+mn-lt"/>
                          <a:ea typeface="+mn-ea"/>
                          <a:cs typeface="+mn-cs"/>
                        </a:rPr>
                        <a:t> so we need to monitor and input into development.</a:t>
                      </a:r>
                    </a:p>
                  </a:txBody>
                  <a:tcPr>
                    <a:solidFill>
                      <a:schemeClr val="accent1">
                        <a:lumMod val="20000"/>
                        <a:lumOff val="80000"/>
                      </a:schemeClr>
                    </a:solidFill>
                  </a:tcPr>
                </a:tc>
                <a:tc hMerge="1">
                  <a:txBody>
                    <a:bodyPr/>
                    <a:lstStyle/>
                    <a:p>
                      <a:pPr marL="0" algn="l" defTabSz="914400" rtl="0" eaLnBrk="1" latinLnBrk="0" hangingPunct="1"/>
                      <a:endParaRPr lang="en-GB" sz="950" kern="1200">
                        <a:solidFill>
                          <a:schemeClr val="dk1"/>
                        </a:solidFill>
                        <a:latin typeface="+mn-lt"/>
                        <a:ea typeface="+mn-ea"/>
                        <a:cs typeface="+mn-cs"/>
                      </a:endParaRPr>
                    </a:p>
                  </a:txBody>
                  <a:tcP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a:ln>
                          <a:noFill/>
                        </a:ln>
                        <a:solidFill>
                          <a:prstClr val="black"/>
                        </a:solidFill>
                        <a:effectLst/>
                        <a:uLnTx/>
                        <a:uFillTx/>
                        <a:latin typeface="+mn-lt"/>
                        <a:ea typeface="+mn-ea"/>
                        <a:cs typeface="+mn-cs"/>
                      </a:endParaRPr>
                    </a:p>
                  </a:txBody>
                  <a:tcPr>
                    <a:solidFill>
                      <a:schemeClr val="accent1">
                        <a:lumMod val="20000"/>
                        <a:lumOff val="80000"/>
                      </a:schemeClr>
                    </a:solidFill>
                  </a:tcPr>
                </a:tc>
                <a:tc hMerge="1">
                  <a:txBody>
                    <a:bodyPr/>
                    <a:lstStyle/>
                    <a:p>
                      <a:endParaRPr lang="en-GB" sz="950" b="0" i="0" kern="1200">
                        <a:solidFill>
                          <a:srgbClr val="272833"/>
                        </a:solidFill>
                        <a:effectLst/>
                        <a:latin typeface="+mn-lt"/>
                        <a:ea typeface="+mn-ea"/>
                        <a:cs typeface="+mn-cs"/>
                      </a:endParaRPr>
                    </a:p>
                  </a:txBody>
                  <a:tcPr>
                    <a:solidFill>
                      <a:schemeClr val="accent1">
                        <a:lumMod val="20000"/>
                        <a:lumOff val="80000"/>
                      </a:schemeClr>
                    </a:solidFill>
                  </a:tcPr>
                </a:tc>
                <a:tc hMerge="1">
                  <a:txBody>
                    <a:bodyPr/>
                    <a:lstStyle/>
                    <a:p>
                      <a:endParaRPr lang="en-GB" sz="950" b="0" kern="1200">
                        <a:solidFill>
                          <a:schemeClr val="dk1"/>
                        </a:solidFill>
                        <a:latin typeface="+mn-lt"/>
                        <a:ea typeface="+mn-ea"/>
                        <a:cs typeface="+mn-cs"/>
                      </a:endParaRPr>
                    </a:p>
                  </a:txBody>
                  <a:tcP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5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a:ln>
                          <a:noFill/>
                        </a:ln>
                        <a:solidFill>
                          <a:prstClr val="black"/>
                        </a:solidFill>
                        <a:effectLst/>
                        <a:uLnTx/>
                        <a:uFillTx/>
                        <a:latin typeface="Arial"/>
                        <a:ea typeface="+mn-ea"/>
                        <a:cs typeface="+mn-cs"/>
                      </a:endParaRPr>
                    </a:p>
                  </a:txBody>
                  <a:tcPr>
                    <a:solidFill>
                      <a:schemeClr val="accent1">
                        <a:lumMod val="20000"/>
                        <a:lumOff val="80000"/>
                      </a:schemeClr>
                    </a:solidFill>
                  </a:tcPr>
                </a:tc>
                <a:extLst>
                  <a:ext uri="{0D108BD9-81ED-4DB2-BD59-A6C34878D82A}">
                    <a16:rowId xmlns:a16="http://schemas.microsoft.com/office/drawing/2014/main" val="3308129938"/>
                  </a:ext>
                </a:extLst>
              </a:tr>
              <a:tr h="527923">
                <a:tc>
                  <a:txBody>
                    <a:bodyPr/>
                    <a:lstStyle/>
                    <a:p>
                      <a:r>
                        <a:rPr lang="en-GB" sz="920" kern="1200">
                          <a:solidFill>
                            <a:schemeClr val="dk1"/>
                          </a:solidFill>
                          <a:latin typeface="+mn-lt"/>
                          <a:ea typeface="+mn-ea"/>
                          <a:cs typeface="+mn-cs"/>
                          <a:hlinkClick r:id="rId6"/>
                        </a:rPr>
                        <a:t>R0067</a:t>
                      </a:r>
                      <a:endParaRPr lang="en-GB" sz="920" kern="1200">
                        <a:solidFill>
                          <a:schemeClr val="dk1"/>
                        </a:solidFill>
                        <a:latin typeface="+mn-lt"/>
                        <a:ea typeface="+mn-ea"/>
                        <a:cs typeface="+mn-cs"/>
                      </a:endParaRP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Introduction of CSS refresh functionality</a:t>
                      </a:r>
                    </a:p>
                  </a:txBody>
                  <a:tcPr>
                    <a:solidFill>
                      <a:schemeClr val="accent3">
                        <a:lumMod val="20000"/>
                        <a:lumOff val="80000"/>
                      </a:schemeClr>
                    </a:solidFill>
                  </a:tcPr>
                </a:tc>
                <a:tc>
                  <a:txBody>
                    <a:bodyPr/>
                    <a:lstStyle/>
                    <a:p>
                      <a:r>
                        <a:rPr lang="en-GB" sz="920" kern="1200">
                          <a:solidFill>
                            <a:schemeClr val="dk1"/>
                          </a:solidFill>
                          <a:latin typeface="+mn-lt"/>
                          <a:ea typeface="+mn-ea"/>
                          <a:cs typeface="+mn-cs"/>
                          <a:hlinkClick r:id="rId7"/>
                        </a:rPr>
                        <a:t>XRN 5567</a:t>
                      </a:r>
                      <a:r>
                        <a:rPr lang="en-GB" sz="920" kern="1200">
                          <a:solidFill>
                            <a:schemeClr val="dk1"/>
                          </a:solidFill>
                          <a:latin typeface="+mn-lt"/>
                          <a:ea typeface="+mn-ea"/>
                          <a:cs typeface="+mn-cs"/>
                        </a:rPr>
                        <a:t> / </a:t>
                      </a:r>
                      <a:r>
                        <a:rPr lang="en-GB" sz="920" kern="1200">
                          <a:solidFill>
                            <a:schemeClr val="tx1"/>
                          </a:solidFill>
                          <a:latin typeface="+mn-lt"/>
                          <a:ea typeface="+mn-ea"/>
                          <a:cs typeface="+mn-cs"/>
                        </a:rPr>
                        <a:t>UNC Mod expected</a:t>
                      </a:r>
                    </a:p>
                  </a:txBody>
                  <a:tcPr>
                    <a:solidFill>
                      <a:schemeClr val="accent3">
                        <a:lumMod val="20000"/>
                        <a:lumOff val="80000"/>
                      </a:schemeClr>
                    </a:solidFill>
                  </a:tcPr>
                </a:tc>
                <a:tc>
                  <a:txBody>
                    <a:bodyPr/>
                    <a:lstStyle/>
                    <a:p>
                      <a:r>
                        <a:rPr lang="en-GB" sz="920" b="0" kern="1200">
                          <a:solidFill>
                            <a:schemeClr val="dk1"/>
                          </a:solidFill>
                          <a:latin typeface="+mn-lt"/>
                          <a:ea typeface="+mn-ea"/>
                          <a:cs typeface="+mn-cs"/>
                        </a:rPr>
                        <a:t>Capgemini (RTS)</a:t>
                      </a:r>
                    </a:p>
                  </a:txBody>
                  <a:tcPr>
                    <a:solidFill>
                      <a:schemeClr val="accent3">
                        <a:lumMod val="20000"/>
                        <a:lumOff val="80000"/>
                      </a:schemeClr>
                    </a:solidFill>
                  </a:tcPr>
                </a:tc>
                <a:tc>
                  <a:txBody>
                    <a:bodyPr/>
                    <a:lstStyle/>
                    <a:p>
                      <a:r>
                        <a:rPr lang="en-GB" sz="920" b="0" kern="1200">
                          <a:solidFill>
                            <a:schemeClr val="dk1"/>
                          </a:solidFill>
                          <a:latin typeface="+mn-lt"/>
                          <a:ea typeface="+mn-ea"/>
                          <a:cs typeface="+mn-cs"/>
                        </a:rPr>
                        <a:t>GRDS</a:t>
                      </a: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Party Impact Assessment</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20" kern="1200">
                          <a:solidFill>
                            <a:schemeClr val="dk1"/>
                          </a:solidFill>
                          <a:latin typeface="+mn-lt"/>
                          <a:ea typeface="+mn-ea"/>
                          <a:cs typeface="+mn-cs"/>
                        </a:rPr>
                        <a:t>01/03/2023 – Detailed Impact Assessment closeout (this is the 2</a:t>
                      </a:r>
                      <a:r>
                        <a:rPr lang="en-GB" sz="920" kern="1200" baseline="30000">
                          <a:solidFill>
                            <a:schemeClr val="dk1"/>
                          </a:solidFill>
                          <a:latin typeface="+mn-lt"/>
                          <a:ea typeface="+mn-ea"/>
                          <a:cs typeface="+mn-cs"/>
                        </a:rPr>
                        <a:t>nd</a:t>
                      </a:r>
                      <a:r>
                        <a:rPr lang="en-GB" sz="920" kern="1200">
                          <a:solidFill>
                            <a:schemeClr val="dk1"/>
                          </a:solidFill>
                          <a:latin typeface="+mn-lt"/>
                          <a:ea typeface="+mn-ea"/>
                          <a:cs typeface="+mn-cs"/>
                        </a:rPr>
                        <a:t> DIA that has been released as a result of replanning)</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20" b="0" i="0" u="none" strike="noStrike" kern="1200" cap="none" spc="0" normalizeH="0" baseline="0">
                          <a:ln>
                            <a:noFill/>
                          </a:ln>
                          <a:solidFill>
                            <a:schemeClr val="tx1"/>
                          </a:solidFill>
                          <a:effectLst/>
                          <a:uLnTx/>
                          <a:uFillTx/>
                          <a:latin typeface="+mn-lt"/>
                          <a:ea typeface="+mn-ea"/>
                          <a:cs typeface="+mn-cs"/>
                        </a:rPr>
                        <a:t>Legal text – Major, June 23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20" b="0" i="0" u="none" strike="noStrike" kern="1200" cap="none" spc="0" normalizeH="0" baseline="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20" b="0" i="0" u="none" strike="noStrike" kern="1200" cap="none" spc="0" normalizeH="0" baseline="0">
                          <a:ln>
                            <a:noFill/>
                          </a:ln>
                          <a:solidFill>
                            <a:schemeClr val="tx1"/>
                          </a:solidFill>
                          <a:effectLst/>
                          <a:uLnTx/>
                          <a:uFillTx/>
                          <a:latin typeface="+mn-lt"/>
                          <a:ea typeface="+mn-ea"/>
                          <a:cs typeface="+mn-cs"/>
                        </a:rPr>
                        <a:t>Technical Change - Standalone</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20" b="0" i="0" u="none" strike="noStrike" kern="1200" cap="none" spc="0" normalizeH="0" baseline="0">
                          <a:ln>
                            <a:noFill/>
                          </a:ln>
                          <a:solidFill>
                            <a:prstClr val="black"/>
                          </a:solidFill>
                          <a:effectLst/>
                          <a:uLnTx/>
                          <a:uFillTx/>
                          <a:latin typeface="+mn-lt"/>
                          <a:ea typeface="+mn-ea"/>
                          <a:cs typeface="+mn-cs"/>
                        </a:rPr>
                        <a:t>High</a:t>
                      </a:r>
                    </a:p>
                  </a:txBody>
                  <a:tcPr>
                    <a:solidFill>
                      <a:schemeClr val="accent3">
                        <a:lumMod val="20000"/>
                        <a:lumOff val="80000"/>
                      </a:schemeClr>
                    </a:solidFill>
                  </a:tcPr>
                </a:tc>
                <a:tc>
                  <a:txBody>
                    <a:bodyPr/>
                    <a:lstStyle/>
                    <a:p>
                      <a:endParaRPr lang="en-GB" sz="920">
                        <a:latin typeface="+mn-lt"/>
                      </a:endParaRPr>
                    </a:p>
                  </a:txBody>
                  <a:tcPr>
                    <a:solidFill>
                      <a:schemeClr val="accent3">
                        <a:lumMod val="20000"/>
                        <a:lumOff val="80000"/>
                      </a:schemeClr>
                    </a:solidFill>
                  </a:tcPr>
                </a:tc>
                <a:extLst>
                  <a:ext uri="{0D108BD9-81ED-4DB2-BD59-A6C34878D82A}">
                    <a16:rowId xmlns:a16="http://schemas.microsoft.com/office/drawing/2014/main" val="1734864584"/>
                  </a:ext>
                </a:extLst>
              </a:tr>
              <a:tr h="509237">
                <a:tc gridSpan="10">
                  <a:txBody>
                    <a:bodyPr/>
                    <a:lstStyle/>
                    <a:p>
                      <a:r>
                        <a:rPr lang="en-GB" sz="920" kern="1200">
                          <a:solidFill>
                            <a:schemeClr val="tx1"/>
                          </a:solidFill>
                          <a:latin typeface="+mn-lt"/>
                          <a:ea typeface="+mn-ea"/>
                          <a:cs typeface="+mn-cs"/>
                        </a:rPr>
                        <a:t>This Change will introduce a resend and refresh functionality to help with the message interactions between the CSS and Switching Data Service Providers. Currently, there are cases were messages are being received after Gate Closure or not being received at all. We are one of the impacted Service Providers which means this Change is very important to us so that we are able to complete customer switches successfully.</a:t>
                      </a: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tc>
                <a:tc hMerge="1">
                  <a:txBody>
                    <a:bodyPr/>
                    <a:lstStyle/>
                    <a:p>
                      <a:endParaRPr lang="en-GB" sz="950" kern="1200">
                        <a:solidFill>
                          <a:schemeClr val="tx1"/>
                        </a:solidFill>
                        <a:latin typeface="+mn-lt"/>
                        <a:ea typeface="+mn-ea"/>
                        <a:cs typeface="+mn-cs"/>
                      </a:endParaRPr>
                    </a:p>
                  </a:txBody>
                  <a:tcPr/>
                </a:tc>
                <a:tc hMerge="1">
                  <a:txBody>
                    <a:bodyPr/>
                    <a:lstStyle/>
                    <a:p>
                      <a:endParaRPr lang="en-GB" sz="950" b="0" kern="1200">
                        <a:solidFill>
                          <a:schemeClr val="dk1"/>
                        </a:solidFill>
                        <a:latin typeface="+mn-lt"/>
                        <a:ea typeface="+mn-ea"/>
                        <a:cs typeface="+mn-cs"/>
                      </a:endParaRPr>
                    </a:p>
                  </a:txBody>
                  <a:tcPr/>
                </a:tc>
                <a:tc hMerge="1">
                  <a:txBody>
                    <a:bodyPr/>
                    <a:lstStyle/>
                    <a:p>
                      <a:endParaRPr lang="en-GB" sz="950" b="0" kern="1200">
                        <a:solidFill>
                          <a:schemeClr val="dk1"/>
                        </a:solidFill>
                        <a:latin typeface="+mn-lt"/>
                        <a:ea typeface="+mn-ea"/>
                        <a:cs typeface="+mn-cs"/>
                      </a:endParaRPr>
                    </a:p>
                  </a:txBody>
                  <a:tcPr/>
                </a:tc>
                <a:tc hMerge="1">
                  <a:txBody>
                    <a:bodyPr/>
                    <a:lstStyle/>
                    <a:p>
                      <a:endParaRPr lang="en-GB" sz="950" kern="1200">
                        <a:solidFill>
                          <a:schemeClr val="dk1"/>
                        </a:solidFill>
                        <a:latin typeface="+mn-lt"/>
                        <a:ea typeface="+mn-ea"/>
                        <a:cs typeface="+mn-cs"/>
                      </a:endParaRPr>
                    </a:p>
                  </a:txBody>
                  <a:tcPr/>
                </a:tc>
                <a:tc hMerge="1">
                  <a:txBody>
                    <a:bodyPr/>
                    <a:lstStyle/>
                    <a:p>
                      <a:endParaRPr lang="en-GB" sz="950" kern="1200">
                        <a:solidFill>
                          <a:schemeClr val="dk1"/>
                        </a:solidFill>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a:ln>
                          <a:noFill/>
                        </a:ln>
                        <a:solidFill>
                          <a:schemeClr val="tx1"/>
                        </a:solidFill>
                        <a:effectLst/>
                        <a:uLnTx/>
                        <a:uFillTx/>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a:ln>
                          <a:noFill/>
                        </a:ln>
                        <a:solidFill>
                          <a:prstClr val="black"/>
                        </a:solidFill>
                        <a:effectLst/>
                        <a:uLnTx/>
                        <a:uFillTx/>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a:ln>
                          <a:noFill/>
                        </a:ln>
                        <a:solidFill>
                          <a:prstClr val="black"/>
                        </a:solidFill>
                        <a:effectLst/>
                        <a:uLnTx/>
                        <a:uFillTx/>
                        <a:latin typeface="Arial"/>
                        <a:ea typeface="+mn-ea"/>
                        <a:cs typeface="+mn-cs"/>
                      </a:endParaRPr>
                    </a:p>
                  </a:txBody>
                  <a:tcPr/>
                </a:tc>
                <a:extLst>
                  <a:ext uri="{0D108BD9-81ED-4DB2-BD59-A6C34878D82A}">
                    <a16:rowId xmlns:a16="http://schemas.microsoft.com/office/drawing/2014/main" val="1268464472"/>
                  </a:ext>
                </a:extLst>
              </a:tr>
            </a:tbl>
          </a:graphicData>
        </a:graphic>
      </p:graphicFrame>
      <p:grpSp>
        <p:nvGrpSpPr>
          <p:cNvPr id="10" name="Group 9">
            <a:extLst>
              <a:ext uri="{FF2B5EF4-FFF2-40B4-BE49-F238E27FC236}">
                <a16:creationId xmlns:a16="http://schemas.microsoft.com/office/drawing/2014/main" id="{CEADE08A-24CD-4784-873B-7EA4EEE7FF12}"/>
              </a:ext>
            </a:extLst>
          </p:cNvPr>
          <p:cNvGrpSpPr/>
          <p:nvPr/>
        </p:nvGrpSpPr>
        <p:grpSpPr>
          <a:xfrm>
            <a:off x="111418" y="4486792"/>
            <a:ext cx="3401154" cy="475676"/>
            <a:chOff x="188250" y="4480964"/>
            <a:chExt cx="3401154" cy="475676"/>
          </a:xfrm>
        </p:grpSpPr>
        <p:grpSp>
          <p:nvGrpSpPr>
            <p:cNvPr id="12" name="Group 11">
              <a:extLst>
                <a:ext uri="{FF2B5EF4-FFF2-40B4-BE49-F238E27FC236}">
                  <a16:creationId xmlns:a16="http://schemas.microsoft.com/office/drawing/2014/main" id="{75549163-695B-4B13-BD28-CBC27F841B75}"/>
                </a:ext>
              </a:extLst>
            </p:cNvPr>
            <p:cNvGrpSpPr/>
            <p:nvPr/>
          </p:nvGrpSpPr>
          <p:grpSpPr>
            <a:xfrm>
              <a:off x="188250" y="4480964"/>
              <a:ext cx="2347510" cy="475676"/>
              <a:chOff x="66502" y="4450261"/>
              <a:chExt cx="2347510" cy="475676"/>
            </a:xfrm>
          </p:grpSpPr>
          <p:grpSp>
            <p:nvGrpSpPr>
              <p:cNvPr id="13" name="Group 12">
                <a:extLst>
                  <a:ext uri="{FF2B5EF4-FFF2-40B4-BE49-F238E27FC236}">
                    <a16:creationId xmlns:a16="http://schemas.microsoft.com/office/drawing/2014/main" id="{5BB125DB-4A28-49F0-9EA9-94C0987F401A}"/>
                  </a:ext>
                </a:extLst>
              </p:cNvPr>
              <p:cNvGrpSpPr/>
              <p:nvPr/>
            </p:nvGrpSpPr>
            <p:grpSpPr>
              <a:xfrm>
                <a:off x="66502" y="4450261"/>
                <a:ext cx="1577167" cy="475676"/>
                <a:chOff x="0" y="4426024"/>
                <a:chExt cx="1577167" cy="475676"/>
              </a:xfrm>
            </p:grpSpPr>
            <p:grpSp>
              <p:nvGrpSpPr>
                <p:cNvPr id="16" name="Group 15">
                  <a:extLst>
                    <a:ext uri="{FF2B5EF4-FFF2-40B4-BE49-F238E27FC236}">
                      <a16:creationId xmlns:a16="http://schemas.microsoft.com/office/drawing/2014/main" id="{D9D6A2E7-2FA1-4C87-8B75-8DBEED055C3A}"/>
                    </a:ext>
                  </a:extLst>
                </p:cNvPr>
                <p:cNvGrpSpPr/>
                <p:nvPr/>
              </p:nvGrpSpPr>
              <p:grpSpPr>
                <a:xfrm>
                  <a:off x="0" y="4650688"/>
                  <a:ext cx="1577167" cy="251012"/>
                  <a:chOff x="233082" y="4628585"/>
                  <a:chExt cx="1577167" cy="251012"/>
                </a:xfrm>
              </p:grpSpPr>
              <p:sp>
                <p:nvSpPr>
                  <p:cNvPr id="18" name="Rectangle 17">
                    <a:extLst>
                      <a:ext uri="{FF2B5EF4-FFF2-40B4-BE49-F238E27FC236}">
                        <a16:creationId xmlns:a16="http://schemas.microsoft.com/office/drawing/2014/main" id="{586A32F4-13E9-453E-815A-B93A703FB164}"/>
                      </a:ext>
                    </a:extLst>
                  </p:cNvPr>
                  <p:cNvSpPr/>
                  <p:nvPr/>
                </p:nvSpPr>
                <p:spPr>
                  <a:xfrm>
                    <a:off x="233082" y="4628585"/>
                    <a:ext cx="250701" cy="251012"/>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E6F69E1B-1F7B-48C7-B459-854FC49F7FDD}"/>
                      </a:ext>
                    </a:extLst>
                  </p:cNvPr>
                  <p:cNvSpPr txBox="1"/>
                  <p:nvPr/>
                </p:nvSpPr>
                <p:spPr>
                  <a:xfrm>
                    <a:off x="483783" y="4646369"/>
                    <a:ext cx="1326466" cy="215444"/>
                  </a:xfrm>
                  <a:prstGeom prst="rect">
                    <a:avLst/>
                  </a:prstGeom>
                  <a:noFill/>
                </p:spPr>
                <p:txBody>
                  <a:bodyPr wrap="square" rtlCol="0">
                    <a:spAutoFit/>
                  </a:bodyPr>
                  <a:lstStyle/>
                  <a:p>
                    <a:r>
                      <a:rPr lang="en-GB" sz="800"/>
                      <a:t>Currently working on</a:t>
                    </a:r>
                  </a:p>
                </p:txBody>
              </p:sp>
            </p:grpSp>
            <p:sp>
              <p:nvSpPr>
                <p:cNvPr id="17" name="TextBox 16">
                  <a:extLst>
                    <a:ext uri="{FF2B5EF4-FFF2-40B4-BE49-F238E27FC236}">
                      <a16:creationId xmlns:a16="http://schemas.microsoft.com/office/drawing/2014/main" id="{92D90E6F-7703-4612-9293-7A245893E5AD}"/>
                    </a:ext>
                  </a:extLst>
                </p:cNvPr>
                <p:cNvSpPr txBox="1"/>
                <p:nvPr/>
              </p:nvSpPr>
              <p:spPr>
                <a:xfrm>
                  <a:off x="0" y="4426024"/>
                  <a:ext cx="806823" cy="230832"/>
                </a:xfrm>
                <a:prstGeom prst="rect">
                  <a:avLst/>
                </a:prstGeom>
                <a:noFill/>
              </p:spPr>
              <p:txBody>
                <a:bodyPr wrap="square" rtlCol="0">
                  <a:spAutoFit/>
                </a:bodyPr>
                <a:lstStyle/>
                <a:p>
                  <a:r>
                    <a:rPr lang="en-GB" sz="900" b="1"/>
                    <a:t>Key:</a:t>
                  </a:r>
                </a:p>
              </p:txBody>
            </p:sp>
          </p:grpSp>
          <p:sp>
            <p:nvSpPr>
              <p:cNvPr id="14" name="Rectangle 13">
                <a:extLst>
                  <a:ext uri="{FF2B5EF4-FFF2-40B4-BE49-F238E27FC236}">
                    <a16:creationId xmlns:a16="http://schemas.microsoft.com/office/drawing/2014/main" id="{062CE2E0-5456-4B36-9C25-B0AD63AF7558}"/>
                  </a:ext>
                </a:extLst>
              </p:cNvPr>
              <p:cNvSpPr/>
              <p:nvPr/>
            </p:nvSpPr>
            <p:spPr>
              <a:xfrm>
                <a:off x="1518318" y="4674925"/>
                <a:ext cx="250701" cy="251012"/>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442D9D6C-551F-44C0-8409-8BA8D03E9671}"/>
                  </a:ext>
                </a:extLst>
              </p:cNvPr>
              <p:cNvSpPr txBox="1"/>
              <p:nvPr/>
            </p:nvSpPr>
            <p:spPr>
              <a:xfrm>
                <a:off x="1769019" y="4690440"/>
                <a:ext cx="644993" cy="217713"/>
              </a:xfrm>
              <a:prstGeom prst="rect">
                <a:avLst/>
              </a:prstGeom>
              <a:noFill/>
            </p:spPr>
            <p:txBody>
              <a:bodyPr wrap="square" rtlCol="0">
                <a:spAutoFit/>
              </a:bodyPr>
              <a:lstStyle/>
              <a:p>
                <a:r>
                  <a:rPr lang="en-GB" sz="800"/>
                  <a:t>Upcoming</a:t>
                </a:r>
              </a:p>
            </p:txBody>
          </p:sp>
        </p:grpSp>
        <p:sp>
          <p:nvSpPr>
            <p:cNvPr id="20" name="Rectangle 19">
              <a:extLst>
                <a:ext uri="{FF2B5EF4-FFF2-40B4-BE49-F238E27FC236}">
                  <a16:creationId xmlns:a16="http://schemas.microsoft.com/office/drawing/2014/main" id="{AD089015-CB43-4D70-96D1-C55C1000E8A8}"/>
                </a:ext>
              </a:extLst>
            </p:cNvPr>
            <p:cNvSpPr/>
            <p:nvPr/>
          </p:nvSpPr>
          <p:spPr>
            <a:xfrm>
              <a:off x="2614735" y="4705628"/>
              <a:ext cx="250701" cy="251012"/>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8402550D-C7D4-4FAB-8264-5AB9E3327230}"/>
                </a:ext>
              </a:extLst>
            </p:cNvPr>
            <p:cNvSpPr txBox="1"/>
            <p:nvPr/>
          </p:nvSpPr>
          <p:spPr>
            <a:xfrm>
              <a:off x="2914787" y="4723412"/>
              <a:ext cx="674617" cy="215444"/>
            </a:xfrm>
            <a:prstGeom prst="rect">
              <a:avLst/>
            </a:prstGeom>
            <a:noFill/>
          </p:spPr>
          <p:txBody>
            <a:bodyPr wrap="square" rtlCol="0">
              <a:spAutoFit/>
            </a:bodyPr>
            <a:lstStyle/>
            <a:p>
              <a:r>
                <a:rPr lang="en-GB" sz="800"/>
                <a:t>Monitoring</a:t>
              </a:r>
            </a:p>
          </p:txBody>
        </p:sp>
      </p:grpSp>
      <p:graphicFrame>
        <p:nvGraphicFramePr>
          <p:cNvPr id="2" name="Object 1">
            <a:extLst>
              <a:ext uri="{FF2B5EF4-FFF2-40B4-BE49-F238E27FC236}">
                <a16:creationId xmlns:a16="http://schemas.microsoft.com/office/drawing/2014/main" id="{2F41B2A4-BCDE-4C1A-A8A5-4AE093136BB5}"/>
              </a:ext>
            </a:extLst>
          </p:cNvPr>
          <p:cNvGraphicFramePr>
            <a:graphicFrameLocks noChangeAspect="1"/>
          </p:cNvGraphicFramePr>
          <p:nvPr>
            <p:extLst>
              <p:ext uri="{D42A27DB-BD31-4B8C-83A1-F6EECF244321}">
                <p14:modId xmlns:p14="http://schemas.microsoft.com/office/powerpoint/2010/main" val="4139124158"/>
              </p:ext>
            </p:extLst>
          </p:nvPr>
        </p:nvGraphicFramePr>
        <p:xfrm>
          <a:off x="8118178" y="3116176"/>
          <a:ext cx="914400" cy="806450"/>
        </p:xfrm>
        <a:graphic>
          <a:graphicData uri="http://schemas.openxmlformats.org/presentationml/2006/ole">
            <mc:AlternateContent xmlns:mc="http://schemas.openxmlformats.org/markup-compatibility/2006">
              <mc:Choice xmlns:v="urn:schemas-microsoft-com:vml" Requires="v">
                <p:oleObj name="Document" showAsIcon="1" r:id="rId8" imgW="914400" imgH="806400" progId="Word.Document.12">
                  <p:embed/>
                </p:oleObj>
              </mc:Choice>
              <mc:Fallback>
                <p:oleObj name="Document" showAsIcon="1" r:id="rId8" imgW="914400" imgH="806400" progId="Word.Document.12">
                  <p:embed/>
                  <p:pic>
                    <p:nvPicPr>
                      <p:cNvPr id="2" name="Object 1">
                        <a:extLst>
                          <a:ext uri="{FF2B5EF4-FFF2-40B4-BE49-F238E27FC236}">
                            <a16:creationId xmlns:a16="http://schemas.microsoft.com/office/drawing/2014/main" id="{2F41B2A4-BCDE-4C1A-A8A5-4AE093136BB5}"/>
                          </a:ext>
                        </a:extLst>
                      </p:cNvPr>
                      <p:cNvPicPr/>
                      <p:nvPr/>
                    </p:nvPicPr>
                    <p:blipFill>
                      <a:blip r:embed="rId9"/>
                      <a:stretch>
                        <a:fillRect/>
                      </a:stretch>
                    </p:blipFill>
                    <p:spPr>
                      <a:xfrm>
                        <a:off x="8118178" y="3116176"/>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3442323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169DB1F2-B906-40E7-9539-649BD69F6A78}"/>
              </a:ext>
            </a:extLst>
          </p:cNvPr>
          <p:cNvGrpSpPr/>
          <p:nvPr/>
        </p:nvGrpSpPr>
        <p:grpSpPr>
          <a:xfrm>
            <a:off x="111420" y="4435820"/>
            <a:ext cx="3401154" cy="475676"/>
            <a:chOff x="188250" y="4480964"/>
            <a:chExt cx="3401154" cy="475676"/>
          </a:xfrm>
        </p:grpSpPr>
        <p:grpSp>
          <p:nvGrpSpPr>
            <p:cNvPr id="25" name="Group 24">
              <a:extLst>
                <a:ext uri="{FF2B5EF4-FFF2-40B4-BE49-F238E27FC236}">
                  <a16:creationId xmlns:a16="http://schemas.microsoft.com/office/drawing/2014/main" id="{7AC3656E-A53A-4DBE-B205-C5F47EE504F4}"/>
                </a:ext>
              </a:extLst>
            </p:cNvPr>
            <p:cNvGrpSpPr/>
            <p:nvPr/>
          </p:nvGrpSpPr>
          <p:grpSpPr>
            <a:xfrm>
              <a:off x="188250" y="4480964"/>
              <a:ext cx="2347510" cy="475676"/>
              <a:chOff x="66502" y="4450261"/>
              <a:chExt cx="2347510" cy="475676"/>
            </a:xfrm>
          </p:grpSpPr>
          <p:grpSp>
            <p:nvGrpSpPr>
              <p:cNvPr id="28" name="Group 27">
                <a:extLst>
                  <a:ext uri="{FF2B5EF4-FFF2-40B4-BE49-F238E27FC236}">
                    <a16:creationId xmlns:a16="http://schemas.microsoft.com/office/drawing/2014/main" id="{BE0DAC09-7B24-4341-B432-B71DDCA51C65}"/>
                  </a:ext>
                </a:extLst>
              </p:cNvPr>
              <p:cNvGrpSpPr/>
              <p:nvPr/>
            </p:nvGrpSpPr>
            <p:grpSpPr>
              <a:xfrm>
                <a:off x="66502" y="4450261"/>
                <a:ext cx="1577167" cy="475676"/>
                <a:chOff x="0" y="4426024"/>
                <a:chExt cx="1577167" cy="475676"/>
              </a:xfrm>
            </p:grpSpPr>
            <p:grpSp>
              <p:nvGrpSpPr>
                <p:cNvPr id="31" name="Group 30">
                  <a:extLst>
                    <a:ext uri="{FF2B5EF4-FFF2-40B4-BE49-F238E27FC236}">
                      <a16:creationId xmlns:a16="http://schemas.microsoft.com/office/drawing/2014/main" id="{92833DCA-E9BA-4614-A711-4C5EC52ADE0B}"/>
                    </a:ext>
                  </a:extLst>
                </p:cNvPr>
                <p:cNvGrpSpPr/>
                <p:nvPr/>
              </p:nvGrpSpPr>
              <p:grpSpPr>
                <a:xfrm>
                  <a:off x="0" y="4650688"/>
                  <a:ext cx="1577167" cy="251012"/>
                  <a:chOff x="233082" y="4628585"/>
                  <a:chExt cx="1577167" cy="251012"/>
                </a:xfrm>
              </p:grpSpPr>
              <p:sp>
                <p:nvSpPr>
                  <p:cNvPr id="33" name="Rectangle 32">
                    <a:extLst>
                      <a:ext uri="{FF2B5EF4-FFF2-40B4-BE49-F238E27FC236}">
                        <a16:creationId xmlns:a16="http://schemas.microsoft.com/office/drawing/2014/main" id="{2E5E59F7-F5C0-4542-AEA4-1CA538CC0823}"/>
                      </a:ext>
                    </a:extLst>
                  </p:cNvPr>
                  <p:cNvSpPr/>
                  <p:nvPr/>
                </p:nvSpPr>
                <p:spPr>
                  <a:xfrm>
                    <a:off x="233082" y="4628585"/>
                    <a:ext cx="250701" cy="251012"/>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a:extLst>
                      <a:ext uri="{FF2B5EF4-FFF2-40B4-BE49-F238E27FC236}">
                        <a16:creationId xmlns:a16="http://schemas.microsoft.com/office/drawing/2014/main" id="{C7872618-A61C-4188-A6AE-495DDD75DED8}"/>
                      </a:ext>
                    </a:extLst>
                  </p:cNvPr>
                  <p:cNvSpPr txBox="1"/>
                  <p:nvPr/>
                </p:nvSpPr>
                <p:spPr>
                  <a:xfrm>
                    <a:off x="483783" y="4646369"/>
                    <a:ext cx="1326466" cy="215444"/>
                  </a:xfrm>
                  <a:prstGeom prst="rect">
                    <a:avLst/>
                  </a:prstGeom>
                  <a:noFill/>
                </p:spPr>
                <p:txBody>
                  <a:bodyPr wrap="square" rtlCol="0">
                    <a:spAutoFit/>
                  </a:bodyPr>
                  <a:lstStyle/>
                  <a:p>
                    <a:r>
                      <a:rPr lang="en-GB" sz="800"/>
                      <a:t>Currently working on</a:t>
                    </a:r>
                  </a:p>
                </p:txBody>
              </p:sp>
            </p:grpSp>
            <p:sp>
              <p:nvSpPr>
                <p:cNvPr id="32" name="TextBox 31">
                  <a:extLst>
                    <a:ext uri="{FF2B5EF4-FFF2-40B4-BE49-F238E27FC236}">
                      <a16:creationId xmlns:a16="http://schemas.microsoft.com/office/drawing/2014/main" id="{7A7CF289-0E78-44FC-A71B-D69591072859}"/>
                    </a:ext>
                  </a:extLst>
                </p:cNvPr>
                <p:cNvSpPr txBox="1"/>
                <p:nvPr/>
              </p:nvSpPr>
              <p:spPr>
                <a:xfrm>
                  <a:off x="0" y="4426024"/>
                  <a:ext cx="806823" cy="230832"/>
                </a:xfrm>
                <a:prstGeom prst="rect">
                  <a:avLst/>
                </a:prstGeom>
                <a:noFill/>
              </p:spPr>
              <p:txBody>
                <a:bodyPr wrap="square" rtlCol="0">
                  <a:spAutoFit/>
                </a:bodyPr>
                <a:lstStyle/>
                <a:p>
                  <a:r>
                    <a:rPr lang="en-GB" sz="900" b="1"/>
                    <a:t>Key:</a:t>
                  </a:r>
                </a:p>
              </p:txBody>
            </p:sp>
          </p:grpSp>
          <p:sp>
            <p:nvSpPr>
              <p:cNvPr id="29" name="Rectangle 28">
                <a:extLst>
                  <a:ext uri="{FF2B5EF4-FFF2-40B4-BE49-F238E27FC236}">
                    <a16:creationId xmlns:a16="http://schemas.microsoft.com/office/drawing/2014/main" id="{1C25515B-E849-457E-AA5A-BFED9981E11E}"/>
                  </a:ext>
                </a:extLst>
              </p:cNvPr>
              <p:cNvSpPr/>
              <p:nvPr/>
            </p:nvSpPr>
            <p:spPr>
              <a:xfrm>
                <a:off x="1518318" y="4674925"/>
                <a:ext cx="250701" cy="251012"/>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0A895E6F-6D7F-4C57-99A4-32AC35649579}"/>
                  </a:ext>
                </a:extLst>
              </p:cNvPr>
              <p:cNvSpPr txBox="1"/>
              <p:nvPr/>
            </p:nvSpPr>
            <p:spPr>
              <a:xfrm>
                <a:off x="1769019" y="4690440"/>
                <a:ext cx="644993" cy="217713"/>
              </a:xfrm>
              <a:prstGeom prst="rect">
                <a:avLst/>
              </a:prstGeom>
              <a:noFill/>
            </p:spPr>
            <p:txBody>
              <a:bodyPr wrap="square" rtlCol="0">
                <a:spAutoFit/>
              </a:bodyPr>
              <a:lstStyle/>
              <a:p>
                <a:r>
                  <a:rPr lang="en-GB" sz="800"/>
                  <a:t>Upcoming</a:t>
                </a:r>
              </a:p>
            </p:txBody>
          </p:sp>
        </p:grpSp>
        <p:sp>
          <p:nvSpPr>
            <p:cNvPr id="26" name="Rectangle 25">
              <a:extLst>
                <a:ext uri="{FF2B5EF4-FFF2-40B4-BE49-F238E27FC236}">
                  <a16:creationId xmlns:a16="http://schemas.microsoft.com/office/drawing/2014/main" id="{400F69E2-2D79-432C-8EE3-6C2A27D00071}"/>
                </a:ext>
              </a:extLst>
            </p:cNvPr>
            <p:cNvSpPr/>
            <p:nvPr/>
          </p:nvSpPr>
          <p:spPr>
            <a:xfrm>
              <a:off x="2614735" y="4705628"/>
              <a:ext cx="250701" cy="251012"/>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D993DC1D-1BB4-4CF6-A7E6-1B6AE8674BAE}"/>
                </a:ext>
              </a:extLst>
            </p:cNvPr>
            <p:cNvSpPr txBox="1"/>
            <p:nvPr/>
          </p:nvSpPr>
          <p:spPr>
            <a:xfrm>
              <a:off x="2914787" y="4723412"/>
              <a:ext cx="674617" cy="215444"/>
            </a:xfrm>
            <a:prstGeom prst="rect">
              <a:avLst/>
            </a:prstGeom>
            <a:noFill/>
          </p:spPr>
          <p:txBody>
            <a:bodyPr wrap="square" rtlCol="0">
              <a:spAutoFit/>
            </a:bodyPr>
            <a:lstStyle/>
            <a:p>
              <a:r>
                <a:rPr lang="en-GB" sz="800"/>
                <a:t>Monitoring</a:t>
              </a:r>
            </a:p>
          </p:txBody>
        </p:sp>
      </p:grpSp>
      <p:graphicFrame>
        <p:nvGraphicFramePr>
          <p:cNvPr id="19" name="Table 4">
            <a:extLst>
              <a:ext uri="{FF2B5EF4-FFF2-40B4-BE49-F238E27FC236}">
                <a16:creationId xmlns:a16="http://schemas.microsoft.com/office/drawing/2014/main" id="{71AA9CD6-E631-4BB5-B34F-5CF096B511E5}"/>
              </a:ext>
            </a:extLst>
          </p:cNvPr>
          <p:cNvGraphicFramePr>
            <a:graphicFrameLocks noGrp="1"/>
          </p:cNvGraphicFramePr>
          <p:nvPr>
            <p:extLst>
              <p:ext uri="{D42A27DB-BD31-4B8C-83A1-F6EECF244321}">
                <p14:modId xmlns:p14="http://schemas.microsoft.com/office/powerpoint/2010/main" val="3638359358"/>
              </p:ext>
            </p:extLst>
          </p:nvPr>
        </p:nvGraphicFramePr>
        <p:xfrm>
          <a:off x="111420" y="329299"/>
          <a:ext cx="8921160" cy="3243905"/>
        </p:xfrm>
        <a:graphic>
          <a:graphicData uri="http://schemas.openxmlformats.org/drawingml/2006/table">
            <a:tbl>
              <a:tblPr firstRow="1" bandRow="1">
                <a:tableStyleId>{5C22544A-7EE6-4342-B048-85BDC9FD1C3A}</a:tableStyleId>
              </a:tblPr>
              <a:tblGrid>
                <a:gridCol w="558431">
                  <a:extLst>
                    <a:ext uri="{9D8B030D-6E8A-4147-A177-3AD203B41FA5}">
                      <a16:colId xmlns:a16="http://schemas.microsoft.com/office/drawing/2014/main" val="2783340181"/>
                    </a:ext>
                  </a:extLst>
                </a:gridCol>
                <a:gridCol w="1127051">
                  <a:extLst>
                    <a:ext uri="{9D8B030D-6E8A-4147-A177-3AD203B41FA5}">
                      <a16:colId xmlns:a16="http://schemas.microsoft.com/office/drawing/2014/main" val="1650494708"/>
                    </a:ext>
                  </a:extLst>
                </a:gridCol>
                <a:gridCol w="850605">
                  <a:extLst>
                    <a:ext uri="{9D8B030D-6E8A-4147-A177-3AD203B41FA5}">
                      <a16:colId xmlns:a16="http://schemas.microsoft.com/office/drawing/2014/main" val="1181846"/>
                    </a:ext>
                  </a:extLst>
                </a:gridCol>
                <a:gridCol w="786809">
                  <a:extLst>
                    <a:ext uri="{9D8B030D-6E8A-4147-A177-3AD203B41FA5}">
                      <a16:colId xmlns:a16="http://schemas.microsoft.com/office/drawing/2014/main" val="3038975976"/>
                    </a:ext>
                  </a:extLst>
                </a:gridCol>
                <a:gridCol w="669851">
                  <a:extLst>
                    <a:ext uri="{9D8B030D-6E8A-4147-A177-3AD203B41FA5}">
                      <a16:colId xmlns:a16="http://schemas.microsoft.com/office/drawing/2014/main" val="635768676"/>
                    </a:ext>
                  </a:extLst>
                </a:gridCol>
                <a:gridCol w="871870">
                  <a:extLst>
                    <a:ext uri="{9D8B030D-6E8A-4147-A177-3AD203B41FA5}">
                      <a16:colId xmlns:a16="http://schemas.microsoft.com/office/drawing/2014/main" val="3610219536"/>
                    </a:ext>
                  </a:extLst>
                </a:gridCol>
                <a:gridCol w="1382233">
                  <a:extLst>
                    <a:ext uri="{9D8B030D-6E8A-4147-A177-3AD203B41FA5}">
                      <a16:colId xmlns:a16="http://schemas.microsoft.com/office/drawing/2014/main" val="747045653"/>
                    </a:ext>
                  </a:extLst>
                </a:gridCol>
                <a:gridCol w="1116418">
                  <a:extLst>
                    <a:ext uri="{9D8B030D-6E8A-4147-A177-3AD203B41FA5}">
                      <a16:colId xmlns:a16="http://schemas.microsoft.com/office/drawing/2014/main" val="329573755"/>
                    </a:ext>
                  </a:extLst>
                </a:gridCol>
                <a:gridCol w="606056">
                  <a:extLst>
                    <a:ext uri="{9D8B030D-6E8A-4147-A177-3AD203B41FA5}">
                      <a16:colId xmlns:a16="http://schemas.microsoft.com/office/drawing/2014/main" val="2745108040"/>
                    </a:ext>
                  </a:extLst>
                </a:gridCol>
                <a:gridCol w="951836">
                  <a:extLst>
                    <a:ext uri="{9D8B030D-6E8A-4147-A177-3AD203B41FA5}">
                      <a16:colId xmlns:a16="http://schemas.microsoft.com/office/drawing/2014/main" val="2801349151"/>
                    </a:ext>
                  </a:extLst>
                </a:gridCol>
              </a:tblGrid>
              <a:tr h="402593">
                <a:tc>
                  <a:txBody>
                    <a:bodyPr/>
                    <a:lstStyle/>
                    <a:p>
                      <a:pPr algn="ctr"/>
                      <a:r>
                        <a:rPr lang="en-GB" sz="950"/>
                        <a:t>Title </a:t>
                      </a:r>
                    </a:p>
                  </a:txBody>
                  <a:tcPr/>
                </a:tc>
                <a:tc>
                  <a:txBody>
                    <a:bodyPr/>
                    <a:lstStyle/>
                    <a:p>
                      <a:pPr algn="ctr"/>
                      <a:r>
                        <a:rPr lang="en-GB" sz="950"/>
                        <a:t>Description</a:t>
                      </a:r>
                    </a:p>
                  </a:txBody>
                  <a:tcPr/>
                </a:tc>
                <a:tc>
                  <a:txBody>
                    <a:bodyPr/>
                    <a:lstStyle/>
                    <a:p>
                      <a:pPr algn="ctr"/>
                      <a:r>
                        <a:rPr lang="en-GB" sz="950"/>
                        <a:t>XRN / </a:t>
                      </a:r>
                      <a:r>
                        <a:rPr lang="en-GB" sz="950">
                          <a:solidFill>
                            <a:schemeClr val="bg1"/>
                          </a:solidFill>
                        </a:rPr>
                        <a:t>UNC Mod</a:t>
                      </a:r>
                    </a:p>
                  </a:txBody>
                  <a:tcPr/>
                </a:tc>
                <a:tc>
                  <a:txBody>
                    <a:bodyPr/>
                    <a:lstStyle/>
                    <a:p>
                      <a:pPr algn="ctr"/>
                      <a:r>
                        <a:rPr lang="en-GB" sz="950"/>
                        <a:t>Proposer</a:t>
                      </a:r>
                    </a:p>
                  </a:txBody>
                  <a:tcPr/>
                </a:tc>
                <a:tc>
                  <a:txBody>
                    <a:bodyPr/>
                    <a:lstStyle/>
                    <a:p>
                      <a:pPr algn="ctr"/>
                      <a:r>
                        <a:rPr lang="en-GB" sz="950"/>
                        <a:t>Impact/</a:t>
                      </a:r>
                    </a:p>
                    <a:p>
                      <a:pPr algn="ctr"/>
                      <a:r>
                        <a:rPr lang="en-GB" sz="950"/>
                        <a:t>Funding</a:t>
                      </a:r>
                    </a:p>
                  </a:txBody>
                  <a:tcPr/>
                </a:tc>
                <a:tc>
                  <a:txBody>
                    <a:bodyPr/>
                    <a:lstStyle/>
                    <a:p>
                      <a:pPr algn="ctr"/>
                      <a:r>
                        <a:rPr lang="en-GB" sz="950"/>
                        <a:t>Status</a:t>
                      </a:r>
                    </a:p>
                  </a:txBody>
                  <a:tcPr/>
                </a:tc>
                <a:tc>
                  <a:txBody>
                    <a:bodyPr/>
                    <a:lstStyle/>
                    <a:p>
                      <a:pPr marL="0" algn="ctr" defTabSz="914400" rtl="0" eaLnBrk="1" latinLnBrk="0" hangingPunct="1"/>
                      <a:r>
                        <a:rPr lang="en-GB" sz="950" b="1" kern="1200">
                          <a:solidFill>
                            <a:schemeClr val="lt1"/>
                          </a:solidFill>
                          <a:latin typeface="+mn-lt"/>
                          <a:ea typeface="+mn-ea"/>
                          <a:cs typeface="+mn-cs"/>
                        </a:rPr>
                        <a:t>Next Action date</a:t>
                      </a:r>
                    </a:p>
                  </a:txBody>
                  <a:tcPr/>
                </a:tc>
                <a:tc>
                  <a:txBody>
                    <a:bodyPr/>
                    <a:lstStyle/>
                    <a:p>
                      <a:pPr marL="0" algn="ctr" defTabSz="914400" rtl="0" eaLnBrk="1" latinLnBrk="0" hangingPunct="1"/>
                      <a:r>
                        <a:rPr lang="en-GB" sz="950" b="1" kern="1200">
                          <a:solidFill>
                            <a:schemeClr val="lt1"/>
                          </a:solidFill>
                          <a:latin typeface="+mn-lt"/>
                          <a:ea typeface="+mn-ea"/>
                          <a:cs typeface="+mn-cs"/>
                        </a:rPr>
                        <a:t>Release Type</a:t>
                      </a:r>
                    </a:p>
                  </a:txBody>
                  <a:tcPr/>
                </a:tc>
                <a:tc>
                  <a:txBody>
                    <a:bodyPr/>
                    <a:lstStyle/>
                    <a:p>
                      <a:pPr marL="0" algn="ctr" defTabSz="914400" rtl="0" eaLnBrk="1" latinLnBrk="0" hangingPunct="1"/>
                      <a:r>
                        <a:rPr lang="en-GB" sz="950" b="1" kern="1200">
                          <a:solidFill>
                            <a:schemeClr val="bg1"/>
                          </a:solidFill>
                          <a:latin typeface="+mn-lt"/>
                          <a:ea typeface="+mn-ea"/>
                          <a:cs typeface="+mn-cs"/>
                        </a:rPr>
                        <a:t>REC Priority</a:t>
                      </a:r>
                    </a:p>
                  </a:txBody>
                  <a:tcPr/>
                </a:tc>
                <a:tc>
                  <a:txBody>
                    <a:bodyPr/>
                    <a:lstStyle/>
                    <a:p>
                      <a:pPr marL="0" algn="ctr" defTabSz="914400" rtl="0" eaLnBrk="1" latinLnBrk="0" hangingPunct="1"/>
                      <a:r>
                        <a:rPr lang="en-GB" sz="950" b="1" kern="1200">
                          <a:solidFill>
                            <a:schemeClr val="lt1"/>
                          </a:solidFill>
                          <a:latin typeface="+mn-lt"/>
                          <a:ea typeface="+mn-ea"/>
                          <a:cs typeface="+mn-cs"/>
                        </a:rPr>
                        <a:t>Attachments</a:t>
                      </a:r>
                    </a:p>
                  </a:txBody>
                  <a:tcPr/>
                </a:tc>
                <a:extLst>
                  <a:ext uri="{0D108BD9-81ED-4DB2-BD59-A6C34878D82A}">
                    <a16:rowId xmlns:a16="http://schemas.microsoft.com/office/drawing/2014/main" val="403943123"/>
                  </a:ext>
                </a:extLst>
              </a:tr>
              <a:tr h="716418">
                <a:tc>
                  <a:txBody>
                    <a:bodyPr/>
                    <a:lstStyle/>
                    <a:p>
                      <a:r>
                        <a:rPr lang="en-GB" sz="920" kern="1200">
                          <a:solidFill>
                            <a:schemeClr val="dk1"/>
                          </a:solidFill>
                          <a:latin typeface="+mn-lt"/>
                          <a:ea typeface="+mn-ea"/>
                          <a:cs typeface="+mn-cs"/>
                          <a:hlinkClick r:id="rId3"/>
                        </a:rPr>
                        <a:t>R0070</a:t>
                      </a:r>
                      <a:endParaRPr lang="en-GB" sz="920" kern="1200">
                        <a:solidFill>
                          <a:schemeClr val="dk1"/>
                        </a:solidFill>
                        <a:latin typeface="+mn-lt"/>
                        <a:ea typeface="+mn-ea"/>
                        <a:cs typeface="+mn-cs"/>
                      </a:endParaRP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Provision of Enduring Test Environments </a:t>
                      </a: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N/A</a:t>
                      </a:r>
                    </a:p>
                  </a:txBody>
                  <a:tcPr>
                    <a:solidFill>
                      <a:schemeClr val="accent3">
                        <a:lumMod val="20000"/>
                        <a:lumOff val="80000"/>
                      </a:schemeClr>
                    </a:solidFill>
                  </a:tcPr>
                </a:tc>
                <a:tc>
                  <a:txBody>
                    <a:bodyPr/>
                    <a:lstStyle/>
                    <a:p>
                      <a:pPr marL="0" algn="l" defTabSz="914400" rtl="0" eaLnBrk="1" latinLnBrk="0" hangingPunct="1"/>
                      <a:r>
                        <a:rPr lang="en-GB" sz="920" b="0" i="0" kern="1200">
                          <a:solidFill>
                            <a:srgbClr val="272833"/>
                          </a:solidFill>
                          <a:effectLst/>
                          <a:latin typeface="+mn-lt"/>
                          <a:ea typeface="+mn-ea"/>
                          <a:cs typeface="+mn-cs"/>
                        </a:rPr>
                        <a:t>Capgemini</a:t>
                      </a:r>
                    </a:p>
                  </a:txBody>
                  <a:tcPr>
                    <a:solidFill>
                      <a:schemeClr val="accent3">
                        <a:lumMod val="20000"/>
                        <a:lumOff val="80000"/>
                      </a:schemeClr>
                    </a:solidFill>
                  </a:tcPr>
                </a:tc>
                <a:tc>
                  <a:txBody>
                    <a:bodyPr/>
                    <a:lstStyle/>
                    <a:p>
                      <a:pPr marL="0" algn="l" defTabSz="914400" rtl="0" eaLnBrk="1" latinLnBrk="0" hangingPunct="1"/>
                      <a:r>
                        <a:rPr lang="en-GB" sz="920" b="0" i="0" kern="1200">
                          <a:solidFill>
                            <a:schemeClr val="tx1"/>
                          </a:solidFill>
                          <a:effectLst/>
                          <a:latin typeface="+mn-lt"/>
                          <a:ea typeface="+mn-ea"/>
                          <a:cs typeface="+mn-cs"/>
                        </a:rPr>
                        <a:t>GRDS, GES</a:t>
                      </a: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Solution Development</a:t>
                      </a: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02/202</a:t>
                      </a:r>
                      <a:r>
                        <a:rPr lang="en-GB" sz="920" kern="1200">
                          <a:solidFill>
                            <a:schemeClr val="tx1"/>
                          </a:solidFill>
                          <a:latin typeface="+mn-lt"/>
                          <a:ea typeface="+mn-ea"/>
                          <a:cs typeface="+mn-cs"/>
                        </a:rPr>
                        <a:t>3 – Awaiting Impact Assessment from Code Managers</a:t>
                      </a:r>
                      <a:endParaRPr lang="en-GB" sz="920" kern="1200">
                        <a:solidFill>
                          <a:schemeClr val="dk1"/>
                        </a:solidFill>
                        <a:latin typeface="+mn-lt"/>
                        <a:ea typeface="+mn-ea"/>
                        <a:cs typeface="+mn-cs"/>
                      </a:endParaRP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Standalone</a:t>
                      </a: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High</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2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3">
                        <a:lumMod val="20000"/>
                        <a:lumOff val="80000"/>
                      </a:schemeClr>
                    </a:solidFill>
                  </a:tcPr>
                </a:tc>
                <a:extLst>
                  <a:ext uri="{0D108BD9-81ED-4DB2-BD59-A6C34878D82A}">
                    <a16:rowId xmlns:a16="http://schemas.microsoft.com/office/drawing/2014/main" val="390568879"/>
                  </a:ext>
                </a:extLst>
              </a:tr>
              <a:tr h="580515">
                <a:tc gridSpan="10">
                  <a:txBody>
                    <a:bodyPr/>
                    <a:lstStyle/>
                    <a:p>
                      <a:r>
                        <a:rPr lang="en-GB" sz="920" kern="1200">
                          <a:solidFill>
                            <a:schemeClr val="tx1"/>
                          </a:solidFill>
                          <a:latin typeface="+mn-lt"/>
                          <a:ea typeface="+mn-ea"/>
                          <a:cs typeface="+mn-cs"/>
                        </a:rPr>
                        <a:t>This Change was raised to introduce an obligation under the Retail Energy Code for the CSS </a:t>
                      </a:r>
                      <a:r>
                        <a:rPr lang="en-US" sz="920" kern="1200">
                          <a:solidFill>
                            <a:schemeClr val="tx1"/>
                          </a:solidFill>
                          <a:latin typeface="+mn-lt"/>
                          <a:ea typeface="+mn-ea"/>
                          <a:cs typeface="+mn-cs"/>
                        </a:rPr>
                        <a:t>or the Switching Operator (SO) to provide enduring test environments for REC parties to make the necessary system changes for REC Change Proposals (CPs) or internal system updates. We need to monitor this to ensure that the obligations on GRDS are understood, and that we contribute to the development of this Change.</a:t>
                      </a:r>
                      <a:endParaRPr lang="en-GB" sz="920" kern="1200">
                        <a:solidFill>
                          <a:schemeClr val="tx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pPr marL="0" algn="l" defTabSz="914400" rtl="0" eaLnBrk="1" latinLnBrk="0" hangingPunct="1"/>
                      <a:endParaRPr lang="en-GB" sz="950" b="0" i="0" kern="1200">
                        <a:solidFill>
                          <a:srgbClr val="272833"/>
                        </a:solidFill>
                        <a:effectLst/>
                        <a:latin typeface="+mn-lt"/>
                        <a:ea typeface="+mn-ea"/>
                        <a:cs typeface="+mn-cs"/>
                      </a:endParaRPr>
                    </a:p>
                  </a:txBody>
                  <a:tcPr>
                    <a:solidFill>
                      <a:schemeClr val="accent3">
                        <a:lumMod val="20000"/>
                        <a:lumOff val="80000"/>
                      </a:schemeClr>
                    </a:solidFill>
                  </a:tcPr>
                </a:tc>
                <a:tc hMerge="1">
                  <a:txBody>
                    <a:bodyPr/>
                    <a:lstStyle/>
                    <a:p>
                      <a:pPr marL="0" algn="l" defTabSz="914400" rtl="0" eaLnBrk="1" latinLnBrk="0" hangingPunct="1"/>
                      <a:endParaRPr lang="en-GB" sz="950" b="0" i="0" kern="1200">
                        <a:solidFill>
                          <a:schemeClr val="tx1"/>
                        </a:solidFill>
                        <a:effectLst/>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a:ln>
                          <a:noFill/>
                        </a:ln>
                        <a:solidFill>
                          <a:prstClr val="black"/>
                        </a:solidFill>
                        <a:effectLst/>
                        <a:uLnTx/>
                        <a:uFillTx/>
                        <a:latin typeface="Arial"/>
                        <a:ea typeface="+mn-ea"/>
                        <a:cs typeface="+mn-cs"/>
                      </a:endParaRPr>
                    </a:p>
                  </a:txBody>
                  <a:tcPr>
                    <a:solidFill>
                      <a:schemeClr val="accent3">
                        <a:lumMod val="20000"/>
                        <a:lumOff val="80000"/>
                      </a:schemeClr>
                    </a:solidFill>
                  </a:tcPr>
                </a:tc>
                <a:extLst>
                  <a:ext uri="{0D108BD9-81ED-4DB2-BD59-A6C34878D82A}">
                    <a16:rowId xmlns:a16="http://schemas.microsoft.com/office/drawing/2014/main" val="1086328056"/>
                  </a:ext>
                </a:extLst>
              </a:tr>
              <a:tr h="821290">
                <a:tc>
                  <a:txBody>
                    <a:bodyPr/>
                    <a:lstStyle/>
                    <a:p>
                      <a:r>
                        <a:rPr lang="en-GB" sz="900" kern="1200">
                          <a:solidFill>
                            <a:schemeClr val="dk1"/>
                          </a:solidFill>
                          <a:latin typeface="+mn-lt"/>
                          <a:ea typeface="+mn-ea"/>
                          <a:cs typeface="+mn-cs"/>
                          <a:hlinkClick r:id="rId4"/>
                        </a:rPr>
                        <a:t>R0073</a:t>
                      </a:r>
                      <a:endParaRPr lang="en-GB" sz="900" kern="1200">
                        <a:solidFill>
                          <a:schemeClr val="dk1"/>
                        </a:solidFill>
                        <a:latin typeface="+mn-lt"/>
                        <a:ea typeface="+mn-ea"/>
                        <a:cs typeface="+mn-cs"/>
                      </a:endParaRPr>
                    </a:p>
                  </a:txBody>
                  <a:tcPr>
                    <a:solidFill>
                      <a:schemeClr val="accent3">
                        <a:lumMod val="20000"/>
                        <a:lumOff val="80000"/>
                      </a:schemeClr>
                    </a:solidFill>
                  </a:tcPr>
                </a:tc>
                <a:tc>
                  <a:txBody>
                    <a:bodyPr/>
                    <a:lstStyle/>
                    <a:p>
                      <a:pPr marL="0" algn="l" defTabSz="914400" rtl="0" eaLnBrk="1" latinLnBrk="0" hangingPunct="1"/>
                      <a:r>
                        <a:rPr lang="en-US" sz="900" kern="1200">
                          <a:solidFill>
                            <a:schemeClr val="dk1"/>
                          </a:solidFill>
                          <a:latin typeface="+mn-lt"/>
                          <a:ea typeface="+mn-ea"/>
                          <a:cs typeface="+mn-cs"/>
                        </a:rPr>
                        <a:t>Introduction of a Housekeeping Change Proposal Process</a:t>
                      </a:r>
                      <a:endParaRPr lang="en-GB" sz="900" kern="1200">
                        <a:solidFill>
                          <a:schemeClr val="dk1"/>
                        </a:solidFill>
                        <a:latin typeface="+mn-lt"/>
                        <a:ea typeface="+mn-ea"/>
                        <a:cs typeface="+mn-cs"/>
                      </a:endParaRP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3">
                        <a:lumMod val="20000"/>
                        <a:lumOff val="80000"/>
                      </a:schemeClr>
                    </a:solidFill>
                  </a:tcPr>
                </a:tc>
                <a:tc>
                  <a:txBody>
                    <a:bodyPr/>
                    <a:lstStyle/>
                    <a:p>
                      <a:r>
                        <a:rPr lang="en-US" sz="900" b="0" kern="1200" err="1">
                          <a:solidFill>
                            <a:schemeClr val="dk1"/>
                          </a:solidFill>
                          <a:latin typeface="+mn-lt"/>
                          <a:ea typeface="+mn-ea"/>
                          <a:cs typeface="+mn-cs"/>
                        </a:rPr>
                        <a:t>Gemserv</a:t>
                      </a:r>
                      <a:endParaRPr lang="en-US" sz="900" b="0" kern="1200">
                        <a:solidFill>
                          <a:schemeClr val="dk1"/>
                        </a:solidFill>
                        <a:latin typeface="+mn-lt"/>
                        <a:ea typeface="+mn-ea"/>
                        <a:cs typeface="+mn-cs"/>
                      </a:endParaRPr>
                    </a:p>
                  </a:txBody>
                  <a:tcPr>
                    <a:solidFill>
                      <a:schemeClr val="accent3">
                        <a:lumMod val="20000"/>
                        <a:lumOff val="80000"/>
                      </a:schemeClr>
                    </a:solidFill>
                  </a:tcPr>
                </a:tc>
                <a:tc>
                  <a:txBody>
                    <a:bodyPr/>
                    <a:lstStyle/>
                    <a:p>
                      <a:r>
                        <a:rPr lang="en-GB" sz="900" b="0" kern="1200">
                          <a:solidFill>
                            <a:schemeClr val="dk1"/>
                          </a:solidFill>
                          <a:latin typeface="+mn-lt"/>
                          <a:ea typeface="+mn-ea"/>
                          <a:cs typeface="+mn-cs"/>
                        </a:rPr>
                        <a:t>-</a:t>
                      </a:r>
                    </a:p>
                  </a:txBody>
                  <a:tcPr>
                    <a:solidFill>
                      <a:schemeClr val="accent3">
                        <a:lumMod val="20000"/>
                        <a:lumOff val="80000"/>
                      </a:schemeClr>
                    </a:solidFill>
                  </a:tcPr>
                </a:tc>
                <a:tc>
                  <a:txBody>
                    <a:bodyPr/>
                    <a:lstStyle/>
                    <a:p>
                      <a:r>
                        <a:rPr lang="en-GB" sz="900" kern="1200">
                          <a:solidFill>
                            <a:schemeClr val="dk1"/>
                          </a:solidFill>
                          <a:latin typeface="+mn-lt"/>
                          <a:ea typeface="+mn-ea"/>
                          <a:cs typeface="+mn-cs"/>
                        </a:rPr>
                        <a:t>Final Assessment</a:t>
                      </a:r>
                    </a:p>
                  </a:txBody>
                  <a:tcPr>
                    <a:solidFill>
                      <a:schemeClr val="accent3">
                        <a:lumMod val="20000"/>
                        <a:lumOff val="80000"/>
                      </a:schemeClr>
                    </a:solidFill>
                  </a:tcPr>
                </a:tc>
                <a:tc>
                  <a:txBody>
                    <a:bodyPr/>
                    <a:lstStyle/>
                    <a:p>
                      <a:r>
                        <a:rPr lang="en-GB" sz="900" kern="1200">
                          <a:solidFill>
                            <a:schemeClr val="dk1"/>
                          </a:solidFill>
                          <a:latin typeface="+mn-lt"/>
                          <a:ea typeface="+mn-ea"/>
                          <a:cs typeface="+mn-cs"/>
                        </a:rPr>
                        <a:t>24/02/2023 – Consolidated Consultation Response and Final Change Report published</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a:ln>
                            <a:noFill/>
                          </a:ln>
                          <a:solidFill>
                            <a:prstClr val="black"/>
                          </a:solidFill>
                          <a:effectLst/>
                          <a:uLnTx/>
                          <a:uFillTx/>
                          <a:latin typeface="+mn-lt"/>
                          <a:ea typeface="+mn-ea"/>
                          <a:cs typeface="+mn-cs"/>
                        </a:rPr>
                        <a:t>TBC</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a:ln>
                            <a:noFill/>
                          </a:ln>
                          <a:solidFill>
                            <a:prstClr val="black"/>
                          </a:solidFill>
                          <a:effectLst/>
                          <a:uLnTx/>
                          <a:uFillTx/>
                          <a:latin typeface="+mn-lt"/>
                          <a:ea typeface="+mn-ea"/>
                          <a:cs typeface="+mn-cs"/>
                        </a:rPr>
                        <a:t>Low</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a:ln>
                            <a:noFill/>
                          </a:ln>
                          <a:solidFill>
                            <a:prstClr val="black"/>
                          </a:solidFill>
                          <a:effectLst/>
                          <a:uLnTx/>
                          <a:uFillTx/>
                          <a:latin typeface="+mn-lt"/>
                          <a:ea typeface="+mn-ea"/>
                          <a:cs typeface="+mn-cs"/>
                        </a:rPr>
                        <a:t>N/A</a:t>
                      </a:r>
                    </a:p>
                  </a:txBody>
                  <a:tcPr>
                    <a:solidFill>
                      <a:schemeClr val="accent3">
                        <a:lumMod val="20000"/>
                        <a:lumOff val="80000"/>
                      </a:schemeClr>
                    </a:solidFill>
                  </a:tcPr>
                </a:tc>
                <a:extLst>
                  <a:ext uri="{0D108BD9-81ED-4DB2-BD59-A6C34878D82A}">
                    <a16:rowId xmlns:a16="http://schemas.microsoft.com/office/drawing/2014/main" val="1792981583"/>
                  </a:ext>
                </a:extLst>
              </a:tr>
              <a:tr h="723089">
                <a:tc gridSpan="10">
                  <a:txBody>
                    <a:bodyPr/>
                    <a:lstStyle/>
                    <a:p>
                      <a:r>
                        <a:rPr lang="en-GB" sz="900" kern="1200">
                          <a:solidFill>
                            <a:schemeClr val="dk1"/>
                          </a:solidFill>
                          <a:latin typeface="+mn-lt"/>
                          <a:ea typeface="+mn-ea"/>
                          <a:cs typeface="+mn-cs"/>
                        </a:rPr>
                        <a:t>This Change was introduced to create a process which allows parties to amend </a:t>
                      </a:r>
                      <a:r>
                        <a:rPr lang="en-US" sz="900" kern="1200">
                          <a:solidFill>
                            <a:schemeClr val="dk1"/>
                          </a:solidFill>
                          <a:latin typeface="+mn-lt"/>
                          <a:ea typeface="+mn-ea"/>
                          <a:cs typeface="+mn-cs"/>
                        </a:rPr>
                        <a:t>typographical errors, formatting, and consistency errors (such as Paragraph numbering), out-of-date references to documents and </a:t>
                      </a:r>
                      <a:r>
                        <a:rPr lang="en-US" sz="900" kern="1200">
                          <a:solidFill>
                            <a:schemeClr val="tx1"/>
                          </a:solidFill>
                          <a:latin typeface="+mn-lt"/>
                          <a:ea typeface="+mn-ea"/>
                          <a:cs typeface="+mn-cs"/>
                        </a:rPr>
                        <a:t>updating addresses (including email) in the Retail Energy Code. Although it is a housekeeping Change, there are also amendments to legal text that we need to be involved in. Its important we monitor the outputs of this Change to capture any amendments that might be needed to our internal documents as a result, or if it creates inadvertent Change.</a:t>
                      </a:r>
                      <a:endParaRPr lang="en-GB" sz="900" kern="1200">
                        <a:solidFill>
                          <a:schemeClr val="tx1"/>
                        </a:solidFill>
                        <a:latin typeface="+mn-lt"/>
                        <a:ea typeface="+mn-ea"/>
                        <a:cs typeface="+mn-cs"/>
                      </a:endParaRPr>
                    </a:p>
                  </a:txBody>
                  <a:tcPr>
                    <a:solidFill>
                      <a:schemeClr val="accent3">
                        <a:lumMod val="20000"/>
                        <a:lumOff val="80000"/>
                      </a:schemeClr>
                    </a:solidFill>
                  </a:tcPr>
                </a:tc>
                <a:tc hMerge="1">
                  <a:txBody>
                    <a:bodyPr/>
                    <a:lstStyle/>
                    <a:p>
                      <a:pPr marL="0" algn="l" defTabSz="914400" rtl="0" eaLnBrk="1" latinLnBrk="0" hangingPunct="1"/>
                      <a:endParaRPr lang="en-GB" sz="900" kern="1200">
                        <a:solidFill>
                          <a:schemeClr val="dk1"/>
                        </a:solidFill>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prstClr val="black"/>
                        </a:solidFill>
                        <a:effectLst/>
                        <a:uLnTx/>
                        <a:uFillTx/>
                        <a:latin typeface="+mn-lt"/>
                        <a:ea typeface="+mn-ea"/>
                        <a:cs typeface="+mn-cs"/>
                      </a:endParaRPr>
                    </a:p>
                  </a:txBody>
                  <a:tcPr/>
                </a:tc>
                <a:tc hMerge="1">
                  <a:txBody>
                    <a:bodyPr/>
                    <a:lstStyle/>
                    <a:p>
                      <a:endParaRPr lang="en-US" sz="900" b="0" kern="1200">
                        <a:solidFill>
                          <a:schemeClr val="dk1"/>
                        </a:solidFill>
                        <a:latin typeface="+mn-lt"/>
                        <a:ea typeface="+mn-ea"/>
                        <a:cs typeface="+mn-cs"/>
                      </a:endParaRPr>
                    </a:p>
                  </a:txBody>
                  <a:tcPr/>
                </a:tc>
                <a:tc hMerge="1">
                  <a:txBody>
                    <a:bodyPr/>
                    <a:lstStyle/>
                    <a:p>
                      <a:endParaRPr lang="en-GB" sz="900" b="0" kern="1200">
                        <a:solidFill>
                          <a:schemeClr val="dk1"/>
                        </a:solidFill>
                        <a:latin typeface="+mn-lt"/>
                        <a:ea typeface="+mn-ea"/>
                        <a:cs typeface="+mn-cs"/>
                      </a:endParaRPr>
                    </a:p>
                  </a:txBody>
                  <a:tcPr/>
                </a:tc>
                <a:tc hMerge="1">
                  <a:txBody>
                    <a:bodyPr/>
                    <a:lstStyle/>
                    <a:p>
                      <a:endParaRPr lang="en-GB" sz="900" kern="1200">
                        <a:solidFill>
                          <a:schemeClr val="dk1"/>
                        </a:solidFill>
                        <a:latin typeface="+mn-lt"/>
                        <a:ea typeface="+mn-ea"/>
                        <a:cs typeface="+mn-cs"/>
                      </a:endParaRPr>
                    </a:p>
                  </a:txBody>
                  <a:tcPr/>
                </a:tc>
                <a:tc hMerge="1">
                  <a:txBody>
                    <a:bodyPr/>
                    <a:lstStyle/>
                    <a:p>
                      <a:endParaRPr lang="en-GB" sz="900" kern="1200">
                        <a:solidFill>
                          <a:schemeClr val="dk1"/>
                        </a:solidFill>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a:ln>
                          <a:noFill/>
                        </a:ln>
                        <a:solidFill>
                          <a:prstClr val="black"/>
                        </a:solidFill>
                        <a:effectLst/>
                        <a:uLnTx/>
                        <a:uFillTx/>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a:ln>
                          <a:noFill/>
                        </a:ln>
                        <a:solidFill>
                          <a:prstClr val="black"/>
                        </a:solidFill>
                        <a:effectLst/>
                        <a:uLnTx/>
                        <a:uFillTx/>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3587224203"/>
                  </a:ext>
                </a:extLst>
              </a:tr>
            </a:tbl>
          </a:graphicData>
        </a:graphic>
      </p:graphicFrame>
    </p:spTree>
    <p:extLst>
      <p:ext uri="{BB962C8B-B14F-4D97-AF65-F5344CB8AC3E}">
        <p14:creationId xmlns:p14="http://schemas.microsoft.com/office/powerpoint/2010/main" val="2606053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169DB1F2-B906-40E7-9539-649BD69F6A78}"/>
              </a:ext>
            </a:extLst>
          </p:cNvPr>
          <p:cNvGrpSpPr/>
          <p:nvPr/>
        </p:nvGrpSpPr>
        <p:grpSpPr>
          <a:xfrm>
            <a:off x="111419" y="4385032"/>
            <a:ext cx="3401154" cy="475676"/>
            <a:chOff x="188250" y="4480964"/>
            <a:chExt cx="3401154" cy="475676"/>
          </a:xfrm>
        </p:grpSpPr>
        <p:grpSp>
          <p:nvGrpSpPr>
            <p:cNvPr id="25" name="Group 24">
              <a:extLst>
                <a:ext uri="{FF2B5EF4-FFF2-40B4-BE49-F238E27FC236}">
                  <a16:creationId xmlns:a16="http://schemas.microsoft.com/office/drawing/2014/main" id="{7AC3656E-A53A-4DBE-B205-C5F47EE504F4}"/>
                </a:ext>
              </a:extLst>
            </p:cNvPr>
            <p:cNvGrpSpPr/>
            <p:nvPr/>
          </p:nvGrpSpPr>
          <p:grpSpPr>
            <a:xfrm>
              <a:off x="188250" y="4480964"/>
              <a:ext cx="2347510" cy="475676"/>
              <a:chOff x="66502" y="4450261"/>
              <a:chExt cx="2347510" cy="475676"/>
            </a:xfrm>
          </p:grpSpPr>
          <p:grpSp>
            <p:nvGrpSpPr>
              <p:cNvPr id="28" name="Group 27">
                <a:extLst>
                  <a:ext uri="{FF2B5EF4-FFF2-40B4-BE49-F238E27FC236}">
                    <a16:creationId xmlns:a16="http://schemas.microsoft.com/office/drawing/2014/main" id="{BE0DAC09-7B24-4341-B432-B71DDCA51C65}"/>
                  </a:ext>
                </a:extLst>
              </p:cNvPr>
              <p:cNvGrpSpPr/>
              <p:nvPr/>
            </p:nvGrpSpPr>
            <p:grpSpPr>
              <a:xfrm>
                <a:off x="66502" y="4450261"/>
                <a:ext cx="1577167" cy="475676"/>
                <a:chOff x="0" y="4426024"/>
                <a:chExt cx="1577167" cy="475676"/>
              </a:xfrm>
            </p:grpSpPr>
            <p:grpSp>
              <p:nvGrpSpPr>
                <p:cNvPr id="31" name="Group 30">
                  <a:extLst>
                    <a:ext uri="{FF2B5EF4-FFF2-40B4-BE49-F238E27FC236}">
                      <a16:creationId xmlns:a16="http://schemas.microsoft.com/office/drawing/2014/main" id="{92833DCA-E9BA-4614-A711-4C5EC52ADE0B}"/>
                    </a:ext>
                  </a:extLst>
                </p:cNvPr>
                <p:cNvGrpSpPr/>
                <p:nvPr/>
              </p:nvGrpSpPr>
              <p:grpSpPr>
                <a:xfrm>
                  <a:off x="0" y="4650688"/>
                  <a:ext cx="1577167" cy="251012"/>
                  <a:chOff x="233082" y="4628585"/>
                  <a:chExt cx="1577167" cy="251012"/>
                </a:xfrm>
              </p:grpSpPr>
              <p:sp>
                <p:nvSpPr>
                  <p:cNvPr id="33" name="Rectangle 32">
                    <a:extLst>
                      <a:ext uri="{FF2B5EF4-FFF2-40B4-BE49-F238E27FC236}">
                        <a16:creationId xmlns:a16="http://schemas.microsoft.com/office/drawing/2014/main" id="{2E5E59F7-F5C0-4542-AEA4-1CA538CC0823}"/>
                      </a:ext>
                    </a:extLst>
                  </p:cNvPr>
                  <p:cNvSpPr/>
                  <p:nvPr/>
                </p:nvSpPr>
                <p:spPr>
                  <a:xfrm>
                    <a:off x="233082" y="4628585"/>
                    <a:ext cx="250701" cy="251012"/>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a:extLst>
                      <a:ext uri="{FF2B5EF4-FFF2-40B4-BE49-F238E27FC236}">
                        <a16:creationId xmlns:a16="http://schemas.microsoft.com/office/drawing/2014/main" id="{C7872618-A61C-4188-A6AE-495DDD75DED8}"/>
                      </a:ext>
                    </a:extLst>
                  </p:cNvPr>
                  <p:cNvSpPr txBox="1"/>
                  <p:nvPr/>
                </p:nvSpPr>
                <p:spPr>
                  <a:xfrm>
                    <a:off x="483783" y="4646369"/>
                    <a:ext cx="1326466" cy="215444"/>
                  </a:xfrm>
                  <a:prstGeom prst="rect">
                    <a:avLst/>
                  </a:prstGeom>
                  <a:noFill/>
                </p:spPr>
                <p:txBody>
                  <a:bodyPr wrap="square" rtlCol="0">
                    <a:spAutoFit/>
                  </a:bodyPr>
                  <a:lstStyle/>
                  <a:p>
                    <a:r>
                      <a:rPr lang="en-GB" sz="800"/>
                      <a:t>Currently working on</a:t>
                    </a:r>
                  </a:p>
                </p:txBody>
              </p:sp>
            </p:grpSp>
            <p:sp>
              <p:nvSpPr>
                <p:cNvPr id="32" name="TextBox 31">
                  <a:extLst>
                    <a:ext uri="{FF2B5EF4-FFF2-40B4-BE49-F238E27FC236}">
                      <a16:creationId xmlns:a16="http://schemas.microsoft.com/office/drawing/2014/main" id="{7A7CF289-0E78-44FC-A71B-D69591072859}"/>
                    </a:ext>
                  </a:extLst>
                </p:cNvPr>
                <p:cNvSpPr txBox="1"/>
                <p:nvPr/>
              </p:nvSpPr>
              <p:spPr>
                <a:xfrm>
                  <a:off x="0" y="4426024"/>
                  <a:ext cx="806823" cy="230832"/>
                </a:xfrm>
                <a:prstGeom prst="rect">
                  <a:avLst/>
                </a:prstGeom>
                <a:noFill/>
              </p:spPr>
              <p:txBody>
                <a:bodyPr wrap="square" rtlCol="0">
                  <a:spAutoFit/>
                </a:bodyPr>
                <a:lstStyle/>
                <a:p>
                  <a:r>
                    <a:rPr lang="en-GB" sz="900" b="1"/>
                    <a:t>Key:</a:t>
                  </a:r>
                </a:p>
              </p:txBody>
            </p:sp>
          </p:grpSp>
          <p:sp>
            <p:nvSpPr>
              <p:cNvPr id="29" name="Rectangle 28">
                <a:extLst>
                  <a:ext uri="{FF2B5EF4-FFF2-40B4-BE49-F238E27FC236}">
                    <a16:creationId xmlns:a16="http://schemas.microsoft.com/office/drawing/2014/main" id="{1C25515B-E849-457E-AA5A-BFED9981E11E}"/>
                  </a:ext>
                </a:extLst>
              </p:cNvPr>
              <p:cNvSpPr/>
              <p:nvPr/>
            </p:nvSpPr>
            <p:spPr>
              <a:xfrm>
                <a:off x="1518318" y="4674925"/>
                <a:ext cx="250701" cy="251012"/>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0A895E6F-6D7F-4C57-99A4-32AC35649579}"/>
                  </a:ext>
                </a:extLst>
              </p:cNvPr>
              <p:cNvSpPr txBox="1"/>
              <p:nvPr/>
            </p:nvSpPr>
            <p:spPr>
              <a:xfrm>
                <a:off x="1769019" y="4690440"/>
                <a:ext cx="644993" cy="217713"/>
              </a:xfrm>
              <a:prstGeom prst="rect">
                <a:avLst/>
              </a:prstGeom>
              <a:noFill/>
            </p:spPr>
            <p:txBody>
              <a:bodyPr wrap="square" rtlCol="0">
                <a:spAutoFit/>
              </a:bodyPr>
              <a:lstStyle/>
              <a:p>
                <a:r>
                  <a:rPr lang="en-GB" sz="800"/>
                  <a:t>Upcoming</a:t>
                </a:r>
              </a:p>
            </p:txBody>
          </p:sp>
        </p:grpSp>
        <p:sp>
          <p:nvSpPr>
            <p:cNvPr id="26" name="Rectangle 25">
              <a:extLst>
                <a:ext uri="{FF2B5EF4-FFF2-40B4-BE49-F238E27FC236}">
                  <a16:creationId xmlns:a16="http://schemas.microsoft.com/office/drawing/2014/main" id="{400F69E2-2D79-432C-8EE3-6C2A27D00071}"/>
                </a:ext>
              </a:extLst>
            </p:cNvPr>
            <p:cNvSpPr/>
            <p:nvPr/>
          </p:nvSpPr>
          <p:spPr>
            <a:xfrm>
              <a:off x="2614735" y="4705628"/>
              <a:ext cx="250701" cy="251012"/>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D993DC1D-1BB4-4CF6-A7E6-1B6AE8674BAE}"/>
                </a:ext>
              </a:extLst>
            </p:cNvPr>
            <p:cNvSpPr txBox="1"/>
            <p:nvPr/>
          </p:nvSpPr>
          <p:spPr>
            <a:xfrm>
              <a:off x="2914787" y="4723412"/>
              <a:ext cx="674617" cy="215444"/>
            </a:xfrm>
            <a:prstGeom prst="rect">
              <a:avLst/>
            </a:prstGeom>
            <a:noFill/>
          </p:spPr>
          <p:txBody>
            <a:bodyPr wrap="square" rtlCol="0">
              <a:spAutoFit/>
            </a:bodyPr>
            <a:lstStyle/>
            <a:p>
              <a:r>
                <a:rPr lang="en-GB" sz="800"/>
                <a:t>Monitoring</a:t>
              </a:r>
            </a:p>
          </p:txBody>
        </p:sp>
      </p:grpSp>
      <p:graphicFrame>
        <p:nvGraphicFramePr>
          <p:cNvPr id="19" name="Table 4">
            <a:extLst>
              <a:ext uri="{FF2B5EF4-FFF2-40B4-BE49-F238E27FC236}">
                <a16:creationId xmlns:a16="http://schemas.microsoft.com/office/drawing/2014/main" id="{71AA9CD6-E631-4BB5-B34F-5CF096B511E5}"/>
              </a:ext>
            </a:extLst>
          </p:cNvPr>
          <p:cNvGraphicFramePr>
            <a:graphicFrameLocks noGrp="1"/>
          </p:cNvGraphicFramePr>
          <p:nvPr>
            <p:extLst>
              <p:ext uri="{D42A27DB-BD31-4B8C-83A1-F6EECF244321}">
                <p14:modId xmlns:p14="http://schemas.microsoft.com/office/powerpoint/2010/main" val="320372879"/>
              </p:ext>
            </p:extLst>
          </p:nvPr>
        </p:nvGraphicFramePr>
        <p:xfrm>
          <a:off x="113582" y="300576"/>
          <a:ext cx="8916835" cy="3309399"/>
        </p:xfrm>
        <a:graphic>
          <a:graphicData uri="http://schemas.openxmlformats.org/drawingml/2006/table">
            <a:tbl>
              <a:tblPr firstRow="1" bandRow="1">
                <a:tableStyleId>{5C22544A-7EE6-4342-B048-85BDC9FD1C3A}</a:tableStyleId>
              </a:tblPr>
              <a:tblGrid>
                <a:gridCol w="556462">
                  <a:extLst>
                    <a:ext uri="{9D8B030D-6E8A-4147-A177-3AD203B41FA5}">
                      <a16:colId xmlns:a16="http://schemas.microsoft.com/office/drawing/2014/main" val="2783340181"/>
                    </a:ext>
                  </a:extLst>
                </a:gridCol>
                <a:gridCol w="1123077">
                  <a:extLst>
                    <a:ext uri="{9D8B030D-6E8A-4147-A177-3AD203B41FA5}">
                      <a16:colId xmlns:a16="http://schemas.microsoft.com/office/drawing/2014/main" val="1650494708"/>
                    </a:ext>
                  </a:extLst>
                </a:gridCol>
                <a:gridCol w="847606">
                  <a:extLst>
                    <a:ext uri="{9D8B030D-6E8A-4147-A177-3AD203B41FA5}">
                      <a16:colId xmlns:a16="http://schemas.microsoft.com/office/drawing/2014/main" val="1181846"/>
                    </a:ext>
                  </a:extLst>
                </a:gridCol>
                <a:gridCol w="784035">
                  <a:extLst>
                    <a:ext uri="{9D8B030D-6E8A-4147-A177-3AD203B41FA5}">
                      <a16:colId xmlns:a16="http://schemas.microsoft.com/office/drawing/2014/main" val="3038975976"/>
                    </a:ext>
                  </a:extLst>
                </a:gridCol>
                <a:gridCol w="667489">
                  <a:extLst>
                    <a:ext uri="{9D8B030D-6E8A-4147-A177-3AD203B41FA5}">
                      <a16:colId xmlns:a16="http://schemas.microsoft.com/office/drawing/2014/main" val="635768676"/>
                    </a:ext>
                  </a:extLst>
                </a:gridCol>
                <a:gridCol w="868796">
                  <a:extLst>
                    <a:ext uri="{9D8B030D-6E8A-4147-A177-3AD203B41FA5}">
                      <a16:colId xmlns:a16="http://schemas.microsoft.com/office/drawing/2014/main" val="3610219536"/>
                    </a:ext>
                  </a:extLst>
                </a:gridCol>
                <a:gridCol w="1194266">
                  <a:extLst>
                    <a:ext uri="{9D8B030D-6E8A-4147-A177-3AD203B41FA5}">
                      <a16:colId xmlns:a16="http://schemas.microsoft.com/office/drawing/2014/main" val="747045653"/>
                    </a:ext>
                  </a:extLst>
                </a:gridCol>
                <a:gridCol w="1114425">
                  <a:extLst>
                    <a:ext uri="{9D8B030D-6E8A-4147-A177-3AD203B41FA5}">
                      <a16:colId xmlns:a16="http://schemas.microsoft.com/office/drawing/2014/main" val="1122593893"/>
                    </a:ext>
                  </a:extLst>
                </a:gridCol>
                <a:gridCol w="812199">
                  <a:extLst>
                    <a:ext uri="{9D8B030D-6E8A-4147-A177-3AD203B41FA5}">
                      <a16:colId xmlns:a16="http://schemas.microsoft.com/office/drawing/2014/main" val="1247792632"/>
                    </a:ext>
                  </a:extLst>
                </a:gridCol>
                <a:gridCol w="948480">
                  <a:extLst>
                    <a:ext uri="{9D8B030D-6E8A-4147-A177-3AD203B41FA5}">
                      <a16:colId xmlns:a16="http://schemas.microsoft.com/office/drawing/2014/main" val="2801349151"/>
                    </a:ext>
                  </a:extLst>
                </a:gridCol>
              </a:tblGrid>
              <a:tr h="433317">
                <a:tc>
                  <a:txBody>
                    <a:bodyPr/>
                    <a:lstStyle/>
                    <a:p>
                      <a:pPr algn="ctr"/>
                      <a:r>
                        <a:rPr lang="en-GB" sz="920"/>
                        <a:t>Title </a:t>
                      </a:r>
                    </a:p>
                  </a:txBody>
                  <a:tcPr/>
                </a:tc>
                <a:tc>
                  <a:txBody>
                    <a:bodyPr/>
                    <a:lstStyle/>
                    <a:p>
                      <a:pPr algn="ctr"/>
                      <a:r>
                        <a:rPr lang="en-GB" sz="920"/>
                        <a:t>Description</a:t>
                      </a:r>
                    </a:p>
                  </a:txBody>
                  <a:tcPr/>
                </a:tc>
                <a:tc>
                  <a:txBody>
                    <a:bodyPr/>
                    <a:lstStyle/>
                    <a:p>
                      <a:pPr algn="ctr"/>
                      <a:r>
                        <a:rPr lang="en-GB" sz="920"/>
                        <a:t>XRN / </a:t>
                      </a:r>
                      <a:r>
                        <a:rPr lang="en-GB" sz="920">
                          <a:solidFill>
                            <a:schemeClr val="bg1"/>
                          </a:solidFill>
                        </a:rPr>
                        <a:t>UNC Mod</a:t>
                      </a:r>
                    </a:p>
                  </a:txBody>
                  <a:tcPr/>
                </a:tc>
                <a:tc>
                  <a:txBody>
                    <a:bodyPr/>
                    <a:lstStyle/>
                    <a:p>
                      <a:pPr algn="ctr"/>
                      <a:r>
                        <a:rPr lang="en-GB" sz="920"/>
                        <a:t>Proposer</a:t>
                      </a:r>
                    </a:p>
                  </a:txBody>
                  <a:tcPr/>
                </a:tc>
                <a:tc>
                  <a:txBody>
                    <a:bodyPr/>
                    <a:lstStyle/>
                    <a:p>
                      <a:pPr algn="ctr"/>
                      <a:r>
                        <a:rPr lang="en-GB" sz="920"/>
                        <a:t>Impact/</a:t>
                      </a:r>
                    </a:p>
                    <a:p>
                      <a:pPr algn="ctr"/>
                      <a:r>
                        <a:rPr lang="en-GB" sz="920"/>
                        <a:t>Funding</a:t>
                      </a:r>
                    </a:p>
                  </a:txBody>
                  <a:tcPr/>
                </a:tc>
                <a:tc>
                  <a:txBody>
                    <a:bodyPr/>
                    <a:lstStyle/>
                    <a:p>
                      <a:pPr algn="ctr"/>
                      <a:r>
                        <a:rPr lang="en-GB" sz="920"/>
                        <a:t>Status</a:t>
                      </a:r>
                    </a:p>
                  </a:txBody>
                  <a:tcPr/>
                </a:tc>
                <a:tc>
                  <a:txBody>
                    <a:bodyPr/>
                    <a:lstStyle/>
                    <a:p>
                      <a:pPr marL="0" algn="ctr" defTabSz="914400" rtl="0" eaLnBrk="1" latinLnBrk="0" hangingPunct="1"/>
                      <a:r>
                        <a:rPr lang="en-GB" sz="920" b="1" kern="1200">
                          <a:solidFill>
                            <a:schemeClr val="lt1"/>
                          </a:solidFill>
                          <a:latin typeface="+mn-lt"/>
                          <a:ea typeface="+mn-ea"/>
                          <a:cs typeface="+mn-cs"/>
                        </a:rPr>
                        <a:t>Next Action date</a:t>
                      </a:r>
                    </a:p>
                  </a:txBody>
                  <a:tcPr/>
                </a:tc>
                <a:tc>
                  <a:txBody>
                    <a:bodyPr/>
                    <a:lstStyle/>
                    <a:p>
                      <a:pPr marL="0" algn="ctr" defTabSz="914400" rtl="0" eaLnBrk="1" latinLnBrk="0" hangingPunct="1"/>
                      <a:r>
                        <a:rPr lang="en-GB" sz="920" b="1" kern="1200">
                          <a:solidFill>
                            <a:schemeClr val="lt1"/>
                          </a:solidFill>
                          <a:latin typeface="+mn-lt"/>
                          <a:ea typeface="+mn-ea"/>
                          <a:cs typeface="+mn-cs"/>
                        </a:rPr>
                        <a:t>Release Type</a:t>
                      </a:r>
                    </a:p>
                  </a:txBody>
                  <a:tcPr/>
                </a:tc>
                <a:tc>
                  <a:txBody>
                    <a:bodyPr/>
                    <a:lstStyle/>
                    <a:p>
                      <a:pPr marL="0" algn="ctr" defTabSz="914400" rtl="0" eaLnBrk="1" latinLnBrk="0" hangingPunct="1"/>
                      <a:r>
                        <a:rPr lang="en-GB" sz="920" b="1" kern="1200">
                          <a:solidFill>
                            <a:schemeClr val="bg1"/>
                          </a:solidFill>
                          <a:latin typeface="+mn-lt"/>
                          <a:ea typeface="+mn-ea"/>
                          <a:cs typeface="+mn-cs"/>
                        </a:rPr>
                        <a:t>REC Priority</a:t>
                      </a:r>
                      <a:endParaRPr lang="en-GB" sz="920" b="1" kern="1200">
                        <a:solidFill>
                          <a:schemeClr val="lt1"/>
                        </a:solidFill>
                        <a:latin typeface="+mn-lt"/>
                        <a:ea typeface="+mn-ea"/>
                        <a:cs typeface="+mn-cs"/>
                      </a:endParaRPr>
                    </a:p>
                  </a:txBody>
                  <a:tcPr/>
                </a:tc>
                <a:tc>
                  <a:txBody>
                    <a:bodyPr/>
                    <a:lstStyle/>
                    <a:p>
                      <a:pPr marL="0" algn="ctr" defTabSz="914400" rtl="0" eaLnBrk="1" latinLnBrk="0" hangingPunct="1"/>
                      <a:r>
                        <a:rPr lang="en-GB" sz="920" b="1" kern="1200">
                          <a:solidFill>
                            <a:schemeClr val="lt1"/>
                          </a:solidFill>
                          <a:latin typeface="+mn-lt"/>
                          <a:ea typeface="+mn-ea"/>
                          <a:cs typeface="+mn-cs"/>
                        </a:rPr>
                        <a:t>Attachments</a:t>
                      </a:r>
                    </a:p>
                  </a:txBody>
                  <a:tcPr/>
                </a:tc>
                <a:extLst>
                  <a:ext uri="{0D108BD9-81ED-4DB2-BD59-A6C34878D82A}">
                    <a16:rowId xmlns:a16="http://schemas.microsoft.com/office/drawing/2014/main" val="403943123"/>
                  </a:ext>
                </a:extLst>
              </a:tr>
              <a:tr h="1106541">
                <a:tc>
                  <a:txBody>
                    <a:bodyPr/>
                    <a:lstStyle/>
                    <a:p>
                      <a:r>
                        <a:rPr lang="en-GB" sz="920" kern="1200">
                          <a:solidFill>
                            <a:schemeClr val="dk1"/>
                          </a:solidFill>
                          <a:latin typeface="+mn-lt"/>
                          <a:ea typeface="+mn-ea"/>
                          <a:cs typeface="+mn-cs"/>
                          <a:hlinkClick r:id="rId3"/>
                        </a:rPr>
                        <a:t>R0074</a:t>
                      </a:r>
                      <a:endParaRPr lang="en-GB" sz="920" kern="1200">
                        <a:solidFill>
                          <a:schemeClr val="dk1"/>
                        </a:solidFill>
                        <a:latin typeface="+mn-lt"/>
                        <a:ea typeface="+mn-ea"/>
                        <a:cs typeface="+mn-cs"/>
                      </a:endParaRP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Release of Community View Data Items to MEMs in GES</a:t>
                      </a: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N/A</a:t>
                      </a:r>
                    </a:p>
                  </a:txBody>
                  <a:tcPr>
                    <a:solidFill>
                      <a:schemeClr val="accent3">
                        <a:lumMod val="20000"/>
                        <a:lumOff val="80000"/>
                      </a:schemeClr>
                    </a:solidFill>
                  </a:tcPr>
                </a:tc>
                <a:tc>
                  <a:txBody>
                    <a:bodyPr/>
                    <a:lstStyle/>
                    <a:p>
                      <a:pPr marL="0" algn="l" defTabSz="914400" rtl="0" eaLnBrk="1" latinLnBrk="0" hangingPunct="1"/>
                      <a:r>
                        <a:rPr lang="en-GB" sz="920" b="0" i="0" kern="1200">
                          <a:solidFill>
                            <a:srgbClr val="272833"/>
                          </a:solidFill>
                          <a:effectLst/>
                          <a:latin typeface="+mn-lt"/>
                          <a:ea typeface="+mn-ea"/>
                          <a:cs typeface="+mn-cs"/>
                        </a:rPr>
                        <a:t>Xoserve</a:t>
                      </a:r>
                    </a:p>
                  </a:txBody>
                  <a:tcPr>
                    <a:solidFill>
                      <a:schemeClr val="accent3">
                        <a:lumMod val="20000"/>
                        <a:lumOff val="80000"/>
                      </a:schemeClr>
                    </a:solidFill>
                  </a:tcPr>
                </a:tc>
                <a:tc>
                  <a:txBody>
                    <a:bodyPr/>
                    <a:lstStyle/>
                    <a:p>
                      <a:pPr marL="0" algn="l" defTabSz="914400" rtl="0" eaLnBrk="1" latinLnBrk="0" hangingPunct="1"/>
                      <a:r>
                        <a:rPr lang="en-GB" sz="920" b="0" i="0" kern="1200">
                          <a:solidFill>
                            <a:srgbClr val="272833"/>
                          </a:solidFill>
                          <a:effectLst/>
                          <a:latin typeface="+mn-lt"/>
                          <a:ea typeface="+mn-ea"/>
                          <a:cs typeface="+mn-cs"/>
                        </a:rPr>
                        <a:t>GES</a:t>
                      </a: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Final Assessment</a:t>
                      </a: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24/02/2023 - Changes to the DAM</a:t>
                      </a:r>
                    </a:p>
                    <a:p>
                      <a:endParaRPr lang="en-GB" sz="920" kern="1200">
                        <a:solidFill>
                          <a:schemeClr val="dk1"/>
                        </a:solidFill>
                        <a:latin typeface="+mn-lt"/>
                        <a:ea typeface="+mn-ea"/>
                        <a:cs typeface="+mn-cs"/>
                      </a:endParaRPr>
                    </a:p>
                    <a:p>
                      <a:r>
                        <a:rPr lang="en-GB" sz="920" kern="1200">
                          <a:solidFill>
                            <a:schemeClr val="dk1"/>
                          </a:solidFill>
                          <a:latin typeface="+mn-lt"/>
                          <a:ea typeface="+mn-ea"/>
                          <a:cs typeface="+mn-cs"/>
                        </a:rPr>
                        <a:t>27/02/2023 – Functional Change planning</a:t>
                      </a:r>
                    </a:p>
                  </a:txBody>
                  <a:tcPr>
                    <a:solidFill>
                      <a:schemeClr val="accent3">
                        <a:lumMod val="20000"/>
                        <a:lumOff val="80000"/>
                      </a:schemeClr>
                    </a:solidFill>
                  </a:tcPr>
                </a:tc>
                <a:tc>
                  <a:txBody>
                    <a:bodyPr/>
                    <a:lstStyle/>
                    <a:p>
                      <a:r>
                        <a:rPr lang="en-GB" sz="920" kern="1200">
                          <a:solidFill>
                            <a:schemeClr val="tx1"/>
                          </a:solidFill>
                          <a:latin typeface="+mn-lt"/>
                          <a:ea typeface="+mn-ea"/>
                          <a:cs typeface="+mn-cs"/>
                        </a:rPr>
                        <a:t>Changes to the DAM – Major, Feb 23</a:t>
                      </a:r>
                    </a:p>
                    <a:p>
                      <a:endParaRPr lang="en-GB" sz="920" kern="1200">
                        <a:solidFill>
                          <a:schemeClr val="tx1"/>
                        </a:solidFill>
                        <a:latin typeface="+mn-lt"/>
                        <a:ea typeface="+mn-ea"/>
                        <a:cs typeface="+mn-cs"/>
                      </a:endParaRPr>
                    </a:p>
                    <a:p>
                      <a:r>
                        <a:rPr lang="en-GB" sz="920" kern="1200">
                          <a:solidFill>
                            <a:schemeClr val="tx1"/>
                          </a:solidFill>
                          <a:latin typeface="+mn-lt"/>
                          <a:ea typeface="+mn-ea"/>
                          <a:cs typeface="+mn-cs"/>
                        </a:rPr>
                        <a:t>Functional Change - TBC</a:t>
                      </a: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High</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20" b="0" i="0" u="none" strike="noStrike" kern="1200" cap="none" spc="0" normalizeH="0" baseline="0" noProof="0">
                        <a:ln>
                          <a:noFill/>
                        </a:ln>
                        <a:effectLst/>
                        <a:uLnTx/>
                        <a:uFillTx/>
                        <a:latin typeface="+mn-lt"/>
                        <a:ea typeface="+mn-ea"/>
                        <a:cs typeface="+mn-cs"/>
                      </a:endParaRPr>
                    </a:p>
                  </a:txBody>
                  <a:tcPr>
                    <a:solidFill>
                      <a:schemeClr val="accent3">
                        <a:lumMod val="20000"/>
                        <a:lumOff val="80000"/>
                      </a:schemeClr>
                    </a:solidFill>
                  </a:tcPr>
                </a:tc>
                <a:extLst>
                  <a:ext uri="{0D108BD9-81ED-4DB2-BD59-A6C34878D82A}">
                    <a16:rowId xmlns:a16="http://schemas.microsoft.com/office/drawing/2014/main" val="172397581"/>
                  </a:ext>
                </a:extLst>
              </a:tr>
              <a:tr h="519935">
                <a:tc gridSpan="10">
                  <a:txBody>
                    <a:bodyPr/>
                    <a:lstStyle/>
                    <a:p>
                      <a:r>
                        <a:rPr lang="en-GB" sz="920" kern="1200">
                          <a:solidFill>
                            <a:schemeClr val="dk1"/>
                          </a:solidFill>
                          <a:latin typeface="+mn-lt"/>
                          <a:ea typeface="+mn-ea"/>
                          <a:cs typeface="+mn-cs"/>
                        </a:rPr>
                        <a:t>This Change was raised to </a:t>
                      </a:r>
                      <a:r>
                        <a:rPr lang="en-US" sz="920" kern="1200">
                          <a:solidFill>
                            <a:schemeClr val="dk1"/>
                          </a:solidFill>
                          <a:latin typeface="+mn-lt"/>
                          <a:ea typeface="+mn-ea"/>
                          <a:cs typeface="+mn-cs"/>
                        </a:rPr>
                        <a:t>enable MEMs to ‘Community View’ access to a limited set of data in the GES, for sites where they are not the appointed MEM. As the GES Provider we are heavily involved in the planning and delivery of this Change.</a:t>
                      </a:r>
                      <a:endParaRPr lang="en-GB" sz="92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pPr marL="0" algn="l" defTabSz="914400" rtl="0" eaLnBrk="1" latinLnBrk="0" hangingPunct="1"/>
                      <a:endParaRPr lang="en-GB" sz="950" b="0" i="0" kern="1200">
                        <a:solidFill>
                          <a:srgbClr val="272833"/>
                        </a:solidFill>
                        <a:effectLst/>
                        <a:latin typeface="+mn-lt"/>
                        <a:ea typeface="+mn-ea"/>
                        <a:cs typeface="+mn-cs"/>
                      </a:endParaRPr>
                    </a:p>
                  </a:txBody>
                  <a:tcPr>
                    <a:solidFill>
                      <a:schemeClr val="accent3">
                        <a:lumMod val="20000"/>
                        <a:lumOff val="80000"/>
                      </a:schemeClr>
                    </a:solidFill>
                  </a:tcPr>
                </a:tc>
                <a:tc hMerge="1">
                  <a:txBody>
                    <a:bodyPr/>
                    <a:lstStyle/>
                    <a:p>
                      <a:pPr marL="0" algn="l" defTabSz="914400" rtl="0" eaLnBrk="1" latinLnBrk="0" hangingPunct="1"/>
                      <a:endParaRPr lang="en-GB" sz="950" b="0" i="0" kern="1200">
                        <a:solidFill>
                          <a:srgbClr val="272833"/>
                        </a:solidFill>
                        <a:effectLst/>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tx1"/>
                        </a:solidFill>
                        <a:latin typeface="+mn-lt"/>
                        <a:ea typeface="+mn-ea"/>
                        <a:cs typeface="+mn-cs"/>
                      </a:endParaRPr>
                    </a:p>
                  </a:txBody>
                  <a:tcPr/>
                </a:tc>
                <a:tc hMerge="1">
                  <a:txBody>
                    <a:bodyPr/>
                    <a:lstStyle/>
                    <a:p>
                      <a:endParaRPr lang="en-GB" sz="950" kern="1200">
                        <a:solidFill>
                          <a:schemeClr val="dk1"/>
                        </a:solidFill>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a:ln>
                          <a:noFill/>
                        </a:ln>
                        <a:effectLst/>
                        <a:uLnTx/>
                        <a:uFillTx/>
                        <a:latin typeface="Arial"/>
                        <a:ea typeface="+mn-ea"/>
                        <a:cs typeface="+mn-cs"/>
                      </a:endParaRPr>
                    </a:p>
                  </a:txBody>
                  <a:tcPr>
                    <a:solidFill>
                      <a:schemeClr val="accent3">
                        <a:lumMod val="20000"/>
                        <a:lumOff val="80000"/>
                      </a:schemeClr>
                    </a:solidFill>
                  </a:tcPr>
                </a:tc>
                <a:extLst>
                  <a:ext uri="{0D108BD9-81ED-4DB2-BD59-A6C34878D82A}">
                    <a16:rowId xmlns:a16="http://schemas.microsoft.com/office/drawing/2014/main" val="2927845554"/>
                  </a:ext>
                </a:extLst>
              </a:tr>
              <a:tr h="672727">
                <a:tc>
                  <a:txBody>
                    <a:bodyPr/>
                    <a:lstStyle/>
                    <a:p>
                      <a:r>
                        <a:rPr lang="en-GB" sz="920" kern="1200">
                          <a:solidFill>
                            <a:schemeClr val="dk1"/>
                          </a:solidFill>
                          <a:latin typeface="+mn-lt"/>
                          <a:ea typeface="+mn-ea"/>
                          <a:cs typeface="+mn-cs"/>
                          <a:hlinkClick r:id="rId4"/>
                        </a:rPr>
                        <a:t>R0091</a:t>
                      </a:r>
                      <a:endParaRPr lang="en-GB" sz="920" kern="1200">
                        <a:solidFill>
                          <a:schemeClr val="dk1"/>
                        </a:solidFill>
                        <a:latin typeface="+mn-lt"/>
                        <a:ea typeface="+mn-ea"/>
                        <a:cs typeface="+mn-cs"/>
                      </a:endParaRPr>
                    </a:p>
                  </a:txBody>
                  <a:tcPr>
                    <a:solidFill>
                      <a:schemeClr val="accent3">
                        <a:lumMod val="20000"/>
                        <a:lumOff val="80000"/>
                      </a:schemeClr>
                    </a:solidFill>
                  </a:tcPr>
                </a:tc>
                <a:tc>
                  <a:txBody>
                    <a:bodyPr/>
                    <a:lstStyle/>
                    <a:p>
                      <a:r>
                        <a:rPr lang="en-US" sz="920" kern="1200">
                          <a:solidFill>
                            <a:schemeClr val="dk1"/>
                          </a:solidFill>
                          <a:latin typeface="+mn-lt"/>
                          <a:ea typeface="+mn-ea"/>
                          <a:cs typeface="+mn-cs"/>
                        </a:rPr>
                        <a:t>Clarifications to the Theft Detection Incentive Scheme</a:t>
                      </a:r>
                      <a:endParaRPr lang="en-GB" sz="920" kern="1200">
                        <a:solidFill>
                          <a:schemeClr val="dk1"/>
                        </a:solidFill>
                        <a:latin typeface="+mn-lt"/>
                        <a:ea typeface="+mn-ea"/>
                        <a:cs typeface="+mn-cs"/>
                      </a:endParaRPr>
                    </a:p>
                  </a:txBody>
                  <a:tcPr>
                    <a:solidFill>
                      <a:schemeClr val="accent3">
                        <a:lumMod val="20000"/>
                        <a:lumOff val="80000"/>
                      </a:schemeClr>
                    </a:solidFill>
                  </a:tcPr>
                </a:tc>
                <a:tc>
                  <a:txBody>
                    <a:bodyPr/>
                    <a:lstStyle/>
                    <a:p>
                      <a:r>
                        <a:rPr lang="en-GB" sz="920" kern="1200">
                          <a:solidFill>
                            <a:schemeClr val="dk1"/>
                          </a:solidFill>
                          <a:latin typeface="+mn-lt"/>
                          <a:ea typeface="+mn-ea"/>
                          <a:cs typeface="+mn-cs"/>
                          <a:hlinkClick r:id="rId5"/>
                        </a:rPr>
                        <a:t>XRN 5236</a:t>
                      </a:r>
                      <a:endParaRPr lang="en-GB" sz="920" kern="1200">
                        <a:solidFill>
                          <a:schemeClr val="dk1"/>
                        </a:solidFill>
                        <a:latin typeface="+mn-lt"/>
                        <a:ea typeface="+mn-ea"/>
                        <a:cs typeface="+mn-cs"/>
                      </a:endParaRPr>
                    </a:p>
                    <a:p>
                      <a:r>
                        <a:rPr lang="en-GB" sz="920" kern="1200">
                          <a:solidFill>
                            <a:schemeClr val="dk1"/>
                          </a:solidFill>
                          <a:latin typeface="+mn-lt"/>
                          <a:ea typeface="+mn-ea"/>
                          <a:cs typeface="+mn-cs"/>
                        </a:rPr>
                        <a:t>MOD 0734</a:t>
                      </a:r>
                    </a:p>
                  </a:txBody>
                  <a:tcPr>
                    <a:solidFill>
                      <a:schemeClr val="accent3">
                        <a:lumMod val="20000"/>
                        <a:lumOff val="80000"/>
                      </a:schemeClr>
                    </a:solidFill>
                  </a:tcPr>
                </a:tc>
                <a:tc>
                  <a:txBody>
                    <a:bodyPr/>
                    <a:lstStyle/>
                    <a:p>
                      <a:pPr marL="0" algn="l" defTabSz="914400" rtl="0" eaLnBrk="1" latinLnBrk="0" hangingPunct="1"/>
                      <a:r>
                        <a:rPr lang="en-GB" sz="920" b="0" i="0" kern="1200">
                          <a:solidFill>
                            <a:srgbClr val="272833"/>
                          </a:solidFill>
                          <a:effectLst/>
                          <a:latin typeface="+mn-lt"/>
                          <a:ea typeface="+mn-ea"/>
                          <a:cs typeface="+mn-cs"/>
                        </a:rPr>
                        <a:t>Deloitte (RPA) </a:t>
                      </a:r>
                    </a:p>
                  </a:txBody>
                  <a:tcPr>
                    <a:solidFill>
                      <a:schemeClr val="accent3">
                        <a:lumMod val="20000"/>
                        <a:lumOff val="80000"/>
                      </a:schemeClr>
                    </a:solidFill>
                  </a:tcPr>
                </a:tc>
                <a:tc>
                  <a:txBody>
                    <a:bodyPr/>
                    <a:lstStyle/>
                    <a:p>
                      <a:pPr marL="0" algn="l" defTabSz="914400" rtl="0" eaLnBrk="1" latinLnBrk="0" hangingPunct="1"/>
                      <a:r>
                        <a:rPr lang="en-GB" sz="920" b="0" i="0" kern="1200">
                          <a:solidFill>
                            <a:schemeClr val="tx1"/>
                          </a:solidFill>
                          <a:effectLst/>
                          <a:latin typeface="+mn-lt"/>
                          <a:ea typeface="+mn-ea"/>
                          <a:cs typeface="+mn-cs"/>
                        </a:rPr>
                        <a:t>-</a:t>
                      </a: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Consultation</a:t>
                      </a: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10/03/2023 – Consultation closeout</a:t>
                      </a: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TBC</a:t>
                      </a: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Low</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2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3">
                        <a:lumMod val="20000"/>
                        <a:lumOff val="80000"/>
                      </a:schemeClr>
                    </a:solidFill>
                  </a:tcPr>
                </a:tc>
                <a:extLst>
                  <a:ext uri="{0D108BD9-81ED-4DB2-BD59-A6C34878D82A}">
                    <a16:rowId xmlns:a16="http://schemas.microsoft.com/office/drawing/2014/main" val="390568879"/>
                  </a:ext>
                </a:extLst>
              </a:tr>
              <a:tr h="576879">
                <a:tc gridSpan="10">
                  <a:txBody>
                    <a:bodyPr/>
                    <a:lstStyle/>
                    <a:p>
                      <a:r>
                        <a:rPr lang="en-US" sz="920"/>
                        <a:t>Following implementation of UNC Mod 0734 the RECCo are responsible for providing details of Confirmed Theft to the CDSP.  We expect this to be the REC change that implements this obligation.</a:t>
                      </a:r>
                      <a:endParaRPr lang="en-GB" sz="920" kern="1200">
                        <a:solidFill>
                          <a:schemeClr val="tx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pPr marL="0" algn="l" defTabSz="914400" rtl="0" eaLnBrk="1" latinLnBrk="0" hangingPunct="1"/>
                      <a:endParaRPr lang="en-GB" sz="950" b="0" i="0" kern="1200">
                        <a:solidFill>
                          <a:srgbClr val="272833"/>
                        </a:solidFill>
                        <a:effectLst/>
                        <a:latin typeface="+mn-lt"/>
                        <a:ea typeface="+mn-ea"/>
                        <a:cs typeface="+mn-cs"/>
                      </a:endParaRPr>
                    </a:p>
                  </a:txBody>
                  <a:tcPr>
                    <a:solidFill>
                      <a:schemeClr val="accent3">
                        <a:lumMod val="20000"/>
                        <a:lumOff val="80000"/>
                      </a:schemeClr>
                    </a:solidFill>
                  </a:tcPr>
                </a:tc>
                <a:tc hMerge="1">
                  <a:txBody>
                    <a:bodyPr/>
                    <a:lstStyle/>
                    <a:p>
                      <a:pPr marL="0" algn="l" defTabSz="914400" rtl="0" eaLnBrk="1" latinLnBrk="0" hangingPunct="1"/>
                      <a:endParaRPr lang="en-GB" sz="950" b="0" i="0" kern="1200">
                        <a:solidFill>
                          <a:schemeClr val="tx1"/>
                        </a:solidFill>
                        <a:effectLst/>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a:p>
                  </a:txBody>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a:ln>
                          <a:noFill/>
                        </a:ln>
                        <a:solidFill>
                          <a:prstClr val="black"/>
                        </a:solidFill>
                        <a:effectLst/>
                        <a:uLnTx/>
                        <a:uFillTx/>
                        <a:latin typeface="Arial"/>
                        <a:ea typeface="+mn-ea"/>
                        <a:cs typeface="+mn-cs"/>
                      </a:endParaRPr>
                    </a:p>
                  </a:txBody>
                  <a:tcPr>
                    <a:solidFill>
                      <a:schemeClr val="accent3">
                        <a:lumMod val="20000"/>
                        <a:lumOff val="80000"/>
                      </a:schemeClr>
                    </a:solidFill>
                  </a:tcPr>
                </a:tc>
                <a:extLst>
                  <a:ext uri="{0D108BD9-81ED-4DB2-BD59-A6C34878D82A}">
                    <a16:rowId xmlns:a16="http://schemas.microsoft.com/office/drawing/2014/main" val="1086328056"/>
                  </a:ext>
                </a:extLst>
              </a:tr>
            </a:tbl>
          </a:graphicData>
        </a:graphic>
      </p:graphicFrame>
      <p:graphicFrame>
        <p:nvGraphicFramePr>
          <p:cNvPr id="14" name="Object 13">
            <a:extLst>
              <a:ext uri="{FF2B5EF4-FFF2-40B4-BE49-F238E27FC236}">
                <a16:creationId xmlns:a16="http://schemas.microsoft.com/office/drawing/2014/main" id="{1F8BEFB0-D416-4EF0-9139-DA3C06408944}"/>
              </a:ext>
            </a:extLst>
          </p:cNvPr>
          <p:cNvGraphicFramePr>
            <a:graphicFrameLocks noChangeAspect="1"/>
          </p:cNvGraphicFramePr>
          <p:nvPr>
            <p:extLst>
              <p:ext uri="{D42A27DB-BD31-4B8C-83A1-F6EECF244321}">
                <p14:modId xmlns:p14="http://schemas.microsoft.com/office/powerpoint/2010/main" val="2677557553"/>
              </p:ext>
            </p:extLst>
          </p:nvPr>
        </p:nvGraphicFramePr>
        <p:xfrm>
          <a:off x="8133539" y="969213"/>
          <a:ext cx="896878" cy="790997"/>
        </p:xfrm>
        <a:graphic>
          <a:graphicData uri="http://schemas.openxmlformats.org/presentationml/2006/ole">
            <mc:AlternateContent xmlns:mc="http://schemas.openxmlformats.org/markup-compatibility/2006">
              <mc:Choice xmlns:v="urn:schemas-microsoft-com:vml" Requires="v">
                <p:oleObj name="Document" showAsIcon="1" r:id="rId6" imgW="914400" imgH="806400" progId="Word.Document.12">
                  <p:embed/>
                </p:oleObj>
              </mc:Choice>
              <mc:Fallback>
                <p:oleObj name="Document" showAsIcon="1" r:id="rId6" imgW="914400" imgH="806400" progId="Word.Document.12">
                  <p:embed/>
                  <p:pic>
                    <p:nvPicPr>
                      <p:cNvPr id="14" name="Object 13">
                        <a:extLst>
                          <a:ext uri="{FF2B5EF4-FFF2-40B4-BE49-F238E27FC236}">
                            <a16:creationId xmlns:a16="http://schemas.microsoft.com/office/drawing/2014/main" id="{1F8BEFB0-D416-4EF0-9139-DA3C06408944}"/>
                          </a:ext>
                        </a:extLst>
                      </p:cNvPr>
                      <p:cNvPicPr/>
                      <p:nvPr/>
                    </p:nvPicPr>
                    <p:blipFill>
                      <a:blip r:embed="rId7"/>
                      <a:stretch>
                        <a:fillRect/>
                      </a:stretch>
                    </p:blipFill>
                    <p:spPr>
                      <a:xfrm>
                        <a:off x="8133539" y="969213"/>
                        <a:ext cx="896878" cy="790997"/>
                      </a:xfrm>
                      <a:prstGeom prst="rect">
                        <a:avLst/>
                      </a:prstGeom>
                    </p:spPr>
                  </p:pic>
                </p:oleObj>
              </mc:Fallback>
            </mc:AlternateContent>
          </a:graphicData>
        </a:graphic>
      </p:graphicFrame>
    </p:spTree>
    <p:extLst>
      <p:ext uri="{BB962C8B-B14F-4D97-AF65-F5344CB8AC3E}">
        <p14:creationId xmlns:p14="http://schemas.microsoft.com/office/powerpoint/2010/main" val="799118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CD16D18-8AA7-4A8A-B537-7FD016093441}"/>
              </a:ext>
            </a:extLst>
          </p:cNvPr>
          <p:cNvGraphicFramePr>
            <a:graphicFrameLocks noGrp="1"/>
          </p:cNvGraphicFramePr>
          <p:nvPr>
            <p:extLst>
              <p:ext uri="{D42A27DB-BD31-4B8C-83A1-F6EECF244321}">
                <p14:modId xmlns:p14="http://schemas.microsoft.com/office/powerpoint/2010/main" val="3318459659"/>
              </p:ext>
            </p:extLst>
          </p:nvPr>
        </p:nvGraphicFramePr>
        <p:xfrm>
          <a:off x="111419" y="680155"/>
          <a:ext cx="8921160" cy="2795479"/>
        </p:xfrm>
        <a:graphic>
          <a:graphicData uri="http://schemas.openxmlformats.org/drawingml/2006/table">
            <a:tbl>
              <a:tblPr firstRow="1" bandRow="1">
                <a:tableStyleId>{5C22544A-7EE6-4342-B048-85BDC9FD1C3A}</a:tableStyleId>
              </a:tblPr>
              <a:tblGrid>
                <a:gridCol w="537884">
                  <a:extLst>
                    <a:ext uri="{9D8B030D-6E8A-4147-A177-3AD203B41FA5}">
                      <a16:colId xmlns:a16="http://schemas.microsoft.com/office/drawing/2014/main" val="4027058344"/>
                    </a:ext>
                  </a:extLst>
                </a:gridCol>
                <a:gridCol w="1586751">
                  <a:extLst>
                    <a:ext uri="{9D8B030D-6E8A-4147-A177-3AD203B41FA5}">
                      <a16:colId xmlns:a16="http://schemas.microsoft.com/office/drawing/2014/main" val="2162668323"/>
                    </a:ext>
                  </a:extLst>
                </a:gridCol>
                <a:gridCol w="514830">
                  <a:extLst>
                    <a:ext uri="{9D8B030D-6E8A-4147-A177-3AD203B41FA5}">
                      <a16:colId xmlns:a16="http://schemas.microsoft.com/office/drawing/2014/main" val="3779861357"/>
                    </a:ext>
                  </a:extLst>
                </a:gridCol>
                <a:gridCol w="744670">
                  <a:extLst>
                    <a:ext uri="{9D8B030D-6E8A-4147-A177-3AD203B41FA5}">
                      <a16:colId xmlns:a16="http://schemas.microsoft.com/office/drawing/2014/main" val="2574131077"/>
                    </a:ext>
                  </a:extLst>
                </a:gridCol>
                <a:gridCol w="682907">
                  <a:extLst>
                    <a:ext uri="{9D8B030D-6E8A-4147-A177-3AD203B41FA5}">
                      <a16:colId xmlns:a16="http://schemas.microsoft.com/office/drawing/2014/main" val="1331661363"/>
                    </a:ext>
                  </a:extLst>
                </a:gridCol>
                <a:gridCol w="1030147">
                  <a:extLst>
                    <a:ext uri="{9D8B030D-6E8A-4147-A177-3AD203B41FA5}">
                      <a16:colId xmlns:a16="http://schemas.microsoft.com/office/drawing/2014/main" val="3255583653"/>
                    </a:ext>
                  </a:extLst>
                </a:gridCol>
                <a:gridCol w="1469984">
                  <a:extLst>
                    <a:ext uri="{9D8B030D-6E8A-4147-A177-3AD203B41FA5}">
                      <a16:colId xmlns:a16="http://schemas.microsoft.com/office/drawing/2014/main" val="1493277682"/>
                    </a:ext>
                  </a:extLst>
                </a:gridCol>
                <a:gridCol w="833378">
                  <a:extLst>
                    <a:ext uri="{9D8B030D-6E8A-4147-A177-3AD203B41FA5}">
                      <a16:colId xmlns:a16="http://schemas.microsoft.com/office/drawing/2014/main" val="2058559583"/>
                    </a:ext>
                  </a:extLst>
                </a:gridCol>
                <a:gridCol w="636607">
                  <a:extLst>
                    <a:ext uri="{9D8B030D-6E8A-4147-A177-3AD203B41FA5}">
                      <a16:colId xmlns:a16="http://schemas.microsoft.com/office/drawing/2014/main" val="1065136424"/>
                    </a:ext>
                  </a:extLst>
                </a:gridCol>
                <a:gridCol w="884002">
                  <a:extLst>
                    <a:ext uri="{9D8B030D-6E8A-4147-A177-3AD203B41FA5}">
                      <a16:colId xmlns:a16="http://schemas.microsoft.com/office/drawing/2014/main" val="195784657"/>
                    </a:ext>
                  </a:extLst>
                </a:gridCol>
              </a:tblGrid>
              <a:tr h="350721">
                <a:tc>
                  <a:txBody>
                    <a:bodyPr/>
                    <a:lstStyle/>
                    <a:p>
                      <a:pPr algn="ctr"/>
                      <a:r>
                        <a:rPr lang="en-GB" sz="900"/>
                        <a:t>Title </a:t>
                      </a:r>
                    </a:p>
                  </a:txBody>
                  <a:tcPr/>
                </a:tc>
                <a:tc>
                  <a:txBody>
                    <a:bodyPr/>
                    <a:lstStyle/>
                    <a:p>
                      <a:pPr algn="ctr"/>
                      <a:r>
                        <a:rPr lang="en-GB" sz="900"/>
                        <a:t>Description</a:t>
                      </a:r>
                    </a:p>
                  </a:txBody>
                  <a:tcPr/>
                </a:tc>
                <a:tc>
                  <a:txBody>
                    <a:bodyPr/>
                    <a:lstStyle/>
                    <a:p>
                      <a:pPr algn="ctr"/>
                      <a:r>
                        <a:rPr lang="en-GB" sz="900"/>
                        <a:t>XRN</a:t>
                      </a:r>
                    </a:p>
                  </a:txBody>
                  <a:tcPr/>
                </a:tc>
                <a:tc>
                  <a:txBody>
                    <a:bodyPr/>
                    <a:lstStyle/>
                    <a:p>
                      <a:pPr algn="ctr"/>
                      <a:r>
                        <a:rPr lang="en-GB" sz="900"/>
                        <a:t>Proposer</a:t>
                      </a:r>
                    </a:p>
                  </a:txBody>
                  <a:tcPr/>
                </a:tc>
                <a:tc>
                  <a:txBody>
                    <a:bodyPr/>
                    <a:lstStyle/>
                    <a:p>
                      <a:pPr algn="ctr"/>
                      <a:r>
                        <a:rPr lang="en-GB" sz="900"/>
                        <a:t>Impact/</a:t>
                      </a:r>
                    </a:p>
                    <a:p>
                      <a:pPr algn="ctr"/>
                      <a:r>
                        <a:rPr lang="en-GB" sz="900"/>
                        <a:t>Funding</a:t>
                      </a:r>
                    </a:p>
                  </a:txBody>
                  <a:tcPr/>
                </a:tc>
                <a:tc>
                  <a:txBody>
                    <a:bodyPr/>
                    <a:lstStyle/>
                    <a:p>
                      <a:pPr algn="ctr"/>
                      <a:r>
                        <a:rPr lang="en-GB" sz="900"/>
                        <a:t>Status</a:t>
                      </a:r>
                    </a:p>
                  </a:txBody>
                  <a:tcPr/>
                </a:tc>
                <a:tc>
                  <a:txBody>
                    <a:bodyPr/>
                    <a:lstStyle/>
                    <a:p>
                      <a:pPr marL="0" algn="ctr" defTabSz="914400" rtl="0" eaLnBrk="1" latinLnBrk="0" hangingPunct="1"/>
                      <a:r>
                        <a:rPr lang="en-GB" sz="900" b="1" kern="1200">
                          <a:solidFill>
                            <a:schemeClr val="lt1"/>
                          </a:solidFill>
                          <a:latin typeface="+mn-lt"/>
                          <a:ea typeface="+mn-ea"/>
                          <a:cs typeface="+mn-cs"/>
                        </a:rPr>
                        <a:t>Next Action date</a:t>
                      </a:r>
                    </a:p>
                  </a:txBody>
                  <a:tcPr/>
                </a:tc>
                <a:tc>
                  <a:txBody>
                    <a:bodyPr/>
                    <a:lstStyle/>
                    <a:p>
                      <a:pPr marL="0" algn="ctr" defTabSz="914400" rtl="0" eaLnBrk="1" latinLnBrk="0" hangingPunct="1"/>
                      <a:r>
                        <a:rPr lang="en-GB" sz="900" b="1" kern="1200">
                          <a:solidFill>
                            <a:schemeClr val="lt1"/>
                          </a:solidFill>
                          <a:latin typeface="+mn-lt"/>
                          <a:ea typeface="+mn-ea"/>
                          <a:cs typeface="+mn-cs"/>
                        </a:rPr>
                        <a:t>Release Type</a:t>
                      </a:r>
                    </a:p>
                  </a:txBody>
                  <a:tcPr/>
                </a:tc>
                <a:tc>
                  <a:txBody>
                    <a:bodyPr/>
                    <a:lstStyle/>
                    <a:p>
                      <a:pPr marL="0" algn="ctr" defTabSz="914400" rtl="0" eaLnBrk="1" latinLnBrk="0" hangingPunct="1"/>
                      <a:r>
                        <a:rPr lang="en-GB" sz="900" b="1" kern="1200">
                          <a:solidFill>
                            <a:schemeClr val="lt1"/>
                          </a:solidFill>
                          <a:latin typeface="+mn-lt"/>
                          <a:ea typeface="+mn-ea"/>
                          <a:cs typeface="+mn-cs"/>
                        </a:rPr>
                        <a:t>Priority</a:t>
                      </a:r>
                    </a:p>
                  </a:txBody>
                  <a:tcPr/>
                </a:tc>
                <a:tc>
                  <a:txBody>
                    <a:bodyPr/>
                    <a:lstStyle/>
                    <a:p>
                      <a:pPr marL="0" algn="ctr" defTabSz="914400" rtl="0" eaLnBrk="1" latinLnBrk="0" hangingPunct="1"/>
                      <a:r>
                        <a:rPr lang="en-GB" sz="900" b="1" kern="1200">
                          <a:solidFill>
                            <a:schemeClr val="lt1"/>
                          </a:solidFill>
                          <a:latin typeface="+mn-lt"/>
                          <a:ea typeface="+mn-ea"/>
                          <a:cs typeface="+mn-cs"/>
                        </a:rPr>
                        <a:t>Attachments</a:t>
                      </a:r>
                    </a:p>
                  </a:txBody>
                  <a:tcPr/>
                </a:tc>
                <a:extLst>
                  <a:ext uri="{0D108BD9-81ED-4DB2-BD59-A6C34878D82A}">
                    <a16:rowId xmlns:a16="http://schemas.microsoft.com/office/drawing/2014/main" val="135677372"/>
                  </a:ext>
                </a:extLst>
              </a:tr>
              <a:tr h="482241">
                <a:tc>
                  <a:txBody>
                    <a:bodyPr/>
                    <a:lstStyle/>
                    <a:p>
                      <a:r>
                        <a:rPr lang="en-GB" sz="900" kern="1200">
                          <a:solidFill>
                            <a:schemeClr val="dk1"/>
                          </a:solidFill>
                          <a:latin typeface="+mn-lt"/>
                          <a:ea typeface="+mn-ea"/>
                          <a:cs typeface="+mn-cs"/>
                        </a:rPr>
                        <a:t>R0048</a:t>
                      </a:r>
                    </a:p>
                  </a:txBody>
                  <a:tcPr>
                    <a:solidFill>
                      <a:schemeClr val="accent6">
                        <a:lumMod val="40000"/>
                        <a:lumOff val="60000"/>
                      </a:schemeClr>
                    </a:solidFill>
                  </a:tcPr>
                </a:tc>
                <a:tc>
                  <a:txBody>
                    <a:bodyPr/>
                    <a:lstStyle/>
                    <a:p>
                      <a:pPr marL="0" algn="l" defTabSz="914400" rtl="0" eaLnBrk="1" latinLnBrk="0" hangingPunct="1"/>
                      <a:r>
                        <a:rPr lang="en-GB" sz="900" kern="1200">
                          <a:solidFill>
                            <a:schemeClr val="dk1"/>
                          </a:solidFill>
                          <a:latin typeface="+mn-lt"/>
                          <a:ea typeface="+mn-ea"/>
                          <a:cs typeface="+mn-cs"/>
                        </a:rPr>
                        <a:t>DCC Service Organisation Control 2 (SOC2) Assessments</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6">
                        <a:lumMod val="40000"/>
                        <a:lumOff val="60000"/>
                      </a:schemeClr>
                    </a:solidFill>
                  </a:tcPr>
                </a:tc>
                <a:tc>
                  <a:txBody>
                    <a:bodyPr/>
                    <a:lstStyle/>
                    <a:p>
                      <a:r>
                        <a:rPr lang="en-GB" sz="900" b="0" kern="1200">
                          <a:solidFill>
                            <a:schemeClr val="dk1"/>
                          </a:solidFill>
                          <a:latin typeface="+mn-lt"/>
                          <a:ea typeface="+mn-ea"/>
                          <a:cs typeface="+mn-cs"/>
                        </a:rPr>
                        <a:t>DCC</a:t>
                      </a:r>
                    </a:p>
                  </a:txBody>
                  <a:tcPr>
                    <a:solidFill>
                      <a:schemeClr val="accent6">
                        <a:lumMod val="40000"/>
                        <a:lumOff val="60000"/>
                      </a:schemeClr>
                    </a:solidFill>
                  </a:tcPr>
                </a:tc>
                <a:tc>
                  <a:txBody>
                    <a:bodyPr/>
                    <a:lstStyle/>
                    <a:p>
                      <a:r>
                        <a:rPr lang="en-GB" sz="900" b="0" kern="1200">
                          <a:solidFill>
                            <a:schemeClr val="dk1"/>
                          </a:solidFill>
                          <a:latin typeface="+mn-lt"/>
                          <a:ea typeface="+mn-ea"/>
                          <a:cs typeface="+mn-cs"/>
                        </a:rPr>
                        <a:t>-</a:t>
                      </a:r>
                    </a:p>
                  </a:txBody>
                  <a:tcPr>
                    <a:solidFill>
                      <a:schemeClr val="accent6">
                        <a:lumMod val="40000"/>
                        <a:lumOff val="60000"/>
                      </a:schemeClr>
                    </a:solidFill>
                  </a:tcPr>
                </a:tc>
                <a:tc>
                  <a:txBody>
                    <a:bodyPr/>
                    <a:lstStyle/>
                    <a:p>
                      <a:r>
                        <a:rPr lang="en-GB" sz="900" kern="1200">
                          <a:solidFill>
                            <a:schemeClr val="dk1"/>
                          </a:solidFill>
                          <a:latin typeface="+mn-lt"/>
                          <a:ea typeface="+mn-ea"/>
                          <a:cs typeface="+mn-cs"/>
                        </a:rPr>
                        <a:t>Solution development</a:t>
                      </a:r>
                    </a:p>
                  </a:txBody>
                  <a:tcPr>
                    <a:solidFill>
                      <a:schemeClr val="accent6">
                        <a:lumMod val="40000"/>
                        <a:lumOff val="60000"/>
                      </a:schemeClr>
                    </a:solidFill>
                  </a:tcPr>
                </a:tc>
                <a:tc>
                  <a:txBody>
                    <a:bodyPr/>
                    <a:lstStyle/>
                    <a:p>
                      <a:r>
                        <a:rPr lang="en-US" sz="900"/>
                        <a:t>10/03/2023 -Preliminary Change Report and consultation closeout</a:t>
                      </a:r>
                      <a:endParaRPr lang="en-GB" sz="900" kern="1200">
                        <a:solidFill>
                          <a:schemeClr val="dk1"/>
                        </a:solidFill>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a:ln>
                            <a:noFill/>
                          </a:ln>
                          <a:solidFill>
                            <a:prstClr val="black"/>
                          </a:solidFill>
                          <a:effectLst/>
                          <a:uLnTx/>
                          <a:uFillTx/>
                          <a:latin typeface="+mn-lt"/>
                          <a:ea typeface="+mn-ea"/>
                          <a:cs typeface="+mn-cs"/>
                        </a:rPr>
                        <a:t>TBC</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u="none" strike="noStrike" kern="1200" cap="none" spc="0" normalizeH="0" baseline="0">
                          <a:ln>
                            <a:noFill/>
                          </a:ln>
                          <a:effectLst/>
                          <a:uLnTx/>
                          <a:uFillTx/>
                          <a:latin typeface="+mn-lt"/>
                          <a:ea typeface="+mn-ea"/>
                          <a:cs typeface="+mn-cs"/>
                        </a:rPr>
                        <a:t>Low</a:t>
                      </a:r>
                      <a:endParaRPr kumimoji="0" lang="en-GB" sz="900" b="0" i="0" u="none" strike="noStrike" kern="1200" cap="none" spc="0" normalizeH="0" baseline="0">
                        <a:ln>
                          <a:noFill/>
                        </a:ln>
                        <a:solidFill>
                          <a:prstClr val="black"/>
                        </a:solidFill>
                        <a:effectLst/>
                        <a:uLnTx/>
                        <a:uFillTx/>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a:ln>
                          <a:noFill/>
                        </a:ln>
                        <a:solidFill>
                          <a:prstClr val="black"/>
                        </a:solidFill>
                        <a:effectLst/>
                        <a:uLnTx/>
                        <a:uFillTx/>
                        <a:latin typeface="+mn-lt"/>
                        <a:ea typeface="+mn-ea"/>
                        <a:cs typeface="+mn-cs"/>
                      </a:endParaRPr>
                    </a:p>
                  </a:txBody>
                  <a:tcPr>
                    <a:solidFill>
                      <a:schemeClr val="accent6">
                        <a:lumMod val="40000"/>
                        <a:lumOff val="60000"/>
                      </a:schemeClr>
                    </a:solidFill>
                  </a:tcPr>
                </a:tc>
                <a:extLst>
                  <a:ext uri="{0D108BD9-81ED-4DB2-BD59-A6C34878D82A}">
                    <a16:rowId xmlns:a16="http://schemas.microsoft.com/office/drawing/2014/main" val="4164702590"/>
                  </a:ext>
                </a:extLst>
              </a:tr>
              <a:tr h="482241">
                <a:tc gridSpan="10">
                  <a:txBody>
                    <a:bodyPr/>
                    <a:lstStyle/>
                    <a:p>
                      <a:r>
                        <a:rPr lang="en-GB" sz="900" kern="1200">
                          <a:solidFill>
                            <a:schemeClr val="dk1"/>
                          </a:solidFill>
                          <a:latin typeface="+mn-lt"/>
                          <a:ea typeface="+mn-ea"/>
                          <a:cs typeface="+mn-cs"/>
                        </a:rPr>
                        <a:t>Currently, the CSS Provider is obligated to </a:t>
                      </a:r>
                      <a:r>
                        <a:rPr lang="en-US" sz="900" kern="1200">
                          <a:solidFill>
                            <a:schemeClr val="dk1"/>
                          </a:solidFill>
                          <a:latin typeface="+mn-lt"/>
                          <a:ea typeface="+mn-ea"/>
                          <a:cs typeface="+mn-cs"/>
                        </a:rPr>
                        <a:t>undertake system organisation control type 2 (SOC2) assessments on the CSS’s cloud-based infrastructure. This Change was raised to assess if the SOC2 assessment provides a proportionate level of assurance or the best value for money and if it should be change to </a:t>
                      </a:r>
                      <a:r>
                        <a:rPr lang="en-GB" sz="900" kern="1200">
                          <a:solidFill>
                            <a:schemeClr val="dk1"/>
                          </a:solidFill>
                          <a:latin typeface="+mn-lt"/>
                          <a:ea typeface="+mn-ea"/>
                          <a:cs typeface="+mn-cs"/>
                        </a:rPr>
                        <a:t>‘independently assessed’. We are monitoring to determine whether there are impacts to GRDS / GES.</a:t>
                      </a:r>
                    </a:p>
                  </a:txBody>
                  <a:tcPr>
                    <a:solidFill>
                      <a:schemeClr val="accent6">
                        <a:lumMod val="40000"/>
                        <a:lumOff val="60000"/>
                      </a:schemeClr>
                    </a:solidFill>
                  </a:tcPr>
                </a:tc>
                <a:tc hMerge="1">
                  <a:txBody>
                    <a:bodyPr/>
                    <a:lstStyle/>
                    <a:p>
                      <a:pPr marL="0" algn="l" defTabSz="914400" rtl="0" eaLnBrk="1" latinLnBrk="0" hangingPunct="1"/>
                      <a:endParaRPr lang="en-GB" sz="900" kern="1200">
                        <a:solidFill>
                          <a:schemeClr val="dk1"/>
                        </a:solidFill>
                        <a:latin typeface="+mn-lt"/>
                        <a:ea typeface="+mn-ea"/>
                        <a:cs typeface="+mn-cs"/>
                      </a:endParaRPr>
                    </a:p>
                  </a:txBody>
                  <a:tcPr>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prstClr val="black"/>
                        </a:solidFill>
                        <a:effectLst/>
                        <a:uLnTx/>
                        <a:uFillTx/>
                        <a:latin typeface="+mn-lt"/>
                        <a:ea typeface="+mn-ea"/>
                        <a:cs typeface="+mn-cs"/>
                      </a:endParaRPr>
                    </a:p>
                  </a:txBody>
                  <a:tcPr>
                    <a:solidFill>
                      <a:schemeClr val="accent6">
                        <a:lumMod val="40000"/>
                        <a:lumOff val="60000"/>
                      </a:schemeClr>
                    </a:solidFill>
                  </a:tcPr>
                </a:tc>
                <a:tc hMerge="1">
                  <a:txBody>
                    <a:bodyPr/>
                    <a:lstStyle/>
                    <a:p>
                      <a:endParaRPr lang="en-GB" sz="900" b="0" kern="120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00" b="0" kern="120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00" kern="120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00" kern="1200">
                        <a:solidFill>
                          <a:schemeClr val="dk1"/>
                        </a:solidFill>
                        <a:latin typeface="+mn-lt"/>
                        <a:ea typeface="+mn-ea"/>
                        <a:cs typeface="+mn-cs"/>
                      </a:endParaRPr>
                    </a:p>
                  </a:txBody>
                  <a:tcPr>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a:ln>
                          <a:noFill/>
                        </a:ln>
                        <a:solidFill>
                          <a:prstClr val="black"/>
                        </a:solidFill>
                        <a:effectLst/>
                        <a:uLnTx/>
                        <a:uFillTx/>
                        <a:latin typeface="+mn-lt"/>
                        <a:ea typeface="+mn-ea"/>
                        <a:cs typeface="+mn-cs"/>
                      </a:endParaRPr>
                    </a:p>
                  </a:txBody>
                  <a:tcPr>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a:ln>
                          <a:noFill/>
                        </a:ln>
                        <a:solidFill>
                          <a:prstClr val="black"/>
                        </a:solidFill>
                        <a:effectLst/>
                        <a:uLnTx/>
                        <a:uFillTx/>
                        <a:latin typeface="+mn-lt"/>
                        <a:ea typeface="+mn-ea"/>
                        <a:cs typeface="+mn-cs"/>
                      </a:endParaRPr>
                    </a:p>
                  </a:txBody>
                  <a:tcPr>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a:ln>
                          <a:noFill/>
                        </a:ln>
                        <a:solidFill>
                          <a:prstClr val="black"/>
                        </a:solidFill>
                        <a:effectLst/>
                        <a:uLnTx/>
                        <a:uFillTx/>
                        <a:latin typeface="+mn-lt"/>
                        <a:ea typeface="+mn-ea"/>
                        <a:cs typeface="+mn-cs"/>
                      </a:endParaRPr>
                    </a:p>
                  </a:txBody>
                  <a:tcPr>
                    <a:solidFill>
                      <a:schemeClr val="accent6">
                        <a:lumMod val="40000"/>
                        <a:lumOff val="60000"/>
                      </a:schemeClr>
                    </a:solidFill>
                  </a:tcPr>
                </a:tc>
                <a:extLst>
                  <a:ext uri="{0D108BD9-81ED-4DB2-BD59-A6C34878D82A}">
                    <a16:rowId xmlns:a16="http://schemas.microsoft.com/office/drawing/2014/main" val="321975523"/>
                  </a:ext>
                </a:extLst>
              </a:tr>
              <a:tr h="876802">
                <a:tc>
                  <a:txBody>
                    <a:bodyPr/>
                    <a:lstStyle/>
                    <a:p>
                      <a:r>
                        <a:rPr lang="en-GB" sz="900" kern="1200">
                          <a:solidFill>
                            <a:schemeClr val="dk1"/>
                          </a:solidFill>
                          <a:latin typeface="+mn-lt"/>
                          <a:ea typeface="+mn-ea"/>
                          <a:cs typeface="+mn-cs"/>
                        </a:rPr>
                        <a:t>R0088</a:t>
                      </a:r>
                    </a:p>
                  </a:txBody>
                  <a:tcPr>
                    <a:solidFill>
                      <a:schemeClr val="accent6">
                        <a:lumMod val="40000"/>
                        <a:lumOff val="60000"/>
                      </a:schemeClr>
                    </a:solidFill>
                  </a:tcPr>
                </a:tc>
                <a:tc>
                  <a:txBody>
                    <a:bodyPr/>
                    <a:lstStyle/>
                    <a:p>
                      <a:pPr marL="0" algn="l" defTabSz="914400" rtl="0" eaLnBrk="1" latinLnBrk="0" hangingPunct="1"/>
                      <a:r>
                        <a:rPr lang="en-US" sz="900" kern="1200">
                          <a:solidFill>
                            <a:schemeClr val="dk1"/>
                          </a:solidFill>
                          <a:latin typeface="+mn-lt"/>
                          <a:ea typeface="+mn-ea"/>
                          <a:cs typeface="+mn-cs"/>
                        </a:rPr>
                        <a:t>Make Shipper </a:t>
                      </a:r>
                      <a:r>
                        <a:rPr lang="en-US" sz="900" kern="1200" err="1">
                          <a:solidFill>
                            <a:schemeClr val="dk1"/>
                          </a:solidFill>
                          <a:latin typeface="+mn-lt"/>
                          <a:ea typeface="+mn-ea"/>
                          <a:cs typeface="+mn-cs"/>
                        </a:rPr>
                        <a:t>NExA</a:t>
                      </a:r>
                      <a:r>
                        <a:rPr lang="en-US" sz="900" kern="1200">
                          <a:solidFill>
                            <a:schemeClr val="dk1"/>
                          </a:solidFill>
                          <a:latin typeface="+mn-lt"/>
                          <a:ea typeface="+mn-ea"/>
                          <a:cs typeface="+mn-cs"/>
                        </a:rPr>
                        <a:t> values available on the GES portal</a:t>
                      </a:r>
                      <a:endParaRPr lang="en-GB" sz="900" kern="1200">
                        <a:solidFill>
                          <a:schemeClr val="dk1"/>
                        </a:solidFill>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hlinkClick r:id="rId3"/>
                        </a:rPr>
                        <a:t>XRN 5186</a:t>
                      </a:r>
                      <a:endParaRPr kumimoji="0" lang="en-GB" sz="900" b="0" i="0" u="none" strike="noStrike" kern="1200" cap="none" spc="0" normalizeH="0" baseline="0" noProof="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MOD 0701</a:t>
                      </a:r>
                    </a:p>
                  </a:txBody>
                  <a:tcPr>
                    <a:solidFill>
                      <a:schemeClr val="accent6">
                        <a:lumMod val="40000"/>
                        <a:lumOff val="60000"/>
                      </a:schemeClr>
                    </a:solidFill>
                  </a:tcPr>
                </a:tc>
                <a:tc>
                  <a:txBody>
                    <a:bodyPr/>
                    <a:lstStyle/>
                    <a:p>
                      <a:r>
                        <a:rPr lang="en-GB" sz="900" b="0" kern="1200">
                          <a:solidFill>
                            <a:schemeClr val="dk1"/>
                          </a:solidFill>
                          <a:latin typeface="+mn-lt"/>
                          <a:ea typeface="+mn-ea"/>
                          <a:cs typeface="+mn-cs"/>
                        </a:rPr>
                        <a:t>Xoserve</a:t>
                      </a:r>
                    </a:p>
                  </a:txBody>
                  <a:tcPr>
                    <a:solidFill>
                      <a:schemeClr val="accent6">
                        <a:lumMod val="40000"/>
                        <a:lumOff val="60000"/>
                      </a:schemeClr>
                    </a:solidFill>
                  </a:tcPr>
                </a:tc>
                <a:tc>
                  <a:txBody>
                    <a:bodyPr/>
                    <a:lstStyle/>
                    <a:p>
                      <a:r>
                        <a:rPr lang="en-GB" sz="900" b="0" kern="1200">
                          <a:solidFill>
                            <a:schemeClr val="dk1"/>
                          </a:solidFill>
                          <a:latin typeface="+mn-lt"/>
                          <a:ea typeface="+mn-ea"/>
                          <a:cs typeface="+mn-cs"/>
                        </a:rPr>
                        <a:t>-</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a:solidFill>
                            <a:schemeClr val="dk1"/>
                          </a:solidFill>
                          <a:latin typeface="+mn-lt"/>
                          <a:ea typeface="+mn-ea"/>
                          <a:cs typeface="+mn-cs"/>
                        </a:rPr>
                        <a:t>New</a:t>
                      </a:r>
                    </a:p>
                  </a:txBody>
                  <a:tcPr>
                    <a:solidFill>
                      <a:schemeClr val="accent6">
                        <a:lumMod val="40000"/>
                        <a:lumOff val="60000"/>
                      </a:schemeClr>
                    </a:solidFill>
                  </a:tcPr>
                </a:tc>
                <a:tc>
                  <a:txBody>
                    <a:bodyPr/>
                    <a:lstStyle/>
                    <a:p>
                      <a:r>
                        <a:rPr lang="en-GB" sz="900" kern="1200">
                          <a:solidFill>
                            <a:schemeClr val="dk1"/>
                          </a:solidFill>
                          <a:latin typeface="+mn-lt"/>
                          <a:ea typeface="+mn-ea"/>
                          <a:cs typeface="+mn-cs"/>
                        </a:rPr>
                        <a:t>w/c 27/02/2023 – Lead analyst being assigned </a:t>
                      </a:r>
                    </a:p>
                    <a:p>
                      <a:r>
                        <a:rPr lang="en-GB" sz="900" kern="1200">
                          <a:solidFill>
                            <a:schemeClr val="dk1"/>
                          </a:solidFill>
                          <a:latin typeface="+mn-lt"/>
                          <a:ea typeface="+mn-ea"/>
                          <a:cs typeface="+mn-cs"/>
                        </a:rPr>
                        <a:t>02/2023 - Impact assessment </a:t>
                      </a:r>
                    </a:p>
                  </a:txBody>
                  <a:tcPr>
                    <a:solidFill>
                      <a:schemeClr val="accent6">
                        <a:lumMod val="40000"/>
                        <a:lumOff val="60000"/>
                      </a:schemeClr>
                    </a:solidFill>
                  </a:tcPr>
                </a:tc>
                <a:tc>
                  <a:txBody>
                    <a:bodyPr/>
                    <a:lstStyle/>
                    <a:p>
                      <a:r>
                        <a:rPr lang="en-GB" sz="900" kern="1200">
                          <a:solidFill>
                            <a:schemeClr val="dk1"/>
                          </a:solidFill>
                          <a:latin typeface="+mn-lt"/>
                          <a:ea typeface="+mn-ea"/>
                          <a:cs typeface="+mn-cs"/>
                        </a:rPr>
                        <a:t>Major, June 23 to align with</a:t>
                      </a:r>
                    </a:p>
                  </a:txBody>
                  <a:tcPr>
                    <a:solidFill>
                      <a:schemeClr val="accent6">
                        <a:lumMod val="40000"/>
                        <a:lumOff val="60000"/>
                      </a:schemeClr>
                    </a:solidFill>
                  </a:tcPr>
                </a:tc>
                <a:tc>
                  <a:txBody>
                    <a:bodyPr/>
                    <a:lstStyle/>
                    <a:p>
                      <a:r>
                        <a:rPr lang="en-GB" sz="900" kern="1200">
                          <a:solidFill>
                            <a:schemeClr val="dk1"/>
                          </a:solidFill>
                          <a:latin typeface="+mn-lt"/>
                          <a:ea typeface="+mn-ea"/>
                          <a:cs typeface="+mn-cs"/>
                        </a:rPr>
                        <a:t>Medium</a:t>
                      </a:r>
                    </a:p>
                  </a:txBody>
                  <a:tcPr>
                    <a:solidFill>
                      <a:schemeClr val="accent6">
                        <a:lumMod val="40000"/>
                        <a:lumOff val="60000"/>
                      </a:schemeClr>
                    </a:solidFill>
                  </a:tcPr>
                </a:tc>
                <a:tc>
                  <a:txBody>
                    <a:bodyPr/>
                    <a:lstStyle/>
                    <a:p>
                      <a:endParaRPr lang="en-GB" sz="900" kern="1200">
                        <a:solidFill>
                          <a:schemeClr val="dk1"/>
                        </a:solidFill>
                        <a:latin typeface="+mn-lt"/>
                        <a:ea typeface="+mn-ea"/>
                        <a:cs typeface="+mn-cs"/>
                      </a:endParaRPr>
                    </a:p>
                  </a:txBody>
                  <a:tcPr>
                    <a:solidFill>
                      <a:schemeClr val="accent6">
                        <a:lumMod val="40000"/>
                        <a:lumOff val="60000"/>
                      </a:schemeClr>
                    </a:solidFill>
                  </a:tcPr>
                </a:tc>
                <a:extLst>
                  <a:ext uri="{0D108BD9-81ED-4DB2-BD59-A6C34878D82A}">
                    <a16:rowId xmlns:a16="http://schemas.microsoft.com/office/drawing/2014/main" val="1038711857"/>
                  </a:ext>
                </a:extLst>
              </a:tr>
              <a:tr h="547077">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a:solidFill>
                            <a:schemeClr val="tx1"/>
                          </a:solidFill>
                          <a:latin typeface="+mn-lt"/>
                          <a:ea typeface="+mn-ea"/>
                          <a:cs typeface="+mn-cs"/>
                        </a:rPr>
                        <a:t>XRN 5186 - </a:t>
                      </a:r>
                      <a:r>
                        <a:rPr lang="en-US" sz="900" kern="1200">
                          <a:solidFill>
                            <a:schemeClr val="tx1"/>
                          </a:solidFill>
                          <a:latin typeface="+mn-lt"/>
                          <a:ea typeface="+mn-ea"/>
                          <a:cs typeface="+mn-cs"/>
                        </a:rPr>
                        <a:t>Modification 0701: Aligning Capacity booking under the UNC and arrangements set out in relevant </a:t>
                      </a:r>
                      <a:r>
                        <a:rPr lang="en-US" sz="900" kern="1200" err="1">
                          <a:solidFill>
                            <a:schemeClr val="tx1"/>
                          </a:solidFill>
                          <a:latin typeface="+mn-lt"/>
                          <a:ea typeface="+mn-ea"/>
                          <a:cs typeface="+mn-cs"/>
                        </a:rPr>
                        <a:t>NExAs</a:t>
                      </a:r>
                      <a:r>
                        <a:rPr lang="en-US" sz="900" kern="1200">
                          <a:solidFill>
                            <a:schemeClr val="tx1"/>
                          </a:solidFill>
                          <a:latin typeface="+mn-lt"/>
                          <a:ea typeface="+mn-ea"/>
                          <a:cs typeface="+mn-cs"/>
                        </a:rPr>
                        <a:t> makes additional information available to GES Users which require reflection in the REC. Although all of the technical change has already been developed.</a:t>
                      </a:r>
                    </a:p>
                  </a:txBody>
                  <a:tcPr>
                    <a:solidFill>
                      <a:schemeClr val="accent6">
                        <a:lumMod val="40000"/>
                        <a:lumOff val="60000"/>
                      </a:schemeClr>
                    </a:solidFill>
                  </a:tcPr>
                </a:tc>
                <a:tc hMerge="1">
                  <a:txBody>
                    <a:bodyPr/>
                    <a:lstStyle/>
                    <a:p>
                      <a:pPr marL="0" algn="l" defTabSz="914400" rtl="0" eaLnBrk="1" latinLnBrk="0" hangingPunct="1"/>
                      <a:endParaRPr lang="en-GB" sz="900" kern="1200">
                        <a:solidFill>
                          <a:schemeClr val="dk1"/>
                        </a:solidFill>
                        <a:latin typeface="+mn-lt"/>
                        <a:ea typeface="+mn-ea"/>
                        <a:cs typeface="+mn-cs"/>
                      </a:endParaRPr>
                    </a:p>
                  </a:txBody>
                  <a:tcPr>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prstClr val="black"/>
                        </a:solidFill>
                        <a:effectLst/>
                        <a:uLnTx/>
                        <a:uFillTx/>
                        <a:latin typeface="+mn-lt"/>
                        <a:ea typeface="+mn-ea"/>
                        <a:cs typeface="+mn-cs"/>
                      </a:endParaRPr>
                    </a:p>
                  </a:txBody>
                  <a:tcPr>
                    <a:solidFill>
                      <a:schemeClr val="accent6">
                        <a:lumMod val="40000"/>
                        <a:lumOff val="60000"/>
                      </a:schemeClr>
                    </a:solidFill>
                  </a:tcPr>
                </a:tc>
                <a:tc hMerge="1">
                  <a:txBody>
                    <a:bodyPr/>
                    <a:lstStyle/>
                    <a:p>
                      <a:endParaRPr lang="en-GB" sz="900" b="0" kern="120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00" b="0" kern="1200">
                        <a:solidFill>
                          <a:schemeClr val="dk1"/>
                        </a:solidFill>
                        <a:latin typeface="+mn-lt"/>
                        <a:ea typeface="+mn-ea"/>
                        <a:cs typeface="+mn-cs"/>
                      </a:endParaRPr>
                    </a:p>
                  </a:txBody>
                  <a:tcPr>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kern="120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00" kern="120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00" kern="120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00" kern="120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00" kern="1200">
                        <a:solidFill>
                          <a:schemeClr val="dk1"/>
                        </a:solidFill>
                        <a:latin typeface="+mn-lt"/>
                        <a:ea typeface="+mn-ea"/>
                        <a:cs typeface="+mn-cs"/>
                      </a:endParaRPr>
                    </a:p>
                  </a:txBody>
                  <a:tcPr>
                    <a:solidFill>
                      <a:schemeClr val="accent6">
                        <a:lumMod val="40000"/>
                        <a:lumOff val="60000"/>
                      </a:schemeClr>
                    </a:solidFill>
                  </a:tcPr>
                </a:tc>
                <a:extLst>
                  <a:ext uri="{0D108BD9-81ED-4DB2-BD59-A6C34878D82A}">
                    <a16:rowId xmlns:a16="http://schemas.microsoft.com/office/drawing/2014/main" val="1497301893"/>
                  </a:ext>
                </a:extLst>
              </a:tr>
            </a:tbl>
          </a:graphicData>
        </a:graphic>
      </p:graphicFrame>
      <p:grpSp>
        <p:nvGrpSpPr>
          <p:cNvPr id="22" name="Group 21">
            <a:extLst>
              <a:ext uri="{FF2B5EF4-FFF2-40B4-BE49-F238E27FC236}">
                <a16:creationId xmlns:a16="http://schemas.microsoft.com/office/drawing/2014/main" id="{169DB1F2-B906-40E7-9539-649BD69F6A78}"/>
              </a:ext>
            </a:extLst>
          </p:cNvPr>
          <p:cNvGrpSpPr/>
          <p:nvPr/>
        </p:nvGrpSpPr>
        <p:grpSpPr>
          <a:xfrm>
            <a:off x="181239" y="4462986"/>
            <a:ext cx="3401154" cy="475676"/>
            <a:chOff x="188250" y="4480964"/>
            <a:chExt cx="3401154" cy="475676"/>
          </a:xfrm>
        </p:grpSpPr>
        <p:grpSp>
          <p:nvGrpSpPr>
            <p:cNvPr id="25" name="Group 24">
              <a:extLst>
                <a:ext uri="{FF2B5EF4-FFF2-40B4-BE49-F238E27FC236}">
                  <a16:creationId xmlns:a16="http://schemas.microsoft.com/office/drawing/2014/main" id="{7AC3656E-A53A-4DBE-B205-C5F47EE504F4}"/>
                </a:ext>
              </a:extLst>
            </p:cNvPr>
            <p:cNvGrpSpPr/>
            <p:nvPr/>
          </p:nvGrpSpPr>
          <p:grpSpPr>
            <a:xfrm>
              <a:off x="188250" y="4480964"/>
              <a:ext cx="2347510" cy="475676"/>
              <a:chOff x="66502" y="4450261"/>
              <a:chExt cx="2347510" cy="475676"/>
            </a:xfrm>
          </p:grpSpPr>
          <p:grpSp>
            <p:nvGrpSpPr>
              <p:cNvPr id="28" name="Group 27">
                <a:extLst>
                  <a:ext uri="{FF2B5EF4-FFF2-40B4-BE49-F238E27FC236}">
                    <a16:creationId xmlns:a16="http://schemas.microsoft.com/office/drawing/2014/main" id="{BE0DAC09-7B24-4341-B432-B71DDCA51C65}"/>
                  </a:ext>
                </a:extLst>
              </p:cNvPr>
              <p:cNvGrpSpPr/>
              <p:nvPr/>
            </p:nvGrpSpPr>
            <p:grpSpPr>
              <a:xfrm>
                <a:off x="66502" y="4450261"/>
                <a:ext cx="1577167" cy="475676"/>
                <a:chOff x="0" y="4426024"/>
                <a:chExt cx="1577167" cy="475676"/>
              </a:xfrm>
            </p:grpSpPr>
            <p:grpSp>
              <p:nvGrpSpPr>
                <p:cNvPr id="31" name="Group 30">
                  <a:extLst>
                    <a:ext uri="{FF2B5EF4-FFF2-40B4-BE49-F238E27FC236}">
                      <a16:creationId xmlns:a16="http://schemas.microsoft.com/office/drawing/2014/main" id="{92833DCA-E9BA-4614-A711-4C5EC52ADE0B}"/>
                    </a:ext>
                  </a:extLst>
                </p:cNvPr>
                <p:cNvGrpSpPr/>
                <p:nvPr/>
              </p:nvGrpSpPr>
              <p:grpSpPr>
                <a:xfrm>
                  <a:off x="0" y="4650688"/>
                  <a:ext cx="1577167" cy="251012"/>
                  <a:chOff x="233082" y="4628585"/>
                  <a:chExt cx="1577167" cy="251012"/>
                </a:xfrm>
              </p:grpSpPr>
              <p:sp>
                <p:nvSpPr>
                  <p:cNvPr id="33" name="Rectangle 32">
                    <a:extLst>
                      <a:ext uri="{FF2B5EF4-FFF2-40B4-BE49-F238E27FC236}">
                        <a16:creationId xmlns:a16="http://schemas.microsoft.com/office/drawing/2014/main" id="{2E5E59F7-F5C0-4542-AEA4-1CA538CC0823}"/>
                      </a:ext>
                    </a:extLst>
                  </p:cNvPr>
                  <p:cNvSpPr/>
                  <p:nvPr/>
                </p:nvSpPr>
                <p:spPr>
                  <a:xfrm>
                    <a:off x="233082" y="4628585"/>
                    <a:ext cx="250701" cy="251012"/>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a:extLst>
                      <a:ext uri="{FF2B5EF4-FFF2-40B4-BE49-F238E27FC236}">
                        <a16:creationId xmlns:a16="http://schemas.microsoft.com/office/drawing/2014/main" id="{C7872618-A61C-4188-A6AE-495DDD75DED8}"/>
                      </a:ext>
                    </a:extLst>
                  </p:cNvPr>
                  <p:cNvSpPr txBox="1"/>
                  <p:nvPr/>
                </p:nvSpPr>
                <p:spPr>
                  <a:xfrm>
                    <a:off x="483783" y="4646369"/>
                    <a:ext cx="1326466" cy="215444"/>
                  </a:xfrm>
                  <a:prstGeom prst="rect">
                    <a:avLst/>
                  </a:prstGeom>
                  <a:noFill/>
                </p:spPr>
                <p:txBody>
                  <a:bodyPr wrap="square" rtlCol="0">
                    <a:spAutoFit/>
                  </a:bodyPr>
                  <a:lstStyle/>
                  <a:p>
                    <a:r>
                      <a:rPr lang="en-GB" sz="800"/>
                      <a:t>Currently working on</a:t>
                    </a:r>
                  </a:p>
                </p:txBody>
              </p:sp>
            </p:grpSp>
            <p:sp>
              <p:nvSpPr>
                <p:cNvPr id="32" name="TextBox 31">
                  <a:extLst>
                    <a:ext uri="{FF2B5EF4-FFF2-40B4-BE49-F238E27FC236}">
                      <a16:creationId xmlns:a16="http://schemas.microsoft.com/office/drawing/2014/main" id="{7A7CF289-0E78-44FC-A71B-D69591072859}"/>
                    </a:ext>
                  </a:extLst>
                </p:cNvPr>
                <p:cNvSpPr txBox="1"/>
                <p:nvPr/>
              </p:nvSpPr>
              <p:spPr>
                <a:xfrm>
                  <a:off x="0" y="4426024"/>
                  <a:ext cx="806823" cy="230832"/>
                </a:xfrm>
                <a:prstGeom prst="rect">
                  <a:avLst/>
                </a:prstGeom>
                <a:noFill/>
              </p:spPr>
              <p:txBody>
                <a:bodyPr wrap="square" rtlCol="0">
                  <a:spAutoFit/>
                </a:bodyPr>
                <a:lstStyle/>
                <a:p>
                  <a:r>
                    <a:rPr lang="en-GB" sz="900" b="1"/>
                    <a:t>Key:</a:t>
                  </a:r>
                </a:p>
              </p:txBody>
            </p:sp>
          </p:grpSp>
          <p:sp>
            <p:nvSpPr>
              <p:cNvPr id="29" name="Rectangle 28">
                <a:extLst>
                  <a:ext uri="{FF2B5EF4-FFF2-40B4-BE49-F238E27FC236}">
                    <a16:creationId xmlns:a16="http://schemas.microsoft.com/office/drawing/2014/main" id="{1C25515B-E849-457E-AA5A-BFED9981E11E}"/>
                  </a:ext>
                </a:extLst>
              </p:cNvPr>
              <p:cNvSpPr/>
              <p:nvPr/>
            </p:nvSpPr>
            <p:spPr>
              <a:xfrm>
                <a:off x="1518318" y="4674925"/>
                <a:ext cx="250701" cy="251012"/>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0A895E6F-6D7F-4C57-99A4-32AC35649579}"/>
                  </a:ext>
                </a:extLst>
              </p:cNvPr>
              <p:cNvSpPr txBox="1"/>
              <p:nvPr/>
            </p:nvSpPr>
            <p:spPr>
              <a:xfrm>
                <a:off x="1769019" y="4690440"/>
                <a:ext cx="644993" cy="217713"/>
              </a:xfrm>
              <a:prstGeom prst="rect">
                <a:avLst/>
              </a:prstGeom>
              <a:noFill/>
            </p:spPr>
            <p:txBody>
              <a:bodyPr wrap="square" rtlCol="0">
                <a:spAutoFit/>
              </a:bodyPr>
              <a:lstStyle/>
              <a:p>
                <a:r>
                  <a:rPr lang="en-GB" sz="800"/>
                  <a:t>Upcoming</a:t>
                </a:r>
              </a:p>
            </p:txBody>
          </p:sp>
        </p:grpSp>
        <p:sp>
          <p:nvSpPr>
            <p:cNvPr id="26" name="Rectangle 25">
              <a:extLst>
                <a:ext uri="{FF2B5EF4-FFF2-40B4-BE49-F238E27FC236}">
                  <a16:creationId xmlns:a16="http://schemas.microsoft.com/office/drawing/2014/main" id="{400F69E2-2D79-432C-8EE3-6C2A27D00071}"/>
                </a:ext>
              </a:extLst>
            </p:cNvPr>
            <p:cNvSpPr/>
            <p:nvPr/>
          </p:nvSpPr>
          <p:spPr>
            <a:xfrm>
              <a:off x="2614735" y="4705628"/>
              <a:ext cx="250701" cy="251012"/>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D993DC1D-1BB4-4CF6-A7E6-1B6AE8674BAE}"/>
                </a:ext>
              </a:extLst>
            </p:cNvPr>
            <p:cNvSpPr txBox="1"/>
            <p:nvPr/>
          </p:nvSpPr>
          <p:spPr>
            <a:xfrm>
              <a:off x="2914787" y="4723412"/>
              <a:ext cx="674617" cy="215444"/>
            </a:xfrm>
            <a:prstGeom prst="rect">
              <a:avLst/>
            </a:prstGeom>
            <a:noFill/>
          </p:spPr>
          <p:txBody>
            <a:bodyPr wrap="square" rtlCol="0">
              <a:spAutoFit/>
            </a:bodyPr>
            <a:lstStyle/>
            <a:p>
              <a:r>
                <a:rPr lang="en-GB" sz="800"/>
                <a:t>Monitoring</a:t>
              </a:r>
            </a:p>
          </p:txBody>
        </p:sp>
      </p:grpSp>
      <p:sp>
        <p:nvSpPr>
          <p:cNvPr id="16" name="TextBox 15">
            <a:extLst>
              <a:ext uri="{FF2B5EF4-FFF2-40B4-BE49-F238E27FC236}">
                <a16:creationId xmlns:a16="http://schemas.microsoft.com/office/drawing/2014/main" id="{0CD6CE24-004D-4E99-9D6D-DA6B385D2D4E}"/>
              </a:ext>
            </a:extLst>
          </p:cNvPr>
          <p:cNvSpPr txBox="1"/>
          <p:nvPr/>
        </p:nvSpPr>
        <p:spPr>
          <a:xfrm>
            <a:off x="3496170" y="222622"/>
            <a:ext cx="2151657" cy="400110"/>
          </a:xfrm>
          <a:prstGeom prst="rect">
            <a:avLst/>
          </a:prstGeom>
          <a:noFill/>
        </p:spPr>
        <p:txBody>
          <a:bodyPr wrap="square">
            <a:spAutoFit/>
          </a:bodyPr>
          <a:lstStyle/>
          <a:p>
            <a:r>
              <a:rPr lang="en-GB" sz="2000" b="1">
                <a:solidFill>
                  <a:srgbClr val="3E5AA8"/>
                </a:solidFill>
                <a:latin typeface="Arial" panose="020B0604020202020204" pitchFamily="34" charset="0"/>
                <a:ea typeface="+mj-ea"/>
                <a:cs typeface="Arial" panose="020B0604020202020204" pitchFamily="34" charset="0"/>
              </a:rPr>
              <a:t>REC IA Demand</a:t>
            </a:r>
          </a:p>
        </p:txBody>
      </p:sp>
    </p:spTree>
    <p:extLst>
      <p:ext uri="{BB962C8B-B14F-4D97-AF65-F5344CB8AC3E}">
        <p14:creationId xmlns:p14="http://schemas.microsoft.com/office/powerpoint/2010/main" val="3394815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D90A9F99-EAE0-4DB3-8068-A81A9195DE2B}"/>
              </a:ext>
            </a:extLst>
          </p:cNvPr>
          <p:cNvSpPr txBox="1"/>
          <p:nvPr/>
        </p:nvSpPr>
        <p:spPr>
          <a:xfrm>
            <a:off x="2614735" y="231452"/>
            <a:ext cx="3492574" cy="400110"/>
          </a:xfrm>
          <a:prstGeom prst="rect">
            <a:avLst/>
          </a:prstGeom>
          <a:noFill/>
        </p:spPr>
        <p:txBody>
          <a:bodyPr wrap="square">
            <a:spAutoFit/>
          </a:bodyPr>
          <a:lstStyle/>
          <a:p>
            <a:r>
              <a:rPr kumimoji="0" lang="en-GB" sz="2000" b="1" i="0" u="none" strike="noStrike" kern="1200" cap="none" spc="0" normalizeH="0" baseline="0" noProof="0">
                <a:ln>
                  <a:noFill/>
                </a:ln>
                <a:solidFill>
                  <a:srgbClr val="3E5AA8"/>
                </a:solidFill>
                <a:effectLst/>
                <a:uLnTx/>
                <a:uFillTx/>
                <a:latin typeface="Arial" panose="020B0604020202020204" pitchFamily="34" charset="0"/>
                <a:ea typeface="+mj-ea"/>
                <a:cs typeface="Arial" panose="020B0604020202020204" pitchFamily="34" charset="0"/>
              </a:rPr>
              <a:t>REC R</a:t>
            </a:r>
            <a:r>
              <a:rPr lang="en-GB" sz="2000" b="1">
                <a:solidFill>
                  <a:srgbClr val="3E5AA8"/>
                </a:solidFill>
                <a:latin typeface="Arial" panose="020B0604020202020204" pitchFamily="34" charset="0"/>
                <a:ea typeface="+mj-ea"/>
                <a:cs typeface="Arial" panose="020B0604020202020204" pitchFamily="34" charset="0"/>
              </a:rPr>
              <a:t>elated XRN Changes</a:t>
            </a:r>
            <a:endParaRPr lang="en-GB" sz="2000"/>
          </a:p>
        </p:txBody>
      </p:sp>
      <p:graphicFrame>
        <p:nvGraphicFramePr>
          <p:cNvPr id="24" name="Table 4">
            <a:extLst>
              <a:ext uri="{FF2B5EF4-FFF2-40B4-BE49-F238E27FC236}">
                <a16:creationId xmlns:a16="http://schemas.microsoft.com/office/drawing/2014/main" id="{2421B425-12E0-4870-9755-D655F82DD0DF}"/>
              </a:ext>
            </a:extLst>
          </p:cNvPr>
          <p:cNvGraphicFramePr>
            <a:graphicFrameLocks noGrp="1"/>
          </p:cNvGraphicFramePr>
          <p:nvPr>
            <p:extLst>
              <p:ext uri="{D42A27DB-BD31-4B8C-83A1-F6EECF244321}">
                <p14:modId xmlns:p14="http://schemas.microsoft.com/office/powerpoint/2010/main" val="532904469"/>
              </p:ext>
            </p:extLst>
          </p:nvPr>
        </p:nvGraphicFramePr>
        <p:xfrm>
          <a:off x="111420" y="930223"/>
          <a:ext cx="8921159" cy="1432560"/>
        </p:xfrm>
        <a:graphic>
          <a:graphicData uri="http://schemas.openxmlformats.org/drawingml/2006/table">
            <a:tbl>
              <a:tblPr firstRow="1" bandRow="1">
                <a:tableStyleId>{5C22544A-7EE6-4342-B048-85BDC9FD1C3A}</a:tableStyleId>
              </a:tblPr>
              <a:tblGrid>
                <a:gridCol w="1887604">
                  <a:extLst>
                    <a:ext uri="{9D8B030D-6E8A-4147-A177-3AD203B41FA5}">
                      <a16:colId xmlns:a16="http://schemas.microsoft.com/office/drawing/2014/main" val="2162668323"/>
                    </a:ext>
                  </a:extLst>
                </a:gridCol>
                <a:gridCol w="612443">
                  <a:extLst>
                    <a:ext uri="{9D8B030D-6E8A-4147-A177-3AD203B41FA5}">
                      <a16:colId xmlns:a16="http://schemas.microsoft.com/office/drawing/2014/main" val="3779861357"/>
                    </a:ext>
                  </a:extLst>
                </a:gridCol>
                <a:gridCol w="885862">
                  <a:extLst>
                    <a:ext uri="{9D8B030D-6E8A-4147-A177-3AD203B41FA5}">
                      <a16:colId xmlns:a16="http://schemas.microsoft.com/office/drawing/2014/main" val="2574131077"/>
                    </a:ext>
                  </a:extLst>
                </a:gridCol>
                <a:gridCol w="812388">
                  <a:extLst>
                    <a:ext uri="{9D8B030D-6E8A-4147-A177-3AD203B41FA5}">
                      <a16:colId xmlns:a16="http://schemas.microsoft.com/office/drawing/2014/main" val="1331661363"/>
                    </a:ext>
                  </a:extLst>
                </a:gridCol>
                <a:gridCol w="1225466">
                  <a:extLst>
                    <a:ext uri="{9D8B030D-6E8A-4147-A177-3AD203B41FA5}">
                      <a16:colId xmlns:a16="http://schemas.microsoft.com/office/drawing/2014/main" val="3255583653"/>
                    </a:ext>
                  </a:extLst>
                </a:gridCol>
                <a:gridCol w="1748697">
                  <a:extLst>
                    <a:ext uri="{9D8B030D-6E8A-4147-A177-3AD203B41FA5}">
                      <a16:colId xmlns:a16="http://schemas.microsoft.com/office/drawing/2014/main" val="1493277682"/>
                    </a:ext>
                  </a:extLst>
                </a:gridCol>
                <a:gridCol w="991389">
                  <a:extLst>
                    <a:ext uri="{9D8B030D-6E8A-4147-A177-3AD203B41FA5}">
                      <a16:colId xmlns:a16="http://schemas.microsoft.com/office/drawing/2014/main" val="2058559583"/>
                    </a:ext>
                  </a:extLst>
                </a:gridCol>
                <a:gridCol w="757310">
                  <a:extLst>
                    <a:ext uri="{9D8B030D-6E8A-4147-A177-3AD203B41FA5}">
                      <a16:colId xmlns:a16="http://schemas.microsoft.com/office/drawing/2014/main" val="1065136424"/>
                    </a:ext>
                  </a:extLst>
                </a:gridCol>
              </a:tblGrid>
              <a:tr h="364043">
                <a:tc>
                  <a:txBody>
                    <a:bodyPr/>
                    <a:lstStyle/>
                    <a:p>
                      <a:pPr algn="ctr"/>
                      <a:r>
                        <a:rPr lang="en-GB" sz="950"/>
                        <a:t>Description</a:t>
                      </a:r>
                    </a:p>
                  </a:txBody>
                  <a:tcPr/>
                </a:tc>
                <a:tc>
                  <a:txBody>
                    <a:bodyPr/>
                    <a:lstStyle/>
                    <a:p>
                      <a:pPr algn="ctr"/>
                      <a:r>
                        <a:rPr lang="en-GB" sz="950"/>
                        <a:t>XRN</a:t>
                      </a:r>
                    </a:p>
                  </a:txBody>
                  <a:tcPr/>
                </a:tc>
                <a:tc>
                  <a:txBody>
                    <a:bodyPr/>
                    <a:lstStyle/>
                    <a:p>
                      <a:pPr algn="ctr"/>
                      <a:r>
                        <a:rPr lang="en-GB" sz="950"/>
                        <a:t>Proposer</a:t>
                      </a:r>
                    </a:p>
                  </a:txBody>
                  <a:tcPr/>
                </a:tc>
                <a:tc>
                  <a:txBody>
                    <a:bodyPr/>
                    <a:lstStyle/>
                    <a:p>
                      <a:pPr algn="ctr"/>
                      <a:r>
                        <a:rPr lang="en-GB" sz="950"/>
                        <a:t>Impact/</a:t>
                      </a:r>
                    </a:p>
                    <a:p>
                      <a:pPr algn="ctr"/>
                      <a:r>
                        <a:rPr lang="en-GB" sz="950"/>
                        <a:t>Funding</a:t>
                      </a:r>
                    </a:p>
                  </a:txBody>
                  <a:tcPr/>
                </a:tc>
                <a:tc>
                  <a:txBody>
                    <a:bodyPr/>
                    <a:lstStyle/>
                    <a:p>
                      <a:pPr algn="ctr"/>
                      <a:r>
                        <a:rPr lang="en-GB" sz="950"/>
                        <a:t>Status</a:t>
                      </a:r>
                    </a:p>
                  </a:txBody>
                  <a:tcPr/>
                </a:tc>
                <a:tc>
                  <a:txBody>
                    <a:bodyPr/>
                    <a:lstStyle/>
                    <a:p>
                      <a:pPr marL="0" algn="ctr" defTabSz="914400" rtl="0" eaLnBrk="1" latinLnBrk="0" hangingPunct="1"/>
                      <a:r>
                        <a:rPr lang="en-GB" sz="950" b="1" kern="1200">
                          <a:solidFill>
                            <a:schemeClr val="lt1"/>
                          </a:solidFill>
                          <a:latin typeface="+mn-lt"/>
                          <a:ea typeface="+mn-ea"/>
                          <a:cs typeface="+mn-cs"/>
                        </a:rPr>
                        <a:t>Next Action date</a:t>
                      </a:r>
                    </a:p>
                  </a:txBody>
                  <a:tcPr/>
                </a:tc>
                <a:tc>
                  <a:txBody>
                    <a:bodyPr/>
                    <a:lstStyle/>
                    <a:p>
                      <a:pPr marL="0" algn="ctr" defTabSz="914400" rtl="0" eaLnBrk="1" latinLnBrk="0" hangingPunct="1"/>
                      <a:r>
                        <a:rPr lang="en-GB" sz="950" b="1" kern="1200">
                          <a:solidFill>
                            <a:schemeClr val="lt1"/>
                          </a:solidFill>
                          <a:latin typeface="+mn-lt"/>
                          <a:ea typeface="+mn-ea"/>
                          <a:cs typeface="+mn-cs"/>
                        </a:rPr>
                        <a:t>Release Type</a:t>
                      </a:r>
                    </a:p>
                  </a:txBody>
                  <a:tcPr/>
                </a:tc>
                <a:tc>
                  <a:txBody>
                    <a:bodyPr/>
                    <a:lstStyle/>
                    <a:p>
                      <a:pPr marL="0" algn="ctr" defTabSz="914400" rtl="0" eaLnBrk="1" latinLnBrk="0" hangingPunct="1"/>
                      <a:r>
                        <a:rPr lang="en-GB" sz="950" b="1" kern="1200">
                          <a:solidFill>
                            <a:schemeClr val="lt1"/>
                          </a:solidFill>
                          <a:latin typeface="+mn-lt"/>
                          <a:ea typeface="+mn-ea"/>
                          <a:cs typeface="+mn-cs"/>
                        </a:rPr>
                        <a:t>Priority</a:t>
                      </a:r>
                    </a:p>
                  </a:txBody>
                  <a:tcPr/>
                </a:tc>
                <a:extLst>
                  <a:ext uri="{0D108BD9-81ED-4DB2-BD59-A6C34878D82A}">
                    <a16:rowId xmlns:a16="http://schemas.microsoft.com/office/drawing/2014/main" val="135677372"/>
                  </a:ext>
                </a:extLst>
              </a:tr>
              <a:tr h="524640">
                <a:tc>
                  <a:txBody>
                    <a:bodyPr/>
                    <a:lstStyle/>
                    <a:p>
                      <a:pPr marL="0" algn="l" defTabSz="914400" rtl="0" eaLnBrk="1" latinLnBrk="0" hangingPunct="1"/>
                      <a:r>
                        <a:rPr lang="en-US" sz="950" kern="1200">
                          <a:solidFill>
                            <a:schemeClr val="dk1"/>
                          </a:solidFill>
                          <a:latin typeface="+mn-lt"/>
                          <a:ea typeface="+mn-ea"/>
                          <a:cs typeface="+mn-cs"/>
                        </a:rPr>
                        <a:t>Processing of CSS Switch Requests Received in ‘Time Period 5</a:t>
                      </a:r>
                      <a:endParaRPr lang="en-GB" sz="950" kern="1200">
                        <a:solidFill>
                          <a:schemeClr val="dk1"/>
                        </a:solidFill>
                        <a:latin typeface="+mn-lt"/>
                        <a:ea typeface="+mn-ea"/>
                        <a:cs typeface="+mn-cs"/>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noProof="0">
                          <a:ln>
                            <a:noFill/>
                          </a:ln>
                          <a:solidFill>
                            <a:prstClr val="black"/>
                          </a:solidFill>
                          <a:effectLst/>
                          <a:uLnTx/>
                          <a:uFillTx/>
                          <a:latin typeface="+mn-lt"/>
                          <a:ea typeface="+mn-ea"/>
                          <a:cs typeface="+mn-cs"/>
                          <a:hlinkClick r:id="rId3"/>
                        </a:rPr>
                        <a:t>XRN 5535A</a:t>
                      </a:r>
                      <a:endParaRPr kumimoji="0" lang="en-GB" sz="950" b="0" i="0" u="none" strike="noStrike" kern="1200" cap="none" spc="0" normalizeH="0" baseline="0" noProof="0">
                        <a:ln>
                          <a:noFill/>
                        </a:ln>
                        <a:solidFill>
                          <a:prstClr val="black"/>
                        </a:solidFill>
                        <a:effectLst/>
                        <a:uLnTx/>
                        <a:uFillTx/>
                        <a:latin typeface="+mn-lt"/>
                        <a:ea typeface="+mn-ea"/>
                        <a:cs typeface="+mn-cs"/>
                      </a:endParaRPr>
                    </a:p>
                  </a:txBody>
                  <a:tcPr>
                    <a:solidFill>
                      <a:schemeClr val="accent1">
                        <a:lumMod val="20000"/>
                        <a:lumOff val="80000"/>
                      </a:schemeClr>
                    </a:solidFill>
                  </a:tcPr>
                </a:tc>
                <a:tc>
                  <a:txBody>
                    <a:bodyPr/>
                    <a:lstStyle/>
                    <a:p>
                      <a:r>
                        <a:rPr lang="en-GB" sz="950" b="0" kern="1200">
                          <a:solidFill>
                            <a:schemeClr val="dk1"/>
                          </a:solidFill>
                          <a:latin typeface="+mn-lt"/>
                          <a:ea typeface="+mn-ea"/>
                          <a:cs typeface="+mn-cs"/>
                        </a:rPr>
                        <a:t>Xoserve</a:t>
                      </a:r>
                    </a:p>
                  </a:txBody>
                  <a:tcPr>
                    <a:solidFill>
                      <a:schemeClr val="accent1">
                        <a:lumMod val="20000"/>
                        <a:lumOff val="80000"/>
                      </a:schemeClr>
                    </a:solidFill>
                  </a:tcPr>
                </a:tc>
                <a:tc>
                  <a:txBody>
                    <a:bodyPr/>
                    <a:lstStyle/>
                    <a:p>
                      <a:r>
                        <a:rPr lang="en-GB" sz="950" b="0" kern="1200">
                          <a:solidFill>
                            <a:schemeClr val="tx1"/>
                          </a:solidFill>
                          <a:latin typeface="+mn-lt"/>
                          <a:ea typeface="+mn-ea"/>
                          <a:cs typeface="+mn-cs"/>
                        </a:rPr>
                        <a:t>GRDS</a:t>
                      </a:r>
                    </a:p>
                  </a:txBody>
                  <a:tcPr>
                    <a:solidFill>
                      <a:schemeClr val="accent1">
                        <a:lumMod val="20000"/>
                        <a:lumOff val="80000"/>
                      </a:schemeClr>
                    </a:solidFill>
                  </a:tcPr>
                </a:tc>
                <a:tc>
                  <a:txBody>
                    <a:bodyPr/>
                    <a:lstStyle/>
                    <a:p>
                      <a:r>
                        <a:rPr lang="en-GB" sz="950" kern="1200">
                          <a:solidFill>
                            <a:schemeClr val="dk1"/>
                          </a:solidFill>
                          <a:latin typeface="+mn-lt"/>
                          <a:ea typeface="+mn-ea"/>
                          <a:cs typeface="+mn-cs"/>
                        </a:rPr>
                        <a:t>In Delivery</a:t>
                      </a:r>
                    </a:p>
                  </a:txBody>
                  <a:tcPr>
                    <a:solidFill>
                      <a:schemeClr val="accent1">
                        <a:lumMod val="20000"/>
                        <a:lumOff val="80000"/>
                      </a:schemeClr>
                    </a:solidFill>
                  </a:tcPr>
                </a:tc>
                <a:tc>
                  <a:txBody>
                    <a:bodyPr/>
                    <a:lstStyle/>
                    <a:p>
                      <a:r>
                        <a:rPr lang="en-GB" sz="950" kern="1200">
                          <a:solidFill>
                            <a:schemeClr val="tx1"/>
                          </a:solidFill>
                          <a:latin typeface="+mn-lt"/>
                          <a:ea typeface="+mn-ea"/>
                          <a:cs typeface="+mn-cs"/>
                        </a:rPr>
                        <a:t>13/03/2023 – Detailed Design Change Pack for approval</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a:ln>
                            <a:noFill/>
                          </a:ln>
                          <a:solidFill>
                            <a:prstClr val="black"/>
                          </a:solidFill>
                          <a:effectLst/>
                          <a:uLnTx/>
                          <a:uFillTx/>
                          <a:latin typeface="+mn-lt"/>
                          <a:ea typeface="+mn-ea"/>
                          <a:cs typeface="+mn-cs"/>
                        </a:rPr>
                        <a:t>TBC</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a:ln>
                            <a:noFill/>
                          </a:ln>
                          <a:solidFill>
                            <a:schemeClr val="tx1"/>
                          </a:solidFill>
                          <a:effectLst/>
                          <a:uLnTx/>
                          <a:uFillTx/>
                          <a:latin typeface="+mn-lt"/>
                          <a:ea typeface="+mn-ea"/>
                          <a:cs typeface="+mn-cs"/>
                        </a:rPr>
                        <a:t>High</a:t>
                      </a:r>
                    </a:p>
                  </a:txBody>
                  <a:tcPr>
                    <a:solidFill>
                      <a:schemeClr val="accent1">
                        <a:lumMod val="20000"/>
                        <a:lumOff val="80000"/>
                      </a:schemeClr>
                    </a:solidFill>
                  </a:tcPr>
                </a:tc>
                <a:extLst>
                  <a:ext uri="{0D108BD9-81ED-4DB2-BD59-A6C34878D82A}">
                    <a16:rowId xmlns:a16="http://schemas.microsoft.com/office/drawing/2014/main" val="4164702590"/>
                  </a:ext>
                </a:extLst>
              </a:tr>
              <a:tr h="524640">
                <a:tc>
                  <a:txBody>
                    <a:bodyPr/>
                    <a:lstStyle/>
                    <a:p>
                      <a:pPr marL="0" algn="l" defTabSz="914400" rtl="0" eaLnBrk="1" latinLnBrk="0" hangingPunct="1"/>
                      <a:r>
                        <a:rPr lang="en-US" sz="950" kern="1200">
                          <a:solidFill>
                            <a:schemeClr val="dk1"/>
                          </a:solidFill>
                          <a:latin typeface="+mn-lt"/>
                          <a:ea typeface="+mn-ea"/>
                          <a:cs typeface="+mn-cs"/>
                        </a:rPr>
                        <a:t>Resolution of Address Interactions between DCC and CDSP</a:t>
                      </a:r>
                      <a:endParaRPr lang="en-GB" sz="950" kern="1200">
                        <a:solidFill>
                          <a:schemeClr val="dk1"/>
                        </a:solidFill>
                        <a:latin typeface="+mn-lt"/>
                        <a:ea typeface="+mn-ea"/>
                        <a:cs typeface="+mn-cs"/>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noProof="0">
                          <a:ln>
                            <a:noFill/>
                          </a:ln>
                          <a:solidFill>
                            <a:prstClr val="black"/>
                          </a:solidFill>
                          <a:effectLst/>
                          <a:uLnTx/>
                          <a:uFillTx/>
                          <a:latin typeface="+mn-lt"/>
                          <a:ea typeface="+mn-ea"/>
                          <a:cs typeface="+mn-cs"/>
                          <a:hlinkClick r:id="rId4"/>
                        </a:rPr>
                        <a:t>XRN 5546</a:t>
                      </a:r>
                      <a:endParaRPr kumimoji="0" lang="en-GB" sz="950" b="0" i="0" u="none" strike="noStrike" kern="1200" cap="none" spc="0" normalizeH="0" baseline="0" noProof="0">
                        <a:ln>
                          <a:noFill/>
                        </a:ln>
                        <a:solidFill>
                          <a:prstClr val="black"/>
                        </a:solidFill>
                        <a:effectLst/>
                        <a:uLnTx/>
                        <a:uFillTx/>
                        <a:latin typeface="+mn-lt"/>
                        <a:ea typeface="+mn-ea"/>
                        <a:cs typeface="+mn-cs"/>
                      </a:endParaRPr>
                    </a:p>
                  </a:txBody>
                  <a:tcPr>
                    <a:solidFill>
                      <a:schemeClr val="accent1">
                        <a:lumMod val="20000"/>
                        <a:lumOff val="80000"/>
                      </a:schemeClr>
                    </a:solidFill>
                  </a:tcPr>
                </a:tc>
                <a:tc>
                  <a:txBody>
                    <a:bodyPr/>
                    <a:lstStyle/>
                    <a:p>
                      <a:r>
                        <a:rPr lang="en-US" sz="950" b="0" kern="1200">
                          <a:solidFill>
                            <a:schemeClr val="dk1"/>
                          </a:solidFill>
                          <a:latin typeface="+mn-lt"/>
                          <a:ea typeface="+mn-ea"/>
                          <a:cs typeface="+mn-cs"/>
                        </a:rPr>
                        <a:t>Xoserve</a:t>
                      </a:r>
                    </a:p>
                  </a:txBody>
                  <a:tcPr>
                    <a:solidFill>
                      <a:schemeClr val="accent1">
                        <a:lumMod val="20000"/>
                        <a:lumOff val="80000"/>
                      </a:schemeClr>
                    </a:solidFill>
                  </a:tcPr>
                </a:tc>
                <a:tc>
                  <a:txBody>
                    <a:bodyPr/>
                    <a:lstStyle/>
                    <a:p>
                      <a:r>
                        <a:rPr lang="en-GB" sz="950" b="0" kern="1200">
                          <a:solidFill>
                            <a:schemeClr val="tx1"/>
                          </a:solidFill>
                          <a:latin typeface="+mn-lt"/>
                          <a:ea typeface="+mn-ea"/>
                          <a:cs typeface="+mn-cs"/>
                        </a:rPr>
                        <a:t>GRDS</a:t>
                      </a:r>
                    </a:p>
                  </a:txBody>
                  <a:tcPr>
                    <a:solidFill>
                      <a:schemeClr val="accent1">
                        <a:lumMod val="20000"/>
                        <a:lumOff val="80000"/>
                      </a:schemeClr>
                    </a:solidFill>
                  </a:tcPr>
                </a:tc>
                <a:tc>
                  <a:txBody>
                    <a:bodyPr/>
                    <a:lstStyle/>
                    <a:p>
                      <a:r>
                        <a:rPr lang="en-GB" sz="950" kern="1200">
                          <a:solidFill>
                            <a:schemeClr val="dk1"/>
                          </a:solidFill>
                          <a:latin typeface="+mn-lt"/>
                          <a:ea typeface="+mn-ea"/>
                          <a:cs typeface="+mn-cs"/>
                        </a:rPr>
                        <a:t>Under development</a:t>
                      </a:r>
                    </a:p>
                  </a:txBody>
                  <a:tcPr>
                    <a:solidFill>
                      <a:schemeClr val="accent1">
                        <a:lumMod val="20000"/>
                        <a:lumOff val="80000"/>
                      </a:schemeClr>
                    </a:solidFill>
                  </a:tcPr>
                </a:tc>
                <a:tc>
                  <a:txBody>
                    <a:bodyPr/>
                    <a:lstStyle/>
                    <a:p>
                      <a:r>
                        <a:rPr lang="en-GB" sz="950" kern="1200">
                          <a:solidFill>
                            <a:schemeClr val="dk1"/>
                          </a:solidFill>
                          <a:latin typeface="+mn-lt"/>
                          <a:ea typeface="+mn-ea"/>
                          <a:cs typeface="+mn-cs"/>
                        </a:rPr>
                        <a:t>Regular conversations with DCC as work is ongoing </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a:ln>
                            <a:noFill/>
                          </a:ln>
                          <a:solidFill>
                            <a:prstClr val="black"/>
                          </a:solidFill>
                          <a:effectLst/>
                          <a:uLnTx/>
                          <a:uFillTx/>
                          <a:latin typeface="+mn-lt"/>
                          <a:ea typeface="+mn-ea"/>
                          <a:cs typeface="+mn-cs"/>
                        </a:rPr>
                        <a:t>TBC</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a:ln>
                            <a:noFill/>
                          </a:ln>
                          <a:solidFill>
                            <a:schemeClr val="tx1"/>
                          </a:solidFill>
                          <a:effectLst/>
                          <a:uLnTx/>
                          <a:uFillTx/>
                          <a:latin typeface="+mn-lt"/>
                          <a:ea typeface="+mn-ea"/>
                          <a:cs typeface="+mn-cs"/>
                        </a:rPr>
                        <a:t>Medium</a:t>
                      </a:r>
                    </a:p>
                  </a:txBody>
                  <a:tcPr>
                    <a:solidFill>
                      <a:schemeClr val="accent1">
                        <a:lumMod val="20000"/>
                        <a:lumOff val="80000"/>
                      </a:schemeClr>
                    </a:solidFill>
                  </a:tcPr>
                </a:tc>
                <a:extLst>
                  <a:ext uri="{0D108BD9-81ED-4DB2-BD59-A6C34878D82A}">
                    <a16:rowId xmlns:a16="http://schemas.microsoft.com/office/drawing/2014/main" val="3792875445"/>
                  </a:ext>
                </a:extLst>
              </a:tr>
            </a:tbl>
          </a:graphicData>
        </a:graphic>
      </p:graphicFrame>
      <p:grpSp>
        <p:nvGrpSpPr>
          <p:cNvPr id="22" name="Group 21">
            <a:extLst>
              <a:ext uri="{FF2B5EF4-FFF2-40B4-BE49-F238E27FC236}">
                <a16:creationId xmlns:a16="http://schemas.microsoft.com/office/drawing/2014/main" id="{169DB1F2-B906-40E7-9539-649BD69F6A78}"/>
              </a:ext>
            </a:extLst>
          </p:cNvPr>
          <p:cNvGrpSpPr/>
          <p:nvPr/>
        </p:nvGrpSpPr>
        <p:grpSpPr>
          <a:xfrm>
            <a:off x="188250" y="4331597"/>
            <a:ext cx="3401154" cy="475676"/>
            <a:chOff x="188250" y="4480964"/>
            <a:chExt cx="3401154" cy="475676"/>
          </a:xfrm>
        </p:grpSpPr>
        <p:grpSp>
          <p:nvGrpSpPr>
            <p:cNvPr id="25" name="Group 24">
              <a:extLst>
                <a:ext uri="{FF2B5EF4-FFF2-40B4-BE49-F238E27FC236}">
                  <a16:creationId xmlns:a16="http://schemas.microsoft.com/office/drawing/2014/main" id="{7AC3656E-A53A-4DBE-B205-C5F47EE504F4}"/>
                </a:ext>
              </a:extLst>
            </p:cNvPr>
            <p:cNvGrpSpPr/>
            <p:nvPr/>
          </p:nvGrpSpPr>
          <p:grpSpPr>
            <a:xfrm>
              <a:off x="188250" y="4480964"/>
              <a:ext cx="2347510" cy="475676"/>
              <a:chOff x="66502" y="4450261"/>
              <a:chExt cx="2347510" cy="475676"/>
            </a:xfrm>
          </p:grpSpPr>
          <p:grpSp>
            <p:nvGrpSpPr>
              <p:cNvPr id="28" name="Group 27">
                <a:extLst>
                  <a:ext uri="{FF2B5EF4-FFF2-40B4-BE49-F238E27FC236}">
                    <a16:creationId xmlns:a16="http://schemas.microsoft.com/office/drawing/2014/main" id="{BE0DAC09-7B24-4341-B432-B71DDCA51C65}"/>
                  </a:ext>
                </a:extLst>
              </p:cNvPr>
              <p:cNvGrpSpPr/>
              <p:nvPr/>
            </p:nvGrpSpPr>
            <p:grpSpPr>
              <a:xfrm>
                <a:off x="66502" y="4450261"/>
                <a:ext cx="1577167" cy="475676"/>
                <a:chOff x="0" y="4426024"/>
                <a:chExt cx="1577167" cy="475676"/>
              </a:xfrm>
            </p:grpSpPr>
            <p:grpSp>
              <p:nvGrpSpPr>
                <p:cNvPr id="31" name="Group 30">
                  <a:extLst>
                    <a:ext uri="{FF2B5EF4-FFF2-40B4-BE49-F238E27FC236}">
                      <a16:creationId xmlns:a16="http://schemas.microsoft.com/office/drawing/2014/main" id="{92833DCA-E9BA-4614-A711-4C5EC52ADE0B}"/>
                    </a:ext>
                  </a:extLst>
                </p:cNvPr>
                <p:cNvGrpSpPr/>
                <p:nvPr/>
              </p:nvGrpSpPr>
              <p:grpSpPr>
                <a:xfrm>
                  <a:off x="0" y="4650688"/>
                  <a:ext cx="1577167" cy="251012"/>
                  <a:chOff x="233082" y="4628585"/>
                  <a:chExt cx="1577167" cy="251012"/>
                </a:xfrm>
              </p:grpSpPr>
              <p:sp>
                <p:nvSpPr>
                  <p:cNvPr id="33" name="Rectangle 32">
                    <a:extLst>
                      <a:ext uri="{FF2B5EF4-FFF2-40B4-BE49-F238E27FC236}">
                        <a16:creationId xmlns:a16="http://schemas.microsoft.com/office/drawing/2014/main" id="{2E5E59F7-F5C0-4542-AEA4-1CA538CC0823}"/>
                      </a:ext>
                    </a:extLst>
                  </p:cNvPr>
                  <p:cNvSpPr/>
                  <p:nvPr/>
                </p:nvSpPr>
                <p:spPr>
                  <a:xfrm>
                    <a:off x="233082" y="4628585"/>
                    <a:ext cx="250701" cy="251012"/>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a:extLst>
                      <a:ext uri="{FF2B5EF4-FFF2-40B4-BE49-F238E27FC236}">
                        <a16:creationId xmlns:a16="http://schemas.microsoft.com/office/drawing/2014/main" id="{C7872618-A61C-4188-A6AE-495DDD75DED8}"/>
                      </a:ext>
                    </a:extLst>
                  </p:cNvPr>
                  <p:cNvSpPr txBox="1"/>
                  <p:nvPr/>
                </p:nvSpPr>
                <p:spPr>
                  <a:xfrm>
                    <a:off x="483783" y="4646369"/>
                    <a:ext cx="1326466" cy="215444"/>
                  </a:xfrm>
                  <a:prstGeom prst="rect">
                    <a:avLst/>
                  </a:prstGeom>
                  <a:noFill/>
                </p:spPr>
                <p:txBody>
                  <a:bodyPr wrap="square" rtlCol="0">
                    <a:spAutoFit/>
                  </a:bodyPr>
                  <a:lstStyle/>
                  <a:p>
                    <a:r>
                      <a:rPr lang="en-GB" sz="800"/>
                      <a:t>Currently working on</a:t>
                    </a:r>
                  </a:p>
                </p:txBody>
              </p:sp>
            </p:grpSp>
            <p:sp>
              <p:nvSpPr>
                <p:cNvPr id="32" name="TextBox 31">
                  <a:extLst>
                    <a:ext uri="{FF2B5EF4-FFF2-40B4-BE49-F238E27FC236}">
                      <a16:creationId xmlns:a16="http://schemas.microsoft.com/office/drawing/2014/main" id="{7A7CF289-0E78-44FC-A71B-D69591072859}"/>
                    </a:ext>
                  </a:extLst>
                </p:cNvPr>
                <p:cNvSpPr txBox="1"/>
                <p:nvPr/>
              </p:nvSpPr>
              <p:spPr>
                <a:xfrm>
                  <a:off x="0" y="4426024"/>
                  <a:ext cx="806823" cy="230832"/>
                </a:xfrm>
                <a:prstGeom prst="rect">
                  <a:avLst/>
                </a:prstGeom>
                <a:noFill/>
              </p:spPr>
              <p:txBody>
                <a:bodyPr wrap="square" rtlCol="0">
                  <a:spAutoFit/>
                </a:bodyPr>
                <a:lstStyle/>
                <a:p>
                  <a:r>
                    <a:rPr lang="en-GB" sz="900" b="1"/>
                    <a:t>Key:</a:t>
                  </a:r>
                </a:p>
              </p:txBody>
            </p:sp>
          </p:grpSp>
          <p:sp>
            <p:nvSpPr>
              <p:cNvPr id="29" name="Rectangle 28">
                <a:extLst>
                  <a:ext uri="{FF2B5EF4-FFF2-40B4-BE49-F238E27FC236}">
                    <a16:creationId xmlns:a16="http://schemas.microsoft.com/office/drawing/2014/main" id="{1C25515B-E849-457E-AA5A-BFED9981E11E}"/>
                  </a:ext>
                </a:extLst>
              </p:cNvPr>
              <p:cNvSpPr/>
              <p:nvPr/>
            </p:nvSpPr>
            <p:spPr>
              <a:xfrm>
                <a:off x="1518318" y="4674925"/>
                <a:ext cx="250701" cy="251012"/>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0A895E6F-6D7F-4C57-99A4-32AC35649579}"/>
                  </a:ext>
                </a:extLst>
              </p:cNvPr>
              <p:cNvSpPr txBox="1"/>
              <p:nvPr/>
            </p:nvSpPr>
            <p:spPr>
              <a:xfrm>
                <a:off x="1769019" y="4690440"/>
                <a:ext cx="644993" cy="217713"/>
              </a:xfrm>
              <a:prstGeom prst="rect">
                <a:avLst/>
              </a:prstGeom>
              <a:noFill/>
            </p:spPr>
            <p:txBody>
              <a:bodyPr wrap="square" rtlCol="0">
                <a:spAutoFit/>
              </a:bodyPr>
              <a:lstStyle/>
              <a:p>
                <a:r>
                  <a:rPr lang="en-GB" sz="800"/>
                  <a:t>Upcoming</a:t>
                </a:r>
              </a:p>
            </p:txBody>
          </p:sp>
        </p:grpSp>
        <p:sp>
          <p:nvSpPr>
            <p:cNvPr id="26" name="Rectangle 25">
              <a:extLst>
                <a:ext uri="{FF2B5EF4-FFF2-40B4-BE49-F238E27FC236}">
                  <a16:creationId xmlns:a16="http://schemas.microsoft.com/office/drawing/2014/main" id="{400F69E2-2D79-432C-8EE3-6C2A27D00071}"/>
                </a:ext>
              </a:extLst>
            </p:cNvPr>
            <p:cNvSpPr/>
            <p:nvPr/>
          </p:nvSpPr>
          <p:spPr>
            <a:xfrm>
              <a:off x="2614735" y="4705628"/>
              <a:ext cx="250701" cy="251012"/>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D993DC1D-1BB4-4CF6-A7E6-1B6AE8674BAE}"/>
                </a:ext>
              </a:extLst>
            </p:cNvPr>
            <p:cNvSpPr txBox="1"/>
            <p:nvPr/>
          </p:nvSpPr>
          <p:spPr>
            <a:xfrm>
              <a:off x="2914787" y="4723412"/>
              <a:ext cx="674617" cy="215444"/>
            </a:xfrm>
            <a:prstGeom prst="rect">
              <a:avLst/>
            </a:prstGeom>
            <a:noFill/>
          </p:spPr>
          <p:txBody>
            <a:bodyPr wrap="square" rtlCol="0">
              <a:spAutoFit/>
            </a:bodyPr>
            <a:lstStyle/>
            <a:p>
              <a:r>
                <a:rPr lang="en-GB" sz="800"/>
                <a:t>Monitoring</a:t>
              </a:r>
            </a:p>
          </p:txBody>
        </p:sp>
      </p:grpSp>
    </p:spTree>
    <p:extLst>
      <p:ext uri="{BB962C8B-B14F-4D97-AF65-F5344CB8AC3E}">
        <p14:creationId xmlns:p14="http://schemas.microsoft.com/office/powerpoint/2010/main" val="3712717630"/>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966AA5-3D01-4B81-BAE0-8020A2E16EFF}">
  <ds:schemaRefs>
    <ds:schemaRef ds:uri="103fba77-31dd-4780-83f9-c54f26c3a260"/>
    <ds:schemaRef ds:uri="11f1cc19-a6a2-4477-822b-8358f9edc37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3.xml><?xml version="1.0" encoding="utf-8"?>
<ds:datastoreItem xmlns:ds="http://schemas.openxmlformats.org/officeDocument/2006/customXml" ds:itemID="{02E68B23-E7F0-4F9D-8C18-794484C30A16}"/>
</file>

<file path=docProps/app.xml><?xml version="1.0" encoding="utf-8"?>
<Properties xmlns="http://schemas.openxmlformats.org/officeDocument/2006/extended-properties" xmlns:vt="http://schemas.openxmlformats.org/officeDocument/2006/docPropsVTypes">
  <TotalTime>28</TotalTime>
  <Words>2060</Words>
  <Application>Microsoft Office PowerPoint</Application>
  <PresentationFormat>On-screen Show (16:9)</PresentationFormat>
  <Paragraphs>365</Paragraphs>
  <Slides>12</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Calibri</vt:lpstr>
      <vt:lpstr>Office Theme</vt:lpstr>
      <vt:lpstr>Document</vt:lpstr>
      <vt:lpstr>REC Change</vt:lpstr>
      <vt:lpstr>Introduction</vt:lpstr>
      <vt:lpstr>Overview of In Progress REC Changes (high level)</vt:lpstr>
      <vt:lpstr>REC Change Pipeline – In progress</vt:lpstr>
      <vt:lpstr>PowerPoint Presentation</vt:lpstr>
      <vt:lpstr>PowerPoint Presentation</vt:lpstr>
      <vt:lpstr>PowerPoint Presentation</vt:lpstr>
      <vt:lpstr>PowerPoint Presentation</vt:lpstr>
      <vt:lpstr>PowerPoint Presentation</vt:lpstr>
      <vt:lpstr>(Gas) REC Change Pipeline - Under Prioritisation Review</vt:lpstr>
      <vt:lpstr>(Gas) REC Change Pipeline - Under Prioritisation Review</vt:lpstr>
      <vt:lpstr>For Information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Molly Haley1</cp:lastModifiedBy>
  <cp:revision>2</cp:revision>
  <dcterms:created xsi:type="dcterms:W3CDTF">2018-09-02T17:12:15Z</dcterms:created>
  <dcterms:modified xsi:type="dcterms:W3CDTF">2023-02-27T16:00:46Z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y fmtid="{D5CDD505-2E9C-101B-9397-08002B2CF9AE}" pid="4" name="MediaServiceImageTags">
    <vt:lpwstr/>
  </property>
</Properties>
</file>