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702" r:id="rId5"/>
    <p:sldId id="3701" r:id="rId6"/>
    <p:sldId id="3700" r:id="rId7"/>
    <p:sldId id="3698" r:id="rId8"/>
    <p:sldId id="351" r:id="rId9"/>
    <p:sldId id="313" r:id="rId10"/>
    <p:sldId id="2076137746" r:id="rId11"/>
    <p:sldId id="8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Orsler" initials="PO" lastIdx="15" clrIdx="0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91179-F497-4E3F-9104-420040BDC4AC}" v="2" dt="2023-02-28T17:07:16.895"/>
    <p1510:client id="{DB3DD0B6-FE9B-4C3F-BFE0-5C8D55C31B19}" v="29" dt="2023-02-28T16:39:40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BCE91179-F497-4E3F-9104-420040BDC4AC}"/>
    <pc:docChg chg="addSld delSld modSld">
      <pc:chgData name="Rachel Taggart" userId="4f8aad94-55b7-4ba6-8498-7cad127c11eb" providerId="ADAL" clId="{BCE91179-F497-4E3F-9104-420040BDC4AC}" dt="2023-02-28T17:07:22.876" v="3" actId="47"/>
      <pc:docMkLst>
        <pc:docMk/>
      </pc:docMkLst>
      <pc:sldChg chg="add">
        <pc:chgData name="Rachel Taggart" userId="4f8aad94-55b7-4ba6-8498-7cad127c11eb" providerId="ADAL" clId="{BCE91179-F497-4E3F-9104-420040BDC4AC}" dt="2023-02-28T17:07:16.891" v="2"/>
        <pc:sldMkLst>
          <pc:docMk/>
          <pc:sldMk cId="416191731" sldId="885"/>
        </pc:sldMkLst>
      </pc:sldChg>
      <pc:sldChg chg="add del">
        <pc:chgData name="Rachel Taggart" userId="4f8aad94-55b7-4ba6-8498-7cad127c11eb" providerId="ADAL" clId="{BCE91179-F497-4E3F-9104-420040BDC4AC}" dt="2023-02-28T17:07:22.876" v="3" actId="47"/>
        <pc:sldMkLst>
          <pc:docMk/>
          <pc:sldMk cId="887362078" sldId="3696"/>
        </pc:sldMkLst>
      </pc:sldChg>
      <pc:sldChg chg="add">
        <pc:chgData name="Rachel Taggart" userId="4f8aad94-55b7-4ba6-8498-7cad127c11eb" providerId="ADAL" clId="{BCE91179-F497-4E3F-9104-420040BDC4AC}" dt="2023-02-28T17:07:00.921" v="0"/>
        <pc:sldMkLst>
          <pc:docMk/>
          <pc:sldMk cId="2720033805" sldId="3702"/>
        </pc:sldMkLst>
      </pc:sldChg>
      <pc:sldChg chg="add">
        <pc:chgData name="Rachel Taggart" userId="4f8aad94-55b7-4ba6-8498-7cad127c11eb" providerId="ADAL" clId="{BCE91179-F497-4E3F-9104-420040BDC4AC}" dt="2023-02-28T17:07:16.891" v="2"/>
        <pc:sldMkLst>
          <pc:docMk/>
          <pc:sldMk cId="2135209838" sldId="20761377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0403E-7567-4E91-B858-2DF059F92B66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301BC-4C54-46B1-B321-D1603760C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3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D15C3A-2F39-4EA3-BA98-F5F2450E317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9073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D15C3A-2F39-4EA3-BA98-F5F2450E317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706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15C3A-2F39-4EA3-BA98-F5F2450E31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35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38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929933"/>
            <a:ext cx="10985501" cy="31848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4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9" y="1287497"/>
            <a:ext cx="10985503" cy="2324100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3" y="3611597"/>
            <a:ext cx="10985500" cy="952500"/>
          </a:xfrm>
          <a:prstGeom prst="rect">
            <a:avLst/>
          </a:prstGeom>
        </p:spPr>
        <p:txBody>
          <a:bodyPr/>
          <a:lstStyle>
            <a:lvl1pPr marL="0" indent="0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1pPr>
            <a:lvl2pPr marL="0" indent="228594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2pPr>
            <a:lvl3pPr marL="0" indent="457189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3pPr>
            <a:lvl4pPr marL="0" indent="685783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4pPr>
            <a:lvl5pPr marL="0" indent="914377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1219170">
              <a:defRPr/>
            </a:pPr>
            <a:fld id="{86CB4B4D-7CA3-9044-876B-883B54F8677D}" type="slidenum">
              <a:rPr lang="en-GB" sz="2400" smtClean="0">
                <a:solidFill>
                  <a:prstClr val="black"/>
                </a:solidFill>
              </a:rPr>
              <a:pPr defTabSz="1219170">
                <a:defRPr/>
              </a:pPr>
              <a:t>‹#›</a:t>
            </a:fld>
            <a:endParaRPr lang="en-GB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567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1219170">
              <a:defRPr/>
            </a:pPr>
            <a:fld id="{86CB4B4D-7CA3-9044-876B-883B54F8677D}" type="slidenum">
              <a:rPr lang="en-GB" sz="2400" smtClean="0">
                <a:solidFill>
                  <a:prstClr val="black"/>
                </a:solidFill>
              </a:rPr>
              <a:pPr defTabSz="1219170">
                <a:defRPr/>
              </a:pPr>
              <a:t>‹#›</a:t>
            </a:fld>
            <a:endParaRPr lang="en-GB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3029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4049" y="347325"/>
            <a:ext cx="6254751" cy="60529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3462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 panose="00000400000000000000" pitchFamily="2" charset="0"/>
                <a:ea typeface="+mj-ea"/>
                <a:cs typeface="Poppins Light" panose="00000400000000000000" pitchFamily="2" charset="0"/>
              </a:defRPr>
            </a:lvl1pPr>
          </a:lstStyle>
          <a:p>
            <a:pPr marL="16913" marR="6765" lvl="0" indent="0" algn="l" defTabSz="1217706" rtl="0" eaLnBrk="1" fontAlgn="auto" latinLnBrk="0" hangingPunct="1">
              <a:lnSpc>
                <a:spcPts val="3995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62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" y="1196556"/>
            <a:ext cx="11074400" cy="5175211"/>
          </a:xfrm>
          <a:prstGeom prst="rect">
            <a:avLst/>
          </a:prstGeom>
        </p:spPr>
        <p:txBody>
          <a:bodyPr/>
          <a:lstStyle>
            <a:lvl1pPr>
              <a:defRPr sz="1199">
                <a:solidFill>
                  <a:schemeClr val="accent1"/>
                </a:solidFill>
              </a:defRPr>
            </a:lvl1pPr>
            <a:lvl2pPr>
              <a:defRPr sz="1199">
                <a:solidFill>
                  <a:schemeClr val="accent1"/>
                </a:solidFill>
              </a:defRPr>
            </a:lvl2pPr>
            <a:lvl3pPr>
              <a:defRPr sz="1199">
                <a:solidFill>
                  <a:schemeClr val="accent1"/>
                </a:solidFill>
              </a:defRPr>
            </a:lvl3pPr>
            <a:lvl4pPr>
              <a:defRPr sz="1199">
                <a:solidFill>
                  <a:schemeClr val="accent1"/>
                </a:solidFill>
              </a:defRPr>
            </a:lvl4pPr>
            <a:lvl5pPr>
              <a:defRPr sz="11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61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472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03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64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32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1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769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2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5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6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228" y="2693988"/>
            <a:ext cx="11729544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sz="4133" dirty="0">
                <a:latin typeface="+mn-lt"/>
              </a:rPr>
              <a:t>June 23 Release</a:t>
            </a:r>
            <a:br>
              <a:rPr lang="en-GB" sz="4133" dirty="0">
                <a:latin typeface="+mn-lt"/>
              </a:rPr>
            </a:br>
            <a:br>
              <a:rPr lang="en-GB" sz="2700" dirty="0">
                <a:latin typeface="+mn-lt"/>
              </a:rPr>
            </a:br>
            <a:r>
              <a:rPr lang="en-GB" sz="3600" dirty="0">
                <a:latin typeface="+mn-lt"/>
              </a:rPr>
              <a:t>Scope Deferral </a:t>
            </a:r>
            <a:r>
              <a:rPr lang="en-GB" sz="3600" dirty="0">
                <a:latin typeface="+mn-lt"/>
                <a:cs typeface="Poppins Light"/>
              </a:rPr>
              <a:t>Impact Assessment </a:t>
            </a:r>
            <a:br>
              <a:rPr lang="en-GB" sz="4000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3201" y="4555642"/>
            <a:ext cx="8534400" cy="789332"/>
          </a:xfrm>
        </p:spPr>
        <p:txBody>
          <a:bodyPr vert="horz" lIns="121920" tIns="60960" rIns="121920" bIns="60960" rtlCol="0" anchor="t">
            <a:normAutofit/>
          </a:bodyPr>
          <a:lstStyle/>
          <a:p>
            <a:r>
              <a:rPr lang="en-GB" sz="2400" b="1" dirty="0" err="1">
                <a:solidFill>
                  <a:srgbClr val="3E5AA8"/>
                </a:solidFill>
                <a:latin typeface="+mn-lt"/>
                <a:ea typeface="+mj-ea"/>
                <a:cs typeface="Poppins Light"/>
              </a:rPr>
              <a:t>ChMC</a:t>
            </a:r>
            <a:r>
              <a:rPr lang="en-GB" sz="2400" b="1" dirty="0">
                <a:solidFill>
                  <a:srgbClr val="3E5AA8"/>
                </a:solidFill>
                <a:latin typeface="+mn-lt"/>
                <a:ea typeface="+mj-ea"/>
                <a:cs typeface="Poppins Light"/>
              </a:rPr>
              <a:t> Decision Required </a:t>
            </a:r>
          </a:p>
        </p:txBody>
      </p:sp>
    </p:spTree>
    <p:extLst>
      <p:ext uri="{BB962C8B-B14F-4D97-AF65-F5344CB8AC3E}">
        <p14:creationId xmlns:p14="http://schemas.microsoft.com/office/powerpoint/2010/main" val="272003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0FD382C3-C9A2-4867-A917-1B243CC683DC}"/>
              </a:ext>
            </a:extLst>
          </p:cNvPr>
          <p:cNvSpPr txBox="1">
            <a:spLocks/>
          </p:cNvSpPr>
          <p:nvPr/>
        </p:nvSpPr>
        <p:spPr>
          <a:xfrm>
            <a:off x="957918" y="354920"/>
            <a:ext cx="1020784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algn="ctr" eaLnBrk="1" hangingPunct="1">
              <a:defRPr kumimoji="0" lang="en-GB" sz="3462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 panose="00000400000000000000" pitchFamily="2" charset="0"/>
                <a:ea typeface="+mj-ea"/>
                <a:cs typeface="Poppins Light" panose="00000400000000000000" pitchFamily="2" charset="0"/>
              </a:defRPr>
            </a:lvl1pPr>
            <a:lvl2pPr marL="608853" eaLnBrk="1" hangingPunct="1">
              <a:defRPr>
                <a:latin typeface="+mn-lt"/>
                <a:ea typeface="+mn-ea"/>
                <a:cs typeface="+mn-cs"/>
              </a:defRPr>
            </a:lvl2pPr>
            <a:lvl3pPr marL="1217706" eaLnBrk="1" hangingPunct="1">
              <a:defRPr>
                <a:latin typeface="+mn-lt"/>
                <a:ea typeface="+mn-ea"/>
                <a:cs typeface="+mn-cs"/>
              </a:defRPr>
            </a:lvl3pPr>
            <a:lvl4pPr marL="1826560" eaLnBrk="1" hangingPunct="1">
              <a:defRPr>
                <a:latin typeface="+mn-lt"/>
                <a:ea typeface="+mn-ea"/>
                <a:cs typeface="+mn-cs"/>
              </a:defRPr>
            </a:lvl4pPr>
            <a:lvl5pPr marL="2435413" eaLnBrk="1" hangingPunct="1">
              <a:defRPr>
                <a:latin typeface="+mn-lt"/>
                <a:ea typeface="+mn-ea"/>
                <a:cs typeface="+mn-cs"/>
              </a:defRPr>
            </a:lvl5pPr>
            <a:lvl6pPr marL="3044266" eaLnBrk="1" hangingPunct="1">
              <a:defRPr>
                <a:latin typeface="+mn-lt"/>
                <a:ea typeface="+mn-ea"/>
                <a:cs typeface="+mn-cs"/>
              </a:defRPr>
            </a:lvl6pPr>
            <a:lvl7pPr marL="3653119" eaLnBrk="1" hangingPunct="1">
              <a:defRPr>
                <a:latin typeface="+mn-lt"/>
                <a:ea typeface="+mn-ea"/>
                <a:cs typeface="+mn-cs"/>
              </a:defRPr>
            </a:lvl7pPr>
            <a:lvl8pPr marL="4261973" eaLnBrk="1" hangingPunct="1">
              <a:defRPr>
                <a:latin typeface="+mn-lt"/>
                <a:ea typeface="+mn-ea"/>
                <a:cs typeface="+mn-cs"/>
              </a:defRPr>
            </a:lvl8pPr>
            <a:lvl9pPr marL="4870826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1219170" rtl="0">
              <a:spcBef>
                <a:spcPct val="0"/>
              </a:spcBef>
            </a:pPr>
            <a:r>
              <a:rPr lang="en-US" sz="2400" b="1" kern="1200">
                <a:solidFill>
                  <a:srgbClr val="3E5AA8"/>
                </a:solidFill>
                <a:latin typeface="Arial"/>
                <a:cs typeface="Arial"/>
              </a:rPr>
              <a:t>Impact Assessment - Deferring Implementation of XRN5186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50B266-9B55-4791-95D8-0188CC314FF1}"/>
              </a:ext>
            </a:extLst>
          </p:cNvPr>
          <p:cNvSpPr txBox="1">
            <a:spLocks/>
          </p:cNvSpPr>
          <p:nvPr/>
        </p:nvSpPr>
        <p:spPr>
          <a:xfrm>
            <a:off x="124858" y="1029389"/>
            <a:ext cx="11942284" cy="5167299"/>
          </a:xfrm>
          <a:prstGeom prst="rect">
            <a:avLst/>
          </a:prstGeom>
        </p:spPr>
        <p:txBody>
          <a:bodyPr/>
          <a:lstStyle>
            <a:lvl1pPr marL="0" eaLnBrk="1" hangingPunct="1">
              <a:defRPr sz="1199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8853" eaLnBrk="1" hangingPunct="1">
              <a:defRPr sz="1199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217706" eaLnBrk="1" hangingPunct="1">
              <a:defRPr sz="1199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826560" eaLnBrk="1" hangingPunct="1">
              <a:defRPr sz="1199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435413" eaLnBrk="1" hangingPunct="1">
              <a:defRPr sz="1199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3044266" eaLnBrk="1" hangingPunct="1">
              <a:defRPr>
                <a:latin typeface="+mn-lt"/>
                <a:ea typeface="+mn-ea"/>
                <a:cs typeface="+mn-cs"/>
              </a:defRPr>
            </a:lvl6pPr>
            <a:lvl7pPr marL="3653119" eaLnBrk="1" hangingPunct="1">
              <a:defRPr>
                <a:latin typeface="+mn-lt"/>
                <a:ea typeface="+mn-ea"/>
                <a:cs typeface="+mn-cs"/>
              </a:defRPr>
            </a:lvl7pPr>
            <a:lvl8pPr marL="4261973" eaLnBrk="1" hangingPunct="1">
              <a:defRPr>
                <a:latin typeface="+mn-lt"/>
                <a:ea typeface="+mn-ea"/>
                <a:cs typeface="+mn-cs"/>
              </a:defRPr>
            </a:lvl8pPr>
            <a:lvl9pPr marL="4870826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Background</a:t>
            </a:r>
          </a:p>
          <a:p>
            <a:pPr marL="285750" marR="0" lvl="0" indent="-28575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Northern Gas Networks have requested an impact assessment be undertaken by the June-23 Project Team to assess what options are available if XRN5186 (MOD0701) is deferred and implemented at a later date</a:t>
            </a:r>
          </a:p>
          <a:p>
            <a:pPr marL="0" marR="0" lvl="0" indent="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Assumption</a:t>
            </a:r>
          </a:p>
          <a:p>
            <a:pPr marL="285750" marR="0" lvl="0" indent="-28575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Four options have been identified and were considered within this Impact Assessment </a:t>
            </a:r>
          </a:p>
          <a:p>
            <a:pPr marL="285750" marR="0" lvl="0" indent="-28575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options and costs provided have considered an alternative implementation date for the related June-23 scope</a:t>
            </a:r>
          </a:p>
          <a:p>
            <a:pPr marL="0" marR="0" lvl="0" indent="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Considerations</a:t>
            </a:r>
          </a:p>
          <a:p>
            <a:pPr marL="285750" marR="0" lvl="0" indent="-28575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Impacts on Release capacity for November-23 have not been assessed at this stage </a:t>
            </a:r>
          </a:p>
          <a:p>
            <a:pPr marL="285750" marR="0" lvl="0" indent="-28575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Potential that moving June-23 could lead to delay in delivery of other DSC change</a:t>
            </a:r>
          </a:p>
          <a:p>
            <a:pPr marL="285750" marR="0" lvl="0" indent="-28575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Increase risk profile of November-23 if multiple changes are progressed in tandem  </a:t>
            </a:r>
          </a:p>
          <a:p>
            <a:pPr marL="0" marR="0" lvl="0" indent="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Options</a:t>
            </a: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Remove XRN5186 from June-23 Release after completion of related project deliverables up until 28/04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Remove XRN5186 from June-23 Release after completion of related project deliverables up until 09/06</a:t>
            </a: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Stop the delivery of June-23 Release after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completion of all project deliverables up until 28/04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Stop the delivery of June-23 Release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after completion of all project deliverables up until 09/06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*Options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1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were assessed but discounted as no benefit could be identified in stopping project activities earlier than is necessary to achieve the objective – i.e. both prevent project deliverables from being progressed and completed earlier than is necessary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</a:t>
            </a:r>
            <a:r>
              <a:rPr kumimoji="0" lang="en-US" sz="1598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	</a:t>
            </a:r>
          </a:p>
          <a:p>
            <a:pPr marL="0" marR="0" lvl="0" indent="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1598" b="0" i="0" u="none" strike="noStrike" kern="1200" cap="none" spc="0" normalizeH="0" baseline="0" noProof="0" dirty="0">
              <a:ln>
                <a:noFill/>
              </a:ln>
              <a:solidFill>
                <a:srgbClr val="1E124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1598" b="0" i="0" u="none" strike="noStrike" kern="1200" cap="none" spc="0" normalizeH="0" baseline="0" noProof="0" dirty="0">
              <a:ln>
                <a:noFill/>
              </a:ln>
              <a:solidFill>
                <a:srgbClr val="1E124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79814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1598" b="0" i="0" u="none" strike="noStrike" kern="1200" cap="none" spc="0" normalizeH="0" baseline="0" noProof="0" dirty="0">
              <a:ln>
                <a:noFill/>
              </a:ln>
              <a:solidFill>
                <a:srgbClr val="1E124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95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6A78EBD-BE35-4351-A818-565B45D9573E}"/>
              </a:ext>
            </a:extLst>
          </p:cNvPr>
          <p:cNvSpPr txBox="1">
            <a:spLocks/>
          </p:cNvSpPr>
          <p:nvPr/>
        </p:nvSpPr>
        <p:spPr>
          <a:xfrm>
            <a:off x="677955" y="282576"/>
            <a:ext cx="10363200" cy="1470025"/>
          </a:xfrm>
        </p:spPr>
        <p:txBody>
          <a:bodyPr>
            <a:norm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>
                <a:latin typeface="+mn-lt"/>
                <a:cs typeface="Arial"/>
              </a:rPr>
              <a:t>Impact Assessment – Project Plan Option Timeline 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5B5622-CDD6-428A-BC96-57D1FB34CF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6" r="642"/>
          <a:stretch/>
        </p:blipFill>
        <p:spPr>
          <a:xfrm>
            <a:off x="214312" y="1367400"/>
            <a:ext cx="11763376" cy="30527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29CE49-D71D-4083-9E86-0502D0A79B44}"/>
              </a:ext>
            </a:extLst>
          </p:cNvPr>
          <p:cNvSpPr txBox="1"/>
          <p:nvPr/>
        </p:nvSpPr>
        <p:spPr>
          <a:xfrm>
            <a:off x="677956" y="4800600"/>
            <a:ext cx="10732994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above plan reflects that both Option 2 (Defer XRN5186) and Option 4 (Defer XRN5186 &amp; XRN5091) would stop circa 9</a:t>
            </a:r>
            <a:r>
              <a:rPr lang="en-GB" baseline="30000" dirty="0"/>
              <a:t>th</a:t>
            </a:r>
            <a:r>
              <a:rPr lang="en-GB" dirty="0"/>
              <a:t> June 2023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Performance Testing, Implementation Dress Rehearsals, Implementation and Post Implementation Support activities would need to be planned for delivery at a later date 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5B0874-2A68-49E3-8798-975273BAEC7C}"/>
              </a:ext>
            </a:extLst>
          </p:cNvPr>
          <p:cNvCxnSpPr>
            <a:cxnSpLocks/>
            <a:stCxn id="2" idx="0"/>
          </p:cNvCxnSpPr>
          <p:nvPr/>
        </p:nvCxnSpPr>
        <p:spPr>
          <a:xfrm rot="5400000" flipH="1" flipV="1">
            <a:off x="6951289" y="2674564"/>
            <a:ext cx="1219200" cy="3032872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7">
            <a:extLst>
              <a:ext uri="{FF2B5EF4-FFF2-40B4-BE49-F238E27FC236}">
                <a16:creationId xmlns:a16="http://schemas.microsoft.com/office/drawing/2014/main" id="{C84E86A7-2816-4CF6-BEF5-8F13F296D6A5}"/>
              </a:ext>
            </a:extLst>
          </p:cNvPr>
          <p:cNvCxnSpPr>
            <a:cxnSpLocks/>
          </p:cNvCxnSpPr>
          <p:nvPr/>
        </p:nvCxnSpPr>
        <p:spPr>
          <a:xfrm rot="16200000" flipV="1">
            <a:off x="8901024" y="3843248"/>
            <a:ext cx="1200329" cy="714375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03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A7F0902-D542-4C23-BCC7-6F6089E8D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90060"/>
              </p:ext>
            </p:extLst>
          </p:nvPr>
        </p:nvGraphicFramePr>
        <p:xfrm>
          <a:off x="1" y="596079"/>
          <a:ext cx="12191999" cy="5974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516">
                  <a:extLst>
                    <a:ext uri="{9D8B030D-6E8A-4147-A177-3AD203B41FA5}">
                      <a16:colId xmlns:a16="http://schemas.microsoft.com/office/drawing/2014/main" val="2379187230"/>
                    </a:ext>
                  </a:extLst>
                </a:gridCol>
                <a:gridCol w="2076147">
                  <a:extLst>
                    <a:ext uri="{9D8B030D-6E8A-4147-A177-3AD203B41FA5}">
                      <a16:colId xmlns:a16="http://schemas.microsoft.com/office/drawing/2014/main" val="278582191"/>
                    </a:ext>
                  </a:extLst>
                </a:gridCol>
                <a:gridCol w="2704079">
                  <a:extLst>
                    <a:ext uri="{9D8B030D-6E8A-4147-A177-3AD203B41FA5}">
                      <a16:colId xmlns:a16="http://schemas.microsoft.com/office/drawing/2014/main" val="1000056517"/>
                    </a:ext>
                  </a:extLst>
                </a:gridCol>
                <a:gridCol w="2747495">
                  <a:extLst>
                    <a:ext uri="{9D8B030D-6E8A-4147-A177-3AD203B41FA5}">
                      <a16:colId xmlns:a16="http://schemas.microsoft.com/office/drawing/2014/main" val="3031281713"/>
                    </a:ext>
                  </a:extLst>
                </a:gridCol>
                <a:gridCol w="2630762">
                  <a:extLst>
                    <a:ext uri="{9D8B030D-6E8A-4147-A177-3AD203B41FA5}">
                      <a16:colId xmlns:a16="http://schemas.microsoft.com/office/drawing/2014/main" val="4203742947"/>
                    </a:ext>
                  </a:extLst>
                </a:gridCol>
              </a:tblGrid>
              <a:tr h="299224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Options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algn="l" eaLnBrk="1" hangingPunct="1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121770" marR="121770" marT="60885" marB="60885" anchor="ctr"/>
                </a:tc>
                <a:tc>
                  <a:txBody>
                    <a:bodyPr/>
                    <a:lstStyle/>
                    <a:p>
                      <a:pPr marL="0" algn="l" eaLnBrk="1" hangingPunct="1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</a:p>
                  </a:txBody>
                  <a:tcPr marL="121770" marR="121770" marT="60885" marB="60885" anchor="ctr"/>
                </a:tc>
                <a:tc>
                  <a:txBody>
                    <a:bodyPr/>
                    <a:lstStyle/>
                    <a:p>
                      <a:pPr marL="0" algn="l" eaLnBrk="1" hangingPunct="1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</a:t>
                      </a:r>
                    </a:p>
                  </a:txBody>
                  <a:tcPr marL="121770" marR="121770" marT="60885" marB="60885" anchor="ctr"/>
                </a:tc>
                <a:tc>
                  <a:txBody>
                    <a:bodyPr/>
                    <a:lstStyle/>
                    <a:p>
                      <a:pPr marL="0" algn="l" eaLnBrk="1" hangingPunct="1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Activities required if deferred</a:t>
                      </a:r>
                    </a:p>
                  </a:txBody>
                  <a:tcPr marL="121770" marR="121770" marT="60885" marB="60885" anchor="ctr"/>
                </a:tc>
                <a:extLst>
                  <a:ext uri="{0D108BD9-81ED-4DB2-BD59-A6C34878D82A}">
                    <a16:rowId xmlns:a16="http://schemas.microsoft.com/office/drawing/2014/main" val="2389994644"/>
                  </a:ext>
                </a:extLst>
              </a:tr>
              <a:tr h="2809922">
                <a:tc>
                  <a:txBody>
                    <a:bodyPr/>
                    <a:lstStyle/>
                    <a:p>
                      <a:pPr marL="228600" indent="-228600" eaLnBrk="1" hangingPunct="1">
                        <a:buFont typeface="+mj-lt"/>
                        <a:buAutoNum type="arabicPeriod" startAt="2"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Remove XRN5186 from June23 Release after completion of Regression Test phase</a:t>
                      </a:r>
                    </a:p>
                    <a:p>
                      <a:pPr marL="228600" indent="-228600" eaLnBrk="1" hangingPunct="1">
                        <a:buFont typeface="+mj-lt"/>
                        <a:buAutoNum type="arabicPeriod" startAt="2"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eaLnBrk="1" hangingPunct="1">
                        <a:buFont typeface="+mj-lt"/>
                        <a:buAutoNum type="arabicPeriod" startAt="2"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eaLnBrk="1" hangingPunct="1">
                        <a:buFont typeface="+mj-lt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*Xoserve Recommended Option* 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option will look to complete all testing (excluding Performance Test) prior to removing XRN5186 from the Release. 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Any outstanding activities and implementation of XRN5186 to take place at a later date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De-scoped change work would stop approx. 09/06/23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test phases will be completed except Performance Test.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Build and all test will be complete for AMT Market Flow and Gas Enquiry Service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additional opportunity for all DNs and Shippers to align their </a:t>
                      </a:r>
                      <a:r>
                        <a:rPr lang="en-GB" sz="1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NExA</a:t>
                      </a: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Capacity values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Developed system code will remain stable in project track whilst alternative delivery date is confirmed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Allows XRN5091 to progress and avoid delay of Shipper benefitting change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Minimises regret spend to customers by proceeding with delivery of XRN5186 as far as reasonably possible whilst also delivering XRN5091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 lead to additional work to re-plan delivery of XRN5186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Checks will need to be performed against system code to ensure tested solution remains fit for purpose 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Possible risk of additional test activities (e.g. Regression Testing) 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Risk of knowledge loss to carry out 1st usage activities – additional effort to ensure all project resource are up to speed on project deliverables 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Review and possible re-test of AMT Market Flow code and integration 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Environment and system code checks required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Review of AMT Market Flow code and integration 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Test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Dress Rehearsal </a:t>
                      </a:r>
                    </a:p>
                    <a:p>
                      <a:pPr marL="171450" indent="-1714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Pre-implementation activities </a:t>
                      </a:r>
                    </a:p>
                    <a:p>
                      <a:pPr marL="171450" indent="-1714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and cut over activities </a:t>
                      </a:r>
                    </a:p>
                    <a:p>
                      <a:pPr marL="171450" indent="-1714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 Implementation Support</a:t>
                      </a:r>
                    </a:p>
                    <a:p>
                      <a:pPr marL="171450" indent="-1714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risk that additional Build and Test activities are identified due to common system code and workflow changes to support other Release deliverables (Supply Point Administration processes)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20543109"/>
                  </a:ext>
                </a:extLst>
              </a:tr>
              <a:tr h="2607593">
                <a:tc>
                  <a:txBody>
                    <a:bodyPr/>
                    <a:lstStyle/>
                    <a:p>
                      <a:pPr marL="228600" indent="-228600" eaLnBrk="1" hangingPunct="1">
                        <a:buFont typeface="+mj-lt"/>
                        <a:buAutoNum type="arabicPeriod" startAt="4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 the delivery of June23 Release after completion of Regression Test phase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option will stop the delivery of both associated changes once all testing (excluding Performance Test) have concluded.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Any outstanding activities and implementation moved for both changes to a later date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De-scoped change work would stop approx. 09/06/23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test phases will be completed except Performance Test.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Build and all test will be complete for AMT Market Flow and Gas Enquiry Service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additional opportunity for all DNs and Shippers to align their </a:t>
                      </a:r>
                      <a:r>
                        <a:rPr lang="en-GB" sz="1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NExA</a:t>
                      </a: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Capacity values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Developed system code will remain stable in project track whilst alternative delivery date is confirmed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 lead to additional work to re-plan delivery of both XRN5186 and XRN5091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Checks will need to be performed against system code to ensure tested solution remains fit for purpose 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Possible risk of additional test activities (e.g. Regression Testing) 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Risk of knowledge loss to carry out 1st usage activities – additional effort to ensure all project resource are up to speed on project deliverables 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Review and possible re-test of AMT Market Flow code and integration 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Impact to Change Pipeline if entire Release is deferred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Risk that additional project efforts may be identified dependent on Nov-23 Release Scope 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Environment and system code checks required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Review of AMT Market Flow code and integration 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Test</a:t>
                      </a:r>
                    </a:p>
                    <a:p>
                      <a:pPr marL="171450" marR="0" lvl="0" indent="-1714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Dress Rehearsal </a:t>
                      </a:r>
                    </a:p>
                    <a:p>
                      <a:pPr marL="171450" indent="-1714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Pre-implementation activities </a:t>
                      </a:r>
                    </a:p>
                    <a:p>
                      <a:pPr marL="171450" indent="-1714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and cut over activities </a:t>
                      </a:r>
                    </a:p>
                    <a:p>
                      <a:pPr marL="171450" indent="-1714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 Implementation Support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Moderate risk that additional Build and Test activities are identified due to common system code and workflow changes to support other Release deliverables (Meter Read and Settlement processes) </a:t>
                      </a:r>
                    </a:p>
                    <a:p>
                      <a:pPr marL="171450" indent="-171450" eaLnBrk="1" hangingPunct="1">
                        <a:buFont typeface="Arial" panose="020B0604020202020204" pitchFamily="34" charset="0"/>
                        <a:buChar char="•"/>
                      </a:pPr>
                      <a:endParaRPr lang="en-GB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189390703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5E113E57-3C57-48C5-ABC9-D17900F61473}"/>
              </a:ext>
            </a:extLst>
          </p:cNvPr>
          <p:cNvSpPr txBox="1">
            <a:spLocks/>
          </p:cNvSpPr>
          <p:nvPr/>
        </p:nvSpPr>
        <p:spPr>
          <a:xfrm>
            <a:off x="744630" y="196851"/>
            <a:ext cx="10363200" cy="1470025"/>
          </a:xfrm>
        </p:spPr>
        <p:txBody>
          <a:bodyPr>
            <a:norm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3733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>
                <a:latin typeface="+mn-lt"/>
                <a:cs typeface="Arial"/>
              </a:rPr>
              <a:t>Impact Assessment – Option Comparison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77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22D6EA-9589-4244-8697-E0F32F6ED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78306"/>
              </p:ext>
            </p:extLst>
          </p:nvPr>
        </p:nvGraphicFramePr>
        <p:xfrm>
          <a:off x="297455" y="998325"/>
          <a:ext cx="11007204" cy="431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9803">
                  <a:extLst>
                    <a:ext uri="{9D8B030D-6E8A-4147-A177-3AD203B41FA5}">
                      <a16:colId xmlns:a16="http://schemas.microsoft.com/office/drawing/2014/main" val="3441757587"/>
                    </a:ext>
                  </a:extLst>
                </a:gridCol>
                <a:gridCol w="3756752">
                  <a:extLst>
                    <a:ext uri="{9D8B030D-6E8A-4147-A177-3AD203B41FA5}">
                      <a16:colId xmlns:a16="http://schemas.microsoft.com/office/drawing/2014/main" val="3867453393"/>
                    </a:ext>
                  </a:extLst>
                </a:gridCol>
                <a:gridCol w="3460649">
                  <a:extLst>
                    <a:ext uri="{9D8B030D-6E8A-4147-A177-3AD203B41FA5}">
                      <a16:colId xmlns:a16="http://schemas.microsoft.com/office/drawing/2014/main" val="2710299004"/>
                    </a:ext>
                  </a:extLst>
                </a:gridCol>
              </a:tblGrid>
              <a:tr h="3931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121917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j-ea"/>
                          <a:cs typeface="Arial"/>
                        </a:rPr>
                        <a:t>Option2</a:t>
                      </a:r>
                    </a:p>
                    <a:p>
                      <a:pPr marL="0" indent="0" algn="ctr" defTabSz="121917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j-ea"/>
                          <a:cs typeface="Arial"/>
                        </a:rPr>
                        <a:t>Defer XRN5186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j-ea"/>
                          <a:cs typeface="Arial"/>
                        </a:rPr>
                        <a:t>Option4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j-ea"/>
                          <a:cs typeface="Arial"/>
                        </a:rPr>
                        <a:t>Defer XRN5186 &amp; XRN5091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64995"/>
                  </a:ext>
                </a:extLst>
              </a:tr>
              <a:tr h="39318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XRN5091 Approved BER Cost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£218,760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£218,760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32320203"/>
                  </a:ext>
                </a:extLst>
              </a:tr>
              <a:tr h="39318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XRN5186 Approved BER Cost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£245,192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£245,192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53366004"/>
                  </a:ext>
                </a:extLst>
              </a:tr>
              <a:tr h="39318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June-23 BER Cost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£463,952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£463,952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8055922"/>
                  </a:ext>
                </a:extLst>
              </a:tr>
              <a:tr h="422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June-23 Costs up until Scope Change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£333,419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£333,419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6630545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Cost Reduction to June-23 BER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£65,513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£130,533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64109735"/>
                  </a:ext>
                </a:extLst>
              </a:tr>
              <a:tr h="5237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 to Deliver remainder of June-23 Scope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£65,020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3418026"/>
                  </a:ext>
                </a:extLst>
              </a:tr>
              <a:tr h="5237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 of known additional work and risk margin to Deliver Changes Later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£34,619</a:t>
                      </a: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£66,193</a:t>
                      </a:r>
                    </a:p>
                  </a:txBody>
                  <a:tcPr marL="6350" marR="6350" marT="635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525283"/>
                  </a:ext>
                </a:extLst>
              </a:tr>
              <a:tr h="5237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Cost to Deliver Deferred Changes later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£100,132</a:t>
                      </a: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£196,726</a:t>
                      </a:r>
                    </a:p>
                  </a:txBody>
                  <a:tcPr marL="6350" marR="6350" marT="635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52551"/>
                  </a:ext>
                </a:extLst>
              </a:tr>
            </a:tbl>
          </a:graphicData>
        </a:graphic>
      </p:graphicFrame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419EEC5A-6D21-4C44-8AE6-86E0F92993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92079" y="180260"/>
            <a:ext cx="10207840" cy="479298"/>
          </a:xfrm>
        </p:spPr>
        <p:txBody>
          <a:bodyPr/>
          <a:lstStyle/>
          <a:p>
            <a:pPr marL="0" indent="0">
              <a:buNone/>
            </a:pPr>
            <a:r>
              <a:rPr lang="en-GB" sz="2400" b="1" kern="1200" dirty="0">
                <a:solidFill>
                  <a:srgbClr val="3E5AA8"/>
                </a:solidFill>
                <a:latin typeface="Arial"/>
                <a:cs typeface="Arial"/>
              </a:rPr>
              <a:t>IA for Deferring Implementation – Financial Details</a:t>
            </a:r>
          </a:p>
        </p:txBody>
      </p:sp>
    </p:spTree>
    <p:extLst>
      <p:ext uri="{BB962C8B-B14F-4D97-AF65-F5344CB8AC3E}">
        <p14:creationId xmlns:p14="http://schemas.microsoft.com/office/powerpoint/2010/main" val="162840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933" dirty="0"/>
              <a:t>Summary and June-23 Scope Decision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916" y="932723"/>
            <a:ext cx="10972800" cy="5376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chemeClr val="tx2"/>
                </a:solidFill>
                <a:latin typeface="+mn-lt"/>
                <a:cs typeface="+mn-cs"/>
              </a:rPr>
              <a:t>Final Considerations</a:t>
            </a:r>
          </a:p>
          <a:p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Additional costs to deliver XRN5186 are based on delivering the change as an independent project  </a:t>
            </a:r>
          </a:p>
          <a:p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These costs reflect known risks that may materialise during the remaining project activities  </a:t>
            </a:r>
          </a:p>
          <a:p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Any unspent risk margin would be returned to customers once change is successfully delivered</a:t>
            </a:r>
          </a:p>
          <a:p>
            <a:r>
              <a:rPr lang="en-US" sz="2000" dirty="0">
                <a:solidFill>
                  <a:schemeClr val="tx2"/>
                </a:solidFill>
                <a:latin typeface="+mn-lt"/>
                <a:cs typeface="+mn-cs"/>
              </a:rPr>
              <a:t>Combining XRN5186 with other changes within a Release would allow costs to be saved through shared Project resource, technology and support costs 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chemeClr val="tx2"/>
                </a:solidFill>
                <a:latin typeface="+mn-lt"/>
                <a:cs typeface="+mn-cs"/>
              </a:rPr>
              <a:t>DSC ChMC Decision – Approval of Xoserve recommendation (Option 2) - defer implementation of XRN5186 to November-23 Release</a:t>
            </a:r>
          </a:p>
          <a:p>
            <a:pPr marL="0" indent="0">
              <a:buNone/>
            </a:pPr>
            <a:endParaRPr lang="en-US" sz="20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r>
              <a:rPr lang="en-US" sz="2000" i="1" dirty="0">
                <a:solidFill>
                  <a:schemeClr val="tx2"/>
                </a:solidFill>
                <a:latin typeface="+mn-lt"/>
                <a:cs typeface="+mn-cs"/>
              </a:rPr>
              <a:t>Vote required from DN and Shipper Customer Classes 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buNone/>
            </a:pP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94218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14684"/>
            <a:ext cx="10363200" cy="1470025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June 2023 Major Release Update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/>
        </p:nvGraphicFramePr>
        <p:xfrm>
          <a:off x="88901" y="389453"/>
          <a:ext cx="12001500" cy="6308763"/>
        </p:xfrm>
        <a:graphic>
          <a:graphicData uri="http://schemas.openxmlformats.org/drawingml/2006/table">
            <a:tbl>
              <a:tblPr firstRow="1" bandRow="1"/>
              <a:tblGrid>
                <a:gridCol w="2337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5236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72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40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40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25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40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40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91427" marR="91427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40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1427" marR="91427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2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40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40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release is tracking Green, Start up and initiation phase is completed. Build in progress for class change requirement.</a:t>
                      </a:r>
                      <a:endParaRPr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​Progress update:​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up and initiation completed on 02/02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complete for all ISU build for XRN5186 and XRN5091 against original plan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phase extended to include received delivery plans for Market Flow and GES changes and the missed requirement for Class Change (issue 68667); on track to complete including documentation by 28/04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for Market Flow changes relating to XRN5186 to commence on 27/02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integration testing in progress on track to be completed 03/03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Acceptance Testing scenarios in review approval to be provided on 24/02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March </a:t>
                      </a:r>
                      <a:r>
                        <a:rPr lang="en-GB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Decision required on impact assessment to descope XRN5186 from June23 or stop June23 altogether and implement later.</a:t>
                      </a:r>
                      <a:endParaRPr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7" marR="91427" marT="45683" marB="45683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dirty="0"/>
                    </a:p>
                    <a:p>
                      <a:pPr marL="0" indent="0" algn="l">
                        <a:buNone/>
                      </a:pPr>
                      <a:r>
                        <a:rPr lang="en-US" sz="900" dirty="0"/>
                        <a:t>  </a:t>
                      </a:r>
                    </a:p>
                    <a:p>
                      <a:pPr marL="0" indent="0" algn="l">
                        <a:buNone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US" sz="900" dirty="0"/>
                    </a:p>
                    <a:p>
                      <a:pPr marL="0" indent="0" algn="l">
                        <a:buNone/>
                      </a:pPr>
                      <a:endParaRPr lang="en-US" sz="9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 panose="000005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 panose="000005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 panose="00000500000000000000" pitchFamily="2" charset="0"/>
                        </a:rPr>
                        <a:t>Implementation date of 24</a:t>
                      </a:r>
                      <a:r>
                        <a:rPr lang="en-GB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 panose="00000500000000000000" pitchFamily="2" charset="0"/>
                        </a:rPr>
                        <a:t>th</a:t>
                      </a:r>
                      <a:r>
                        <a:rPr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 panose="00000500000000000000" pitchFamily="2" charset="0"/>
                        </a:rPr>
                        <a:t> June, with a contingency implementation date of 1</a:t>
                      </a:r>
                      <a:r>
                        <a:rPr lang="en-GB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 panose="00000500000000000000" pitchFamily="2" charset="0"/>
                        </a:rPr>
                        <a:t>st</a:t>
                      </a:r>
                      <a:r>
                        <a:rPr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 panose="00000500000000000000" pitchFamily="2" charset="0"/>
                        </a:rPr>
                        <a:t> July</a:t>
                      </a:r>
                      <a:endParaRPr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dirty="0"/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7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Issue 68667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– The build for a “Class change” requirement was missed from xrn5091. </a:t>
                      </a:r>
                      <a:r>
                        <a:rPr lang="en-US" sz="900" b="1" i="0" dirty="0">
                          <a:solidFill>
                            <a:srgbClr val="1E1246"/>
                          </a:solidFill>
                          <a:latin typeface="Poppins"/>
                          <a:ea typeface="+mn-ea"/>
                          <a:cs typeface="Poppins"/>
                        </a:rPr>
                        <a:t>Mitigation Action –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A delivery timeline has been agreed with supplier, the build for this requirement to be completed on 03/03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Issue :There is an issue that some of the customer data held is inaccurate prior to the implementation of  XRN5186. </a:t>
                      </a:r>
                      <a:r>
                        <a:rPr lang="en-US" sz="900" b="1" i="0" kern="1200" dirty="0">
                          <a:solidFill>
                            <a:srgbClr val="1E1246"/>
                          </a:solidFill>
                          <a:latin typeface="Poppins"/>
                          <a:ea typeface="+mn-ea"/>
                          <a:cs typeface="Poppins"/>
                        </a:rPr>
                        <a:t>Mitigation Action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– Xoserve are current working with customers to understand the best solution for this issue prior to the implementation of this change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Issue: There is an associated issue that the current migration rules pre-implementation for XRN5186 are not currently defined and agreed. </a:t>
                      </a:r>
                      <a:r>
                        <a:rPr lang="en-US" sz="900" b="1" i="0" kern="1200" dirty="0">
                          <a:solidFill>
                            <a:srgbClr val="1E1246"/>
                          </a:solidFill>
                          <a:latin typeface="Poppins"/>
                          <a:ea typeface="+mn-ea"/>
                          <a:cs typeface="Poppins"/>
                        </a:rPr>
                        <a:t>Mitigation Action  - </a:t>
                      </a: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As above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Issue: There is a risk that the June23 delivery could have one or both of its changes descoped pending a decision at the March </a:t>
                      </a:r>
                      <a:r>
                        <a:rPr lang="en-US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ChMC</a:t>
                      </a: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 meeting. </a:t>
                      </a:r>
                      <a:r>
                        <a:rPr lang="en-US" sz="900" b="1" i="0" kern="1200" dirty="0">
                          <a:solidFill>
                            <a:srgbClr val="1E1246"/>
                          </a:solidFill>
                          <a:latin typeface="Poppins"/>
                          <a:ea typeface="+mn-ea"/>
                          <a:cs typeface="Poppins"/>
                        </a:rPr>
                        <a:t>Mitigation Action</a:t>
                      </a: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: An impact assessment is currently being carried out to understand all the available options. Xoserve will share options for approval at the March </a:t>
                      </a:r>
                      <a:r>
                        <a:rPr lang="en-US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ChMC</a:t>
                      </a: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.</a:t>
                      </a: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9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Forecast to complete delivery against approved BER </a:t>
                      </a:r>
                      <a:endParaRPr kumimoji="0" lang="en-US" sz="900"/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05"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XRN5091 - Deferral of creation of Class change reads at transfer of ownership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XRN5186 - MOD0701 – Aligning Capacity booking under the UNC and arrangements set out in relevant NEXAs</a:t>
                      </a:r>
                    </a:p>
                  </a:txBody>
                  <a:tcPr marL="91427" marR="91427" marT="45683" marB="4568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725" y="-170845"/>
            <a:ext cx="10972800" cy="843773"/>
          </a:xfrm>
        </p:spPr>
        <p:txBody>
          <a:bodyPr>
            <a:normAutofit/>
          </a:bodyPr>
          <a:lstStyle/>
          <a:p>
            <a:r>
              <a:rPr lang="en-GB" sz="2133" dirty="0">
                <a:latin typeface="Arial"/>
                <a:cs typeface="Arial"/>
              </a:rPr>
              <a:t>XRN5562 – June 23 Major Release-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1" y="6636839"/>
            <a:ext cx="2238754" cy="266676"/>
          </a:xfrm>
          <a:prstGeom prst="rect">
            <a:avLst/>
          </a:prstGeom>
          <a:noFill/>
        </p:spPr>
        <p:txBody>
          <a:bodyPr wrap="none" lIns="121920" tIns="60960" rIns="121920" bIns="60960" rtlCol="0" anchor="t">
            <a:spAutoFit/>
          </a:bodyPr>
          <a:lstStyle/>
          <a:p>
            <a:pPr defTabSz="1219170">
              <a:defRPr/>
            </a:pPr>
            <a:r>
              <a:rPr lang="en-GB" sz="933" dirty="0">
                <a:solidFill>
                  <a:prstClr val="black"/>
                </a:solidFill>
                <a:latin typeface="Arial"/>
              </a:rPr>
              <a:t>Slide updated on 21</a:t>
            </a:r>
            <a:r>
              <a:rPr lang="en-GB" sz="933" baseline="30000" dirty="0">
                <a:solidFill>
                  <a:prstClr val="black"/>
                </a:solidFill>
                <a:latin typeface="Arial"/>
              </a:rPr>
              <a:t>st</a:t>
            </a:r>
            <a:r>
              <a:rPr lang="en-GB" sz="933" dirty="0">
                <a:solidFill>
                  <a:prstClr val="black"/>
                </a:solidFill>
                <a:latin typeface="Arial"/>
              </a:rPr>
              <a:t>  February 2023</a:t>
            </a:r>
            <a:endParaRPr lang="en-GB" sz="2400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6007331" y="3756808"/>
            <a:ext cx="3815536" cy="235898"/>
            <a:chOff x="4309575" y="3517379"/>
            <a:chExt cx="2861652" cy="17692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176923"/>
              <a:chOff x="4089862" y="3477140"/>
              <a:chExt cx="741910" cy="176923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en-GB" sz="2133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176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defRPr/>
                </a:pPr>
                <a:r>
                  <a:rPr lang="en-GB" sz="933">
                    <a:solidFill>
                      <a:prstClr val="black"/>
                    </a:solidFill>
                    <a:latin typeface="Arial"/>
                  </a:rPr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176923"/>
              <a:chOff x="4089862" y="3477140"/>
              <a:chExt cx="741910" cy="176923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CCB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en-GB" sz="2133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176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defRPr/>
                </a:pPr>
                <a:r>
                  <a:rPr lang="en-GB" sz="933">
                    <a:solidFill>
                      <a:prstClr val="black"/>
                    </a:solidFill>
                    <a:latin typeface="Arial"/>
                  </a:rPr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176923"/>
              <a:chOff x="4089862" y="3477140"/>
              <a:chExt cx="741910" cy="176923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en-GB" sz="2133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176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defRPr/>
                </a:pPr>
                <a:r>
                  <a:rPr lang="en-GB" sz="933">
                    <a:solidFill>
                      <a:prstClr val="black"/>
                    </a:solidFill>
                    <a:latin typeface="Arial"/>
                  </a:rPr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176923"/>
              <a:chOff x="4089862" y="3477140"/>
              <a:chExt cx="741910" cy="176923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en-GB" sz="2133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176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defRPr/>
                </a:pPr>
                <a:r>
                  <a:rPr lang="en-GB" sz="933">
                    <a:solidFill>
                      <a:prstClr val="black"/>
                    </a:solidFill>
                    <a:latin typeface="Arial"/>
                  </a:rPr>
                  <a:t>Overdue</a:t>
                </a:r>
              </a:p>
            </p:txBody>
          </p:sp>
        </p:grp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D589273E-EE05-454E-A0B4-A2B9FFD43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5867" y="1854232"/>
            <a:ext cx="5960533" cy="165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812365-C65E-431D-8EDD-75E39820EC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EF2774-876C-4A04-B138-A31C42BA81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2BBAA6-7407-4A96-9231-40396F4EEE2D}"/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1505</Words>
  <Application>Microsoft Office PowerPoint</Application>
  <PresentationFormat>Widescreen</PresentationFormat>
  <Paragraphs>181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Poppins</vt:lpstr>
      <vt:lpstr>Poppins Light</vt:lpstr>
      <vt:lpstr>1_Office Theme</vt:lpstr>
      <vt:lpstr>June 23 Release  Scope Deferral Impact Assessment  </vt:lpstr>
      <vt:lpstr>PowerPoint Presentation</vt:lpstr>
      <vt:lpstr>PowerPoint Presentation</vt:lpstr>
      <vt:lpstr>PowerPoint Presentation</vt:lpstr>
      <vt:lpstr>PowerPoint Presentation</vt:lpstr>
      <vt:lpstr>Summary and June-23 Scope Decision </vt:lpstr>
      <vt:lpstr>June 2023 Major Release Update</vt:lpstr>
      <vt:lpstr>XRN5562 – June 23 Major Release- Status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Kate Lancaster</dc:creator>
  <cp:lastModifiedBy>Rachel Taggart</cp:lastModifiedBy>
  <cp:revision>9</cp:revision>
  <dcterms:created xsi:type="dcterms:W3CDTF">2023-02-27T14:46:33Z</dcterms:created>
  <dcterms:modified xsi:type="dcterms:W3CDTF">2023-02-28T17:07:27Z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