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A83F9C-2AAB-6750-B258-5137B3CC213B}" v="7" dt="2023-03-30T10:51:26.637"/>
    <p1510:client id="{63233034-7561-4113-80D8-C2BE9A706E3F}" v="652" dt="2023-03-29T11:00:10.414"/>
    <p1510:client id="{9032457C-4037-2BBF-A29B-57A9F1B4DC5D}" v="32" dt="2023-03-30T10:37:28.257"/>
    <p1510:client id="{DF646A6B-863C-467F-AD35-F5256EC11843}" v="26" dt="2023-03-29T08:30:38.3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 Westwood" userId="S::robert.westwood@xoserve.com::53399957-054e-44ed-b453-3a7c18eb0eef" providerId="AD" clId="Web-{2CA83F9C-2AAB-6750-B258-5137B3CC213B}"/>
    <pc:docChg chg="modSld">
      <pc:chgData name="Rob Westwood" userId="S::robert.westwood@xoserve.com::53399957-054e-44ed-b453-3a7c18eb0eef" providerId="AD" clId="Web-{2CA83F9C-2AAB-6750-B258-5137B3CC213B}" dt="2023-03-30T10:51:15.402" v="3"/>
      <pc:docMkLst>
        <pc:docMk/>
      </pc:docMkLst>
      <pc:sldChg chg="modSp">
        <pc:chgData name="Rob Westwood" userId="S::robert.westwood@xoserve.com::53399957-054e-44ed-b453-3a7c18eb0eef" providerId="AD" clId="Web-{2CA83F9C-2AAB-6750-B258-5137B3CC213B}" dt="2023-03-30T10:51:15.402" v="3"/>
        <pc:sldMkLst>
          <pc:docMk/>
          <pc:sldMk cId="416191731" sldId="885"/>
        </pc:sldMkLst>
        <pc:graphicFrameChg chg="mod modGraphic">
          <ac:chgData name="Rob Westwood" userId="S::robert.westwood@xoserve.com::53399957-054e-44ed-b453-3a7c18eb0eef" providerId="AD" clId="Web-{2CA83F9C-2AAB-6750-B258-5137B3CC213B}" dt="2023-03-30T10:51:15.402" v="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161021"/>
              </p:ext>
            </p:extLst>
          </p:nvPr>
        </p:nvGraphicFramePr>
        <p:xfrm>
          <a:off x="66675" y="292090"/>
          <a:ext cx="9001125" cy="4731572"/>
        </p:xfrm>
        <a:graphic>
          <a:graphicData uri="http://schemas.openxmlformats.org/drawingml/2006/table">
            <a:tbl>
              <a:tblPr firstRow="1" bandRow="1"/>
              <a:tblGrid>
                <a:gridCol w="1752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7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6427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906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069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0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069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20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overall status is Green; implementation planned for 24/06. Implementation contingency date 01/07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received from </a:t>
                      </a:r>
                      <a:r>
                        <a:rPr lang="en-US" sz="7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the 08/03 to descope XRN5186. XRN5186 will be descoped at the end of the regression testing phase on the 19/05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integration testing for all ISU build completed on 03/03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in progress for Market Flow changes to complete on 07/04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 build in progress for xrn5186 to complete on 11/04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User acceptance testing execution and assurance in progress to be completed on 07/04 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Regression test case scenarios in review to be approved by 07/04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Regression testing execution to commence on 11/04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April </a:t>
                      </a:r>
                      <a:r>
                        <a:rPr lang="en-GB" sz="7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:.No decision required</a:t>
                      </a:r>
                      <a:endParaRPr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/>
                    </a:p>
                    <a:p>
                      <a:pPr marL="0" indent="0" algn="l">
                        <a:buNone/>
                      </a:pPr>
                      <a:r>
                        <a:rPr lang="en-US" sz="700" dirty="0"/>
                        <a:t>  </a:t>
                      </a:r>
                    </a:p>
                    <a:p>
                      <a:pPr marL="0" indent="0" algn="l">
                        <a:buNone/>
                      </a:pPr>
                      <a:endParaRPr lang="en-US" sz="7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n-US" sz="700"/>
                    </a:p>
                    <a:p>
                      <a:pPr marL="0" indent="0" algn="l">
                        <a:buNone/>
                      </a:pPr>
                      <a:endParaRPr lang="en-US" sz="7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Poppins" panose="000005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Poppins" panose="000005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Implementation date of 24</a:t>
                      </a:r>
                      <a:r>
                        <a:rPr lang="en-GB" sz="8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th</a:t>
                      </a: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 June, with a contingency implementation date of 1</a:t>
                      </a:r>
                      <a:r>
                        <a:rPr lang="en-GB" sz="8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st</a:t>
                      </a: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/>
                        </a:rPr>
                        <a:t> July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85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Risk 68719 - There is a risk that some of the customer data held is inaccurate prior to the implementation of XRN5186. </a:t>
                      </a:r>
                      <a:r>
                        <a:rPr lang="en-US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Mitigation Action </a:t>
                      </a: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– </a:t>
                      </a:r>
                      <a:r>
                        <a:rPr lang="en-US" sz="7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Xoserve</a:t>
                      </a: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 are currently working with customers to understand the best solution for this prior to the implementation of this change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Risk 68721 - There is an associated risk (68719) that the current migration rules pre-implementation for XRN5186 are not currently defined and agreed. </a:t>
                      </a:r>
                      <a:r>
                        <a:rPr lang="en-US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Mitigation Action  </a:t>
                      </a: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- There is an action on June23 project team to provide further detail around current working assumptions for all scenarios at Go-live to be provided on 06/04. This will require validation by customers.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Dependency 68747 - There is a dependency on </a:t>
                      </a:r>
                      <a:r>
                        <a:rPr lang="en-US" sz="7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Xoserve</a:t>
                      </a: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 to provide clarification on the migration rules to be applied for XRN5186 prior to implementation. </a:t>
                      </a:r>
                      <a:r>
                        <a:rPr lang="en-US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Mitigation Action </a:t>
                      </a: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-  Project team to provide all possible scenarios and current working assumptions that could impact the implementation of xrn5186 and data volumes for each scenario 06/04.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Dependency 68748 - There is a dependency on DNS to provide updated details around the </a:t>
                      </a:r>
                      <a:r>
                        <a:rPr lang="en-US" sz="7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NExA</a:t>
                      </a: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 SHQ/SOQ held in the system before the capacity window closes on the 31st of October. </a:t>
                      </a:r>
                      <a:r>
                        <a:rPr lang="en-US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Mitigation Action </a:t>
                      </a: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– </a:t>
                      </a:r>
                      <a:r>
                        <a:rPr lang="en-US" sz="7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Xoserve</a:t>
                      </a: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 to continue to send out monthly report as per the agreed interim process to all DNs/Shippers notifying them of current vales held in the system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Dependency 68754 - There is a dependency on RECCO to update the data permission matrix prior to the implementation of XRN5186. </a:t>
                      </a:r>
                      <a:r>
                        <a:rPr lang="en-US" sz="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Mitigation Action  </a:t>
                      </a: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Poppins"/>
                        </a:rPr>
                        <a:t>- Delivery timeline has been shared with RECCO regular conversations in place between BA on June23 project and RECCO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0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7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en-US" sz="7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Forecast to complete delivery against approved BER </a:t>
                      </a:r>
                      <a:endParaRPr kumimoji="0" lang="en-US" sz="700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981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XRN5091 - Deferral of creation of Class change reads at transfer of ownership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XRN5186 - MOD0701 – Aligning Capacity booking under the UNC and arrangements set out in relevant NEXAs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128134"/>
            <a:ext cx="8229600" cy="63283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XRN5562 – June 23 Major Release-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556836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/>
              <a:t>Slide updated on 29</a:t>
            </a:r>
            <a:r>
              <a:rPr lang="en-GB" sz="700" baseline="30000"/>
              <a:t>th</a:t>
            </a:r>
            <a:r>
              <a:rPr lang="en-GB" sz="700"/>
              <a:t> March 2023</a:t>
            </a:r>
            <a:endParaRPr lang="en-GB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69C754-A2B7-42E7-A95D-34326B9ADA63}"/>
              </a:ext>
            </a:extLst>
          </p:cNvPr>
          <p:cNvGrpSpPr/>
          <p:nvPr/>
        </p:nvGrpSpPr>
        <p:grpSpPr>
          <a:xfrm>
            <a:off x="4505498" y="2817600"/>
            <a:ext cx="2861652" cy="200055"/>
            <a:chOff x="4309575" y="3517379"/>
            <a:chExt cx="2861652" cy="20005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00F5C7A-7DE9-4E56-920B-E5E147C6EBD4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00055"/>
              <a:chOff x="4089862" y="3477140"/>
              <a:chExt cx="741910" cy="200055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91FDCCB-752F-418A-A9D0-310AC089410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0FF982-1EC8-4484-862D-7340064BDED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Complete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EC52DCE-2008-4732-9AA5-A47EAAD5CBDF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00055"/>
              <a:chOff x="4089862" y="3477140"/>
              <a:chExt cx="741910" cy="200055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2C43FFD-9FF3-4EF1-B48C-F3F52EAB4D74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CCB3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1F1660-03A9-4421-90E7-6B9A8D68AEE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On Track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BDC873-8ACE-4B55-84C1-36CCD1380D6D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00055"/>
              <a:chOff x="4089862" y="3477140"/>
              <a:chExt cx="741910" cy="20005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9A3E629-54CF-4D8C-97CB-B2D239AF49B7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6036A5-BDBE-46A6-A94B-1D2E719FA5F1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At Risk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B859870-D5CA-454D-8299-952E351E1D55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00055"/>
              <a:chOff x="4089862" y="3477140"/>
              <a:chExt cx="741910" cy="200055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5DF9D2D-2684-4464-B881-A3FC48AD853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75BF0E-EAFE-431D-A9BE-CBF56ED4E5D5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Overdue</a:t>
                </a:r>
              </a:p>
            </p:txBody>
          </p:sp>
        </p:grp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0D32C4E0-A3FC-0A0D-5CBE-24ACBCA8E9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0" y="1267726"/>
            <a:ext cx="4654550" cy="140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/>
        <AccountId xsi:nil="true"/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BCA8FE-1ADE-4A3D-A6B6-8CC14EC9D4F2}"/>
</file>

<file path=customXml/itemProps2.xml><?xml version="1.0" encoding="utf-8"?>
<ds:datastoreItem xmlns:ds="http://schemas.openxmlformats.org/officeDocument/2006/customXml" ds:itemID="{EE966AA5-3D01-4B81-BAE0-8020A2E16EFF}">
  <ds:schemaRefs>
    <ds:schemaRef ds:uri="1d4f23ef-4afa-40fd-a5e1-d3c4698d890d"/>
    <ds:schemaRef ds:uri="7428f75e-dcb2-4094-9cbd-7276f0563d7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09850d4e-5ea7-4dcb-8c24-c6fc5087371d"/>
    <ds:schemaRef ds:uri="5e5e5b1a-4354-4cde-90ed-1df27520eade"/>
    <ds:schemaRef ds:uri="103fba77-31dd-4780-83f9-c54f26c3a260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XRN5562 – June 23 Major Release-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revision>7</cp:revision>
  <dcterms:created xsi:type="dcterms:W3CDTF">2018-09-02T17:12:15Z</dcterms:created>
  <dcterms:modified xsi:type="dcterms:W3CDTF">2023-03-30T10:51:35Z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MediaServiceImageTags">
    <vt:lpwstr/>
  </property>
  <property fmtid="{D5CDD505-2E9C-101B-9397-08002B2CF9AE}" pid="12" name="_SourceUrl">
    <vt:lpwstr/>
  </property>
  <property fmtid="{D5CDD505-2E9C-101B-9397-08002B2CF9AE}" pid="13" name="_SharedFileIndex">
    <vt:lpwstr/>
  </property>
</Properties>
</file>