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6"/>
  </p:notesMasterIdLst>
  <p:handoutMasterIdLst>
    <p:handoutMasterId r:id="rId7"/>
  </p:handoutMasterIdLst>
  <p:sldIdLst>
    <p:sldId id="311" r:id="rId5"/>
  </p:sldIdLst>
  <p:sldSz cx="9144000" cy="5143500" type="screen16x9"/>
  <p:notesSz cx="6858000" cy="9144000"/>
  <p:embeddedFontLst>
    <p:embeddedFont>
      <p:font typeface="Avenir Next LT Pro" panose="020B0504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Nunito Sans"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F9E"/>
    <a:srgbClr val="3E5AA8"/>
    <a:srgbClr val="000000"/>
    <a:srgbClr val="B1D6E8"/>
    <a:srgbClr val="40D1F5"/>
    <a:srgbClr val="D75733"/>
    <a:srgbClr val="F5835D"/>
    <a:srgbClr val="84B8DA"/>
    <a:srgbClr val="FFFFFF"/>
    <a:srgbClr val="9C4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7AEC6-ABF3-432D-B5FA-83AF8CB439EA}" v="19" dt="2023-04-25T07:35:13.482"/>
    <p1510:client id="{C142C35A-FC66-442B-8B3E-DEABFBDE2C77}" v="2" vWet="4" dt="2023-04-25T07:34:36.351"/>
    <p1510:client id="{E08AE7FC-4E0C-47A3-BBD2-2A550EB7D6D3}" v="3" dt="2023-04-25T15:30:39.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300" y="48"/>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25/04/2023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25/04/2023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457200" y="0"/>
            <a:ext cx="8229600" cy="637580"/>
          </a:xfrm>
        </p:spPr>
        <p:txBody>
          <a:bodyPr>
            <a:normAutofit/>
          </a:bodyPr>
          <a:lstStyle/>
          <a:p>
            <a:r>
              <a:rPr lang="en-GB" sz="1600" dirty="0">
                <a:latin typeface="Arial"/>
                <a:cs typeface="Arial"/>
              </a:rPr>
              <a:t>XRN5533 – February 23 Major Release - Status Update</a:t>
            </a:r>
            <a:endParaRPr lang="en-GB" sz="1600" dirty="0">
              <a:latin typeface="+mj-lt"/>
            </a:endParaRPr>
          </a:p>
        </p:txBody>
      </p:sp>
      <p:graphicFrame>
        <p:nvGraphicFramePr>
          <p:cNvPr id="6" name="Content Placeholder 3">
            <a:extLst>
              <a:ext uri="{FF2B5EF4-FFF2-40B4-BE49-F238E27FC236}">
                <a16:creationId xmlns:a16="http://schemas.microsoft.com/office/drawing/2014/main" id="{11E99246-8E70-DADC-B603-604DA5E5DF1D}"/>
              </a:ext>
            </a:extLst>
          </p:cNvPr>
          <p:cNvGraphicFramePr>
            <a:graphicFrameLocks/>
          </p:cNvGraphicFramePr>
          <p:nvPr>
            <p:extLst>
              <p:ext uri="{D42A27DB-BD31-4B8C-83A1-F6EECF244321}">
                <p14:modId xmlns:p14="http://schemas.microsoft.com/office/powerpoint/2010/main" val="1186641998"/>
              </p:ext>
            </p:extLst>
          </p:nvPr>
        </p:nvGraphicFramePr>
        <p:xfrm>
          <a:off x="0" y="460078"/>
          <a:ext cx="9144000" cy="4533452"/>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2298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6CF9E"/>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9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extLst>
                  <a:ext uri="{0D108BD9-81ED-4DB2-BD59-A6C34878D82A}">
                    <a16:rowId xmlns:a16="http://schemas.microsoft.com/office/drawing/2014/main" val="10001"/>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6CF9E"/>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6CF9E"/>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6CF9E"/>
                    </a:solidFill>
                  </a:tcPr>
                </a:tc>
                <a:extLst>
                  <a:ext uri="{0D108BD9-81ED-4DB2-BD59-A6C34878D82A}">
                    <a16:rowId xmlns:a16="http://schemas.microsoft.com/office/drawing/2014/main" val="10002"/>
                  </a:ext>
                </a:extLst>
              </a:tr>
              <a:tr h="222985">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17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mn-lt"/>
                          <a:ea typeface="+mn-ea"/>
                          <a:cs typeface="Arial"/>
                        </a:rPr>
                        <a:t>Schedule</a:t>
                      </a:r>
                    </a:p>
                    <a:p>
                      <a:pPr algn="ctr"/>
                      <a:endParaRPr lang="en-GB" sz="1050" b="1" baseline="0" dirty="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rgbClr val="000000"/>
                          </a:solidFill>
                          <a:effectLst/>
                          <a:latin typeface="+mn-lt"/>
                          <a:ea typeface="+mn-ea"/>
                          <a:cs typeface="+mn-cs"/>
                        </a:rPr>
                        <a:t>Overall release is tracking on target;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rgbClr val="000000"/>
                          </a:solidFill>
                          <a:effectLst/>
                          <a:latin typeface="+mn-lt"/>
                          <a:ea typeface="+mn-ea"/>
                          <a:cs typeface="+mn-cs"/>
                        </a:rPr>
                        <a:t>, </a:t>
                      </a:r>
                      <a:r>
                        <a:rPr lang="en-GB" sz="700" b="0" i="0" u="none" strike="noStrike" kern="1200" cap="none" normalizeH="0" baseline="0" dirty="0">
                          <a:ln>
                            <a:noFill/>
                          </a:ln>
                          <a:solidFill>
                            <a:srgbClr val="000000"/>
                          </a:solidFill>
                          <a:effectLst/>
                          <a:latin typeface="+mn-lt"/>
                          <a:ea typeface="+mn-ea"/>
                          <a:cs typeface="+mn-cs"/>
                        </a:rPr>
                        <a:t>all XRNs have been successfully</a:t>
                      </a:r>
                      <a:r>
                        <a:rPr lang="en-GB" sz="700" b="0" dirty="0">
                          <a:solidFill>
                            <a:srgbClr val="000000"/>
                          </a:solidFill>
                          <a:effectLst/>
                          <a:latin typeface="+mn-lt"/>
                          <a:ea typeface="+mn-ea"/>
                          <a:cs typeface="Poppins"/>
                        </a:rPr>
                        <a:t> implemented on 25/02 and Post Implementation Support (PIS) completed on 24/03. Closedown in progress, on track for 30/06.</a:t>
                      </a:r>
                    </a:p>
                    <a:p>
                      <a:pPr marL="0" indent="0" algn="l">
                        <a:buFont typeface="Arial" panose="020B0604020202020204" pitchFamily="34" charset="0"/>
                        <a:buNone/>
                      </a:pPr>
                      <a:endParaRPr lang="en-US" sz="700" b="1" dirty="0">
                        <a:solidFill>
                          <a:srgbClr val="000000"/>
                        </a:solidFill>
                        <a:latin typeface="+mn-lt"/>
                      </a:endParaRPr>
                    </a:p>
                    <a:p>
                      <a:pPr marL="0" indent="0" algn="l">
                        <a:buFont typeface="Arial" panose="020B0604020202020204" pitchFamily="34" charset="0"/>
                        <a:buNone/>
                      </a:pPr>
                      <a:r>
                        <a:rPr lang="en-US" sz="700" b="1" dirty="0">
                          <a:solidFill>
                            <a:srgbClr val="000000"/>
                          </a:solidFill>
                          <a:latin typeface="+mn-lt"/>
                        </a:rPr>
                        <a:t>Progress update:</a:t>
                      </a:r>
                    </a:p>
                    <a:p>
                      <a:pPr marL="171450" indent="-171450" algn="l">
                        <a:buFont typeface="Arial" panose="020B0604020202020204" pitchFamily="34" charset="0"/>
                        <a:buChar char="•"/>
                      </a:pPr>
                      <a:endParaRPr lang="en-US" sz="700" dirty="0">
                        <a:solidFill>
                          <a:srgbClr val="000000"/>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mn-lt"/>
                        </a:rPr>
                        <a:t>First usage for XRN4992B and XRN4990 will be completed in May 23 and July 23 respectively by June 23 Project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mn-lt"/>
                        </a:rPr>
                        <a:t>Project closedown in progress, on track to complete by 30/06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mn-lt"/>
                        </a:rPr>
                        <a:t>Change Completion Report (CCR) to be issued for approval at June’s ChMC</a:t>
                      </a:r>
                    </a:p>
                    <a:p>
                      <a:pPr marL="0" indent="0" algn="l">
                        <a:buFont typeface="Arial" panose="020B0604020202020204" pitchFamily="34" charset="0"/>
                        <a:buNone/>
                      </a:pPr>
                      <a:endParaRPr lang="en-US" sz="700" dirty="0">
                        <a:solidFill>
                          <a:srgbClr val="000000"/>
                        </a:solidFill>
                        <a:latin typeface="+mn-lt"/>
                      </a:endParaRPr>
                    </a:p>
                    <a:p>
                      <a:pPr marL="0" indent="0" algn="l">
                        <a:buNone/>
                      </a:pPr>
                      <a:r>
                        <a:rPr lang="en-GB" sz="700" b="1" i="0" u="none" strike="noStrike" kern="1200" cap="none" normalizeH="0" baseline="0" dirty="0">
                          <a:ln>
                            <a:noFill/>
                          </a:ln>
                          <a:solidFill>
                            <a:srgbClr val="000000"/>
                          </a:solidFill>
                          <a:effectLst/>
                          <a:latin typeface="+mn-lt"/>
                          <a:ea typeface="+mn-ea"/>
                          <a:cs typeface="+mn-cs"/>
                        </a:rPr>
                        <a:t>Decision in May ChMC</a:t>
                      </a:r>
                      <a:r>
                        <a:rPr lang="en-GB" sz="700" b="0" i="0" u="none" strike="noStrike" kern="1200" cap="none" normalizeH="0" baseline="0" dirty="0">
                          <a:ln>
                            <a:noFill/>
                          </a:ln>
                          <a:solidFill>
                            <a:srgbClr val="000000"/>
                          </a:solidFill>
                          <a:effectLst/>
                          <a:latin typeface="+mn-lt"/>
                          <a:ea typeface="+mn-ea"/>
                          <a:cs typeface="+mn-cs"/>
                        </a:rPr>
                        <a:t>: None</a:t>
                      </a:r>
                      <a:endParaRPr lang="en-GB" sz="1050" b="1" baseline="0" dirty="0">
                        <a:solidFill>
                          <a:srgbClr val="000000"/>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None/>
                      </a:pPr>
                      <a:endParaRPr lang="en-US" sz="700" dirty="0"/>
                    </a:p>
                    <a:p>
                      <a:pPr marL="0" indent="0" algn="l">
                        <a:buNone/>
                      </a:pPr>
                      <a:endParaRPr lang="en-US" sz="700" dirty="0"/>
                    </a:p>
                    <a:p>
                      <a:pPr marL="0" indent="0" algn="l">
                        <a:buNone/>
                      </a:pPr>
                      <a:r>
                        <a:rPr lang="en-US" sz="700" dirty="0"/>
                        <a:t>  </a:t>
                      </a:r>
                    </a:p>
                    <a:p>
                      <a:pPr marL="0" indent="0" algn="l">
                        <a:buNone/>
                      </a:pPr>
                      <a:endParaRPr lang="en-US" sz="700" dirty="0"/>
                    </a:p>
                    <a:p>
                      <a:pPr marL="0" indent="0" algn="l">
                        <a:buNone/>
                      </a:pPr>
                      <a:endParaRPr lang="en-US" sz="700" dirty="0"/>
                    </a:p>
                    <a:p>
                      <a:pPr marL="0" indent="0" algn="l">
                        <a:buNone/>
                      </a:pPr>
                      <a:endParaRPr lang="en-US" sz="700" dirty="0"/>
                    </a:p>
                    <a:p>
                      <a:pPr marL="0" indent="0" algn="l">
                        <a:buNone/>
                      </a:pPr>
                      <a:endParaRPr lang="en-US" sz="7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i="0" u="none" strike="noStrike" kern="1200" dirty="0">
                          <a:solidFill>
                            <a:srgbClr val="000000"/>
                          </a:solidFill>
                          <a:effectLst/>
                          <a:latin typeface="+mn-lt"/>
                          <a:ea typeface="+mn-ea"/>
                          <a:cs typeface="+mn-cs"/>
                        </a:rPr>
                        <a:t>Successful Implementation of 25</a:t>
                      </a:r>
                      <a:r>
                        <a:rPr lang="en-GB" sz="700" b="0" i="0" u="none" strike="noStrike" kern="1200" baseline="30000" dirty="0">
                          <a:solidFill>
                            <a:srgbClr val="000000"/>
                          </a:solidFill>
                          <a:effectLst/>
                          <a:latin typeface="+mn-lt"/>
                          <a:ea typeface="+mn-ea"/>
                          <a:cs typeface="+mn-cs"/>
                        </a:rPr>
                        <a:t>th</a:t>
                      </a:r>
                      <a:r>
                        <a:rPr lang="en-GB" sz="700" b="0" i="0" u="none" strike="noStrike" kern="1200" dirty="0">
                          <a:solidFill>
                            <a:srgbClr val="000000"/>
                          </a:solidFill>
                          <a:effectLst/>
                          <a:latin typeface="+mn-lt"/>
                          <a:ea typeface="+mn-ea"/>
                          <a:cs typeface="+mn-cs"/>
                        </a:rPr>
                        <a:t> February 23</a:t>
                      </a:r>
                      <a:endParaRPr lang="en-US" sz="700" dirty="0">
                        <a:solidFill>
                          <a:srgbClr val="00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208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marL="0" marR="0" lvl="0" indent="0" algn="l" eaLnBrk="1" fontAlgn="b" latinLnBrk="0" hangingPunct="1">
                        <a:lnSpc>
                          <a:spcPct val="100000"/>
                        </a:lnSpc>
                        <a:spcBef>
                          <a:spcPts val="0"/>
                        </a:spcBef>
                        <a:spcAft>
                          <a:spcPts val="0"/>
                        </a:spcAft>
                        <a:buClrTx/>
                        <a:buSzTx/>
                        <a:buFontTx/>
                        <a:buNone/>
                      </a:pPr>
                      <a:r>
                        <a:rPr lang="en-GB" sz="700" kern="1200" dirty="0">
                          <a:solidFill>
                            <a:srgbClr val="000000"/>
                          </a:solidFill>
                          <a:latin typeface="+mn-lt"/>
                          <a:ea typeface="+mn-ea"/>
                          <a:cs typeface="+mn-cs"/>
                        </a:rPr>
                        <a:t>There is a risk that the solutions being delivered under XRN4900 and XRN5298 may not work as expected at the point SGN go live with the Biomethane and H100 projects, due to the gap between these changes being delivered within the Feb 23 release and the respective go live dates of the projects.</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dirty="0">
                        <a:solidFill>
                          <a:srgbClr val="000000"/>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700" kern="1200" dirty="0">
                          <a:solidFill>
                            <a:srgbClr val="000000"/>
                          </a:solidFill>
                          <a:latin typeface="+mn-lt"/>
                          <a:ea typeface="+mn-ea"/>
                          <a:cs typeface="+mn-cs"/>
                        </a:rPr>
                        <a:t>Update - SGN have confirmed that the first H100 connection will be sometime between June-Sept 2024. CDSP are awaiting further clarification regarding the go live date of the Biomethane project. Discussions are underway regarding options for carrying out additional testing closer to the project go live dates, which may incur additional charges that weren't originally accounted for.</a:t>
                      </a:r>
                      <a:endParaRPr lang="en-GB" sz="1050" b="1" baseline="0" dirty="0">
                        <a:solidFill>
                          <a:srgbClr val="000000"/>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algn="l"/>
                      <a:r>
                        <a:rPr lang="en-US" sz="700" b="0" i="0" u="none" strike="noStrike" kern="1200" noProof="0" dirty="0">
                          <a:solidFill>
                            <a:srgbClr val="000000"/>
                          </a:solidFill>
                          <a:effectLst/>
                          <a:latin typeface="+mn-lt"/>
                        </a:rPr>
                        <a:t>Forecast to complete delivery against approved BER</a:t>
                      </a:r>
                      <a:endParaRPr lang="en-GB" sz="700" b="1" baseline="0" dirty="0">
                        <a:solidFill>
                          <a:srgbClr val="000000"/>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9113">
                <a:tc>
                  <a:txBody>
                    <a:bodyPr/>
                    <a:lstStyle/>
                    <a:p>
                      <a:pPr algn="ctr"/>
                      <a:r>
                        <a:rPr lang="en-GB" sz="1050" b="1" baseline="0" dirty="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rtl="0" fontAlgn="base"/>
                      <a:r>
                        <a:rPr lang="en-US" sz="700" b="1" i="0" u="none" strike="noStrike" kern="1200" dirty="0">
                          <a:solidFill>
                            <a:srgbClr val="000000"/>
                          </a:solidFill>
                          <a:effectLst/>
                          <a:latin typeface="+mn-lt"/>
                          <a:ea typeface="+mn-ea"/>
                          <a:cs typeface="+mn-cs"/>
                        </a:rPr>
                        <a:t>XRN4900 </a:t>
                      </a:r>
                      <a:r>
                        <a:rPr lang="en-US" sz="700" b="0" i="0" u="none" strike="noStrike" kern="1200" dirty="0">
                          <a:solidFill>
                            <a:srgbClr val="000000"/>
                          </a:solidFill>
                          <a:effectLst/>
                          <a:latin typeface="+mn-lt"/>
                          <a:ea typeface="+mn-ea"/>
                          <a:cs typeface="+mn-cs"/>
                        </a:rPr>
                        <a:t>-</a:t>
                      </a:r>
                      <a:r>
                        <a:rPr lang="en-US" sz="700" b="1" i="0" u="none" strike="noStrike" kern="1200" dirty="0">
                          <a:solidFill>
                            <a:srgbClr val="000000"/>
                          </a:solidFill>
                          <a:effectLst/>
                          <a:latin typeface="+mn-lt"/>
                          <a:ea typeface="+mn-ea"/>
                          <a:cs typeface="+mn-cs"/>
                        </a:rPr>
                        <a:t> </a:t>
                      </a:r>
                      <a:r>
                        <a:rPr lang="en-US" sz="700" b="0" i="0" u="none" strike="noStrike" kern="1200" dirty="0">
                          <a:solidFill>
                            <a:srgbClr val="000000"/>
                          </a:solidFill>
                          <a:effectLst/>
                          <a:latin typeface="+mn-lt"/>
                          <a:ea typeface="+mn-ea"/>
                          <a:cs typeface="+mn-cs"/>
                        </a:rPr>
                        <a:t>Biomethane/Propane Reduction</a:t>
                      </a:r>
                    </a:p>
                    <a:p>
                      <a:pPr rtl="0" fontAlgn="base"/>
                      <a:r>
                        <a:rPr lang="en-US" sz="700" b="1" i="0" u="none" strike="noStrike" kern="1200" dirty="0">
                          <a:solidFill>
                            <a:srgbClr val="000000"/>
                          </a:solidFill>
                          <a:effectLst/>
                          <a:latin typeface="+mn-lt"/>
                          <a:ea typeface="+mn-ea"/>
                          <a:cs typeface="+mn-cs"/>
                        </a:rPr>
                        <a:t>XRN</a:t>
                      </a:r>
                      <a:r>
                        <a:rPr lang="en-GB" sz="700" b="1" i="0" u="none" strike="noStrike" kern="1200" dirty="0">
                          <a:solidFill>
                            <a:srgbClr val="000000"/>
                          </a:solidFill>
                          <a:effectLst/>
                          <a:latin typeface="+mn-lt"/>
                          <a:ea typeface="+mn-ea"/>
                          <a:cs typeface="+mn-cs"/>
                        </a:rPr>
                        <a:t>4978</a:t>
                      </a:r>
                      <a:r>
                        <a:rPr lang="en-GB" sz="700" b="0" i="0" u="none" strike="noStrike" kern="1200" dirty="0">
                          <a:solidFill>
                            <a:srgbClr val="000000"/>
                          </a:solidFill>
                          <a:effectLst/>
                          <a:latin typeface="+mn-lt"/>
                          <a:ea typeface="+mn-ea"/>
                          <a:cs typeface="+mn-cs"/>
                        </a:rPr>
                        <a:t> - Shipper - Notification of Rolling AQ Value</a:t>
                      </a:r>
                    </a:p>
                    <a:p>
                      <a:pPr rtl="0" fontAlgn="base"/>
                      <a:r>
                        <a:rPr lang="en-US" sz="700" b="1" i="0" u="none" strike="noStrike" kern="1200" dirty="0">
                          <a:solidFill>
                            <a:srgbClr val="000000"/>
                          </a:solidFill>
                          <a:effectLst/>
                          <a:latin typeface="+mn-lt"/>
                          <a:ea typeface="+mn-ea"/>
                          <a:cs typeface="+mn-cs"/>
                        </a:rPr>
                        <a:t>XRN4989B </a:t>
                      </a:r>
                      <a:r>
                        <a:rPr lang="en-US" sz="700" b="0" i="0" u="none" strike="noStrike" kern="1200" dirty="0">
                          <a:solidFill>
                            <a:srgbClr val="000000"/>
                          </a:solidFill>
                          <a:effectLst/>
                          <a:latin typeface="+mn-lt"/>
                          <a:ea typeface="+mn-ea"/>
                          <a:cs typeface="+mn-cs"/>
                        </a:rPr>
                        <a:t>- </a:t>
                      </a:r>
                      <a:r>
                        <a:rPr lang="en-GB" sz="700" b="0" i="0" u="none" strike="noStrike" kern="1200" dirty="0">
                          <a:solidFill>
                            <a:srgbClr val="000000"/>
                          </a:solidFill>
                          <a:effectLst/>
                          <a:latin typeface="+mn-lt"/>
                          <a:ea typeface="+mn-ea"/>
                          <a:cs typeface="+mn-cs"/>
                        </a:rPr>
                        <a:t>Residual AMT activities </a:t>
                      </a:r>
                    </a:p>
                    <a:p>
                      <a:pPr rtl="0" fontAlgn="base"/>
                      <a:r>
                        <a:rPr lang="en-US" sz="700" b="1" i="0" u="none" strike="noStrike" kern="1200" dirty="0">
                          <a:solidFill>
                            <a:srgbClr val="000000"/>
                          </a:solidFill>
                          <a:effectLst/>
                          <a:latin typeface="+mn-lt"/>
                          <a:ea typeface="+mn-ea"/>
                          <a:cs typeface="+mn-cs"/>
                        </a:rPr>
                        <a:t>XRN4990</a:t>
                      </a:r>
                      <a:r>
                        <a:rPr lang="en-US" sz="700" b="0" i="0" u="none" strike="noStrike" kern="1200" dirty="0">
                          <a:solidFill>
                            <a:srgbClr val="000000"/>
                          </a:solidFill>
                          <a:effectLst/>
                          <a:latin typeface="+mn-lt"/>
                          <a:ea typeface="+mn-ea"/>
                          <a:cs typeface="+mn-cs"/>
                        </a:rPr>
                        <a:t> -</a:t>
                      </a:r>
                      <a:r>
                        <a:rPr lang="en-US" sz="700" b="1" i="0" u="none" strike="noStrike" kern="1200" dirty="0">
                          <a:solidFill>
                            <a:srgbClr val="000000"/>
                          </a:solidFill>
                          <a:effectLst/>
                          <a:latin typeface="+mn-lt"/>
                          <a:ea typeface="+mn-ea"/>
                          <a:cs typeface="+mn-cs"/>
                        </a:rPr>
                        <a:t> </a:t>
                      </a:r>
                      <a:r>
                        <a:rPr lang="en-GB" sz="700" b="0" i="0" u="none" strike="noStrike" kern="1200" dirty="0">
                          <a:solidFill>
                            <a:srgbClr val="000000"/>
                          </a:solidFill>
                          <a:effectLst/>
                          <a:latin typeface="+mn-lt"/>
                          <a:ea typeface="+mn-ea"/>
                          <a:cs typeface="+mn-cs"/>
                        </a:rPr>
                        <a:t>MOD0664 – Transfer of Sites with Low Read Submission Performance from Class 2 and 3 into Class 4</a:t>
                      </a:r>
                      <a:endParaRPr lang="en-US" sz="700" b="0" i="0" kern="1200" dirty="0">
                        <a:solidFill>
                          <a:srgbClr val="000000"/>
                        </a:solidFill>
                        <a:effectLst/>
                        <a:latin typeface="+mn-lt"/>
                        <a:ea typeface="+mn-ea"/>
                        <a:cs typeface="+mn-cs"/>
                      </a:endParaRPr>
                    </a:p>
                    <a:p>
                      <a:pPr rtl="0" fontAlgn="base"/>
                      <a:r>
                        <a:rPr lang="en-US" sz="700" b="1" i="0" u="none" strike="noStrike" kern="1200" dirty="0">
                          <a:solidFill>
                            <a:srgbClr val="000000"/>
                          </a:solidFill>
                          <a:effectLst/>
                          <a:latin typeface="+mn-lt"/>
                          <a:ea typeface="+mn-ea"/>
                          <a:cs typeface="+mn-cs"/>
                        </a:rPr>
                        <a:t>XRN4992B </a:t>
                      </a:r>
                      <a:r>
                        <a:rPr lang="en-US" sz="700" b="0" i="0" u="none" strike="noStrike" kern="1200" dirty="0">
                          <a:solidFill>
                            <a:srgbClr val="000000"/>
                          </a:solidFill>
                          <a:effectLst/>
                          <a:latin typeface="+mn-lt"/>
                          <a:ea typeface="+mn-ea"/>
                          <a:cs typeface="+mn-cs"/>
                        </a:rPr>
                        <a:t>- </a:t>
                      </a:r>
                      <a:r>
                        <a:rPr lang="en-GB" sz="700" b="0" i="0" u="none" strike="noStrike" kern="1200" dirty="0">
                          <a:solidFill>
                            <a:srgbClr val="000000"/>
                          </a:solidFill>
                          <a:effectLst/>
                          <a:latin typeface="+mn-lt"/>
                          <a:ea typeface="+mn-ea"/>
                          <a:cs typeface="+mn-cs"/>
                        </a:rPr>
                        <a:t>MOD0797 - </a:t>
                      </a:r>
                      <a:r>
                        <a:rPr lang="en-GB" sz="700" b="0" i="0" u="none" strike="noStrike" kern="1200" noProof="0" dirty="0">
                          <a:solidFill>
                            <a:srgbClr val="000000"/>
                          </a:solidFill>
                          <a:effectLst/>
                        </a:rPr>
                        <a:t>Last Resort Supply Payments Volumetric Charges</a:t>
                      </a:r>
                      <a:endParaRPr lang="en-GB" sz="800" dirty="0">
                        <a:solidFill>
                          <a:srgbClr val="000000"/>
                        </a:solidFill>
                      </a:endParaRPr>
                    </a:p>
                    <a:p>
                      <a:pPr lvl="0">
                        <a:buNone/>
                      </a:pPr>
                      <a:r>
                        <a:rPr lang="en-US" sz="700" b="1" i="0" kern="1200" dirty="0">
                          <a:solidFill>
                            <a:srgbClr val="000000"/>
                          </a:solidFill>
                          <a:effectLst/>
                          <a:latin typeface="+mn-lt"/>
                          <a:ea typeface="+mn-ea"/>
                          <a:cs typeface="+mn-cs"/>
                        </a:rPr>
                        <a:t>XRN5298 </a:t>
                      </a:r>
                      <a:r>
                        <a:rPr lang="en-US" sz="700" b="0" i="0" kern="1200" dirty="0">
                          <a:solidFill>
                            <a:srgbClr val="000000"/>
                          </a:solidFill>
                          <a:effectLst/>
                          <a:latin typeface="+mn-lt"/>
                          <a:ea typeface="+mn-ea"/>
                          <a:cs typeface="+mn-cs"/>
                        </a:rPr>
                        <a:t>-</a:t>
                      </a:r>
                      <a:r>
                        <a:rPr lang="en-US" sz="700" b="1" i="0" kern="1200" dirty="0">
                          <a:solidFill>
                            <a:srgbClr val="000000"/>
                          </a:solidFill>
                          <a:effectLst/>
                          <a:latin typeface="+mn-lt"/>
                          <a:ea typeface="+mn-ea"/>
                          <a:cs typeface="+mn-cs"/>
                        </a:rPr>
                        <a:t> </a:t>
                      </a:r>
                      <a:r>
                        <a:rPr lang="en-GB" sz="700" b="0" i="0" kern="1200" dirty="0">
                          <a:solidFill>
                            <a:srgbClr val="000000"/>
                          </a:solidFill>
                          <a:effectLst/>
                          <a:latin typeface="+mn-lt"/>
                          <a:ea typeface="+mn-ea"/>
                          <a:cs typeface="+mn-cs"/>
                        </a:rPr>
                        <a:t>H100 Fife Project – Hydrogen Network Trial</a:t>
                      </a:r>
                      <a:endParaRPr lang="en-GB" sz="1100" b="1" baseline="0" dirty="0">
                        <a:solidFill>
                          <a:srgbClr val="000000"/>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3" name="Group 2">
            <a:extLst>
              <a:ext uri="{FF2B5EF4-FFF2-40B4-BE49-F238E27FC236}">
                <a16:creationId xmlns:a16="http://schemas.microsoft.com/office/drawing/2014/main" id="{BDDAE4A7-C6DA-5FC9-5123-E710E018E38B}"/>
              </a:ext>
            </a:extLst>
          </p:cNvPr>
          <p:cNvGrpSpPr/>
          <p:nvPr/>
        </p:nvGrpSpPr>
        <p:grpSpPr>
          <a:xfrm>
            <a:off x="5004048" y="3003798"/>
            <a:ext cx="2843369" cy="184666"/>
            <a:chOff x="4309575" y="3532768"/>
            <a:chExt cx="2843369" cy="184666"/>
          </a:xfrm>
        </p:grpSpPr>
        <p:grpSp>
          <p:nvGrpSpPr>
            <p:cNvPr id="4" name="Group 3">
              <a:extLst>
                <a:ext uri="{FF2B5EF4-FFF2-40B4-BE49-F238E27FC236}">
                  <a16:creationId xmlns:a16="http://schemas.microsoft.com/office/drawing/2014/main" id="{C6F5E271-A439-162A-38AD-72CF2AB6DF84}"/>
                </a:ext>
              </a:extLst>
            </p:cNvPr>
            <p:cNvGrpSpPr/>
            <p:nvPr/>
          </p:nvGrpSpPr>
          <p:grpSpPr>
            <a:xfrm>
              <a:off x="4309575" y="3532768"/>
              <a:ext cx="741910" cy="184666"/>
              <a:chOff x="4089862" y="3492529"/>
              <a:chExt cx="741910" cy="184666"/>
            </a:xfrm>
          </p:grpSpPr>
          <p:sp>
            <p:nvSpPr>
              <p:cNvPr id="15" name="Oval 14">
                <a:extLst>
                  <a:ext uri="{FF2B5EF4-FFF2-40B4-BE49-F238E27FC236}">
                    <a16:creationId xmlns:a16="http://schemas.microsoft.com/office/drawing/2014/main" id="{B35D0E7E-5281-D50E-7E59-0641D637C0CD}"/>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15">
                <a:extLst>
                  <a:ext uri="{FF2B5EF4-FFF2-40B4-BE49-F238E27FC236}">
                    <a16:creationId xmlns:a16="http://schemas.microsoft.com/office/drawing/2014/main" id="{A5C874A7-F28C-3035-B487-2998B0AD0810}"/>
                  </a:ext>
                </a:extLst>
              </p:cNvPr>
              <p:cNvSpPr txBox="1"/>
              <p:nvPr/>
            </p:nvSpPr>
            <p:spPr>
              <a:xfrm>
                <a:off x="4116878" y="3492529"/>
                <a:ext cx="714894" cy="184666"/>
              </a:xfrm>
              <a:prstGeom prst="rect">
                <a:avLst/>
              </a:prstGeom>
              <a:noFill/>
            </p:spPr>
            <p:txBody>
              <a:bodyPr wrap="square" rtlCol="0">
                <a:spAutoFit/>
              </a:bodyPr>
              <a:lstStyle/>
              <a:p>
                <a:r>
                  <a:rPr lang="en-GB" sz="600" dirty="0">
                    <a:solidFill>
                      <a:srgbClr val="000000"/>
                    </a:solidFill>
                  </a:rPr>
                  <a:t>Complete</a:t>
                </a:r>
              </a:p>
            </p:txBody>
          </p:sp>
        </p:grpSp>
        <p:grpSp>
          <p:nvGrpSpPr>
            <p:cNvPr id="5" name="Group 4">
              <a:extLst>
                <a:ext uri="{FF2B5EF4-FFF2-40B4-BE49-F238E27FC236}">
                  <a16:creationId xmlns:a16="http://schemas.microsoft.com/office/drawing/2014/main" id="{00464E03-193B-599D-58AA-F85F7D3245BD}"/>
                </a:ext>
              </a:extLst>
            </p:cNvPr>
            <p:cNvGrpSpPr/>
            <p:nvPr/>
          </p:nvGrpSpPr>
          <p:grpSpPr>
            <a:xfrm>
              <a:off x="5080579" y="3532768"/>
              <a:ext cx="741910" cy="184666"/>
              <a:chOff x="4089862" y="3492529"/>
              <a:chExt cx="741910" cy="184666"/>
            </a:xfrm>
          </p:grpSpPr>
          <p:sp>
            <p:nvSpPr>
              <p:cNvPr id="13" name="Oval 12">
                <a:extLst>
                  <a:ext uri="{FF2B5EF4-FFF2-40B4-BE49-F238E27FC236}">
                    <a16:creationId xmlns:a16="http://schemas.microsoft.com/office/drawing/2014/main" id="{311A8C52-1C4C-0BEE-953F-95657A821E9D}"/>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372F689D-4EBC-BD0A-BBA3-6ED950CAC561}"/>
                  </a:ext>
                </a:extLst>
              </p:cNvPr>
              <p:cNvSpPr txBox="1"/>
              <p:nvPr/>
            </p:nvSpPr>
            <p:spPr>
              <a:xfrm>
                <a:off x="4116878" y="3492529"/>
                <a:ext cx="714894" cy="184666"/>
              </a:xfrm>
              <a:prstGeom prst="rect">
                <a:avLst/>
              </a:prstGeom>
              <a:noFill/>
            </p:spPr>
            <p:txBody>
              <a:bodyPr wrap="square" rtlCol="0">
                <a:spAutoFit/>
              </a:bodyPr>
              <a:lstStyle/>
              <a:p>
                <a:r>
                  <a:rPr lang="en-GB" sz="600" dirty="0">
                    <a:solidFill>
                      <a:srgbClr val="000000"/>
                    </a:solidFill>
                  </a:rPr>
                  <a:t>On Track</a:t>
                </a:r>
              </a:p>
            </p:txBody>
          </p:sp>
        </p:grpSp>
        <p:grpSp>
          <p:nvGrpSpPr>
            <p:cNvPr id="7" name="Group 6">
              <a:extLst>
                <a:ext uri="{FF2B5EF4-FFF2-40B4-BE49-F238E27FC236}">
                  <a16:creationId xmlns:a16="http://schemas.microsoft.com/office/drawing/2014/main" id="{5D17638E-8114-BED4-4762-0D39E4AE8430}"/>
                </a:ext>
              </a:extLst>
            </p:cNvPr>
            <p:cNvGrpSpPr/>
            <p:nvPr/>
          </p:nvGrpSpPr>
          <p:grpSpPr>
            <a:xfrm>
              <a:off x="5795473" y="3532768"/>
              <a:ext cx="740684" cy="184666"/>
              <a:chOff x="4089862" y="3492529"/>
              <a:chExt cx="740684" cy="184666"/>
            </a:xfrm>
          </p:grpSpPr>
          <p:sp>
            <p:nvSpPr>
              <p:cNvPr id="11" name="Oval 10">
                <a:extLst>
                  <a:ext uri="{FF2B5EF4-FFF2-40B4-BE49-F238E27FC236}">
                    <a16:creationId xmlns:a16="http://schemas.microsoft.com/office/drawing/2014/main" id="{717536A1-0150-73FD-0D39-6D4470E2BBF8}"/>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11">
                <a:extLst>
                  <a:ext uri="{FF2B5EF4-FFF2-40B4-BE49-F238E27FC236}">
                    <a16:creationId xmlns:a16="http://schemas.microsoft.com/office/drawing/2014/main" id="{1B6A1FC0-4D83-D8EE-9A71-2E376819E68E}"/>
                  </a:ext>
                </a:extLst>
              </p:cNvPr>
              <p:cNvSpPr txBox="1"/>
              <p:nvPr/>
            </p:nvSpPr>
            <p:spPr>
              <a:xfrm>
                <a:off x="4115652" y="3492529"/>
                <a:ext cx="714894" cy="184666"/>
              </a:xfrm>
              <a:prstGeom prst="rect">
                <a:avLst/>
              </a:prstGeom>
              <a:noFill/>
            </p:spPr>
            <p:txBody>
              <a:bodyPr wrap="square" rtlCol="0">
                <a:spAutoFit/>
              </a:bodyPr>
              <a:lstStyle/>
              <a:p>
                <a:r>
                  <a:rPr lang="en-GB" sz="600" dirty="0">
                    <a:solidFill>
                      <a:srgbClr val="000000"/>
                    </a:solidFill>
                  </a:rPr>
                  <a:t>At Risk</a:t>
                </a:r>
              </a:p>
            </p:txBody>
          </p:sp>
        </p:grpSp>
        <p:grpSp>
          <p:nvGrpSpPr>
            <p:cNvPr id="8" name="Group 7">
              <a:extLst>
                <a:ext uri="{FF2B5EF4-FFF2-40B4-BE49-F238E27FC236}">
                  <a16:creationId xmlns:a16="http://schemas.microsoft.com/office/drawing/2014/main" id="{E522BBE4-8038-F53A-7F5C-2C33B68B0422}"/>
                </a:ext>
              </a:extLst>
            </p:cNvPr>
            <p:cNvGrpSpPr/>
            <p:nvPr/>
          </p:nvGrpSpPr>
          <p:grpSpPr>
            <a:xfrm>
              <a:off x="6429317" y="3532768"/>
              <a:ext cx="723627" cy="184666"/>
              <a:chOff x="4089862" y="3492529"/>
              <a:chExt cx="723627" cy="184666"/>
            </a:xfrm>
          </p:grpSpPr>
          <p:sp>
            <p:nvSpPr>
              <p:cNvPr id="9" name="Oval 8">
                <a:extLst>
                  <a:ext uri="{FF2B5EF4-FFF2-40B4-BE49-F238E27FC236}">
                    <a16:creationId xmlns:a16="http://schemas.microsoft.com/office/drawing/2014/main" id="{ABFBF586-9679-15AA-755A-2B55307880A5}"/>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9">
                <a:extLst>
                  <a:ext uri="{FF2B5EF4-FFF2-40B4-BE49-F238E27FC236}">
                    <a16:creationId xmlns:a16="http://schemas.microsoft.com/office/drawing/2014/main" id="{E0D928FA-7731-7B0B-C9DB-4B1AF0DF878E}"/>
                  </a:ext>
                </a:extLst>
              </p:cNvPr>
              <p:cNvSpPr txBox="1"/>
              <p:nvPr/>
            </p:nvSpPr>
            <p:spPr>
              <a:xfrm>
                <a:off x="4098595" y="3492529"/>
                <a:ext cx="714894" cy="184666"/>
              </a:xfrm>
              <a:prstGeom prst="rect">
                <a:avLst/>
              </a:prstGeom>
              <a:noFill/>
            </p:spPr>
            <p:txBody>
              <a:bodyPr wrap="square" rtlCol="0">
                <a:spAutoFit/>
              </a:bodyPr>
              <a:lstStyle/>
              <a:p>
                <a:r>
                  <a:rPr lang="en-GB" sz="600" dirty="0">
                    <a:solidFill>
                      <a:srgbClr val="000000"/>
                    </a:solidFill>
                  </a:rPr>
                  <a:t>Overdue</a:t>
                </a:r>
              </a:p>
            </p:txBody>
          </p:sp>
        </p:grpSp>
      </p:grpSp>
      <p:pic>
        <p:nvPicPr>
          <p:cNvPr id="18" name="Picture 17">
            <a:extLst>
              <a:ext uri="{FF2B5EF4-FFF2-40B4-BE49-F238E27FC236}">
                <a16:creationId xmlns:a16="http://schemas.microsoft.com/office/drawing/2014/main" id="{03CA4DE8-C0F8-5E88-A4F4-09680DB0E56E}"/>
              </a:ext>
            </a:extLst>
          </p:cNvPr>
          <p:cNvPicPr>
            <a:picLocks noChangeAspect="1"/>
          </p:cNvPicPr>
          <p:nvPr/>
        </p:nvPicPr>
        <p:blipFill>
          <a:blip r:embed="rId2"/>
          <a:stretch>
            <a:fillRect/>
          </a:stretch>
        </p:blipFill>
        <p:spPr>
          <a:xfrm>
            <a:off x="4484153" y="1457972"/>
            <a:ext cx="4314332" cy="1473817"/>
          </a:xfrm>
          <a:prstGeom prst="rect">
            <a:avLst/>
          </a:prstGeom>
        </p:spPr>
      </p:pic>
      <p:sp>
        <p:nvSpPr>
          <p:cNvPr id="17" name="TextBox 16">
            <a:extLst>
              <a:ext uri="{FF2B5EF4-FFF2-40B4-BE49-F238E27FC236}">
                <a16:creationId xmlns:a16="http://schemas.microsoft.com/office/drawing/2014/main" id="{F2C8E435-9E40-5444-FB17-BCBDEA073FB2}"/>
              </a:ext>
            </a:extLst>
          </p:cNvPr>
          <p:cNvSpPr txBox="1"/>
          <p:nvPr/>
        </p:nvSpPr>
        <p:spPr>
          <a:xfrm>
            <a:off x="0" y="4977629"/>
            <a:ext cx="1518364" cy="200055"/>
          </a:xfrm>
          <a:prstGeom prst="rect">
            <a:avLst/>
          </a:prstGeom>
          <a:noFill/>
        </p:spPr>
        <p:txBody>
          <a:bodyPr wrap="none" lIns="91440" tIns="45720" rIns="91440" bIns="45720" rtlCol="0" anchor="t">
            <a:spAutoFit/>
          </a:bodyPr>
          <a:lstStyle/>
          <a:p>
            <a:r>
              <a:rPr lang="en-GB" sz="700" dirty="0"/>
              <a:t>Slide updated on 24</a:t>
            </a:r>
            <a:r>
              <a:rPr lang="en-GB" sz="700" baseline="30000" dirty="0"/>
              <a:t>th</a:t>
            </a:r>
            <a:r>
              <a:rPr lang="en-GB" sz="700" dirty="0"/>
              <a:t> April 2023</a:t>
            </a:r>
            <a:endParaRPr lang="en-GB" dirty="0"/>
          </a:p>
        </p:txBody>
      </p:sp>
    </p:spTree>
    <p:extLst>
      <p:ext uri="{BB962C8B-B14F-4D97-AF65-F5344CB8AC3E}">
        <p14:creationId xmlns:p14="http://schemas.microsoft.com/office/powerpoint/2010/main" val="2162940509"/>
      </p:ext>
    </p:extLst>
  </p:cSld>
  <p:clrMapOvr>
    <a:masterClrMapping/>
  </p:clrMapOvr>
</p:sld>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CA555-216C-4261-AF87-A8E955167736}">
  <ds:schemaRefs>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103fba77-31dd-4780-83f9-c54f26c3a260"/>
    <ds:schemaRef ds:uri="11f1cc19-a6a2-4477-822b-8358f9edc374"/>
  </ds:schemaRefs>
</ds:datastoreItem>
</file>

<file path=customXml/itemProps2.xml><?xml version="1.0" encoding="utf-8"?>
<ds:datastoreItem xmlns:ds="http://schemas.openxmlformats.org/officeDocument/2006/customXml" ds:itemID="{B7068E45-DF80-476B-9CF0-62209E688961}"/>
</file>

<file path=customXml/itemProps3.xml><?xml version="1.0" encoding="utf-8"?>
<ds:datastoreItem xmlns:ds="http://schemas.openxmlformats.org/officeDocument/2006/customXml" ds:itemID="{EA728B58-601E-4027-AF0C-C2329912A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323</Words>
  <Application>Microsoft Office PowerPoint</Application>
  <PresentationFormat>On-screen Show (16:9)</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Nunito Sans</vt:lpstr>
      <vt:lpstr>Arial</vt:lpstr>
      <vt:lpstr>Avenir Next LT Pro</vt:lpstr>
      <vt:lpstr>Office Theme</vt:lpstr>
      <vt:lpstr>XRN5533 – February 23 Major Release - Status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26</cp:revision>
  <dcterms:created xsi:type="dcterms:W3CDTF">2020-08-12T15:25:03Z</dcterms:created>
  <dcterms:modified xsi:type="dcterms:W3CDTF">2023-04-25T16:15:14Z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0x010100BE4A46900855F54F8B1B4A69CC14CF6B</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