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11" r:id="rId5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 Sans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F9E"/>
    <a:srgbClr val="3E5AA8"/>
    <a:srgbClr val="000000"/>
    <a:srgbClr val="B1D6E8"/>
    <a:srgbClr val="40D1F5"/>
    <a:srgbClr val="D75733"/>
    <a:srgbClr val="F5835D"/>
    <a:srgbClr val="84B8DA"/>
    <a:srgbClr val="FFFFFF"/>
    <a:srgbClr val="9C4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A3B1B-7B8C-423D-89DD-7B9AD4CD0C04}" vWet="2" dt="2023-04-25T07:10:29.622"/>
    <p1510:client id="{F780D24C-8092-498D-9BA0-F8CEDD37694E}" v="38" dt="2023-04-25T07:10:56.732"/>
    <p1510:client id="{FA5DDECA-7D8B-4C88-B4EB-DB3F453E8E41}" v="9" dt="2023-04-25T16:16:31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0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8AE68-B2C4-407B-A853-67ABA7BBD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F355C-8E16-4484-8D33-9BD23C2FD2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0485-080A-4727-9301-4C8F7C1A81A4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2E68C-3A87-4053-9F42-3E9448407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81A81-4B97-4D4A-9BBA-92EDE09D3E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CC6B-C00A-48E6-B507-224DD12FC6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038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25/04/2023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6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B1D6E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740E7-5DD5-F9E8-309A-E335A2456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17" y="495035"/>
            <a:ext cx="3130547" cy="4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>
                <a:solidFill>
                  <a:srgbClr val="000000"/>
                </a:solidFill>
                <a:latin typeface="+mj-lt"/>
              </a:defRPr>
            </a:lvl3pPr>
            <a:lvl4pPr>
              <a:defRPr>
                <a:solidFill>
                  <a:srgbClr val="000000"/>
                </a:solidFill>
                <a:latin typeface="+mj-lt"/>
              </a:defRPr>
            </a:lvl4pPr>
            <a:lvl5pPr>
              <a:defRPr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+mj-lt"/>
              </a:defRPr>
            </a:lvl1pPr>
            <a:lvl2pPr>
              <a:defRPr sz="2800">
                <a:solidFill>
                  <a:srgbClr val="000000"/>
                </a:solidFill>
                <a:latin typeface="+mj-lt"/>
              </a:defRPr>
            </a:lvl2pPr>
            <a:lvl3pPr>
              <a:defRPr sz="2400">
                <a:solidFill>
                  <a:srgbClr val="000000"/>
                </a:solidFill>
                <a:latin typeface="+mj-lt"/>
              </a:defRPr>
            </a:lvl3pPr>
            <a:lvl4pPr>
              <a:defRPr sz="2000">
                <a:solidFill>
                  <a:srgbClr val="000000"/>
                </a:solidFill>
                <a:latin typeface="+mj-lt"/>
              </a:defRPr>
            </a:lvl4pPr>
            <a:lvl5pPr>
              <a:defRPr sz="2000">
                <a:solidFill>
                  <a:srgbClr val="000000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venir Next LT Pro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AC14-A788-4BAF-A545-1E87CADA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7580"/>
          </a:xfrm>
        </p:spPr>
        <p:txBody>
          <a:bodyPr>
            <a:normAutofit/>
          </a:bodyPr>
          <a:lstStyle/>
          <a:p>
            <a:r>
              <a:rPr lang="en-GB" sz="1600" dirty="0"/>
              <a:t>XRN5575 – March 23 Adhoc Release – Status Update</a:t>
            </a:r>
            <a:endParaRPr lang="en-GB" sz="1600" dirty="0">
              <a:latin typeface="+mj-lt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1E99246-8E70-DADC-B603-604DA5E5D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738779"/>
              </p:ext>
            </p:extLst>
          </p:nvPr>
        </p:nvGraphicFramePr>
        <p:xfrm>
          <a:off x="0" y="460078"/>
          <a:ext cx="9144000" cy="4486798"/>
        </p:xfrm>
        <a:graphic>
          <a:graphicData uri="http://schemas.openxmlformats.org/drawingml/2006/table">
            <a:tbl>
              <a:tblPr firstRow="1" bandRow="1"/>
              <a:tblGrid>
                <a:gridCol w="148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351">
                  <a:extLst>
                    <a:ext uri="{9D8B030D-6E8A-4147-A177-3AD203B41FA5}">
                      <a16:colId xmlns:a16="http://schemas.microsoft.com/office/drawing/2014/main" val="1347751506"/>
                    </a:ext>
                  </a:extLst>
                </a:gridCol>
                <a:gridCol w="191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2085">
                  <a:extLst>
                    <a:ext uri="{9D8B030D-6E8A-4147-A177-3AD203B41FA5}">
                      <a16:colId xmlns:a16="http://schemas.microsoft.com/office/drawing/2014/main" val="2880710429"/>
                    </a:ext>
                  </a:extLst>
                </a:gridCol>
                <a:gridCol w="2515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9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050" kern="1200" baseline="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AA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050" b="1" i="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Overall</a:t>
                      </a:r>
                      <a:r>
                        <a:rPr lang="en-GB" sz="1050" b="1" i="0" baseline="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Project RAG Status</a:t>
                      </a:r>
                      <a:endParaRPr lang="en-GB" sz="1050" kern="1200" baseline="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CF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8" marB="4571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985">
                <a:tc vMerge="1"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26" marR="91426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Schedule</a:t>
                      </a:r>
                      <a:endParaRPr lang="en-GB" dirty="0"/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AA8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Risks and Issues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A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Cost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RAG</a:t>
                      </a:r>
                      <a:r>
                        <a:rPr lang="en-GB" sz="1050" b="1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Status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68570" marR="68570" marT="34262" marB="3426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CF9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endParaRPr lang="en-GB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CF9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endParaRPr lang="en-GB" sz="1050" b="1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70" marR="68570" marT="34262" marB="3426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C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98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                                             Status</a:t>
                      </a:r>
                      <a:r>
                        <a:rPr lang="en-GB" sz="1050" b="1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Justification</a:t>
                      </a:r>
                      <a:endParaRPr lang="en-GB" dirty="0">
                        <a:latin typeface="+mn-lt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A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0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Schedule</a:t>
                      </a:r>
                    </a:p>
                    <a:p>
                      <a:pPr algn="ctr"/>
                      <a:endParaRPr lang="en-GB" sz="1050" b="1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A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700" b="0" baseline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Overall release is tracking </a:t>
                      </a:r>
                      <a:r>
                        <a:rPr lang="en-GB" sz="700" b="0" baseline="0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Green</a:t>
                      </a: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Build, testing and implementation completed as planned for 5143 and 5379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700" b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7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Progress update:</a:t>
                      </a:r>
                      <a:endParaRPr lang="en-GB" sz="700" b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Project Startup and Initiation phase complete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Project Build phase complete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Project Testing complete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Initial implementation completed on 25</a:t>
                      </a:r>
                      <a:r>
                        <a:rPr lang="en-GB" sz="700" b="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March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Implementation and go-live completed on 1</a:t>
                      </a:r>
                      <a:r>
                        <a:rPr lang="en-GB" sz="700" b="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April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First usage tracking of evidence and assurance on track to complete 26</a:t>
                      </a:r>
                      <a:r>
                        <a:rPr lang="en-GB" sz="700" b="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May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NDM </a:t>
                      </a:r>
                      <a:r>
                        <a:rPr lang="en-GB" sz="700" b="0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Service Provider </a:t>
                      </a: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procurement completed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Weekly engagement sessions with Technolog continue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700" b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7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Decision in May ChMC: None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700" b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700" b="0" baseline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700" b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700" b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700" b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700" b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700" b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700" b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700" b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700" b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700" b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GB" sz="700" b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GB" sz="7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Implementation completed on 25th March and go-live of 1st April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1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Risks and Issues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AA8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7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Cost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AA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7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Forecast to complete delivery against approved BER</a:t>
                      </a:r>
                      <a:endParaRPr lang="en-GB" sz="700" b="1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113">
                <a:tc>
                  <a:txBody>
                    <a:bodyPr/>
                    <a:lstStyle/>
                    <a:p>
                      <a:pPr algn="ctr"/>
                      <a:r>
                        <a:rPr lang="en-GB" sz="1050" b="1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Scope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AA8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0" fontAlgn="base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XRN5143 – Transfer of NDM sampling obligations from Cadent, WWU and NGN to the CDSP</a:t>
                      </a:r>
                    </a:p>
                    <a:p>
                      <a:pPr rtl="0" fontAlgn="base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XRN5379 – Class 1 Read Service Procurement Exercise (Modification 0710) </a:t>
                      </a:r>
                    </a:p>
                  </a:txBody>
                  <a:tcPr marL="68570" marR="68570" marT="34262" marB="3426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DAA1B0E-8E79-FD1A-3F4A-AC84CD5DF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563638"/>
            <a:ext cx="4602879" cy="90838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19A9DA-3D94-144E-B2A7-B37DFA98E6CC}"/>
              </a:ext>
            </a:extLst>
          </p:cNvPr>
          <p:cNvGrpSpPr/>
          <p:nvPr/>
        </p:nvGrpSpPr>
        <p:grpSpPr>
          <a:xfrm>
            <a:off x="4795522" y="2687639"/>
            <a:ext cx="2861652" cy="200055"/>
            <a:chOff x="4309575" y="3517379"/>
            <a:chExt cx="2861652" cy="2000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AE9A869-F135-F66E-5C39-7D6C7F480BF5}"/>
                </a:ext>
              </a:extLst>
            </p:cNvPr>
            <p:cNvGrpSpPr/>
            <p:nvPr/>
          </p:nvGrpSpPr>
          <p:grpSpPr>
            <a:xfrm>
              <a:off x="4309575" y="3517379"/>
              <a:ext cx="741910" cy="200055"/>
              <a:chOff x="4089862" y="3477140"/>
              <a:chExt cx="741910" cy="20005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2E037A5-2243-89AD-87F2-2FE9909A5DDF}"/>
                  </a:ext>
                </a:extLst>
              </p:cNvPr>
              <p:cNvSpPr/>
              <p:nvPr/>
            </p:nvSpPr>
            <p:spPr>
              <a:xfrm>
                <a:off x="4089862" y="3562003"/>
                <a:ext cx="54033" cy="45719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rgbClr val="3E5AA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32D6A2-B1BE-4C57-F75F-2C7E9B52DE37}"/>
                  </a:ext>
                </a:extLst>
              </p:cNvPr>
              <p:cNvSpPr txBox="1"/>
              <p:nvPr/>
            </p:nvSpPr>
            <p:spPr>
              <a:xfrm>
                <a:off x="4116878" y="3477140"/>
                <a:ext cx="71489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Complete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5F0D84-38A9-9F7B-B15A-DD99225E4760}"/>
                </a:ext>
              </a:extLst>
            </p:cNvPr>
            <p:cNvGrpSpPr/>
            <p:nvPr/>
          </p:nvGrpSpPr>
          <p:grpSpPr>
            <a:xfrm>
              <a:off x="5080579" y="3517379"/>
              <a:ext cx="741910" cy="200055"/>
              <a:chOff x="4089862" y="3477140"/>
              <a:chExt cx="741910" cy="20005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6E6969-2E8A-8378-ED0A-3E19FBD3E009}"/>
                  </a:ext>
                </a:extLst>
              </p:cNvPr>
              <p:cNvSpPr/>
              <p:nvPr/>
            </p:nvSpPr>
            <p:spPr>
              <a:xfrm>
                <a:off x="4089862" y="3562003"/>
                <a:ext cx="54033" cy="45719"/>
              </a:xfrm>
              <a:prstGeom prst="ellips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CCB3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1BDEAA-E26E-C435-72B8-FA88E6D6DF29}"/>
                  </a:ext>
                </a:extLst>
              </p:cNvPr>
              <p:cNvSpPr txBox="1"/>
              <p:nvPr/>
            </p:nvSpPr>
            <p:spPr>
              <a:xfrm>
                <a:off x="4116878" y="3477140"/>
                <a:ext cx="71489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On Track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2582E6-D5E5-0954-9EBD-A9492F144C34}"/>
                </a:ext>
              </a:extLst>
            </p:cNvPr>
            <p:cNvGrpSpPr/>
            <p:nvPr/>
          </p:nvGrpSpPr>
          <p:grpSpPr>
            <a:xfrm>
              <a:off x="5795473" y="3517379"/>
              <a:ext cx="741910" cy="200055"/>
              <a:chOff x="4089862" y="3477140"/>
              <a:chExt cx="741910" cy="20005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8AFBA22-54A7-1DA2-F314-6B56BED7AA7E}"/>
                  </a:ext>
                </a:extLst>
              </p:cNvPr>
              <p:cNvSpPr/>
              <p:nvPr/>
            </p:nvSpPr>
            <p:spPr>
              <a:xfrm>
                <a:off x="4089862" y="3562003"/>
                <a:ext cx="54033" cy="45719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7AA345-26B3-9D7F-1899-EF87BF463EA9}"/>
                  </a:ext>
                </a:extLst>
              </p:cNvPr>
              <p:cNvSpPr txBox="1"/>
              <p:nvPr/>
            </p:nvSpPr>
            <p:spPr>
              <a:xfrm>
                <a:off x="4116878" y="3477140"/>
                <a:ext cx="71489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At Risk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190632-7CA2-2F8E-F8C4-304A549109B2}"/>
                </a:ext>
              </a:extLst>
            </p:cNvPr>
            <p:cNvGrpSpPr/>
            <p:nvPr/>
          </p:nvGrpSpPr>
          <p:grpSpPr>
            <a:xfrm>
              <a:off x="6429317" y="3517379"/>
              <a:ext cx="741910" cy="200055"/>
              <a:chOff x="4089862" y="3477140"/>
              <a:chExt cx="741910" cy="20005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CEF1D19-5A73-E070-CB78-3B05F22C67A5}"/>
                  </a:ext>
                </a:extLst>
              </p:cNvPr>
              <p:cNvSpPr/>
              <p:nvPr/>
            </p:nvSpPr>
            <p:spPr>
              <a:xfrm>
                <a:off x="4089862" y="3562003"/>
                <a:ext cx="54033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05E117-E354-CD0D-15B6-C5223067F470}"/>
                  </a:ext>
                </a:extLst>
              </p:cNvPr>
              <p:cNvSpPr txBox="1"/>
              <p:nvPr/>
            </p:nvSpPr>
            <p:spPr>
              <a:xfrm>
                <a:off x="4116878" y="3477140"/>
                <a:ext cx="71489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Overdue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DA08735-22EC-FFB1-EF86-D859C1E3B3EB}"/>
              </a:ext>
            </a:extLst>
          </p:cNvPr>
          <p:cNvSpPr txBox="1"/>
          <p:nvPr/>
        </p:nvSpPr>
        <p:spPr>
          <a:xfrm>
            <a:off x="0" y="4977629"/>
            <a:ext cx="1459054" cy="20005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700" dirty="0"/>
              <a:t>Slide updated on 24</a:t>
            </a:r>
            <a:r>
              <a:rPr lang="en-GB" sz="700" baseline="30000" dirty="0"/>
              <a:t>th</a:t>
            </a:r>
            <a:r>
              <a:rPr lang="en-GB" sz="700" dirty="0"/>
              <a:t> 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94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D3E61"/>
      </a:dk1>
      <a:lt1>
        <a:sysClr val="window" lastClr="FFFFFF"/>
      </a:lt1>
      <a:dk2>
        <a:srgbClr val="3E5AA8"/>
      </a:dk2>
      <a:lt2>
        <a:srgbClr val="84B8DA"/>
      </a:lt2>
      <a:accent1>
        <a:srgbClr val="B1D6E8"/>
      </a:accent1>
      <a:accent2>
        <a:srgbClr val="6440A3"/>
      </a:accent2>
      <a:accent3>
        <a:srgbClr val="56CF9E"/>
      </a:accent3>
      <a:accent4>
        <a:srgbClr val="E65761"/>
      </a:accent4>
      <a:accent5>
        <a:srgbClr val="FCBC55"/>
      </a:accent5>
      <a:accent6>
        <a:srgbClr val="379196"/>
      </a:accent6>
      <a:hlink>
        <a:srgbClr val="40D1F5"/>
      </a:hlink>
      <a:folHlink>
        <a:srgbClr val="D2232A"/>
      </a:folHlink>
    </a:clrScheme>
    <a:fontScheme name="Xoserve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B9CDCC5328344A3162B2D7C8A4CE2" ma:contentTypeVersion="16" ma:contentTypeDescription="Create a new document." ma:contentTypeScope="" ma:versionID="ede32156e104b9db28a12065827d15ac">
  <xsd:schema xmlns:xsd="http://www.w3.org/2001/XMLSchema" xmlns:xs="http://www.w3.org/2001/XMLSchema" xmlns:p="http://schemas.microsoft.com/office/2006/metadata/properties" xmlns:ns2="efb0c983-77a3-4edc-9303-e1cb655c76c7" xmlns:ns3="3ee84ff3-1fa2-4b0e-bbc1-9d3729ac2ba9" targetNamespace="http://schemas.microsoft.com/office/2006/metadata/properties" ma:root="true" ma:fieldsID="a8c1c2972ccccfaf548a4caf8c530352" ns2:_="" ns3:_="">
    <xsd:import namespace="efb0c983-77a3-4edc-9303-e1cb655c76c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Sign_x002d_off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c983-77a3-4edc-9303-e1cb655c76c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Sign_x002d_offBy" ma:index="9" nillable="true" ma:displayName="Sign-off By" ma:format="Dropdown" ma:list="UserInfo" ma:SharePointGroup="0" ma:internalName="Sign_x002d_off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b18e80-c0a1-4e4c-a24b-611b5f62a9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df0d92-15e2-4a18-8841-dbc4ae997dea}" ma:internalName="TaxCatchAll" ma:showField="CatchAllData" ma:web="3ee84ff3-1fa2-4b0e-bbc1-9d3729ac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fb0c983-77a3-4edc-9303-e1cb655c76c7" xsi:nil="true"/>
    <TaxCatchAll xmlns="3ee84ff3-1fa2-4b0e-bbc1-9d3729ac2ba9" xsi:nil="true"/>
    <lcf76f155ced4ddcb4097134ff3c332f xmlns="efb0c983-77a3-4edc-9303-e1cb655c76c7">
      <Terms xmlns="http://schemas.microsoft.com/office/infopath/2007/PartnerControls"/>
    </lcf76f155ced4ddcb4097134ff3c332f>
    <Sign_x002d_offBy xmlns="efb0c983-77a3-4edc-9303-e1cb655c76c7">
      <UserInfo>
        <DisplayName/>
        <AccountId xsi:nil="true"/>
        <AccountType/>
      </UserInfo>
    </Sign_x002d_offBy>
  </documentManagement>
</p:properties>
</file>

<file path=customXml/itemProps1.xml><?xml version="1.0" encoding="utf-8"?>
<ds:datastoreItem xmlns:ds="http://schemas.openxmlformats.org/officeDocument/2006/customXml" ds:itemID="{EA728B58-601E-4027-AF0C-C2329912A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7B6EFA-1BAF-4DAB-B3BB-D499C1C517EA}"/>
</file>

<file path=customXml/itemProps3.xml><?xml version="1.0" encoding="utf-8"?>
<ds:datastoreItem xmlns:ds="http://schemas.openxmlformats.org/officeDocument/2006/customXml" ds:itemID="{026CA555-216C-4261-AF87-A8E955167736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103fba77-31dd-4780-83f9-c54f26c3a260"/>
    <ds:schemaRef ds:uri="11f1cc19-a6a2-4477-822b-8358f9edc37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</Words>
  <Application>Microsoft Office PowerPoint</Application>
  <PresentationFormat>On-screen Show (16:9)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Nunito Sans</vt:lpstr>
      <vt:lpstr>Arial</vt:lpstr>
      <vt:lpstr>Avenir Next LT Pro</vt:lpstr>
      <vt:lpstr>Office Theme</vt:lpstr>
      <vt:lpstr>XRN5575 – March 23 Adhoc Release – Status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template</dc:title>
  <dc:creator/>
  <cp:lastModifiedBy/>
  <cp:revision>26</cp:revision>
  <dcterms:created xsi:type="dcterms:W3CDTF">2020-08-12T15:25:03Z</dcterms:created>
  <dcterms:modified xsi:type="dcterms:W3CDTF">2023-04-25T16:16:31Z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0x010100BE4A46900855F54F8B1B4A69CC14CF6B</vt:lpwstr>
  </property>
  <property fmtid="{D5CDD505-2E9C-101B-9397-08002B2CF9AE}" pid="3" name="ppcDepartment">
    <vt:lpwstr>53;#Communications|4eb75792-310c-4340-9b16-fa97df071d2d</vt:lpwstr>
  </property>
  <property fmtid="{D5CDD505-2E9C-101B-9397-08002B2CF9AE}" pid="4" name="DocumentType">
    <vt:lpwstr>70;#Template|aa851b79-e671-40ab-aebb-d6113815f54a</vt:lpwstr>
  </property>
  <property fmtid="{D5CDD505-2E9C-101B-9397-08002B2CF9AE}" pid="5" name="MediaServiceImageTags">
    <vt:lpwstr/>
  </property>
</Properties>
</file>