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85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2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CB3B"/>
    <a:srgbClr val="FFBF00"/>
    <a:srgbClr val="FFFFFF"/>
    <a:srgbClr val="B1D6E8"/>
    <a:srgbClr val="CCFF99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120" y="4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875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7026655"/>
              </p:ext>
            </p:extLst>
          </p:nvPr>
        </p:nvGraphicFramePr>
        <p:xfrm>
          <a:off x="0" y="390903"/>
          <a:ext cx="9144000" cy="4486798"/>
        </p:xfrm>
        <a:graphic>
          <a:graphicData uri="http://schemas.openxmlformats.org/drawingml/2006/table">
            <a:tbl>
              <a:tblPr firstRow="1" bandRow="1"/>
              <a:tblGrid>
                <a:gridCol w="1481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3351">
                  <a:extLst>
                    <a:ext uri="{9D8B030D-6E8A-4147-A177-3AD203B41FA5}">
                      <a16:colId xmlns:a16="http://schemas.microsoft.com/office/drawing/2014/main" val="1347751506"/>
                    </a:ext>
                  </a:extLst>
                </a:gridCol>
                <a:gridCol w="1914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2085">
                  <a:extLst>
                    <a:ext uri="{9D8B030D-6E8A-4147-A177-3AD203B41FA5}">
                      <a16:colId xmlns:a16="http://schemas.microsoft.com/office/drawing/2014/main" val="2880710429"/>
                    </a:ext>
                  </a:extLst>
                </a:gridCol>
                <a:gridCol w="25158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298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Project RAG Status</a:t>
                      </a:r>
                      <a:endParaRPr lang="en-GB" sz="1050" kern="1200" baseline="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985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Schedule</a:t>
                      </a:r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985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                                             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Justification</a:t>
                      </a:r>
                      <a:endParaRPr lang="en-GB" dirty="0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08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Overall release is tracking on track; </a:t>
                      </a:r>
                      <a:r>
                        <a:rPr lang="en-GB" sz="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Green</a:t>
                      </a:r>
                      <a:r>
                        <a:rPr lang="en-GB" sz="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7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/>
                        </a:rPr>
                        <a:t>Return to green for schedule is completion is to firm up end of PIS date as 26</a:t>
                      </a:r>
                      <a:r>
                        <a:rPr lang="en-GB" sz="700" b="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/>
                        </a:rPr>
                        <a:t>th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/>
                        </a:rPr>
                        <a:t> May, action to close this due by 14</a:t>
                      </a:r>
                      <a:r>
                        <a:rPr lang="en-GB" sz="700" b="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/>
                        </a:rPr>
                        <a:t>th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/>
                        </a:rPr>
                        <a:t> April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700" b="1" dirty="0">
                        <a:latin typeface="+mn-lt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700" b="1" dirty="0">
                          <a:latin typeface="+mn-lt"/>
                        </a:rPr>
                        <a:t>Progress update: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Design completed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Project Startup and Initiation phase complete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Project Build phase complete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Project Testing complete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Project implementation and go-live complete on 1</a:t>
                      </a:r>
                      <a:r>
                        <a:rPr lang="en-US" sz="700" baseline="30000" dirty="0">
                          <a:latin typeface="+mn-lt"/>
                        </a:rPr>
                        <a:t>st</a:t>
                      </a:r>
                      <a:r>
                        <a:rPr lang="en-US" sz="700" dirty="0">
                          <a:latin typeface="+mn-lt"/>
                        </a:rPr>
                        <a:t> April for both 5143 and 5379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Project PIS started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First usage being managed, evidenced and assured during PIS, due to complete by 26</a:t>
                      </a:r>
                      <a:r>
                        <a:rPr lang="en-US" sz="700" baseline="30000" dirty="0">
                          <a:latin typeface="+mn-lt"/>
                        </a:rPr>
                        <a:t>th</a:t>
                      </a:r>
                      <a:r>
                        <a:rPr lang="en-US" sz="700" dirty="0">
                          <a:latin typeface="+mn-lt"/>
                        </a:rPr>
                        <a:t> May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700" dirty="0">
                        <a:latin typeface="+mn-lt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GB" sz="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 in April ChMC</a:t>
                      </a:r>
                      <a:r>
                        <a:rPr lang="en-GB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None</a:t>
                      </a:r>
                      <a:endParaRPr lang="en-GB" sz="70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 dirty="0"/>
                    </a:p>
                    <a:p>
                      <a:pPr marL="0" indent="0" algn="l">
                        <a:buNone/>
                      </a:pPr>
                      <a:r>
                        <a:rPr lang="en-US" sz="700" dirty="0"/>
                        <a:t>  </a:t>
                      </a:r>
                    </a:p>
                    <a:p>
                      <a:pPr marL="0" indent="0" algn="l">
                        <a:buNone/>
                      </a:pPr>
                      <a:endParaRPr lang="en-US" sz="700" dirty="0"/>
                    </a:p>
                    <a:p>
                      <a:pPr marL="0" indent="0" algn="l">
                        <a:buNone/>
                      </a:pPr>
                      <a:endParaRPr lang="en-US" sz="700" dirty="0"/>
                    </a:p>
                    <a:p>
                      <a:pPr marL="0" indent="0" algn="l">
                        <a:buNone/>
                      </a:pPr>
                      <a:endParaRPr lang="en-US" sz="700" dirty="0"/>
                    </a:p>
                    <a:p>
                      <a:pPr marL="0" indent="0" algn="l">
                        <a:buNone/>
                      </a:pPr>
                      <a:endParaRPr lang="en-US" sz="7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Poppin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Poppin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GB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/>
                        </a:rPr>
                        <a:t>Implementation date of 25</a:t>
                      </a:r>
                      <a:r>
                        <a:rPr lang="en-GB" sz="8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/>
                        </a:rPr>
                        <a:t>th</a:t>
                      </a:r>
                      <a:r>
                        <a:rPr lang="en-GB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/>
                        </a:rPr>
                        <a:t> March with a go-live of 1</a:t>
                      </a:r>
                      <a:r>
                        <a:rPr lang="en-GB" sz="8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/>
                        </a:rPr>
                        <a:t>st</a:t>
                      </a:r>
                      <a:r>
                        <a:rPr lang="en-GB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/>
                        </a:rPr>
                        <a:t> April, the contingency implementation date is 1</a:t>
                      </a:r>
                      <a:r>
                        <a:rPr lang="en-GB" sz="8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/>
                        </a:rPr>
                        <a:t>st</a:t>
                      </a:r>
                      <a:r>
                        <a:rPr lang="en-GB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/>
                        </a:rPr>
                        <a:t> April with a go-live of 1</a:t>
                      </a:r>
                      <a:r>
                        <a:rPr lang="en-GB" sz="8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/>
                        </a:rPr>
                        <a:t>st</a:t>
                      </a:r>
                      <a:r>
                        <a:rPr lang="en-GB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/>
                        </a:rPr>
                        <a:t> April</a:t>
                      </a:r>
                      <a:endParaRPr lang="en-GB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1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en-US" sz="7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Forecast to complete delivery against approved BER</a:t>
                      </a:r>
                      <a:endParaRPr lang="en-GB" sz="700" b="1" baseline="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9113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rtl="0" fontAlgn="base"/>
                      <a:r>
                        <a:rPr lang="en-US" sz="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XRN5143 - </a:t>
                      </a:r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Transfer of NDM sampling obligations from Cadent, WWU, and NGN to the CDSP </a:t>
                      </a:r>
                    </a:p>
                    <a:p>
                      <a:pPr rtl="0" fontAlgn="base"/>
                      <a:r>
                        <a:rPr lang="en-US" sz="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XRN5379 - </a:t>
                      </a:r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 1 Read Service Procurement Exercise (Modification 0710)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044" y="-58462"/>
            <a:ext cx="8229600" cy="637580"/>
          </a:xfrm>
        </p:spPr>
        <p:txBody>
          <a:bodyPr>
            <a:normAutofit/>
          </a:bodyPr>
          <a:lstStyle/>
          <a:p>
            <a:r>
              <a:rPr lang="en-GB" sz="1600" dirty="0">
                <a:latin typeface="Arial"/>
                <a:cs typeface="Arial"/>
              </a:rPr>
              <a:t>XRN5575 – March 23 Adhoc Release - Status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CF33AE-F5D0-4DB5-A281-A025ECF07D2B}"/>
              </a:ext>
            </a:extLst>
          </p:cNvPr>
          <p:cNvSpPr txBox="1"/>
          <p:nvPr/>
        </p:nvSpPr>
        <p:spPr>
          <a:xfrm>
            <a:off x="0" y="4977629"/>
            <a:ext cx="1840568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b="1" dirty="0"/>
              <a:t>Informal </a:t>
            </a:r>
            <a:r>
              <a:rPr lang="en-GB" sz="700" dirty="0"/>
              <a:t>Slide updated on 11</a:t>
            </a:r>
            <a:r>
              <a:rPr lang="en-GB" sz="700" baseline="30000" dirty="0"/>
              <a:t>th</a:t>
            </a:r>
            <a:r>
              <a:rPr lang="en-GB" sz="700" dirty="0"/>
              <a:t> April 2023</a:t>
            </a:r>
            <a:endParaRPr lang="en-GB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F69C754-A2B7-42E7-A95D-34326B9ADA63}"/>
              </a:ext>
            </a:extLst>
          </p:cNvPr>
          <p:cNvGrpSpPr/>
          <p:nvPr/>
        </p:nvGrpSpPr>
        <p:grpSpPr>
          <a:xfrm>
            <a:off x="4795522" y="2687639"/>
            <a:ext cx="2861652" cy="200055"/>
            <a:chOff x="4309575" y="3517379"/>
            <a:chExt cx="2861652" cy="20005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00F5C7A-7DE9-4E56-920B-E5E147C6EBD4}"/>
                </a:ext>
              </a:extLst>
            </p:cNvPr>
            <p:cNvGrpSpPr/>
            <p:nvPr/>
          </p:nvGrpSpPr>
          <p:grpSpPr>
            <a:xfrm>
              <a:off x="4309575" y="3517379"/>
              <a:ext cx="741910" cy="200055"/>
              <a:chOff x="4089862" y="3477140"/>
              <a:chExt cx="741910" cy="200055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891FDCCB-752F-418A-A9D0-310AC089410C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10FF982-1EC8-4484-862D-7340064BDED9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 dirty="0"/>
                  <a:t>Complete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EC52DCE-2008-4732-9AA5-A47EAAD5CBDF}"/>
                </a:ext>
              </a:extLst>
            </p:cNvPr>
            <p:cNvGrpSpPr/>
            <p:nvPr/>
          </p:nvGrpSpPr>
          <p:grpSpPr>
            <a:xfrm>
              <a:off x="5080579" y="3517379"/>
              <a:ext cx="741910" cy="200055"/>
              <a:chOff x="4089862" y="3477140"/>
              <a:chExt cx="741910" cy="200055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42C43FFD-9FF3-4EF1-B48C-F3F52EAB4D74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CCB3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11F1660-03A9-4421-90E7-6B9A8D68AEE8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/>
                  <a:t>On Track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CBDC873-8ACE-4B55-84C1-36CCD1380D6D}"/>
                </a:ext>
              </a:extLst>
            </p:cNvPr>
            <p:cNvGrpSpPr/>
            <p:nvPr/>
          </p:nvGrpSpPr>
          <p:grpSpPr>
            <a:xfrm>
              <a:off x="5795473" y="3517379"/>
              <a:ext cx="741910" cy="200055"/>
              <a:chOff x="4089862" y="3477140"/>
              <a:chExt cx="741910" cy="200055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19A3E629-54CF-4D8C-97CB-B2D239AF49B7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86036A5-BDBE-46A6-A94B-1D2E719FA5F1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/>
                  <a:t>At Risk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B859870-D5CA-454D-8299-952E351E1D55}"/>
                </a:ext>
              </a:extLst>
            </p:cNvPr>
            <p:cNvGrpSpPr/>
            <p:nvPr/>
          </p:nvGrpSpPr>
          <p:grpSpPr>
            <a:xfrm>
              <a:off x="6429317" y="3517379"/>
              <a:ext cx="741910" cy="200055"/>
              <a:chOff x="4089862" y="3477140"/>
              <a:chExt cx="741910" cy="200055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95DF9D2D-2684-4464-B881-A3FC48AD853F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875BF0E-EAFE-431D-A9BE-CBF56ED4E5D5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/>
                  <a:t>Overdue</a:t>
                </a:r>
              </a:p>
            </p:txBody>
          </p:sp>
        </p:grpSp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951038EF-E876-08BE-5BD1-5174A0A41A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4966" y="1523344"/>
            <a:ext cx="4725002" cy="1048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91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0F3E4C0B0C2F4EBA85EFCCD7694B60" ma:contentTypeVersion="13" ma:contentTypeDescription="Create a new document." ma:contentTypeScope="" ma:versionID="47615b059330670a7b5745ccd97f6d62">
  <xsd:schema xmlns:xsd="http://www.w3.org/2001/XMLSchema" xmlns:xs="http://www.w3.org/2001/XMLSchema" xmlns:p="http://schemas.microsoft.com/office/2006/metadata/properties" xmlns:ns2="1d4f23ef-4afa-40fd-a5e1-d3c4698d890d" xmlns:ns3="7428f75e-dcb2-4094-9cbd-7276f0563d71" targetNamespace="http://schemas.microsoft.com/office/2006/metadata/properties" ma:root="true" ma:fieldsID="2b61575eb0ee23383289425571a1a776" ns2:_="" ns3:_="">
    <xsd:import namespace="1d4f23ef-4afa-40fd-a5e1-d3c4698d890d"/>
    <xsd:import namespace="7428f75e-dcb2-4094-9cbd-7276f0563d7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ReviewPassed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4f23ef-4afa-40fd-a5e1-d3c4698d89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848e7e19-3172-4e0b-b543-f781791f17e2}" ma:internalName="TaxCatchAll" ma:showField="CatchAllData" ma:web="1d4f23ef-4afa-40fd-a5e1-d3c4698d89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28f75e-dcb2-4094-9cbd-7276f0563d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ReviewPassed" ma:index="14" nillable="true" ma:displayName="Review Passed" ma:default="0" ma:format="Dropdown" ma:internalName="ReviewPassed">
      <xsd:simpleType>
        <xsd:restriction base="dms:Boolea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9c6a340b-be33-4024-b1a4-a1d895e1601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SharedWithUsers xmlns="1d4f23ef-4afa-40fd-a5e1-d3c4698d890d">
      <UserInfo>
        <DisplayName>Jay-Jay Prosser</DisplayName>
        <AccountId>26</AccountId>
        <AccountType/>
      </UserInfo>
      <UserInfo>
        <DisplayName>Rob Heggett</DisplayName>
        <AccountId>108</AccountId>
        <AccountType/>
      </UserInfo>
    </SharedWithUsers>
    <ReviewPassed xmlns="7428f75e-dcb2-4094-9cbd-7276f0563d71">false</ReviewPassed>
    <lcf76f155ced4ddcb4097134ff3c332f xmlns="7428f75e-dcb2-4094-9cbd-7276f0563d71">
      <Terms xmlns="http://schemas.microsoft.com/office/infopath/2007/PartnerControls"/>
    </lcf76f155ced4ddcb4097134ff3c332f>
    <TaxCatchAll xmlns="1d4f23ef-4afa-40fd-a5e1-d3c4698d890d" xsi:nil="true"/>
  </documentManagement>
</p:properties>
</file>

<file path=customXml/itemProps1.xml><?xml version="1.0" encoding="utf-8"?>
<ds:datastoreItem xmlns:ds="http://schemas.openxmlformats.org/officeDocument/2006/customXml" ds:itemID="{2E53B54F-6757-4923-80C4-E5016B2F5B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4f23ef-4afa-40fd-a5e1-d3c4698d890d"/>
    <ds:schemaRef ds:uri="7428f75e-dcb2-4094-9cbd-7276f0563d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966AA5-3D01-4B81-BAE0-8020A2E16EFF}">
  <ds:schemaRefs>
    <ds:schemaRef ds:uri="09850d4e-5ea7-4dcb-8c24-c6fc5087371d"/>
    <ds:schemaRef ds:uri="1d4f23ef-4afa-40fd-a5e1-d3c4698d890d"/>
    <ds:schemaRef ds:uri="5e5e5b1a-4354-4cde-90ed-1df27520ead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7428f75e-dcb2-4094-9cbd-7276f0563d7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1042</TotalTime>
  <Words>199</Words>
  <Application>Microsoft Office PowerPoint</Application>
  <PresentationFormat>On-screen Show (16:9)</PresentationFormat>
  <Paragraphs>49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XRN5575 – March 23 Adhoc Release -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Phillip Rockminster</cp:lastModifiedBy>
  <cp:revision>7</cp:revision>
  <dcterms:created xsi:type="dcterms:W3CDTF">2018-09-02T17:12:15Z</dcterms:created>
  <dcterms:modified xsi:type="dcterms:W3CDTF">2023-04-12T08:42:22Z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0x0101005A0F3E4C0B0C2F4EBA85EFCCD7694B60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MediaServiceImageTags">
    <vt:lpwstr/>
  </property>
</Properties>
</file>