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7" r:id="rId5"/>
  </p:sldMasterIdLst>
  <p:notesMasterIdLst>
    <p:notesMasterId r:id="rId12"/>
  </p:notesMasterIdLst>
  <p:sldIdLst>
    <p:sldId id="2147138991" r:id="rId6"/>
    <p:sldId id="256" r:id="rId7"/>
    <p:sldId id="272" r:id="rId8"/>
    <p:sldId id="276" r:id="rId9"/>
    <p:sldId id="274" r:id="rId10"/>
    <p:sldId id="214737821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enorite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BB9A2-FC73-7D71-6326-E90016B8827F}" name="Kirsty Appleby (National Gas)" initials="KA(G" userId="S::Kirsty.Appleby@uk.nationalgrid.com::d17e38cc-bd03-47f7-b2d0-95a4bc684670" providerId="AD"/>
  <p188:author id="{EDA848DC-667C-B015-BB78-D779E673754F}" name="William Goode" initials="WG" userId="S::Bill.Goode@uk.nationalgrid.com::5d94e956-836f-4d17-bf7f-fbde43ded0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676"/>
    <a:srgbClr val="7BC300"/>
    <a:srgbClr val="69B908"/>
    <a:srgbClr val="3E9F19"/>
    <a:srgbClr val="239025"/>
    <a:srgbClr val="007C33"/>
    <a:srgbClr val="17B584"/>
    <a:srgbClr val="2FB964"/>
    <a:srgbClr val="09B396"/>
    <a:srgbClr val="0BB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F2434-3A62-4851-BDCC-915EBBB69B91}" v="4" dt="2023-09-27T08:46:46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58" autoAdjust="0"/>
  </p:normalViewPr>
  <p:slideViewPr>
    <p:cSldViewPr snapToGrid="0" showGuides="1">
      <p:cViewPr varScale="1">
        <p:scale>
          <a:sx n="104" d="100"/>
          <a:sy n="104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E5ED-63EB-411B-927A-CA9F332A23D1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F458-7C58-4F9B-AA30-C85CD11B8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1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357B9-A31F-4FC7-A38A-70DF36F645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9F458-7C58-4F9B-AA30-C85CD11B80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6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39" lvl="1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BADD1-F46E-4DC0-BCE0-3B1C48A70E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4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6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414131"/>
            <a:ext cx="3230562" cy="877075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91037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7FD0BF1-2D49-D3C6-B88F-E52FF55C00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User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A7181D-44AB-CDDB-5EA3-B3DAB9A20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E7B4B-5BB6-48E4-9420-8FE23D2C98C0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3832" y="6291037"/>
            <a:ext cx="661037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1D04-6DAD-6AB6-F0F6-3A860FF4D39E}"/>
              </a:ext>
            </a:extLst>
          </p:cNvPr>
          <p:cNvSpPr txBox="1"/>
          <p:nvPr userDrawn="1"/>
        </p:nvSpPr>
        <p:spPr>
          <a:xfrm>
            <a:off x="405432" y="6291037"/>
            <a:ext cx="15984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National Gas Transmission </a:t>
            </a:r>
            <a:r>
              <a:rPr lang="en-GB" sz="1000" b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68EB03-FA4F-65BF-CD87-9F1DC6C0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80975" indent="-180975">
              <a:defRPr>
                <a:solidFill>
                  <a:schemeClr val="bg1"/>
                </a:solidFill>
              </a:defRPr>
            </a:lvl3pPr>
            <a:lvl4pPr marL="536575" indent="-180975">
              <a:defRPr>
                <a:solidFill>
                  <a:schemeClr val="bg1"/>
                </a:solidFill>
              </a:defRPr>
            </a:lvl4pPr>
            <a:lvl5pPr marL="9001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7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5791649"/>
            <a:ext cx="2412000" cy="6548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A47BC1-EFFA-689B-8949-DC68CD4C65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4904CB-670B-A7B0-43FB-10F9277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020796-E03A-2562-E06F-F215B94C59A4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0">
                <a:srgbClr val="007C33"/>
              </a:gs>
              <a:gs pos="62000">
                <a:srgbClr val="3E9F19"/>
              </a:gs>
              <a:gs pos="40000">
                <a:srgbClr val="239025"/>
              </a:gs>
              <a:gs pos="83000">
                <a:srgbClr val="69B908"/>
              </a:gs>
              <a:gs pos="100000">
                <a:srgbClr val="7BC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73B322B-8AAB-C0EA-EB5C-491B2BA82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7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5E0787-B945-28BE-4697-72547CF4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0313F5-65BA-890C-9EBD-5CEECDDAC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7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640A23-40E0-2EDA-1C3B-2EE978A3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8356-F1C5-2D6C-2D34-46241AB7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3B681-153F-C7FC-B31F-EBCF276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76D0-B3C9-4B41-84DD-05943FFA8447}" type="datetime1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704AE-DF64-C5A2-5D59-1B1F53D7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C5BE4-5B59-940E-E81B-90E1FE6A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BBD33-A4BD-C58B-95A5-D8230BB7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3594-98B6-44FB-93DF-749C99162D68}" type="datetime1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342F1-BDE0-5CE4-C4DF-E61DF640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A1CAC-2174-DD29-DF11-D45C6407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5F742-B47A-E516-BDD4-002406A0B6B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66653FC-E860-3679-A817-63B5BFF46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88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0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74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47BAE-258C-E356-5090-FD1F0FAC8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/>
        </p:blipFill>
        <p:spPr>
          <a:xfrm>
            <a:off x="0" y="1"/>
            <a:ext cx="122155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3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84011" y="2465561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0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8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11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88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57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7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EA9AD-E5C2-3552-4125-C12999B37E0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51EBAD9-882E-7042-1669-1668C03DC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3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4011" y="2465561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8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D5B9A-4093-214A-41B4-4FDD1157D3C2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0">
                <a:srgbClr val="007C33"/>
              </a:gs>
              <a:gs pos="62000">
                <a:srgbClr val="3E9F19"/>
              </a:gs>
              <a:gs pos="40000">
                <a:srgbClr val="239025"/>
              </a:gs>
              <a:gs pos="83000">
                <a:srgbClr val="69B908"/>
              </a:gs>
              <a:gs pos="100000">
                <a:srgbClr val="7BC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7CC7A73-524B-B699-FEC9-AD3AA360D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6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6DC1EF7-6782-9D04-1DB0-0E377D6FF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73F-50FB-4131-AEAF-0DD97AFD92BA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5487368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5C1F-598A-4036-B36D-44EE6E0B7899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201C9-8E67-076C-9A38-9BFA6A2B12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202" y="1513393"/>
            <a:ext cx="5487368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6680-D6E5-4724-8E21-D45D6C908BB5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201C9-8E67-076C-9A38-9BFA6A2B12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45714" y="1513393"/>
            <a:ext cx="3440856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BED3-CCAE-4AED-A4C1-3871B8DD8396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976004-F10D-998E-AAE0-E0E9D8D2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180975" indent="-180975">
              <a:defRPr>
                <a:solidFill>
                  <a:schemeClr val="tx1"/>
                </a:solidFill>
              </a:defRPr>
            </a:lvl3pPr>
            <a:lvl4pPr marL="536575" indent="-180975">
              <a:defRPr>
                <a:solidFill>
                  <a:schemeClr val="tx1"/>
                </a:solidFill>
              </a:defRPr>
            </a:lvl4pPr>
            <a:lvl5pPr marL="900113" indent="-180975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2FCB4D-1E3A-950C-C502-9D6A40A3E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/>
        </p:blipFill>
        <p:spPr>
          <a:xfrm>
            <a:off x="0" y="1"/>
            <a:ext cx="1221551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DE84A0-1A81-86AD-EC94-A7150F698A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95000"/>
                </a:schemeClr>
              </a:gs>
              <a:gs pos="99000">
                <a:schemeClr val="bg2">
                  <a:lumMod val="0"/>
                  <a:alpha val="7497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39B0AD-751D-46CA-B7C6-1F9F8472E88C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3832" y="6291037"/>
            <a:ext cx="661037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1D04-6DAD-6AB6-F0F6-3A860FF4D39E}"/>
              </a:ext>
            </a:extLst>
          </p:cNvPr>
          <p:cNvSpPr txBox="1"/>
          <p:nvPr userDrawn="1"/>
        </p:nvSpPr>
        <p:spPr>
          <a:xfrm>
            <a:off x="405432" y="6291037"/>
            <a:ext cx="15984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National Gas Transmission </a:t>
            </a:r>
            <a:r>
              <a:rPr lang="en-GB" sz="1000" b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68EB03-FA4F-65BF-CD87-9F1DC6C0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80975" indent="-180975">
              <a:defRPr>
                <a:solidFill>
                  <a:schemeClr val="bg1"/>
                </a:solidFill>
              </a:defRPr>
            </a:lvl3pPr>
            <a:lvl4pPr marL="536575" indent="-180975">
              <a:defRPr>
                <a:solidFill>
                  <a:schemeClr val="bg1"/>
                </a:solidFill>
              </a:defRPr>
            </a:lvl4pPr>
            <a:lvl5pPr marL="9001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11D91-D3D1-8434-E85C-6DA061F6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FEB3-C8C8-0CE3-8961-8C27FC407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432" y="1513393"/>
            <a:ext cx="11383796" cy="47059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628B-D995-E8D9-0BF3-536B5F1CB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4210" y="6291037"/>
            <a:ext cx="274225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A6DF73BD-195B-47D1-97CE-E42CD132008D}" type="datetime1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8C61-68ED-5785-FE80-BA4601690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3426" y="6291037"/>
            <a:ext cx="661078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6D22-D33A-E64D-C5D9-5553B14E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460" y="6291037"/>
            <a:ext cx="43276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6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8DF38-629A-7182-2171-EE1DF6464E93}"/>
              </a:ext>
            </a:extLst>
          </p:cNvPr>
          <p:cNvSpPr txBox="1"/>
          <p:nvPr userDrawn="1"/>
        </p:nvSpPr>
        <p:spPr>
          <a:xfrm>
            <a:off x="405432" y="6291037"/>
            <a:ext cx="1597993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accent6"/>
                </a:solidFill>
              </a:rPr>
              <a:t>National Gas Transmission </a:t>
            </a:r>
            <a:r>
              <a:rPr lang="en-GB" sz="1000" b="0" dirty="0">
                <a:solidFill>
                  <a:schemeClr val="accent6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7683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66" r:id="rId4"/>
    <p:sldLayoutId id="2147483650" r:id="rId5"/>
    <p:sldLayoutId id="2147483661" r:id="rId6"/>
    <p:sldLayoutId id="2147483662" r:id="rId7"/>
    <p:sldLayoutId id="2147483656" r:id="rId8"/>
    <p:sldLayoutId id="2147483664" r:id="rId9"/>
    <p:sldLayoutId id="2147483665" r:id="rId10"/>
    <p:sldLayoutId id="2147483651" r:id="rId11"/>
    <p:sldLayoutId id="2147483658" r:id="rId12"/>
    <p:sldLayoutId id="2147483659" r:id="rId13"/>
    <p:sldLayoutId id="2147483654" r:id="rId14"/>
    <p:sldLayoutId id="2147483655" r:id="rId15"/>
    <p:sldLayoutId id="214748366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3733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0099D2-B496-4865-BD41-470137A28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56392"/>
              </p:ext>
            </p:extLst>
          </p:nvPr>
        </p:nvGraphicFramePr>
        <p:xfrm>
          <a:off x="104425" y="469500"/>
          <a:ext cx="11905317" cy="53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47">
                  <a:extLst>
                    <a:ext uri="{9D8B030D-6E8A-4147-A177-3AD203B41FA5}">
                      <a16:colId xmlns:a16="http://schemas.microsoft.com/office/drawing/2014/main" val="542809358"/>
                    </a:ext>
                  </a:extLst>
                </a:gridCol>
                <a:gridCol w="1205017">
                  <a:extLst>
                    <a:ext uri="{9D8B030D-6E8A-4147-A177-3AD203B41FA5}">
                      <a16:colId xmlns:a16="http://schemas.microsoft.com/office/drawing/2014/main" val="4028384899"/>
                    </a:ext>
                  </a:extLst>
                </a:gridCol>
                <a:gridCol w="486457">
                  <a:extLst>
                    <a:ext uri="{9D8B030D-6E8A-4147-A177-3AD203B41FA5}">
                      <a16:colId xmlns:a16="http://schemas.microsoft.com/office/drawing/2014/main" val="3482574789"/>
                    </a:ext>
                  </a:extLst>
                </a:gridCol>
                <a:gridCol w="1512964">
                  <a:extLst>
                    <a:ext uri="{9D8B030D-6E8A-4147-A177-3AD203B41FA5}">
                      <a16:colId xmlns:a16="http://schemas.microsoft.com/office/drawing/2014/main" val="2539976336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323130426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865126467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3203177469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4284683395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1721230333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1278004344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151915313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2682281715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2048074220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1043388647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3920038116"/>
                    </a:ext>
                  </a:extLst>
                </a:gridCol>
                <a:gridCol w="631661">
                  <a:extLst>
                    <a:ext uri="{9D8B030D-6E8A-4147-A177-3AD203B41FA5}">
                      <a16:colId xmlns:a16="http://schemas.microsoft.com/office/drawing/2014/main" val="3526960085"/>
                    </a:ext>
                  </a:extLst>
                </a:gridCol>
              </a:tblGrid>
              <a:tr h="686612"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In-flight and Potential Programmes &amp; Projects 2023-24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2023/2024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95581"/>
                  </a:ext>
                </a:extLst>
              </a:tr>
              <a:tr h="878241">
                <a:tc gridSpan="4" v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 sz="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Jul 2023</a:t>
                      </a: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Aug 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GB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Sep 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GB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Oct 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GB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Nov 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GB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Dec 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GB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Jan 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en-GB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Feb 2024</a:t>
                      </a: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 2024</a:t>
                      </a:r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 2024</a:t>
                      </a: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May 2024</a:t>
                      </a: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Jun 2024</a:t>
                      </a: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9859"/>
                  </a:ext>
                </a:extLst>
              </a:tr>
              <a:tr h="12204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Flight Programmes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2023-2024</a:t>
                      </a:r>
                    </a:p>
                    <a:p>
                      <a:endParaRPr lang="en-GB" sz="800" dirty="0">
                        <a:latin typeface="+mj-lt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Gemini Change programme Sustain Plus</a:t>
                      </a:r>
                    </a:p>
                  </a:txBody>
                  <a:tcPr marL="121920" marR="121920" marT="60960" marB="6096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Gemini User experience and interfaces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26579"/>
                  </a:ext>
                </a:extLst>
              </a:tr>
              <a:tr h="1326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Change </a:t>
                      </a:r>
                    </a:p>
                  </a:txBody>
                  <a:tcPr marL="121920" marR="121920" marT="60960" marB="6096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of Entry Capacity Holdings at Easington at the Rough Storage ASEP in Winter 2023/2024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 0846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18581"/>
                  </a:ext>
                </a:extLst>
              </a:tr>
              <a:tr h="12204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Potential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2023-2024</a:t>
                      </a:r>
                    </a:p>
                    <a:p>
                      <a:pPr algn="ctr"/>
                      <a:endParaRPr lang="en-GB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Potential Regulatory Change </a:t>
                      </a:r>
                    </a:p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Amendment to the Allocation of Entry Capacity and Flow Quantities to Qualifying CNCCD Routes</a:t>
                      </a:r>
                    </a:p>
                    <a:p>
                      <a:pPr algn="ctr"/>
                      <a:endParaRPr lang="en-GB" sz="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 823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8026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474353F-EDC7-4969-87B1-C6D685F1162F}"/>
              </a:ext>
            </a:extLst>
          </p:cNvPr>
          <p:cNvSpPr/>
          <p:nvPr/>
        </p:nvSpPr>
        <p:spPr>
          <a:xfrm>
            <a:off x="104426" y="52968"/>
            <a:ext cx="11905327" cy="3840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467" b="1" dirty="0">
                <a:solidFill>
                  <a:prstClr val="white"/>
                </a:solidFill>
                <a:latin typeface="Arial"/>
              </a:rPr>
              <a:t>National Gas Transmission Change Horizon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04BF9-F68F-478B-B7E4-9D9919AB494B}"/>
              </a:ext>
            </a:extLst>
          </p:cNvPr>
          <p:cNvSpPr/>
          <p:nvPr/>
        </p:nvSpPr>
        <p:spPr>
          <a:xfrm>
            <a:off x="4438687" y="4731164"/>
            <a:ext cx="3769548" cy="48751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933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Ofgem Decision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B1808-064C-4757-AD70-1A9F589FCBA9}"/>
              </a:ext>
            </a:extLst>
          </p:cNvPr>
          <p:cNvSpPr/>
          <p:nvPr/>
        </p:nvSpPr>
        <p:spPr>
          <a:xfrm>
            <a:off x="8343162" y="4711030"/>
            <a:ext cx="825180" cy="50765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NG / Xo Governance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01E24E-981F-42EB-98F5-FC56D9C0E1B0}"/>
              </a:ext>
            </a:extLst>
          </p:cNvPr>
          <p:cNvSpPr/>
          <p:nvPr/>
        </p:nvSpPr>
        <p:spPr>
          <a:xfrm>
            <a:off x="4463819" y="2084851"/>
            <a:ext cx="7545933" cy="480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933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Year Programme of work – Go-Live September 2024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CD66612-06FA-45A9-ADE8-9951C29F9E4E}"/>
              </a:ext>
            </a:extLst>
          </p:cNvPr>
          <p:cNvSpPr/>
          <p:nvPr/>
        </p:nvSpPr>
        <p:spPr>
          <a:xfrm>
            <a:off x="8192843" y="4866367"/>
            <a:ext cx="205120" cy="1969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411C6C-F22A-50DB-3F9C-DC43987C0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57" y="5890472"/>
            <a:ext cx="11674385" cy="990992"/>
          </a:xfrm>
        </p:spPr>
        <p:txBody>
          <a:bodyPr>
            <a:normAutofit/>
          </a:bodyPr>
          <a:lstStyle/>
          <a:p>
            <a:r>
              <a:rPr lang="en-GB" b="1" dirty="0"/>
              <a:t>Key Points</a:t>
            </a:r>
          </a:p>
          <a:p>
            <a:r>
              <a:rPr lang="en-GB" dirty="0"/>
              <a:t> Mod846: Datafix approach will require six separate mini-drops throughout the winter of 23/34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AE89F-A9E6-6098-0694-3BE6EE0B1C3B}"/>
              </a:ext>
            </a:extLst>
          </p:cNvPr>
          <p:cNvSpPr/>
          <p:nvPr/>
        </p:nvSpPr>
        <p:spPr>
          <a:xfrm>
            <a:off x="9253385" y="4711029"/>
            <a:ext cx="2123203" cy="507652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933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Analysis to Implementation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6113D92-507C-C14D-6C00-3ED1702C2E3C}"/>
              </a:ext>
            </a:extLst>
          </p:cNvPr>
          <p:cNvSpPr/>
          <p:nvPr/>
        </p:nvSpPr>
        <p:spPr>
          <a:xfrm>
            <a:off x="6086708" y="2655962"/>
            <a:ext cx="205120" cy="196975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DF57C-0BD4-D8E4-C0B0-89946F0CA4A5}"/>
              </a:ext>
            </a:extLst>
          </p:cNvPr>
          <p:cNvSpPr/>
          <p:nvPr/>
        </p:nvSpPr>
        <p:spPr>
          <a:xfrm>
            <a:off x="10224460" y="2660867"/>
            <a:ext cx="1785285" cy="43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933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Market Trials / Onboarding Period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5D54B-443B-A759-9A52-92B2CBDFC30E}"/>
              </a:ext>
            </a:extLst>
          </p:cNvPr>
          <p:cNvSpPr txBox="1"/>
          <p:nvPr/>
        </p:nvSpPr>
        <p:spPr>
          <a:xfrm>
            <a:off x="5615947" y="2830470"/>
            <a:ext cx="11466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dirty="0">
                <a:solidFill>
                  <a:prstClr val="black"/>
                </a:solidFill>
                <a:latin typeface="Arial"/>
              </a:rPr>
              <a:t>First Focus Group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C2C1F1D3-294C-70AC-140D-405F05F55C06}"/>
              </a:ext>
            </a:extLst>
          </p:cNvPr>
          <p:cNvSpPr/>
          <p:nvPr/>
        </p:nvSpPr>
        <p:spPr>
          <a:xfrm>
            <a:off x="7244321" y="2678429"/>
            <a:ext cx="205120" cy="196975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F5648-5C9D-2A6F-BB10-9096CD6F2A62}"/>
              </a:ext>
            </a:extLst>
          </p:cNvPr>
          <p:cNvSpPr txBox="1"/>
          <p:nvPr/>
        </p:nvSpPr>
        <p:spPr>
          <a:xfrm>
            <a:off x="6773560" y="2852936"/>
            <a:ext cx="11466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dirty="0">
                <a:solidFill>
                  <a:prstClr val="black"/>
                </a:solidFill>
                <a:latin typeface="Arial"/>
              </a:rPr>
              <a:t>Second Focus Group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9C79AA-167F-122C-397D-DC6051F1DD98}"/>
              </a:ext>
            </a:extLst>
          </p:cNvPr>
          <p:cNvSpPr/>
          <p:nvPr/>
        </p:nvSpPr>
        <p:spPr>
          <a:xfrm>
            <a:off x="4438688" y="3590107"/>
            <a:ext cx="1853141" cy="48751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933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Ofgem Decision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99003-8062-85B5-B113-885DF61C7B9C}"/>
              </a:ext>
            </a:extLst>
          </p:cNvPr>
          <p:cNvSpPr/>
          <p:nvPr/>
        </p:nvSpPr>
        <p:spPr>
          <a:xfrm>
            <a:off x="6371316" y="3580038"/>
            <a:ext cx="3769547" cy="507652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1219170"/>
            <a:r>
              <a:rPr lang="en-GB" sz="933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Monthly Implementations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D15BBE48-C6C0-D570-F9B0-B98C53DA790C}"/>
              </a:ext>
            </a:extLst>
          </p:cNvPr>
          <p:cNvSpPr/>
          <p:nvPr/>
        </p:nvSpPr>
        <p:spPr>
          <a:xfrm>
            <a:off x="6220900" y="3735378"/>
            <a:ext cx="205120" cy="1969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64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482A-A667-5288-95B5-2A5F79F14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Gemini Sustain Plus – Gemini Change Freeze Approach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8DAC6-16FC-FF30-4B0A-9ABF9C965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Transmission Workgroup</a:t>
            </a:r>
          </a:p>
          <a:p>
            <a:r>
              <a:rPr lang="en-GB" b="0" dirty="0"/>
              <a:t>5</a:t>
            </a:r>
            <a:r>
              <a:rPr lang="en-GB" b="0" baseline="30000" dirty="0"/>
              <a:t>th</a:t>
            </a:r>
            <a:r>
              <a:rPr lang="en-GB" b="0" dirty="0"/>
              <a:t> October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6B52E-63E2-9B3A-72B6-1AEEEB0FCDB5}"/>
              </a:ext>
            </a:extLst>
          </p:cNvPr>
          <p:cNvSpPr txBox="1"/>
          <p:nvPr/>
        </p:nvSpPr>
        <p:spPr>
          <a:xfrm>
            <a:off x="405432" y="6291037"/>
            <a:ext cx="1597993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accent6"/>
                </a:solidFill>
              </a:rPr>
              <a:t>National Gas Transmission </a:t>
            </a:r>
            <a:r>
              <a:rPr lang="en-GB" sz="1000" b="0" dirty="0">
                <a:solidFill>
                  <a:schemeClr val="accent6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17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705C-FCE9-CAC3-D739-9076CE15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meant by “Change Freeze”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16A0D-2422-43A4-C380-717F83AF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Gemini Change Freeze does NOT mean</a:t>
            </a:r>
            <a:r>
              <a:rPr lang="en-GB" dirty="0"/>
              <a:t> a UNC Modification Freeze.  UNC Modification process will continue to function as today.</a:t>
            </a:r>
          </a:p>
          <a:p>
            <a:endParaRPr lang="en-GB" dirty="0"/>
          </a:p>
          <a:p>
            <a:r>
              <a:rPr lang="en-GB" dirty="0"/>
              <a:t>The proposed Gemini Change freeze is ring-fenced to putting new change into the legacy Gemini platform.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000" dirty="0"/>
              <a:t>Change development activities can continue during this time in updated Gemini platform for release in Q3/Q4 2024. </a:t>
            </a:r>
          </a:p>
          <a:p>
            <a:endParaRPr lang="en-GB" dirty="0"/>
          </a:p>
          <a:p>
            <a:r>
              <a:rPr lang="en-GB" dirty="0"/>
              <a:t>The freeze aims mitigate the need for any regret spend (e.g. spend into the legacy platform as well as the updated platform), alongside de-risking adding new change into the target system prior to implementation.</a:t>
            </a:r>
          </a:p>
          <a:p>
            <a:endParaRPr lang="en-GB" dirty="0"/>
          </a:p>
          <a:p>
            <a:r>
              <a:rPr lang="en-GB" dirty="0"/>
              <a:t>BAU processes to be followed for Regulatory change.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9A5B1-7945-8C89-9EDC-33E86F8E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57EE-A4D7-487C-B261-BC733109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Gemini Change Freeze 2024</a:t>
            </a:r>
            <a:br>
              <a:rPr lang="en-US" dirty="0"/>
            </a:br>
            <a:endParaRPr lang="en-GB" dirty="0"/>
          </a:p>
        </p:txBody>
      </p:sp>
      <p:sp>
        <p:nvSpPr>
          <p:cNvPr id="125" name="Content Placeholder 124">
            <a:extLst>
              <a:ext uri="{FF2B5EF4-FFF2-40B4-BE49-F238E27FC236}">
                <a16:creationId xmlns:a16="http://schemas.microsoft.com/office/drawing/2014/main" id="{82CEED59-F4C5-86A0-DD07-97AA3129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4444299"/>
            <a:ext cx="11237928" cy="1821438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/>
              <a:t>Proposed ‘Change Freeze’ relates to changes going into the </a:t>
            </a:r>
            <a:r>
              <a:rPr lang="en-GB" sz="1900" b="1" u="sng" dirty="0"/>
              <a:t>legacy</a:t>
            </a:r>
            <a:r>
              <a:rPr lang="en-GB" sz="1900" dirty="0"/>
              <a:t> Gemini platform.  Change development activities can continue during this time in updated Gemini platform for release in Q3/Q4 2024. </a:t>
            </a:r>
          </a:p>
          <a:p>
            <a:endParaRPr lang="en-GB" sz="1900" dirty="0"/>
          </a:p>
          <a:p>
            <a:pPr marL="457200" indent="-457200">
              <a:buFont typeface="+mj-lt"/>
              <a:buAutoNum type="arabicPeriod"/>
            </a:pPr>
            <a:r>
              <a:rPr lang="en-GB" sz="1900" b="1" dirty="0"/>
              <a:t>Partial Freeze from March – April 2024</a:t>
            </a:r>
          </a:p>
          <a:p>
            <a:pPr marL="457200" indent="-457200">
              <a:buFont typeface="+mj-lt"/>
              <a:buAutoNum type="arabicPeriod"/>
            </a:pPr>
            <a:endParaRPr lang="en-GB" sz="1900" dirty="0"/>
          </a:p>
          <a:p>
            <a:pPr marL="457200" indent="-457200">
              <a:buFont typeface="+mj-lt"/>
              <a:buAutoNum type="arabicPeriod"/>
            </a:pPr>
            <a:r>
              <a:rPr lang="en-GB" sz="1900" b="1" dirty="0"/>
              <a:t>Full Change Freeze from May – September 2024</a:t>
            </a:r>
          </a:p>
          <a:p>
            <a:pPr marL="638175" lvl="1" indent="-457200"/>
            <a:endParaRPr lang="en-GB" sz="1900" dirty="0"/>
          </a:p>
          <a:p>
            <a:r>
              <a:rPr lang="en-GB" sz="1900" dirty="0"/>
              <a:t>For information: there were no Regulatory Gemini changes in the equivalent period in 2023</a:t>
            </a:r>
          </a:p>
          <a:p>
            <a:pPr lvl="1" indent="0">
              <a:buNone/>
            </a:pPr>
            <a:endParaRPr lang="en-GB" sz="2100" dirty="0"/>
          </a:p>
          <a:p>
            <a:pPr lvl="1" indent="0">
              <a:buNone/>
            </a:pPr>
            <a:endParaRPr lang="en-GB" sz="2100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8BF84-E789-42AB-92B5-0A468429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049737"/>
            <a:ext cx="432768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356C2-113D-466F-A9E6-BFB2DEE646A5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0B2A1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B2A1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398AF-E85D-E56B-ABD0-BACD25DB8E2B}"/>
              </a:ext>
            </a:extLst>
          </p:cNvPr>
          <p:cNvSpPr/>
          <p:nvPr/>
        </p:nvSpPr>
        <p:spPr>
          <a:xfrm>
            <a:off x="7412861" y="1375136"/>
            <a:ext cx="841786" cy="2588157"/>
          </a:xfrm>
          <a:prstGeom prst="rect">
            <a:avLst/>
          </a:prstGeom>
          <a:solidFill>
            <a:schemeClr val="accent4">
              <a:lumMod val="40000"/>
              <a:lumOff val="60000"/>
              <a:alpha val="33959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Partial Freeze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034B6-01BE-79EA-9003-A8F566732EAA}"/>
              </a:ext>
            </a:extLst>
          </p:cNvPr>
          <p:cNvSpPr/>
          <p:nvPr/>
        </p:nvSpPr>
        <p:spPr>
          <a:xfrm>
            <a:off x="8269481" y="1372118"/>
            <a:ext cx="1338620" cy="2588157"/>
          </a:xfrm>
          <a:prstGeom prst="rect">
            <a:avLst/>
          </a:prstGeom>
          <a:solidFill>
            <a:schemeClr val="accent4">
              <a:lumMod val="40000"/>
              <a:lumOff val="60000"/>
              <a:alpha val="54382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Full Freeze</a:t>
            </a:r>
          </a:p>
        </p:txBody>
      </p:sp>
      <p:sp>
        <p:nvSpPr>
          <p:cNvPr id="9" name="Title 233">
            <a:extLst>
              <a:ext uri="{FF2B5EF4-FFF2-40B4-BE49-F238E27FC236}">
                <a16:creationId xmlns:a16="http://schemas.microsoft.com/office/drawing/2014/main" id="{19BB3B91-31D8-DB39-C6F8-C3F25E840B41}"/>
              </a:ext>
            </a:extLst>
          </p:cNvPr>
          <p:cNvSpPr txBox="1">
            <a:spLocks/>
          </p:cNvSpPr>
          <p:nvPr/>
        </p:nvSpPr>
        <p:spPr>
          <a:xfrm>
            <a:off x="158255" y="0"/>
            <a:ext cx="10854000" cy="12127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OTLSHAPE_SL_9cf0b9a3b4064869b9ae748fb5efbb51_BackgroundRectangle">
            <a:extLst>
              <a:ext uri="{FF2B5EF4-FFF2-40B4-BE49-F238E27FC236}">
                <a16:creationId xmlns:a16="http://schemas.microsoft.com/office/drawing/2014/main" id="{4985E14D-0B93-4D7D-49C9-C57430D6B41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928664" y="1561318"/>
            <a:ext cx="10414001" cy="2412266"/>
          </a:xfrm>
          <a:prstGeom prst="rect">
            <a:avLst/>
          </a:prstGeom>
          <a:solidFill>
            <a:schemeClr val="accent4">
              <a:lumMod val="40000"/>
              <a:lumOff val="60000"/>
              <a:alpha val="15000"/>
            </a:schemeClr>
          </a:solidFill>
          <a:ln w="317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TLSHAPE_TB_00000000000000000000000000000000_ScaleContainer">
            <a:extLst>
              <a:ext uri="{FF2B5EF4-FFF2-40B4-BE49-F238E27FC236}">
                <a16:creationId xmlns:a16="http://schemas.microsoft.com/office/drawing/2014/main" id="{EC216EEB-3B81-D020-6DFC-98880612DA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3758" y="1153527"/>
            <a:ext cx="10414000" cy="381000"/>
          </a:xfrm>
          <a:prstGeom prst="rect">
            <a:avLst/>
          </a:prstGeom>
          <a:solidFill>
            <a:srgbClr val="404040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OTLSHAPE_G_00000000000000000000000000000000_ShapeBelow0">
            <a:extLst>
              <a:ext uri="{FF2B5EF4-FFF2-40B4-BE49-F238E27FC236}">
                <a16:creationId xmlns:a16="http://schemas.microsoft.com/office/drawing/2014/main" id="{A373758F-3F3B-79E9-04B9-6C5797B5E150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204502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OTLSHAPE_G_00000000000000000000000000000000_ShapeBelow1">
            <a:extLst>
              <a:ext uri="{FF2B5EF4-FFF2-40B4-BE49-F238E27FC236}">
                <a16:creationId xmlns:a16="http://schemas.microsoft.com/office/drawing/2014/main" id="{DCF4FF63-14B1-58F3-D5EF-FEFE197E561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499476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OTLSHAPE_G_00000000000000000000000000000000_ShapeBelow2">
            <a:extLst>
              <a:ext uri="{FF2B5EF4-FFF2-40B4-BE49-F238E27FC236}">
                <a16:creationId xmlns:a16="http://schemas.microsoft.com/office/drawing/2014/main" id="{A13EF3EC-20D7-5B9A-39DE-749C70509719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4808681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OTLSHAPE_G_00000000000000000000000000000000_ShapeBelow3">
            <a:extLst>
              <a:ext uri="{FF2B5EF4-FFF2-40B4-BE49-F238E27FC236}">
                <a16:creationId xmlns:a16="http://schemas.microsoft.com/office/drawing/2014/main" id="{0882B299-4296-9B45-DD7C-27E695DD2D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6117885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OTLSHAPE_G_00000000000000000000000000000000_ShapeBelow4">
            <a:extLst>
              <a:ext uri="{FF2B5EF4-FFF2-40B4-BE49-F238E27FC236}">
                <a16:creationId xmlns:a16="http://schemas.microsoft.com/office/drawing/2014/main" id="{29E663A8-33F0-BD11-DEDD-D66F35337D5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7412860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OTLSHAPE_G_00000000000000000000000000000000_ShapeBelow5">
            <a:extLst>
              <a:ext uri="{FF2B5EF4-FFF2-40B4-BE49-F238E27FC236}">
                <a16:creationId xmlns:a16="http://schemas.microsoft.com/office/drawing/2014/main" id="{5BE1F303-79F8-E5B2-6F40-423448F9354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707834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OTLSHAPE_G_00000000000000000000000000000000_ShapeBelow6">
            <a:extLst>
              <a:ext uri="{FF2B5EF4-FFF2-40B4-BE49-F238E27FC236}">
                <a16:creationId xmlns:a16="http://schemas.microsoft.com/office/drawing/2014/main" id="{3D874ED2-C0E9-0B30-B80C-50D40D8DCBB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0017039" y="967637"/>
            <a:ext cx="0" cy="2484000"/>
          </a:xfrm>
          <a:prstGeom prst="line">
            <a:avLst/>
          </a:prstGeom>
          <a:ln w="6350" cap="flat" cmpd="sng" algn="ctr">
            <a:solidFill>
              <a:srgbClr val="737373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TLSHAPE_SLT_e6014d8a3e3746528189d7548fdfcd6b_Shape">
            <a:extLst>
              <a:ext uri="{FF2B5EF4-FFF2-40B4-BE49-F238E27FC236}">
                <a16:creationId xmlns:a16="http://schemas.microsoft.com/office/drawing/2014/main" id="{B42BEB94-13B4-6DAF-CAC3-D1FCF17156B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523591" y="1880773"/>
            <a:ext cx="1168400" cy="170520"/>
          </a:xfrm>
          <a:prstGeom prst="roundRect">
            <a:avLst/>
          </a:prstGeom>
          <a:solidFill>
            <a:srgbClr val="97AB38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TLSHAPE_SLT_730623e2027e47999199945a62208248_Shape">
            <a:extLst>
              <a:ext uri="{FF2B5EF4-FFF2-40B4-BE49-F238E27FC236}">
                <a16:creationId xmlns:a16="http://schemas.microsoft.com/office/drawing/2014/main" id="{D7745C87-8403-958E-EF40-8D359693EDA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640026" y="2253915"/>
            <a:ext cx="5292000" cy="170519"/>
          </a:xfrm>
          <a:prstGeom prst="roundRect">
            <a:avLst/>
          </a:prstGeom>
          <a:solidFill>
            <a:srgbClr val="E5CC0E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TLSHAPE_SLT_a12bc13a1c9c43f6b5eeff8a69dda43a_Shape">
            <a:extLst>
              <a:ext uri="{FF2B5EF4-FFF2-40B4-BE49-F238E27FC236}">
                <a16:creationId xmlns:a16="http://schemas.microsoft.com/office/drawing/2014/main" id="{AA806EFD-86FE-3AAC-3526-F80EB40BB3D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83899" y="2517398"/>
            <a:ext cx="4804757" cy="157383"/>
          </a:xfrm>
          <a:prstGeom prst="roundRect">
            <a:avLst/>
          </a:prstGeom>
          <a:solidFill>
            <a:srgbClr val="97AB38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TLSHAPE_SLT_a70c0dd0cc364ec99dfd7a16e8147cf4_Shape">
            <a:extLst>
              <a:ext uri="{FF2B5EF4-FFF2-40B4-BE49-F238E27FC236}">
                <a16:creationId xmlns:a16="http://schemas.microsoft.com/office/drawing/2014/main" id="{12128BF7-82E8-DBF1-9ED4-1240E753084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517217" y="2982414"/>
            <a:ext cx="1663700" cy="170519"/>
          </a:xfrm>
          <a:prstGeom prst="roundRect">
            <a:avLst/>
          </a:prstGeom>
          <a:solidFill>
            <a:srgbClr val="4A8A62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TLSHAPE_SLT_95816fc5088f4db6a9619cd7e29277ed_Shape">
            <a:extLst>
              <a:ext uri="{FF2B5EF4-FFF2-40B4-BE49-F238E27FC236}">
                <a16:creationId xmlns:a16="http://schemas.microsoft.com/office/drawing/2014/main" id="{A7B33815-A2DC-4788-4E48-4576901DD55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23591" y="1618325"/>
            <a:ext cx="1168400" cy="170519"/>
          </a:xfrm>
          <a:prstGeom prst="roundRect">
            <a:avLst/>
          </a:prstGeom>
          <a:solidFill>
            <a:srgbClr val="4A8A62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TLSHAPE_TB_00000000000000000000000000000000_TimescaleInterval1">
            <a:extLst>
              <a:ext uri="{FF2B5EF4-FFF2-40B4-BE49-F238E27FC236}">
                <a16:creationId xmlns:a16="http://schemas.microsoft.com/office/drawing/2014/main" id="{58BA2E4C-218E-2B50-EC4D-FE48A072A92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87258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Q1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TLSHAPE_TB_00000000000000000000000000000000_TimescaleInterval2">
            <a:extLst>
              <a:ext uri="{FF2B5EF4-FFF2-40B4-BE49-F238E27FC236}">
                <a16:creationId xmlns:a16="http://schemas.microsoft.com/office/drawing/2014/main" id="{2B0EC9DE-B9C2-CC95-335E-B014E614B91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68002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Q2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TLSHAPE_TB_00000000000000000000000000000000_TimescaleInterval3">
            <a:extLst>
              <a:ext uri="{FF2B5EF4-FFF2-40B4-BE49-F238E27FC236}">
                <a16:creationId xmlns:a16="http://schemas.microsoft.com/office/drawing/2014/main" id="{FAC07C67-4B61-EA0E-911B-7CD339E7F31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562976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Q3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TLSHAPE_TB_00000000000000000000000000000000_TimescaleInterval4">
            <a:extLst>
              <a:ext uri="{FF2B5EF4-FFF2-40B4-BE49-F238E27FC236}">
                <a16:creationId xmlns:a16="http://schemas.microsoft.com/office/drawing/2014/main" id="{D86738A6-2A67-1A06-9B72-F2A5B7DF651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872181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Q4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TLSHAPE_TB_00000000000000000000000000000000_TimescaleInterval5">
            <a:extLst>
              <a:ext uri="{FF2B5EF4-FFF2-40B4-BE49-F238E27FC236}">
                <a16:creationId xmlns:a16="http://schemas.microsoft.com/office/drawing/2014/main" id="{9AB15ECF-069E-969F-2DD6-FACC220BCD1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181385" y="1126984"/>
            <a:ext cx="365485" cy="43408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26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Q1
2024</a:t>
            </a:r>
            <a:endParaRPr lang="en-GB" sz="1400" spc="-26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TLSHAPE_TB_00000000000000000000000000000000_TimescaleInterval6">
            <a:extLst>
              <a:ext uri="{FF2B5EF4-FFF2-40B4-BE49-F238E27FC236}">
                <a16:creationId xmlns:a16="http://schemas.microsoft.com/office/drawing/2014/main" id="{BCB9D186-3FFD-D13B-3B95-8E76FC96938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476360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Q2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TLSHAPE_TB_00000000000000000000000000000000_TimescaleInterval7">
            <a:extLst>
              <a:ext uri="{FF2B5EF4-FFF2-40B4-BE49-F238E27FC236}">
                <a16:creationId xmlns:a16="http://schemas.microsoft.com/office/drawing/2014/main" id="{DAA6A7FE-C967-3D59-35E7-502A8751905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771334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Q3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TLSHAPE_TB_00000000000000000000000000000000_TimescaleInterval8">
            <a:extLst>
              <a:ext uri="{FF2B5EF4-FFF2-40B4-BE49-F238E27FC236}">
                <a16:creationId xmlns:a16="http://schemas.microsoft.com/office/drawing/2014/main" id="{7FF18851-4F24-6C75-8950-D7B79D34A92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0080539" y="1235505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Q4</a:t>
            </a:r>
            <a:endParaRPr lang="en-GB" sz="1400" spc="-38" dirty="0" err="1">
              <a:solidFill>
                <a:schemeClr val="l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TLSHAPE_SLT_e6014d8a3e3746528189d7548fdfcd6b_Title">
            <a:extLst>
              <a:ext uri="{FF2B5EF4-FFF2-40B4-BE49-F238E27FC236}">
                <a16:creationId xmlns:a16="http://schemas.microsoft.com/office/drawing/2014/main" id="{A1A58ACD-C6F2-B47B-82B4-8D5D25DEB2D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241804" y="1879692"/>
            <a:ext cx="169321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6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Dress Rehearsal</a:t>
            </a:r>
          </a:p>
        </p:txBody>
      </p:sp>
      <p:sp>
        <p:nvSpPr>
          <p:cNvPr id="51" name="OTLSHAPE_SLT_730623e2027e47999199945a62208248_Title">
            <a:extLst>
              <a:ext uri="{FF2B5EF4-FFF2-40B4-BE49-F238E27FC236}">
                <a16:creationId xmlns:a16="http://schemas.microsoft.com/office/drawing/2014/main" id="{047F316E-444E-918F-82EA-A2C0261EB25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834199" y="2254536"/>
            <a:ext cx="269075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52" name="OTLSHAPE_SLT_74c85359957d4b0687685e0e7ceca505_Title">
            <a:extLst>
              <a:ext uri="{FF2B5EF4-FFF2-40B4-BE49-F238E27FC236}">
                <a16:creationId xmlns:a16="http://schemas.microsoft.com/office/drawing/2014/main" id="{6F2CB6CF-A851-610E-BDE4-C9A749E0410B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395244" y="2527164"/>
            <a:ext cx="115296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38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59" name="OTLSHAPE_SLT_a70c0dd0cc364ec99dfd7a16e8147cf4_Title">
            <a:extLst>
              <a:ext uri="{FF2B5EF4-FFF2-40B4-BE49-F238E27FC236}">
                <a16:creationId xmlns:a16="http://schemas.microsoft.com/office/drawing/2014/main" id="{D0730917-F9AA-0364-84DC-A683C77B1C6A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542148" y="2982414"/>
            <a:ext cx="161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6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 Trials &amp; Onboarding</a:t>
            </a:r>
          </a:p>
        </p:txBody>
      </p:sp>
      <p:sp>
        <p:nvSpPr>
          <p:cNvPr id="61" name="OTLSHAPE_SLT_95816fc5088f4db6a9619cd7e29277ed_Title">
            <a:extLst>
              <a:ext uri="{FF2B5EF4-FFF2-40B4-BE49-F238E27FC236}">
                <a16:creationId xmlns:a16="http://schemas.microsoft.com/office/drawing/2014/main" id="{998D3871-0B0B-CA47-8C68-8B46E0C78C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684573" y="1623684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6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Cutover</a:t>
            </a:r>
          </a:p>
        </p:txBody>
      </p:sp>
      <p:cxnSp>
        <p:nvCxnSpPr>
          <p:cNvPr id="63" name="OTLSHAPE_TB_00000000000000000000000000000000_Separator1">
            <a:extLst>
              <a:ext uri="{FF2B5EF4-FFF2-40B4-BE49-F238E27FC236}">
                <a16:creationId xmlns:a16="http://schemas.microsoft.com/office/drawing/2014/main" id="{780F92D0-B2E7-3298-4F80-F55E20872F9B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2204502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OTLSHAPE_TB_00000000000000000000000000000000_Separator2">
            <a:extLst>
              <a:ext uri="{FF2B5EF4-FFF2-40B4-BE49-F238E27FC236}">
                <a16:creationId xmlns:a16="http://schemas.microsoft.com/office/drawing/2014/main" id="{23AF2916-475E-B123-DA19-81EA2CC4AF7B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3499476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OTLSHAPE_TB_00000000000000000000000000000000_Separator3">
            <a:extLst>
              <a:ext uri="{FF2B5EF4-FFF2-40B4-BE49-F238E27FC236}">
                <a16:creationId xmlns:a16="http://schemas.microsoft.com/office/drawing/2014/main" id="{63DEA038-AACD-5BE1-EDB7-7E1169EC3B49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4808681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Separator4">
            <a:extLst>
              <a:ext uri="{FF2B5EF4-FFF2-40B4-BE49-F238E27FC236}">
                <a16:creationId xmlns:a16="http://schemas.microsoft.com/office/drawing/2014/main" id="{1D6F6C23-BFFC-0B51-AA56-A7E59C25C638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6117885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OTLSHAPE_TB_00000000000000000000000000000000_Separator5">
            <a:extLst>
              <a:ext uri="{FF2B5EF4-FFF2-40B4-BE49-F238E27FC236}">
                <a16:creationId xmlns:a16="http://schemas.microsoft.com/office/drawing/2014/main" id="{BD466A1D-CBA9-E3A0-94FD-6BCFB4D168B2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412860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OTLSHAPE_TB_00000000000000000000000000000000_Separator6">
            <a:extLst>
              <a:ext uri="{FF2B5EF4-FFF2-40B4-BE49-F238E27FC236}">
                <a16:creationId xmlns:a16="http://schemas.microsoft.com/office/drawing/2014/main" id="{9D173126-AB3C-88A8-8C08-01CC46AC3203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707834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OTLSHAPE_TB_00000000000000000000000000000000_Separator7">
            <a:extLst>
              <a:ext uri="{FF2B5EF4-FFF2-40B4-BE49-F238E27FC236}">
                <a16:creationId xmlns:a16="http://schemas.microsoft.com/office/drawing/2014/main" id="{79C5CEEB-35DB-EBEC-19D8-180BCEBF5372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10017039" y="1242427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TLSHAPE_SLT_a70c0dd0cc364ec99dfd7a16e8147cf4_Shape">
            <a:extLst>
              <a:ext uri="{FF2B5EF4-FFF2-40B4-BE49-F238E27FC236}">
                <a16:creationId xmlns:a16="http://schemas.microsoft.com/office/drawing/2014/main" id="{32734107-E4C2-ECE3-C5AC-4DB023F0C2D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196417" y="2982583"/>
            <a:ext cx="1224000" cy="170519"/>
          </a:xfrm>
          <a:prstGeom prst="roundRect">
            <a:avLst/>
          </a:prstGeom>
          <a:solidFill>
            <a:srgbClr val="4A8A62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TLSHAPE_SLT_a70c0dd0cc364ec99dfd7a16e8147cf4_Title">
            <a:extLst>
              <a:ext uri="{FF2B5EF4-FFF2-40B4-BE49-F238E27FC236}">
                <a16:creationId xmlns:a16="http://schemas.microsoft.com/office/drawing/2014/main" id="{3752D3ED-288F-7C83-58DD-C2FA3F8C1DB5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221348" y="2982583"/>
            <a:ext cx="122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6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External Demos</a:t>
            </a:r>
          </a:p>
        </p:txBody>
      </p:sp>
      <p:sp>
        <p:nvSpPr>
          <p:cNvPr id="117" name="OTLSHAPE_SLT_440be725d79f40bca11794785585ddf0_Shape">
            <a:extLst>
              <a:ext uri="{FF2B5EF4-FFF2-40B4-BE49-F238E27FC236}">
                <a16:creationId xmlns:a16="http://schemas.microsoft.com/office/drawing/2014/main" id="{A2C7559C-73E9-72FD-7054-D7C58EF052AF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358575" y="2746093"/>
            <a:ext cx="5143500" cy="170519"/>
          </a:xfrm>
          <a:prstGeom prst="roundRect">
            <a:avLst/>
          </a:prstGeom>
          <a:solidFill>
            <a:srgbClr val="E5CC0E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TLSHAPE_SLT_440be725d79f40bca11794785585ddf0_Title">
            <a:extLst>
              <a:ext uri="{FF2B5EF4-FFF2-40B4-BE49-F238E27FC236}">
                <a16:creationId xmlns:a16="http://schemas.microsoft.com/office/drawing/2014/main" id="{59C4C1FD-0326-F567-72CF-15D2E85DFB39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6123902" y="2756451"/>
            <a:ext cx="188031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External Focus Groups</a:t>
            </a:r>
          </a:p>
        </p:txBody>
      </p:sp>
      <p:sp>
        <p:nvSpPr>
          <p:cNvPr id="5" name="OTLSHAPE_SLT_34ec7f5274774e8f9ce5e5dbd615c852_Shape">
            <a:extLst>
              <a:ext uri="{FF2B5EF4-FFF2-40B4-BE49-F238E27FC236}">
                <a16:creationId xmlns:a16="http://schemas.microsoft.com/office/drawing/2014/main" id="{19E3F5F9-4603-80F8-2343-DB747742B5B6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 rot="16200000" flipV="1">
            <a:off x="8563573" y="2674670"/>
            <a:ext cx="2450029" cy="181833"/>
          </a:xfrm>
          <a:prstGeom prst="roundRect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Interface Go-Live</a:t>
            </a:r>
          </a:p>
        </p:txBody>
      </p:sp>
      <p:sp>
        <p:nvSpPr>
          <p:cNvPr id="3" name="OTLSHAPE_SLT_440be725d79f40bca11794785585ddf0_Shape">
            <a:extLst>
              <a:ext uri="{FF2B5EF4-FFF2-40B4-BE49-F238E27FC236}">
                <a16:creationId xmlns:a16="http://schemas.microsoft.com/office/drawing/2014/main" id="{DBBDC2AF-DB48-2EE7-947A-3C8DB1C04846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4779140" y="3260877"/>
            <a:ext cx="2641278" cy="184946"/>
          </a:xfrm>
          <a:prstGeom prst="roundRect">
            <a:avLst/>
          </a:prstGeom>
          <a:solidFill>
            <a:srgbClr val="E5CC0E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TLSHAPE_SLT_440be725d79f40bca11794785585ddf0_Title">
            <a:extLst>
              <a:ext uri="{FF2B5EF4-FFF2-40B4-BE49-F238E27FC236}">
                <a16:creationId xmlns:a16="http://schemas.microsoft.com/office/drawing/2014/main" id="{AD3B5557-EE6E-C6CE-1471-A0B94A8184F1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5254461" y="3276546"/>
            <a:ext cx="188031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 Solution Development </a:t>
            </a:r>
          </a:p>
        </p:txBody>
      </p:sp>
      <p:sp>
        <p:nvSpPr>
          <p:cNvPr id="10" name="OTLSHAPE_SLT_440be725d79f40bca11794785585ddf0_Shape">
            <a:extLst>
              <a:ext uri="{FF2B5EF4-FFF2-40B4-BE49-F238E27FC236}">
                <a16:creationId xmlns:a16="http://schemas.microsoft.com/office/drawing/2014/main" id="{6AFB0359-8942-A579-46D2-BEF69799FE0B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7476360" y="3257876"/>
            <a:ext cx="1498358" cy="169277"/>
          </a:xfrm>
          <a:prstGeom prst="roundRect">
            <a:avLst/>
          </a:prstGeom>
          <a:solidFill>
            <a:srgbClr val="E5CC0E"/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TLSHAPE_SLT_440be725d79f40bca11794785585ddf0_Title">
            <a:extLst>
              <a:ext uri="{FF2B5EF4-FFF2-40B4-BE49-F238E27FC236}">
                <a16:creationId xmlns:a16="http://schemas.microsoft.com/office/drawing/2014/main" id="{525CE1BF-0325-296C-802D-11FE87FD6BB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7284538" y="3263891"/>
            <a:ext cx="188031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 Solution Delivery </a:t>
            </a:r>
          </a:p>
        </p:txBody>
      </p:sp>
    </p:spTree>
    <p:extLst>
      <p:ext uri="{BB962C8B-B14F-4D97-AF65-F5344CB8AC3E}">
        <p14:creationId xmlns:p14="http://schemas.microsoft.com/office/powerpoint/2010/main" val="39103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C729-3542-7CB8-2C73-179F883A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Mitigations to “Change Freeze”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5997B-26DF-5FE3-ACC1-589D34F5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02" y="1231901"/>
            <a:ext cx="11383796" cy="4923970"/>
          </a:xfrm>
        </p:spPr>
        <p:txBody>
          <a:bodyPr>
            <a:normAutofit/>
          </a:bodyPr>
          <a:lstStyle/>
          <a:p>
            <a:r>
              <a:rPr lang="en-GB" dirty="0"/>
              <a:t>Continue to utilise existing processes to assess and share impacts of UNC change. Rough Order of Magnitude (ROM) process will continue to throughout the Change Freeze period. </a:t>
            </a:r>
          </a:p>
          <a:p>
            <a:endParaRPr lang="en-GB" dirty="0"/>
          </a:p>
          <a:p>
            <a:r>
              <a:rPr lang="en-GB" dirty="0"/>
              <a:t>Looking to introduce enhancements to the ROM process with </a:t>
            </a:r>
            <a:r>
              <a:rPr lang="en-GB" dirty="0" err="1"/>
              <a:t>Correla</a:t>
            </a:r>
            <a:r>
              <a:rPr lang="en-GB" dirty="0"/>
              <a:t>:</a:t>
            </a:r>
          </a:p>
          <a:p>
            <a:endParaRPr lang="en-GB" dirty="0"/>
          </a:p>
          <a:p>
            <a:pPr marL="1177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All new ROMs that have an impact on legacy Gemini will need to produce </a:t>
            </a:r>
            <a:r>
              <a:rPr lang="en-GB" b="1" dirty="0"/>
              <a:t>two lines of cost and delivery plans,</a:t>
            </a:r>
            <a:r>
              <a:rPr lang="en-GB" dirty="0"/>
              <a:t> one for legacy Gemini and another for Gemini Sustain Plus;</a:t>
            </a:r>
          </a:p>
          <a:p>
            <a:pPr marL="1177200" lvl="1" indent="-457200">
              <a:lnSpc>
                <a:spcPct val="100000"/>
              </a:lnSpc>
              <a:buFont typeface="+mj-lt"/>
              <a:buAutoNum type="arabicPeriod"/>
            </a:pPr>
            <a:endParaRPr lang="en-GB" dirty="0"/>
          </a:p>
          <a:p>
            <a:pPr marL="1177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Where required ROMs will assess a range of delivery options including transitional arrangements which might not usually be considered (e.g. manual workaround options).</a:t>
            </a:r>
          </a:p>
          <a:p>
            <a:pPr marL="720000" lvl="1" indent="0">
              <a:lnSpc>
                <a:spcPct val="150000"/>
              </a:lnSpc>
              <a:buNone/>
            </a:pPr>
            <a:endParaRPr lang="en-GB" dirty="0"/>
          </a:p>
          <a:p>
            <a:r>
              <a:rPr lang="en-GB" dirty="0"/>
              <a:t>The ROM process will continue to provide the visibility of potential impacts on central systems from proposed change and will continue to feed into the Final Modification Report process.</a:t>
            </a:r>
          </a:p>
          <a:p>
            <a:pPr marL="720000" lvl="1" indent="0">
              <a:lnSpc>
                <a:spcPct val="150000"/>
              </a:lnSpc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CF42E-7FCE-0D91-6D52-29861327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B5C1E-6FA4-3B0E-0B4D-00F1B3BAB146}"/>
              </a:ext>
            </a:extLst>
          </p:cNvPr>
          <p:cNvSpPr/>
          <p:nvPr/>
        </p:nvSpPr>
        <p:spPr>
          <a:xfrm>
            <a:off x="1" y="5536257"/>
            <a:ext cx="12191999" cy="73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Provide enhanced transparency to industry to help negate any regret spend and de-risk the delivery of Gemini Sustain Plus. </a:t>
            </a:r>
          </a:p>
        </p:txBody>
      </p:sp>
    </p:spTree>
    <p:extLst>
      <p:ext uri="{BB962C8B-B14F-4D97-AF65-F5344CB8AC3E}">
        <p14:creationId xmlns:p14="http://schemas.microsoft.com/office/powerpoint/2010/main" val="1747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C3D1-6032-315B-1217-3C5D4236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</p:spPr>
        <p:txBody>
          <a:bodyPr anchor="t">
            <a:normAutofit/>
          </a:bodyPr>
          <a:lstStyle/>
          <a:p>
            <a:r>
              <a:rPr lang="en-GB" dirty="0"/>
              <a:t>Future Engagement</a:t>
            </a:r>
          </a:p>
        </p:txBody>
      </p:sp>
      <p:pic>
        <p:nvPicPr>
          <p:cNvPr id="22" name="Content Placeholder 21" descr="A computer screen showing a map of the united kingdom&#10;&#10;Description automatically generated">
            <a:extLst>
              <a:ext uri="{FF2B5EF4-FFF2-40B4-BE49-F238E27FC236}">
                <a16:creationId xmlns:a16="http://schemas.microsoft.com/office/drawing/2014/main" id="{5FD8D331-81E1-4A33-F919-ED5EBF835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r="-2" b="-2"/>
          <a:stretch/>
        </p:blipFill>
        <p:spPr>
          <a:xfrm>
            <a:off x="405432" y="1513393"/>
            <a:ext cx="5487368" cy="4705977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A564-8D04-DE15-8D96-CF73941C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D356C2-113D-466F-A9E6-BFB2DEE646A5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76163F-2476-EEE0-6EE6-C6890321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202" y="1513393"/>
            <a:ext cx="5487368" cy="4705977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Focus Group: </a:t>
            </a:r>
            <a:r>
              <a:rPr lang="en-GB" dirty="0"/>
              <a:t>Initial Focus Group went very well, next one scheduled for 20 November 2023. Material to be loaded on to Sustain Plus webpage.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Market Trials: </a:t>
            </a:r>
            <a:r>
              <a:rPr lang="en-GB" dirty="0"/>
              <a:t>Q2 2024, it is essential all companies that use Gemini participate in this activity. Details and invitation to participate will be issued later this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Training: </a:t>
            </a:r>
            <a:r>
              <a:rPr lang="en-GB" dirty="0"/>
              <a:t>2024 (dates TBC), essential training will be provided in order to access and use the updated Gemini.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2-20T08:00:00.0000000Z"/>
  <p:tag name="OTLENDDATE" val="2024-02-02T18:00:00.0000000Z"/>
  <p:tag name="OTLDURATIONFORMAT" val="day"/>
  <p:tag name="OTLSPACING" val="3"/>
  <p:tag name="OTLSHAPETHICKNESSTYPE" val="Thin"/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2-20T08:00:00.0000000Z"/>
  <p:tag name="OTLDURATIONFORMAT" val="day"/>
  <p:tag name="OTLSPACING" val="3"/>
  <p:tag name="OTLSHAPETHICKNESSTYPE" val="Thin"/>
  <p:tag name="OTLENDDATE" val="2023-12-08T18:00:00.0000000Z"/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1-15T08:00:00.0000000Z"/>
  <p:tag name="OTLENDDATE" val="2024-03-29T18:00:00.0000000Z"/>
  <p:tag name="OTLDURATIONFORMAT" val="day"/>
  <p:tag name="OTLSPACING" val="3"/>
  <p:tag name="OTLSHAPETHICKNESSTYPE" val="Thin"/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4-08T08:00:00.0000000Z"/>
  <p:tag name="OTLDURATIONFORMAT" val="day"/>
  <p:tag name="OTLSPACING" val="3"/>
  <p:tag name="OTLSHAPETHICKNESSTYPE" val="Thin"/>
  <p:tag name="OTLENDDATE" val="2024-08-02T18:00:00.0000000Z"/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6-24T08:00:00.0000000Z"/>
  <p:tag name="OTLENDDATE" val="2024-09-13T18:00:00.0000000Z"/>
  <p:tag name="OTLDURATIONFORMAT" val="day"/>
  <p:tag name="OTLSPACING" val="3"/>
  <p:tag name="OTLSHAPETHICKNESSTYPE" val="Thin"/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Quarters"/>
  <p:tag name="OTLTIMEBANDSCALEFORMAT" val="MMM"/>
  <p:tag name="OTLTIMEBANDSHAPETYPE" val="RectangleTimeband"/>
  <p:tag name="OTLTIMEBANDSHAPEHEIGHT" val="30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8:00:00"/>
  <p:tag name="OTLTIMEBANDTIMECONFIGWORKDAYEND" val="18:00:00"/>
  <p:tag name="OTLTIMEBANDAPPENDYEARONYEARCHANGE" val="True"/>
  <p:tag name="OTLTIMEBANDSCALEMARKING" val="None"/>
  <p:tag name="OTLRIGHTENDCAPSMARGINRIGHT" val="25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ENDDATE" val="2024-11-08T18:00:00.0000000"/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4-08T08:00:00.0000000Z"/>
  <p:tag name="OTLDURATIONFORMAT" val="day"/>
  <p:tag name="OTLSPACING" val="3"/>
  <p:tag name="OTLSHAPETHICKNESSTYPE" val="Thin"/>
  <p:tag name="OTLENDDATE" val="2024-08-02T18:00:00.0000000Z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1-02T08:00:00.0000000Z"/>
  <p:tag name="OTLENDDATE" val="2023-12-29T18:00:00.0000000Z"/>
  <p:tag name="OTLDURATIONFORMAT" val="day"/>
  <p:tag name="OTLSPACING" val="3"/>
  <p:tag name="OTLSHAPETHICKNESSTYPE" val="Thin"/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9-16T08:00:00.0000000Z"/>
  <p:tag name="OTLENDDATE" val="2024-11-08T18:00:00.0000000Z"/>
  <p:tag name="OTLDURATIONFORMAT" val="day"/>
  <p:tag name="OTLSPACING" val="3"/>
  <p:tag name="OTLSHAPETHICKNESSTYPE" val="Thin"/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1-02T08:00:00.0000000Z"/>
  <p:tag name="OTLENDDATE" val="2023-12-29T18:00:00.0000000Z"/>
  <p:tag name="OTLDURATIONFORMAT" val="day"/>
  <p:tag name="OTLSPACING" val="3"/>
  <p:tag name="OTLSHAPETHICKNESSTYPE" val="Thin"/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1-02T08:00:00.0000000Z"/>
  <p:tag name="OTLENDDATE" val="2023-12-29T18:00:00.0000000Z"/>
  <p:tag name="OTLDURATIONFORMAT" val="day"/>
  <p:tag name="OTLSPACING" val="3"/>
  <p:tag name="OTLSHAPETHICKNESSTYPE" val="Thin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147">
      <a:dk1>
        <a:srgbClr val="575756"/>
      </a:dk1>
      <a:lt1>
        <a:sysClr val="window" lastClr="FFFFFF"/>
      </a:lt1>
      <a:dk2>
        <a:srgbClr val="878787"/>
      </a:dk2>
      <a:lt2>
        <a:srgbClr val="DADADA"/>
      </a:lt2>
      <a:accent1>
        <a:srgbClr val="7CC400"/>
      </a:accent1>
      <a:accent2>
        <a:srgbClr val="007B34"/>
      </a:accent2>
      <a:accent3>
        <a:srgbClr val="00857A"/>
      </a:accent3>
      <a:accent4>
        <a:srgbClr val="004C9D"/>
      </a:accent4>
      <a:accent5>
        <a:srgbClr val="32C8FA"/>
      </a:accent5>
      <a:accent6>
        <a:srgbClr val="00B2A1"/>
      </a:accent6>
      <a:hlink>
        <a:srgbClr val="007B34"/>
      </a:hlink>
      <a:folHlink>
        <a:srgbClr val="007B34"/>
      </a:folHlink>
    </a:clrScheme>
    <a:fontScheme name="Custom 60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T_PowerPoint template  -  Read-Only" id="{D295A4D7-3704-40D2-BF60-422333F61E49}" vid="{B00E022C-4229-4CFF-A50C-E9D7EA6EFFF0}"/>
    </a:ext>
  </a:extLst>
</a:theme>
</file>

<file path=ppt/theme/theme2.xml><?xml version="1.0" encoding="utf-8"?>
<a:theme xmlns:a="http://schemas.openxmlformats.org/drawingml/2006/main" name="1_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28dae23-1077-43f0-af6a-f64793792108" xsi:nil="true"/>
    <TaxCatchAll xmlns="3ee84ff3-1fa2-4b0e-bbc1-9d3729ac2ba9" xsi:nil="true"/>
    <Sign_x002d_off_x0020_status xmlns="028dae23-1077-43f0-af6a-f64793792108">
      <UserInfo>
        <DisplayName/>
        <AccountId xsi:nil="true"/>
        <AccountType/>
      </UserInfo>
    </Sign_x002d_off_x0020_status>
    <lcf76f155ced4ddcb4097134ff3c332f xmlns="028dae23-1077-43f0-af6a-f6479379210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1071FEC59E41A820E9294AE07AB1" ma:contentTypeVersion="17" ma:contentTypeDescription="Create a new document." ma:contentTypeScope="" ma:versionID="6d07cbec98233f35bcaa56f9476f8341">
  <xsd:schema xmlns:xsd="http://www.w3.org/2001/XMLSchema" xmlns:xs="http://www.w3.org/2001/XMLSchema" xmlns:p="http://schemas.microsoft.com/office/2006/metadata/properties" xmlns:ns2="028dae23-1077-43f0-af6a-f64793792108" xmlns:ns3="3ee84ff3-1fa2-4b0e-bbc1-9d3729ac2ba9" targetNamespace="http://schemas.microsoft.com/office/2006/metadata/properties" ma:root="true" ma:fieldsID="a251dc1017648e2d302d1e3ea68fab54" ns2:_="" ns3:_="">
    <xsd:import namespace="028dae23-1077-43f0-af6a-f64793792108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Sign_x002d_off_x0020_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ae23-1077-43f0-af6a-f64793792108" elementFormDefault="qualified">
    <xsd:import namespace="http://schemas.microsoft.com/office/2006/documentManagement/types"/>
    <xsd:import namespace="http://schemas.microsoft.com/office/infopath/2007/PartnerControls"/>
    <xsd:element name="Sign_x002d_off_x0020_status" ma:index="8" nillable="true" ma:displayName="Sign-off status" ma:list="UserInfo" ma:SharePointGroup="0" ma:internalName="Sign_x002d_off_x0020_statu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format="Dropdown" ma:internalName="Sign_x002d_off_x0020_status0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C0955-E97B-47AD-82BE-44B64AC7AB5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3f065d3-f48e-4d2d-a5d5-b4becdeb24fc"/>
    <ds:schemaRef ds:uri="058e8728-260f-4dfb-8787-4ebe1720318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DD869A-8026-4626-A032-A65101DA47BC}"/>
</file>

<file path=customXml/itemProps3.xml><?xml version="1.0" encoding="utf-8"?>
<ds:datastoreItem xmlns:ds="http://schemas.openxmlformats.org/officeDocument/2006/customXml" ds:itemID="{01A826C3-D190-4917-A9A8-24B0F3102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Ofgem Meeting Slide Deck - 19.09</Template>
  <TotalTime>120</TotalTime>
  <Words>635</Words>
  <Application>Microsoft Office PowerPoint</Application>
  <PresentationFormat>Widescreen</PresentationFormat>
  <Paragraphs>110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Tenorite</vt:lpstr>
      <vt:lpstr>Calibri</vt:lpstr>
      <vt:lpstr>Office Theme</vt:lpstr>
      <vt:lpstr>1_Office Theme</vt:lpstr>
      <vt:lpstr>PowerPoint Presentation</vt:lpstr>
      <vt:lpstr>Gemini Sustain Plus – Gemini Change Freeze Approach </vt:lpstr>
      <vt:lpstr>What is meant by “Change Freeze”</vt:lpstr>
      <vt:lpstr>Gemini Change Freeze 2024 </vt:lpstr>
      <vt:lpstr>Mitigations to “Change Freeze”</vt:lpstr>
      <vt:lpstr>Future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Gemini Sustain Plus – Gemini Change Freeze Approach</dc:title>
  <dc:creator>Kirsty Appleby (National Gas)</dc:creator>
  <cp:lastModifiedBy>Kirsty Appleby (National Gas)</cp:lastModifiedBy>
  <cp:revision>6</cp:revision>
  <dcterms:created xsi:type="dcterms:W3CDTF">2023-09-20T06:40:59Z</dcterms:created>
  <dcterms:modified xsi:type="dcterms:W3CDTF">2023-09-27T10:28:52Z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0x010100719FE3A0DFBDDF4B86E3D79E9FDBE029</vt:lpwstr>
  </property>
  <property fmtid="{D5CDD505-2E9C-101B-9397-08002B2CF9AE}" pid="3" name="MediaServiceImageTags">
    <vt:lpwstr/>
  </property>
</Properties>
</file>