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6"/>
  </p:notesMasterIdLst>
  <p:sldIdLst>
    <p:sldId id="31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D9D53AC-D7AC-C462-69B0-668E5AAAD83E}" name="Surfaraz Tambe" initials="ST" userId="S::surfaraz.tambe@xoserve.com::21ae2c14-c22c-44a4-a0d0-23dd8613b14c" providerId="AD"/>
  <p188:author id="{4CDE4EC0-C8E6-4FD4-A4E5-D50FAA31BC4E}" name="Christina Francis" initials="CF" userId="S::christina.francis@xoserve.com::73444ad4-33fe-482a-8a83-2276388c197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BF00"/>
    <a:srgbClr val="FCBC55"/>
    <a:srgbClr val="56CF9E"/>
    <a:srgbClr val="3E5AA8"/>
    <a:srgbClr val="9CCB3B"/>
    <a:srgbClr val="FFFFFF"/>
    <a:srgbClr val="B1D6E8"/>
    <a:srgbClr val="CCFF99"/>
    <a:srgbClr val="40D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50BE1C-49F1-4AD1-89F7-B13E55F7CB79}" v="2" dt="2023-11-28T15:16:01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63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6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B1D6E8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D740E7-5DD5-F9E8-309A-E335A2456B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217" y="495035"/>
            <a:ext cx="3130547" cy="4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4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+mj-lt"/>
              </a:defRPr>
            </a:lvl1pPr>
            <a:lvl2pPr>
              <a:defRPr>
                <a:solidFill>
                  <a:srgbClr val="000000"/>
                </a:solidFill>
                <a:latin typeface="+mj-lt"/>
              </a:defRPr>
            </a:lvl2pPr>
            <a:lvl3pPr>
              <a:defRPr>
                <a:solidFill>
                  <a:srgbClr val="000000"/>
                </a:solidFill>
                <a:latin typeface="+mj-lt"/>
              </a:defRPr>
            </a:lvl3pPr>
            <a:lvl4pPr>
              <a:defRPr>
                <a:solidFill>
                  <a:srgbClr val="000000"/>
                </a:solidFill>
                <a:latin typeface="+mj-lt"/>
              </a:defRPr>
            </a:lvl4pPr>
            <a:lvl5pPr>
              <a:defRPr>
                <a:solidFill>
                  <a:srgbClr val="000000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68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270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72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50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2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27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+mj-lt"/>
              </a:defRPr>
            </a:lvl1pPr>
            <a:lvl2pPr>
              <a:defRPr sz="2800">
                <a:solidFill>
                  <a:srgbClr val="000000"/>
                </a:solidFill>
                <a:latin typeface="+mj-lt"/>
              </a:defRPr>
            </a:lvl2pPr>
            <a:lvl3pPr>
              <a:defRPr sz="2400">
                <a:solidFill>
                  <a:srgbClr val="000000"/>
                </a:solidFill>
                <a:latin typeface="+mj-lt"/>
              </a:defRPr>
            </a:lvl3pPr>
            <a:lvl4pPr>
              <a:defRPr sz="2000">
                <a:solidFill>
                  <a:srgbClr val="000000"/>
                </a:solidFill>
                <a:latin typeface="+mj-lt"/>
              </a:defRPr>
            </a:lvl4pPr>
            <a:lvl5pPr>
              <a:defRPr sz="2000">
                <a:solidFill>
                  <a:srgbClr val="000000"/>
                </a:solidFill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54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636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5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venir Next LT Pro" panose="020B05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5AC14-A788-4BAF-A545-1E87CADA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4817"/>
            <a:ext cx="8229600" cy="637580"/>
          </a:xfrm>
        </p:spPr>
        <p:txBody>
          <a:bodyPr>
            <a:normAutofit/>
          </a:bodyPr>
          <a:lstStyle/>
          <a:p>
            <a:r>
              <a:rPr lang="en-US" sz="1600">
                <a:latin typeface="Nunito Sans (Headings)"/>
              </a:rPr>
              <a:t>XRN5629 – November 23 Major Release- Status Update</a:t>
            </a:r>
            <a:endParaRPr lang="en-GB" sz="1600">
              <a:latin typeface="Nunito Sans (Headings)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A08735-22EC-FFB1-EF86-D859C1E3B3EB}"/>
              </a:ext>
            </a:extLst>
          </p:cNvPr>
          <p:cNvSpPr txBox="1"/>
          <p:nvPr/>
        </p:nvSpPr>
        <p:spPr>
          <a:xfrm>
            <a:off x="0" y="4977629"/>
            <a:ext cx="1782860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Slide updated on 29</a:t>
            </a:r>
            <a:r>
              <a:rPr kumimoji="0" lang="en-GB" sz="700" b="1" i="0" u="none" strike="noStrike" kern="1200" cap="none" spc="0" normalizeH="0" baseline="3000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th</a:t>
            </a: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 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784C0896-AD1D-50A3-C673-B5A6951A4F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713774"/>
              </p:ext>
            </p:extLst>
          </p:nvPr>
        </p:nvGraphicFramePr>
        <p:xfrm>
          <a:off x="97685" y="378185"/>
          <a:ext cx="8624274" cy="4167304"/>
        </p:xfrm>
        <a:graphic>
          <a:graphicData uri="http://schemas.openxmlformats.org/drawingml/2006/table">
            <a:tbl>
              <a:tblPr firstRow="1" bandRow="1"/>
              <a:tblGrid>
                <a:gridCol w="1679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9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376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372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60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Nunito sans" pitchFamily="2" charset="0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Nunito sans" pitchFamily="2" charset="0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741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Nunito sans" pitchFamily="2" charset="0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Nunito sans" pitchFamily="2" charset="0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Nunito sans" pitchFamily="2" charset="0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7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Nunito sans" pitchFamily="2" charset="0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562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Nunito sans" pitchFamily="2" charset="0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Nunito sans" pitchFamily="2" charset="0"/>
                          <a:cs typeface="Arial"/>
                        </a:rPr>
                        <a:t> Justification</a:t>
                      </a:r>
                      <a:endParaRPr lang="en-GB">
                        <a:latin typeface="Nunito sans" pitchFamily="2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32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Nunito sans" pitchFamily="2" charset="0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Nunito sans" pitchFamily="2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unito sans"/>
                          <a:ea typeface="+mn-ea"/>
                          <a:cs typeface="+mn-cs"/>
                        </a:rPr>
                        <a:t>Overall release is tracking on target; </a:t>
                      </a: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unito sans"/>
                          <a:ea typeface="+mn-ea"/>
                          <a:cs typeface="+mn-cs"/>
                        </a:rPr>
                        <a:t>Green,  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unito sans"/>
                          <a:ea typeface="+mn-ea"/>
                          <a:cs typeface="+mn-cs"/>
                        </a:rPr>
                        <a:t>BER was approve</a:t>
                      </a:r>
                      <a:r>
                        <a:rPr lang="en-GB" sz="700" b="0" kern="1200" dirty="0">
                          <a:solidFill>
                            <a:srgbClr val="000000"/>
                          </a:solidFill>
                          <a:effectLst/>
                          <a:latin typeface="Nunito sans"/>
                          <a:ea typeface="+mn-ea"/>
                          <a:cs typeface="Poppins"/>
                        </a:rPr>
                        <a:t>d in ChMC on 10/05. Currently in post implementation support (PIS) phase following successful implementation on 04/11, PIS on track to complete 01/12.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b="1" dirty="0">
                        <a:solidFill>
                          <a:srgbClr val="000000"/>
                        </a:solidFill>
                        <a:latin typeface="Nunito sans" pitchFamily="2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latin typeface="Nunito sans"/>
                        </a:rPr>
                        <a:t>Progress update: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Nunito sans"/>
                        </a:rPr>
                        <a:t>User acceptance testing completed on 13/10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Nunito sans"/>
                        </a:rPr>
                        <a:t>Regression testing completed on 13/10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Nunito sans"/>
                        </a:rPr>
                        <a:t>Performance testing completed on 27/10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Nunito sans"/>
                        </a:rPr>
                        <a:t>Implementation Go Live successfully completed 04/11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Nunito sans"/>
                        </a:rPr>
                        <a:t>P</a:t>
                      </a:r>
                      <a:r>
                        <a:rPr lang="en-GB" sz="700" b="0" kern="1200" dirty="0">
                          <a:solidFill>
                            <a:srgbClr val="000000"/>
                          </a:solidFill>
                          <a:effectLst/>
                          <a:latin typeface="Nunito sans"/>
                          <a:ea typeface="+mn-ea"/>
                          <a:cs typeface="Poppins"/>
                        </a:rPr>
                        <a:t>ost implementation support (PIS) </a:t>
                      </a:r>
                      <a:r>
                        <a:rPr lang="en-US" sz="700" dirty="0">
                          <a:solidFill>
                            <a:srgbClr val="000000"/>
                          </a:solidFill>
                          <a:latin typeface="Nunito sans"/>
                        </a:rPr>
                        <a:t>for XRN5186 and XRN5482 in progress, to be completed on 01/12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700" dirty="0">
                        <a:solidFill>
                          <a:srgbClr val="000000"/>
                        </a:solidFill>
                        <a:latin typeface="Nunito san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700" dirty="0">
                        <a:solidFill>
                          <a:srgbClr val="000000"/>
                        </a:solidFill>
                        <a:latin typeface="Nunito sans" pitchFamily="2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unito sans"/>
                          <a:ea typeface="+mn-ea"/>
                          <a:cs typeface="+mn-cs"/>
                        </a:rPr>
                        <a:t>Decision in December ChMC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unito sans"/>
                          <a:ea typeface="+mn-ea"/>
                          <a:cs typeface="+mn-cs"/>
                        </a:rPr>
                        <a:t>: None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>
                        <a:latin typeface="Nunito sans" pitchFamily="2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700" dirty="0">
                          <a:latin typeface="Nunito sans" pitchFamily="2" charset="0"/>
                        </a:rPr>
                        <a:t>  </a:t>
                      </a:r>
                    </a:p>
                    <a:p>
                      <a:pPr marL="0" indent="0" algn="l">
                        <a:buNone/>
                      </a:pPr>
                      <a:endParaRPr lang="en-US" sz="700" dirty="0">
                        <a:latin typeface="Nunito sans" pitchFamily="2" charset="0"/>
                      </a:endParaRPr>
                    </a:p>
                    <a:p>
                      <a:pPr marL="0" indent="0" algn="l">
                        <a:buNone/>
                      </a:pPr>
                      <a:endParaRPr lang="en-US" sz="700" dirty="0">
                        <a:latin typeface="Nunito sans" pitchFamily="2" charset="0"/>
                      </a:endParaRPr>
                    </a:p>
                    <a:p>
                      <a:pPr marL="0" indent="0" algn="l">
                        <a:buNone/>
                      </a:pPr>
                      <a:endParaRPr lang="en-US" sz="700" dirty="0">
                        <a:latin typeface="Nunito sans" pitchFamily="2" charset="0"/>
                      </a:endParaRPr>
                    </a:p>
                    <a:p>
                      <a:pPr marL="0" indent="0" algn="l">
                        <a:buNone/>
                      </a:pPr>
                      <a:endParaRPr lang="en-US" sz="700" dirty="0">
                        <a:latin typeface="Nunito sans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>
                        <a:latin typeface="Nunito sans" pitchFamily="2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>
                        <a:latin typeface="Nunito sans" pitchFamily="2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>
                        <a:latin typeface="Nunito sans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>
                        <a:latin typeface="Nunito sans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>
                        <a:latin typeface="Nunito sans" pitchFamily="2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>
                        <a:latin typeface="Nunito sans" pitchFamily="2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>
                        <a:latin typeface="Nunito sans" pitchFamily="2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600" dirty="0">
                          <a:latin typeface="Nunito sans" pitchFamily="2" charset="0"/>
                        </a:rPr>
                        <a:t>          </a:t>
                      </a:r>
                      <a:r>
                        <a:rPr lang="en-US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Nunito sans" pitchFamily="2" charset="0"/>
                          <a:ea typeface="+mn-ea"/>
                          <a:cs typeface="+mn-cs"/>
                        </a:rPr>
                        <a:t>          Implementation date of 4</a:t>
                      </a:r>
                      <a:r>
                        <a:rPr lang="en-US" sz="600" b="0" i="0" u="none" strike="noStrike" kern="1200" baseline="30000" dirty="0">
                          <a:solidFill>
                            <a:srgbClr val="000000"/>
                          </a:solidFill>
                          <a:effectLst/>
                          <a:latin typeface="Nunito sans" pitchFamily="2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Nunito sans" pitchFamily="2" charset="0"/>
                          <a:ea typeface="+mn-ea"/>
                          <a:cs typeface="+mn-cs"/>
                        </a:rPr>
                        <a:t> November, the contingency date is 11</a:t>
                      </a:r>
                      <a:r>
                        <a:rPr lang="en-US" sz="600" b="0" i="0" u="none" strike="noStrike" kern="1200" baseline="30000" dirty="0">
                          <a:solidFill>
                            <a:srgbClr val="000000"/>
                          </a:solidFill>
                          <a:effectLst/>
                          <a:latin typeface="Nunito sans" pitchFamily="2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Nunito sans" pitchFamily="2" charset="0"/>
                          <a:ea typeface="+mn-ea"/>
                          <a:cs typeface="+mn-cs"/>
                        </a:rPr>
                        <a:t> November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0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Nunito sans" pitchFamily="2" charset="0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/>
                      <a:r>
                        <a:rPr lang="en-GB" sz="700" b="1" i="0" u="none" strike="noStrike" kern="1200">
                          <a:solidFill>
                            <a:srgbClr val="000000"/>
                          </a:solidFill>
                          <a:effectLst/>
                          <a:latin typeface="Nunito sans"/>
                          <a:ea typeface="+mn-ea"/>
                          <a:cs typeface="+mn-cs"/>
                        </a:rPr>
                        <a:t>N/A</a:t>
                      </a:r>
                      <a:endParaRPr lang="en-GB" sz="700" b="0" i="0" u="none" strike="noStrike" kern="1200">
                        <a:solidFill>
                          <a:srgbClr val="000000"/>
                        </a:solidFill>
                        <a:effectLst/>
                        <a:latin typeface="Nunito sans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7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Nunito sans" pitchFamily="2" charset="0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7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Nunito sans"/>
                        </a:rPr>
                        <a:t>Forecast to complete delivery against approved BER </a:t>
                      </a:r>
                      <a:endParaRPr kumimoji="0" lang="en-US" sz="700" dirty="0">
                        <a:solidFill>
                          <a:srgbClr val="000000"/>
                        </a:solidFill>
                        <a:latin typeface="Nunito san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7096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Nunito sans" pitchFamily="2" charset="0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endParaRPr lang="en-US" sz="600" b="1" i="0" u="none" strike="noStrike" kern="1200" dirty="0">
                        <a:solidFill>
                          <a:srgbClr val="000000"/>
                        </a:solidFill>
                        <a:effectLst/>
                        <a:latin typeface="Nunito sans" pitchFamily="2" charset="0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US" sz="600" b="1" i="0" u="none" strike="noStrike" kern="1200" dirty="0">
                        <a:solidFill>
                          <a:srgbClr val="000000"/>
                        </a:solidFill>
                        <a:effectLst/>
                        <a:latin typeface="Nunito sans" pitchFamily="2" charset="0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Nunito sans" pitchFamily="2" charset="0"/>
                          <a:ea typeface="+mn-ea"/>
                          <a:cs typeface="+mn-cs"/>
                        </a:rPr>
                        <a:t>XRN5186 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Nunito sans" pitchFamily="2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Nunito sans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Nunito sans" pitchFamily="2" charset="0"/>
                          <a:ea typeface="+mn-ea"/>
                          <a:cs typeface="+mn-cs"/>
                        </a:rPr>
                        <a:t>MOD0701 – Aligning Capacity booking under the UNC and arrangements set out in relevant NEXAs</a:t>
                      </a:r>
                    </a:p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Nunito sans" pitchFamily="2" charset="0"/>
                          <a:ea typeface="+mn-ea"/>
                          <a:cs typeface="+mn-cs"/>
                        </a:rPr>
                        <a:t>XRN</a:t>
                      </a:r>
                      <a:r>
                        <a:rPr lang="en-GB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Nunito sans" pitchFamily="2" charset="0"/>
                          <a:ea typeface="+mn-ea"/>
                          <a:cs typeface="+mn-cs"/>
                        </a:rPr>
                        <a:t>5482</a:t>
                      </a: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Nunito sans" pitchFamily="2" charset="0"/>
                          <a:ea typeface="+mn-ea"/>
                          <a:cs typeface="+mn-cs"/>
                        </a:rPr>
                        <a:t> - Replacement of reads associated to a meter asset technical details change or update (RGMA)</a:t>
                      </a:r>
                    </a:p>
                    <a:p>
                      <a:pPr rtl="0" fontAlgn="base"/>
                      <a:endParaRPr lang="en-GB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Nunito sans" pitchFamily="2" charset="0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Nunito sans" pitchFamily="2" charset="0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DE4A6700-1BD3-8AA2-306A-79A6A980F6A6}"/>
              </a:ext>
            </a:extLst>
          </p:cNvPr>
          <p:cNvGrpSpPr/>
          <p:nvPr/>
        </p:nvGrpSpPr>
        <p:grpSpPr>
          <a:xfrm>
            <a:off x="5032292" y="2773464"/>
            <a:ext cx="2843369" cy="184666"/>
            <a:chOff x="4309575" y="3532768"/>
            <a:chExt cx="2843369" cy="18466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698B2A5-E3A0-53CE-C982-312BFB403643}"/>
                </a:ext>
              </a:extLst>
            </p:cNvPr>
            <p:cNvGrpSpPr/>
            <p:nvPr/>
          </p:nvGrpSpPr>
          <p:grpSpPr>
            <a:xfrm>
              <a:off x="4309575" y="3532768"/>
              <a:ext cx="741910" cy="184666"/>
              <a:chOff x="4089862" y="3492529"/>
              <a:chExt cx="741910" cy="184666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1F441D85-EDB0-FB4E-0EEE-A6538DFBEBD2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D2044D6-3C06-07B6-7CEC-EB3DBE0CC6F3}"/>
                  </a:ext>
                </a:extLst>
              </p:cNvPr>
              <p:cNvSpPr txBox="1"/>
              <p:nvPr/>
            </p:nvSpPr>
            <p:spPr>
              <a:xfrm>
                <a:off x="4116878" y="3492529"/>
                <a:ext cx="714894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00">
                    <a:solidFill>
                      <a:srgbClr val="000000"/>
                    </a:solidFill>
                  </a:rPr>
                  <a:t>Complete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1D105A2-663D-5194-BC5C-CE08520F3939}"/>
                </a:ext>
              </a:extLst>
            </p:cNvPr>
            <p:cNvGrpSpPr/>
            <p:nvPr/>
          </p:nvGrpSpPr>
          <p:grpSpPr>
            <a:xfrm>
              <a:off x="5080579" y="3532768"/>
              <a:ext cx="741910" cy="184666"/>
              <a:chOff x="4089862" y="3492529"/>
              <a:chExt cx="741910" cy="184666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852FAB1-F307-864F-2A97-927B8FE82EB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CCB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6A64039-AAE0-250E-59B1-37D430A67F24}"/>
                  </a:ext>
                </a:extLst>
              </p:cNvPr>
              <p:cNvSpPr txBox="1"/>
              <p:nvPr/>
            </p:nvSpPr>
            <p:spPr>
              <a:xfrm>
                <a:off x="4116878" y="3492529"/>
                <a:ext cx="714894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00">
                    <a:solidFill>
                      <a:srgbClr val="000000"/>
                    </a:solidFill>
                  </a:rPr>
                  <a:t>On Track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8D1EDFC-F9AE-7FBC-708D-D4AAD366B48F}"/>
                </a:ext>
              </a:extLst>
            </p:cNvPr>
            <p:cNvGrpSpPr/>
            <p:nvPr/>
          </p:nvGrpSpPr>
          <p:grpSpPr>
            <a:xfrm>
              <a:off x="5795473" y="3532768"/>
              <a:ext cx="740684" cy="184666"/>
              <a:chOff x="4089862" y="3492529"/>
              <a:chExt cx="740684" cy="184666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B39623AA-4C2A-8F3C-2454-26CD155B734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64C41FA-54B8-6EC4-0883-95059B785E03}"/>
                  </a:ext>
                </a:extLst>
              </p:cNvPr>
              <p:cNvSpPr txBox="1"/>
              <p:nvPr/>
            </p:nvSpPr>
            <p:spPr>
              <a:xfrm>
                <a:off x="4115652" y="3492529"/>
                <a:ext cx="714894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00">
                    <a:solidFill>
                      <a:srgbClr val="000000"/>
                    </a:solidFill>
                  </a:rPr>
                  <a:t>At Risk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4E4EB13-E935-9040-6FA8-A62F248A90A1}"/>
                </a:ext>
              </a:extLst>
            </p:cNvPr>
            <p:cNvGrpSpPr/>
            <p:nvPr/>
          </p:nvGrpSpPr>
          <p:grpSpPr>
            <a:xfrm>
              <a:off x="6429317" y="3532768"/>
              <a:ext cx="723627" cy="184666"/>
              <a:chOff x="4089862" y="3492529"/>
              <a:chExt cx="723627" cy="184666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38EAAB63-9118-D31D-5662-0CB276EC3CF0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448B7E8-077C-F6F3-674A-E9DB10BA46DB}"/>
                  </a:ext>
                </a:extLst>
              </p:cNvPr>
              <p:cNvSpPr txBox="1"/>
              <p:nvPr/>
            </p:nvSpPr>
            <p:spPr>
              <a:xfrm>
                <a:off x="4098595" y="3492529"/>
                <a:ext cx="714894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00">
                    <a:solidFill>
                      <a:srgbClr val="000000"/>
                    </a:solidFill>
                  </a:rPr>
                  <a:t>Overdue</a:t>
                </a:r>
              </a:p>
            </p:txBody>
          </p:sp>
        </p:grp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91447303-EE30-290D-B078-B892A63FF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601" y="1492512"/>
            <a:ext cx="4415166" cy="121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9405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1D3E61"/>
      </a:dk1>
      <a:lt1>
        <a:sysClr val="window" lastClr="FFFFFF"/>
      </a:lt1>
      <a:dk2>
        <a:srgbClr val="3E5AA8"/>
      </a:dk2>
      <a:lt2>
        <a:srgbClr val="84B8DA"/>
      </a:lt2>
      <a:accent1>
        <a:srgbClr val="B1D6E8"/>
      </a:accent1>
      <a:accent2>
        <a:srgbClr val="6440A3"/>
      </a:accent2>
      <a:accent3>
        <a:srgbClr val="56CF9E"/>
      </a:accent3>
      <a:accent4>
        <a:srgbClr val="E65761"/>
      </a:accent4>
      <a:accent5>
        <a:srgbClr val="FCBC55"/>
      </a:accent5>
      <a:accent6>
        <a:srgbClr val="379196"/>
      </a:accent6>
      <a:hlink>
        <a:srgbClr val="40D1F5"/>
      </a:hlink>
      <a:folHlink>
        <a:srgbClr val="D2232A"/>
      </a:folHlink>
    </a:clrScheme>
    <a:fontScheme name="Xoserve">
      <a:majorFont>
        <a:latin typeface="Nunito Sans"/>
        <a:ea typeface=""/>
        <a:cs typeface=""/>
      </a:majorFont>
      <a:minorFont>
        <a:latin typeface="Nuni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7" ma:contentTypeDescription="Create a new document." ma:contentTypeScope="" ma:versionID="91a85da827efe13e31b11ef14893b477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39ee7aa57ec650cb7642c8db7bb1e2f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09850d4e-5ea7-4dcb-8c24-c6fc5087371d"/>
    <ds:schemaRef ds:uri="http://purl.org/dc/dcmitype/"/>
    <ds:schemaRef ds:uri="http://schemas.openxmlformats.org/package/2006/metadata/core-properties"/>
    <ds:schemaRef ds:uri="http://purl.org/dc/elements/1.1/"/>
    <ds:schemaRef ds:uri="5e5e5b1a-4354-4cde-90ed-1df27520eade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3A91A48-65D3-4EE8-8F5B-62C08456129D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190</Words>
  <Application>Microsoft Office PowerPoint</Application>
  <PresentationFormat>On-screen Show (16:9)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XRN5629 – November 23 Major Release-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Surfaraz Tambe</cp:lastModifiedBy>
  <cp:revision>3</cp:revision>
  <dcterms:created xsi:type="dcterms:W3CDTF">2018-09-02T17:12:15Z</dcterms:created>
  <dcterms:modified xsi:type="dcterms:W3CDTF">2023-11-30T10:40:41Z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MediaServiceImageTags">
    <vt:lpwstr/>
  </property>
</Properties>
</file>