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307" r:id="rId5"/>
    <p:sldId id="2076137733" r:id="rId6"/>
    <p:sldId id="2076137732" r:id="rId7"/>
  </p:sldIdLst>
  <p:sldSz cx="9144000" cy="5143500" type="screen16x9"/>
  <p:notesSz cx="6858000" cy="9144000"/>
  <p:embeddedFontLst>
    <p:embeddedFont>
      <p:font typeface="Avenir Next LT Pro" panose="020B0504020202020204" pitchFamily="34" charset="77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Nunito Sans" pitchFamily="2" charset="77"/>
      <p:regular r:id="rId18"/>
      <p:bold r:id="rId19"/>
      <p:italic r:id="rId20"/>
      <p:boldItalic r:id="rId21"/>
    </p:embeddedFont>
    <p:embeddedFont>
      <p:font typeface="Poppins Light" pitchFamily="2" charset="77"/>
      <p:regular r:id="rId22"/>
      <p: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1D6E8"/>
    <a:srgbClr val="40D1F5"/>
    <a:srgbClr val="3E5AA8"/>
    <a:srgbClr val="D75733"/>
    <a:srgbClr val="F5835D"/>
    <a:srgbClr val="84B8DA"/>
    <a:srgbClr val="FFFFFF"/>
    <a:srgbClr val="9C4877"/>
    <a:srgbClr val="2B80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308586-B909-0F40-9865-39541F326756}" v="2" dt="2023-11-30T09:24:15.7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684"/>
  </p:normalViewPr>
  <p:slideViewPr>
    <p:cSldViewPr snapToGrid="0">
      <p:cViewPr varScale="1">
        <p:scale>
          <a:sx n="114" d="100"/>
          <a:sy n="114" d="100"/>
        </p:scale>
        <p:origin x="160" y="5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12.fntdata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microsoft.com/office/2016/11/relationships/changesInfo" Target="changesInfos/changesInfo1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ne Williams" userId="6c407f61-6ba0-49e4-95b3-f2593866fd46" providerId="ADAL" clId="{6F308586-B909-0F40-9865-39541F326756}"/>
    <pc:docChg chg="custSel delSld modSld">
      <pc:chgData name="Joanne Williams" userId="6c407f61-6ba0-49e4-95b3-f2593866fd46" providerId="ADAL" clId="{6F308586-B909-0F40-9865-39541F326756}" dt="2023-11-30T09:25:00.316" v="875" actId="14100"/>
      <pc:docMkLst>
        <pc:docMk/>
      </pc:docMkLst>
      <pc:sldChg chg="modSp mod">
        <pc:chgData name="Joanne Williams" userId="6c407f61-6ba0-49e4-95b3-f2593866fd46" providerId="ADAL" clId="{6F308586-B909-0F40-9865-39541F326756}" dt="2023-11-30T08:51:37.159" v="8" actId="20577"/>
        <pc:sldMkLst>
          <pc:docMk/>
          <pc:sldMk cId="2850749420" sldId="307"/>
        </pc:sldMkLst>
        <pc:spChg chg="mod">
          <ac:chgData name="Joanne Williams" userId="6c407f61-6ba0-49e4-95b3-f2593866fd46" providerId="ADAL" clId="{6F308586-B909-0F40-9865-39541F326756}" dt="2023-11-30T08:51:31.219" v="1" actId="20577"/>
          <ac:spMkLst>
            <pc:docMk/>
            <pc:sldMk cId="2850749420" sldId="307"/>
            <ac:spMk id="2" creationId="{505356D5-B70A-4AED-B307-F751BD00AB8D}"/>
          </ac:spMkLst>
        </pc:spChg>
        <pc:spChg chg="mod">
          <ac:chgData name="Joanne Williams" userId="6c407f61-6ba0-49e4-95b3-f2593866fd46" providerId="ADAL" clId="{6F308586-B909-0F40-9865-39541F326756}" dt="2023-11-30T08:51:37.159" v="8" actId="20577"/>
          <ac:spMkLst>
            <pc:docMk/>
            <pc:sldMk cId="2850749420" sldId="307"/>
            <ac:spMk id="5" creationId="{96E170B4-7018-5901-2EA2-D8D51F09BC7B}"/>
          </ac:spMkLst>
        </pc:spChg>
      </pc:sldChg>
      <pc:sldChg chg="del">
        <pc:chgData name="Joanne Williams" userId="6c407f61-6ba0-49e4-95b3-f2593866fd46" providerId="ADAL" clId="{6F308586-B909-0F40-9865-39541F326756}" dt="2023-11-30T09:23:16.596" v="858" actId="2696"/>
        <pc:sldMkLst>
          <pc:docMk/>
          <pc:sldMk cId="3704346027" sldId="315"/>
        </pc:sldMkLst>
      </pc:sldChg>
      <pc:sldChg chg="addSp delSp modSp mod">
        <pc:chgData name="Joanne Williams" userId="6c407f61-6ba0-49e4-95b3-f2593866fd46" providerId="ADAL" clId="{6F308586-B909-0F40-9865-39541F326756}" dt="2023-11-30T09:25:00.316" v="875" actId="14100"/>
        <pc:sldMkLst>
          <pc:docMk/>
          <pc:sldMk cId="3001159348" sldId="2076137732"/>
        </pc:sldMkLst>
        <pc:spChg chg="del mod">
          <ac:chgData name="Joanne Williams" userId="6c407f61-6ba0-49e4-95b3-f2593866fd46" providerId="ADAL" clId="{6F308586-B909-0F40-9865-39541F326756}" dt="2023-11-30T09:24:35.348" v="868" actId="478"/>
          <ac:spMkLst>
            <pc:docMk/>
            <pc:sldMk cId="3001159348" sldId="2076137732"/>
            <ac:spMk id="4" creationId="{2269A3B8-5401-C60A-3522-4ADFBFD3E9B5}"/>
          </ac:spMkLst>
        </pc:spChg>
        <pc:spChg chg="mod">
          <ac:chgData name="Joanne Williams" userId="6c407f61-6ba0-49e4-95b3-f2593866fd46" providerId="ADAL" clId="{6F308586-B909-0F40-9865-39541F326756}" dt="2023-11-30T09:25:00.316" v="875" actId="14100"/>
          <ac:spMkLst>
            <pc:docMk/>
            <pc:sldMk cId="3001159348" sldId="2076137732"/>
            <ac:spMk id="5" creationId="{6B465A11-BF1C-FF27-584D-E2E5B109D21B}"/>
          </ac:spMkLst>
        </pc:spChg>
        <pc:spChg chg="mod">
          <ac:chgData name="Joanne Williams" userId="6c407f61-6ba0-49e4-95b3-f2593866fd46" providerId="ADAL" clId="{6F308586-B909-0F40-9865-39541F326756}" dt="2023-11-30T09:24:52.415" v="872" actId="1076"/>
          <ac:spMkLst>
            <pc:docMk/>
            <pc:sldMk cId="3001159348" sldId="2076137732"/>
            <ac:spMk id="6" creationId="{B5CA63D0-88DD-F365-012B-BC8413A9C5E9}"/>
          </ac:spMkLst>
        </pc:spChg>
        <pc:spChg chg="mod">
          <ac:chgData name="Joanne Williams" userId="6c407f61-6ba0-49e4-95b3-f2593866fd46" providerId="ADAL" clId="{6F308586-B909-0F40-9865-39541F326756}" dt="2023-11-30T09:24:55.531" v="873" actId="1076"/>
          <ac:spMkLst>
            <pc:docMk/>
            <pc:sldMk cId="3001159348" sldId="2076137732"/>
            <ac:spMk id="7" creationId="{E4018DB2-40CC-ED7B-64BB-E3E4C6C3246C}"/>
          </ac:spMkLst>
        </pc:spChg>
        <pc:picChg chg="add mod">
          <ac:chgData name="Joanne Williams" userId="6c407f61-6ba0-49e4-95b3-f2593866fd46" providerId="ADAL" clId="{6F308586-B909-0F40-9865-39541F326756}" dt="2023-11-30T09:24:14.816" v="864" actId="1076"/>
          <ac:picMkLst>
            <pc:docMk/>
            <pc:sldMk cId="3001159348" sldId="2076137732"/>
            <ac:picMk id="10" creationId="{EF2C85AE-599C-FF67-5EDF-6C0875F07993}"/>
          </ac:picMkLst>
        </pc:picChg>
        <pc:picChg chg="add mod">
          <ac:chgData name="Joanne Williams" userId="6c407f61-6ba0-49e4-95b3-f2593866fd46" providerId="ADAL" clId="{6F308586-B909-0F40-9865-39541F326756}" dt="2023-11-30T09:24:18.547" v="866" actId="1076"/>
          <ac:picMkLst>
            <pc:docMk/>
            <pc:sldMk cId="3001159348" sldId="2076137732"/>
            <ac:picMk id="25" creationId="{72FF35CF-D498-A888-FF5D-9428E8B6AFE0}"/>
          </ac:picMkLst>
        </pc:picChg>
      </pc:sldChg>
      <pc:sldChg chg="modSp mod">
        <pc:chgData name="Joanne Williams" userId="6c407f61-6ba0-49e4-95b3-f2593866fd46" providerId="ADAL" clId="{6F308586-B909-0F40-9865-39541F326756}" dt="2023-11-30T09:23:09.615" v="857" actId="5793"/>
        <pc:sldMkLst>
          <pc:docMk/>
          <pc:sldMk cId="721470742" sldId="2076137733"/>
        </pc:sldMkLst>
        <pc:spChg chg="mod">
          <ac:chgData name="Joanne Williams" userId="6c407f61-6ba0-49e4-95b3-f2593866fd46" providerId="ADAL" clId="{6F308586-B909-0F40-9865-39541F326756}" dt="2023-11-30T09:23:09.615" v="857" actId="5793"/>
          <ac:spMkLst>
            <pc:docMk/>
            <pc:sldMk cId="721470742" sldId="2076137733"/>
            <ac:spMk id="5" creationId="{9D252001-ED54-8588-5A88-0EB223268C5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58AE68-B2C4-407B-A853-67ABA7BBDB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2F355C-8E16-4484-8D33-9BD23C2FD2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E0485-080A-4727-9301-4C8F7C1A81A4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12E68C-3A87-4053-9F42-3E9448407B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181A81-4B97-4D4A-9BBA-92EDE09D3E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9CC6B-C00A-48E6-B507-224DD12FC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38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C7C86-2D66-4C55-8F99-E153512351BA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357B9-A31F-4FC7-A38A-70DF36F64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64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2357B9-A31F-4FC7-A38A-70DF36F645F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905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B1D6E8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D740E7-5DD5-F9E8-309A-E335A2456B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17" y="495035"/>
            <a:ext cx="3130547" cy="49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393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copy heav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4">
            <a:extLst>
              <a:ext uri="{FF2B5EF4-FFF2-40B4-BE49-F238E27FC236}">
                <a16:creationId xmlns:a16="http://schemas.microsoft.com/office/drawing/2014/main" id="{BFE89D31-1694-4358-8650-1FB611FAD6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95537" y="260494"/>
            <a:ext cx="4691063" cy="48070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kumimoji="0" lang="en-GB" sz="2596" b="0" i="0" u="none" strike="noStrike" kern="0" cap="none" spc="0" normalizeH="0" baseline="0" noProof="0" dirty="0" smtClean="0">
                <a:ln>
                  <a:noFill/>
                </a:ln>
                <a:solidFill>
                  <a:srgbClr val="FFBA1A"/>
                </a:solidFill>
                <a:effectLst/>
                <a:uLnTx/>
                <a:uFillTx/>
                <a:latin typeface="Poppins Light" panose="00000400000000000000" pitchFamily="2" charset="0"/>
                <a:ea typeface="+mj-ea"/>
                <a:cs typeface="Poppins Light" panose="00000400000000000000" pitchFamily="2" charset="0"/>
              </a:defRPr>
            </a:lvl1pPr>
          </a:lstStyle>
          <a:p>
            <a:pPr marL="12685" marR="5074" lvl="0" indent="0" algn="l" defTabSz="913280" rtl="0" eaLnBrk="1" fontAlgn="auto" latinLnBrk="0" hangingPunct="1">
              <a:lnSpc>
                <a:spcPts val="2996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96" b="0" i="0" u="none" strike="noStrike" kern="0" cap="none" spc="0" normalizeH="0" baseline="0" noProof="0">
                <a:ln>
                  <a:noFill/>
                </a:ln>
                <a:solidFill>
                  <a:srgbClr val="FFBA1A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Simple content heavy slide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072CB-C7B4-4E15-BFA3-70CB1D0970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200" y="897418"/>
            <a:ext cx="8305800" cy="3881408"/>
          </a:xfrm>
          <a:prstGeom prst="rect">
            <a:avLst/>
          </a:prstGeom>
        </p:spPr>
        <p:txBody>
          <a:bodyPr/>
          <a:lstStyle>
            <a:lvl1pPr>
              <a:defRPr sz="899">
                <a:solidFill>
                  <a:schemeClr val="accent1"/>
                </a:solidFill>
              </a:defRPr>
            </a:lvl1pPr>
            <a:lvl2pPr>
              <a:defRPr sz="899">
                <a:solidFill>
                  <a:schemeClr val="accent1"/>
                </a:solidFill>
              </a:defRPr>
            </a:lvl2pPr>
            <a:lvl3pPr>
              <a:defRPr sz="899">
                <a:solidFill>
                  <a:schemeClr val="accent1"/>
                </a:solidFill>
              </a:defRPr>
            </a:lvl3pPr>
            <a:lvl4pPr>
              <a:defRPr sz="899">
                <a:solidFill>
                  <a:schemeClr val="accent1"/>
                </a:solidFill>
              </a:defRPr>
            </a:lvl4pPr>
            <a:lvl5pPr>
              <a:defRPr sz="899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034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+mj-lt"/>
              </a:defRPr>
            </a:lvl1pPr>
            <a:lvl2pPr>
              <a:defRPr>
                <a:solidFill>
                  <a:srgbClr val="000000"/>
                </a:solidFill>
                <a:latin typeface="+mj-lt"/>
              </a:defRPr>
            </a:lvl2pPr>
            <a:lvl3pPr>
              <a:defRPr>
                <a:solidFill>
                  <a:srgbClr val="000000"/>
                </a:solidFill>
                <a:latin typeface="+mj-lt"/>
              </a:defRPr>
            </a:lvl3pPr>
            <a:lvl4pPr>
              <a:defRPr>
                <a:solidFill>
                  <a:srgbClr val="000000"/>
                </a:solidFill>
                <a:latin typeface="+mj-lt"/>
              </a:defRPr>
            </a:lvl4pPr>
            <a:lvl5pPr>
              <a:defRPr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1192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730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+mj-lt"/>
              </a:defRPr>
            </a:lvl1pPr>
            <a:lvl2pPr>
              <a:defRPr sz="2400">
                <a:solidFill>
                  <a:srgbClr val="000000"/>
                </a:solidFill>
                <a:latin typeface="+mj-lt"/>
              </a:defRPr>
            </a:lvl2pPr>
            <a:lvl3pPr>
              <a:defRPr sz="2000">
                <a:solidFill>
                  <a:srgbClr val="000000"/>
                </a:solidFill>
                <a:latin typeface="+mj-lt"/>
              </a:defRPr>
            </a:lvl3pPr>
            <a:lvl4pPr>
              <a:defRPr sz="1800">
                <a:solidFill>
                  <a:srgbClr val="000000"/>
                </a:solidFill>
                <a:latin typeface="+mj-lt"/>
              </a:defRPr>
            </a:lvl4pPr>
            <a:lvl5pPr>
              <a:defRPr sz="1800">
                <a:solidFill>
                  <a:srgbClr val="000000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+mj-lt"/>
              </a:defRPr>
            </a:lvl1pPr>
            <a:lvl2pPr>
              <a:defRPr sz="2400">
                <a:solidFill>
                  <a:srgbClr val="000000"/>
                </a:solidFill>
                <a:latin typeface="+mj-lt"/>
              </a:defRPr>
            </a:lvl2pPr>
            <a:lvl3pPr>
              <a:defRPr sz="2000">
                <a:solidFill>
                  <a:srgbClr val="000000"/>
                </a:solidFill>
                <a:latin typeface="+mj-lt"/>
              </a:defRPr>
            </a:lvl3pPr>
            <a:lvl4pPr>
              <a:defRPr sz="1800">
                <a:solidFill>
                  <a:srgbClr val="000000"/>
                </a:solidFill>
                <a:latin typeface="+mj-lt"/>
              </a:defRPr>
            </a:lvl4pPr>
            <a:lvl5pPr>
              <a:defRPr sz="1800">
                <a:solidFill>
                  <a:srgbClr val="000000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5506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+mj-lt"/>
              </a:defRPr>
            </a:lvl1pPr>
            <a:lvl2pPr>
              <a:defRPr sz="2000">
                <a:solidFill>
                  <a:srgbClr val="000000"/>
                </a:solidFill>
                <a:latin typeface="+mj-lt"/>
              </a:defRPr>
            </a:lvl2pPr>
            <a:lvl3pPr>
              <a:defRPr sz="1800">
                <a:solidFill>
                  <a:srgbClr val="000000"/>
                </a:solidFill>
                <a:latin typeface="+mj-lt"/>
              </a:defRPr>
            </a:lvl3pPr>
            <a:lvl4pPr>
              <a:defRPr sz="1600">
                <a:solidFill>
                  <a:srgbClr val="000000"/>
                </a:solidFill>
                <a:latin typeface="+mj-lt"/>
              </a:defRPr>
            </a:lvl4pPr>
            <a:lvl5pPr>
              <a:defRPr sz="1600">
                <a:solidFill>
                  <a:srgbClr val="000000"/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+mj-lt"/>
              </a:defRPr>
            </a:lvl1pPr>
            <a:lvl2pPr>
              <a:defRPr sz="2000">
                <a:solidFill>
                  <a:srgbClr val="000000"/>
                </a:solidFill>
                <a:latin typeface="+mj-lt"/>
              </a:defRPr>
            </a:lvl2pPr>
            <a:lvl3pPr>
              <a:defRPr sz="1800">
                <a:solidFill>
                  <a:srgbClr val="000000"/>
                </a:solidFill>
                <a:latin typeface="+mj-lt"/>
              </a:defRPr>
            </a:lvl3pPr>
            <a:lvl4pPr>
              <a:defRPr sz="1600">
                <a:solidFill>
                  <a:srgbClr val="000000"/>
                </a:solidFill>
                <a:latin typeface="+mj-lt"/>
              </a:defRPr>
            </a:lvl4pPr>
            <a:lvl5pPr>
              <a:defRPr sz="1600">
                <a:solidFill>
                  <a:srgbClr val="000000"/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63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809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1219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23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+mj-lt"/>
              </a:defRPr>
            </a:lvl1pPr>
            <a:lvl2pPr>
              <a:defRPr sz="2800">
                <a:solidFill>
                  <a:srgbClr val="000000"/>
                </a:solidFill>
                <a:latin typeface="+mj-lt"/>
              </a:defRPr>
            </a:lvl2pPr>
            <a:lvl3pPr>
              <a:defRPr sz="2400">
                <a:solidFill>
                  <a:srgbClr val="000000"/>
                </a:solidFill>
                <a:latin typeface="+mj-lt"/>
              </a:defRPr>
            </a:lvl3pPr>
            <a:lvl4pPr>
              <a:defRPr sz="2000">
                <a:solidFill>
                  <a:srgbClr val="000000"/>
                </a:solidFill>
                <a:latin typeface="+mj-lt"/>
              </a:defRPr>
            </a:lvl4pPr>
            <a:lvl5pPr>
              <a:defRPr sz="2000">
                <a:solidFill>
                  <a:srgbClr val="000000"/>
                </a:solidFill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75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21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63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8229600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929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rgbClr val="3E5AA8"/>
          </a:solidFill>
          <a:latin typeface="Avenir Next LT Pro" panose="020B05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venir Next LT Pro" panose="020B05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venir Next LT Pro" panose="020B05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venir Next LT Pro" panose="020B05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venir Next LT Pro" panose="020B05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venir Next LT Pro" panose="020B05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tick-mark-ok-perfect-check-done-305245/" TargetMode="External"/><Relationship Id="rId3" Type="http://schemas.openxmlformats.org/officeDocument/2006/relationships/hyperlink" Target="https://www.xoserve.com/change/customer-change-register/xrn-5556f-cms-rebuild-version-15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xoserve.com/change/customer-change-register/xrn5556c-cms-rebuild-version-12/" TargetMode="External"/><Relationship Id="rId5" Type="http://schemas.openxmlformats.org/officeDocument/2006/relationships/hyperlink" Target="https://www.xoserve.com/change/customer-change-register/xrn5556h-cms-rebuild-version-17/" TargetMode="External"/><Relationship Id="rId4" Type="http://schemas.openxmlformats.org/officeDocument/2006/relationships/hyperlink" Target="https://www.xoserve.com/change/customer-change-register/xrn-5556g-cms-rebuild-version-1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356D5-B70A-4AED-B307-F751BD00A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63638"/>
            <a:ext cx="7772400" cy="1102519"/>
          </a:xfrm>
        </p:spPr>
        <p:txBody>
          <a:bodyPr/>
          <a:lstStyle/>
          <a:p>
            <a:r>
              <a:rPr lang="en-US" dirty="0">
                <a:latin typeface="+mj-lt"/>
                <a:cs typeface="Arial"/>
              </a:rPr>
              <a:t>CMS Rebuild ChMC Update</a:t>
            </a:r>
            <a:endParaRPr lang="en-GB" dirty="0">
              <a:latin typeface="+mj-lt"/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6E170B4-7018-5901-2EA2-D8D51F09BC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2"/>
                </a:solidFill>
                <a:latin typeface="+mj-lt"/>
              </a:rPr>
              <a:t>December 2023</a:t>
            </a:r>
          </a:p>
        </p:txBody>
      </p:sp>
    </p:spTree>
    <p:extLst>
      <p:ext uri="{BB962C8B-B14F-4D97-AF65-F5344CB8AC3E}">
        <p14:creationId xmlns:p14="http://schemas.microsoft.com/office/powerpoint/2010/main" val="2850749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052D71C-2EB6-3686-9EA5-5D06180A751E}"/>
              </a:ext>
            </a:extLst>
          </p:cNvPr>
          <p:cNvSpPr txBox="1">
            <a:spLocks/>
          </p:cNvSpPr>
          <p:nvPr/>
        </p:nvSpPr>
        <p:spPr>
          <a:xfrm>
            <a:off x="457200" y="195486"/>
            <a:ext cx="8229600" cy="63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rgbClr val="3E5AA8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/>
              <a:t>Progress Update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D252001-ED54-8588-5A88-0EB223268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dirty="0">
                <a:latin typeface="+mn-lt"/>
              </a:rPr>
              <a:t>V1.6 was successfully launched on the 27 November, to support this launch we: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en-GB" sz="1000" dirty="0">
                <a:latin typeface="+mn-lt"/>
              </a:rPr>
              <a:t>Facilitated numerous onboarding sessions for UIPs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en-GB" sz="1000" dirty="0">
                <a:latin typeface="+mn-lt"/>
              </a:rPr>
              <a:t>Facilitated multiple walk throughs with the Customer Focus Group</a:t>
            </a:r>
          </a:p>
          <a:p>
            <a:pPr lvl="1">
              <a:lnSpc>
                <a:spcPct val="115000"/>
              </a:lnSpc>
              <a:spcAft>
                <a:spcPts val="1000"/>
              </a:spcAft>
            </a:pPr>
            <a:r>
              <a:rPr lang="en-GB" sz="1000" dirty="0">
                <a:latin typeface="+mn-lt"/>
              </a:rPr>
              <a:t>Supported customers with a support bridge call being open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dirty="0">
                <a:latin typeface="+mn-lt"/>
              </a:rPr>
              <a:t>There will be a training session scheduled for January to walk through the new contacts KMI and SARs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200" dirty="0">
                <a:latin typeface="+mn-lt"/>
              </a:rPr>
              <a:t>The Customer Focus Groups for 2024 are now available to book online and these are being updated on the relevant Xoserve webpages</a:t>
            </a: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</a:pPr>
            <a:endParaRPr lang="en-GB" sz="1200" dirty="0">
              <a:latin typeface="+mn-lt"/>
            </a:endParaRPr>
          </a:p>
          <a:p>
            <a:pPr marL="0" indent="0">
              <a:spcBef>
                <a:spcPts val="200"/>
              </a:spcBef>
              <a:spcAft>
                <a:spcPts val="600"/>
              </a:spcAft>
              <a:buNone/>
            </a:pPr>
            <a:endParaRPr lang="en-GB" sz="1200" dirty="0">
              <a:latin typeface="+mn-lt"/>
            </a:endParaRPr>
          </a:p>
          <a:p>
            <a:pPr marL="0" indent="0">
              <a:spcBef>
                <a:spcPts val="200"/>
              </a:spcBef>
              <a:spcAft>
                <a:spcPts val="600"/>
              </a:spcAft>
              <a:buNone/>
            </a:pPr>
            <a:endParaRPr lang="en-GB" sz="1200" dirty="0">
              <a:latin typeface="+mn-lt"/>
            </a:endParaRPr>
          </a:p>
          <a:p>
            <a:pPr marL="456565" indent="-456565"/>
            <a:endParaRPr lang="en-US" sz="900" dirty="0">
              <a:latin typeface="Arial"/>
              <a:cs typeface="Arial"/>
            </a:endParaRPr>
          </a:p>
          <a:p>
            <a:pPr>
              <a:spcBef>
                <a:spcPts val="200"/>
              </a:spcBef>
              <a:spcAft>
                <a:spcPts val="600"/>
              </a:spcAft>
            </a:pPr>
            <a:endParaRPr lang="en-GB" sz="1400" dirty="0">
              <a:solidFill>
                <a:srgbClr val="000000"/>
              </a:solidFill>
              <a:latin typeface="+mn-lt"/>
            </a:endParaRPr>
          </a:p>
          <a:p>
            <a:pPr lvl="1">
              <a:spcBef>
                <a:spcPts val="200"/>
              </a:spcBef>
              <a:spcAft>
                <a:spcPts val="600"/>
              </a:spcAft>
            </a:pPr>
            <a:endParaRPr lang="en-GB" sz="10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1470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6B465A11-BF1C-FF27-584D-E2E5B109D21B}"/>
              </a:ext>
            </a:extLst>
          </p:cNvPr>
          <p:cNvSpPr/>
          <p:nvPr/>
        </p:nvSpPr>
        <p:spPr>
          <a:xfrm>
            <a:off x="6762489" y="4438936"/>
            <a:ext cx="1812961" cy="505802"/>
          </a:xfrm>
          <a:prstGeom prst="roundRect">
            <a:avLst/>
          </a:prstGeom>
          <a:solidFill>
            <a:srgbClr val="FFE3A3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1798">
                <a:solidFill>
                  <a:schemeClr val="bg1"/>
                </a:solidFill>
              </a:rPr>
              <a:t>Later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5CA63D0-88DD-F365-012B-BC8413A9C5E9}"/>
              </a:ext>
            </a:extLst>
          </p:cNvPr>
          <p:cNvSpPr/>
          <p:nvPr/>
        </p:nvSpPr>
        <p:spPr>
          <a:xfrm>
            <a:off x="4969688" y="4463054"/>
            <a:ext cx="1683583" cy="505802"/>
          </a:xfrm>
          <a:prstGeom prst="roundRect">
            <a:avLst/>
          </a:prstGeom>
          <a:solidFill>
            <a:srgbClr val="A3E9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1798">
                <a:solidFill>
                  <a:schemeClr val="bg1"/>
                </a:solidFill>
              </a:rPr>
              <a:t>Then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4018DB2-40CC-ED7B-64BB-E3E4C6C3246C}"/>
              </a:ext>
            </a:extLst>
          </p:cNvPr>
          <p:cNvSpPr/>
          <p:nvPr/>
        </p:nvSpPr>
        <p:spPr>
          <a:xfrm>
            <a:off x="1598319" y="4465715"/>
            <a:ext cx="2973681" cy="505802"/>
          </a:xfrm>
          <a:prstGeom prst="roundRect">
            <a:avLst/>
          </a:prstGeom>
          <a:solidFill>
            <a:srgbClr val="A1D3F1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1798" dirty="0">
                <a:solidFill>
                  <a:schemeClr val="bg1"/>
                </a:solidFill>
              </a:rPr>
              <a:t>Now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A4EF12-FF1C-516E-BDCE-65EDD79938F7}"/>
              </a:ext>
            </a:extLst>
          </p:cNvPr>
          <p:cNvSpPr txBox="1"/>
          <p:nvPr/>
        </p:nvSpPr>
        <p:spPr>
          <a:xfrm>
            <a:off x="0" y="1738338"/>
            <a:ext cx="1272210" cy="197474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12050" algn="ctr">
              <a:spcBef>
                <a:spcPts val="100"/>
              </a:spcBef>
              <a:tabLst>
                <a:tab pos="162361" algn="l"/>
              </a:tabLst>
            </a:pPr>
            <a:r>
              <a:rPr lang="en-US" sz="1200">
                <a:solidFill>
                  <a:srgbClr val="304A90"/>
                </a:solidFill>
                <a:cs typeface="Poppins Medium"/>
              </a:rPr>
              <a:t>Process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A5E9BC-D348-F96E-F794-3A29FD0A7B10}"/>
              </a:ext>
            </a:extLst>
          </p:cNvPr>
          <p:cNvSpPr txBox="1"/>
          <p:nvPr/>
        </p:nvSpPr>
        <p:spPr>
          <a:xfrm>
            <a:off x="1136" y="2787774"/>
            <a:ext cx="1272210" cy="566806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12050" algn="ctr">
              <a:spcBef>
                <a:spcPts val="100"/>
              </a:spcBef>
              <a:tabLst>
                <a:tab pos="162361" algn="l"/>
              </a:tabLst>
            </a:pPr>
            <a:r>
              <a:rPr lang="en-US" sz="1200">
                <a:solidFill>
                  <a:srgbClr val="304A90"/>
                </a:solidFill>
                <a:cs typeface="Poppins Medium"/>
              </a:rPr>
              <a:t>Change Proposal and Change Packs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87B529-1408-F698-86F6-716FD8E40169}"/>
              </a:ext>
            </a:extLst>
          </p:cNvPr>
          <p:cNvSpPr txBox="1"/>
          <p:nvPr/>
        </p:nvSpPr>
        <p:spPr>
          <a:xfrm>
            <a:off x="0" y="4104033"/>
            <a:ext cx="1272210" cy="197474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12050" algn="ctr">
              <a:spcBef>
                <a:spcPts val="100"/>
              </a:spcBef>
              <a:tabLst>
                <a:tab pos="162361" algn="l"/>
              </a:tabLst>
            </a:pPr>
            <a:r>
              <a:rPr lang="en-US" sz="1200">
                <a:solidFill>
                  <a:srgbClr val="304A90"/>
                </a:solidFill>
                <a:cs typeface="Poppins Medium"/>
              </a:rPr>
              <a:t>Targeted Date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FAA1CA8-20FA-95E3-A1B2-797AFFCB333E}"/>
              </a:ext>
            </a:extLst>
          </p:cNvPr>
          <p:cNvSpPr txBox="1">
            <a:spLocks/>
          </p:cNvSpPr>
          <p:nvPr/>
        </p:nvSpPr>
        <p:spPr>
          <a:xfrm>
            <a:off x="457200" y="123478"/>
            <a:ext cx="8229600" cy="637580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3733" b="1" kern="1200">
                <a:solidFill>
                  <a:srgbClr val="3E5AA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>
                <a:latin typeface="+mn-lt"/>
              </a:rPr>
              <a:t>CMS Delivery Rebuild Roadmap</a:t>
            </a:r>
          </a:p>
        </p:txBody>
      </p:sp>
      <p:sp>
        <p:nvSpPr>
          <p:cNvPr id="13" name="Rectangle: Rounded Corners 6">
            <a:extLst>
              <a:ext uri="{FF2B5EF4-FFF2-40B4-BE49-F238E27FC236}">
                <a16:creationId xmlns:a16="http://schemas.microsoft.com/office/drawing/2014/main" id="{EA88537C-1E42-8491-CAF1-2E3F5ABEA121}"/>
              </a:ext>
            </a:extLst>
          </p:cNvPr>
          <p:cNvSpPr/>
          <p:nvPr/>
        </p:nvSpPr>
        <p:spPr>
          <a:xfrm>
            <a:off x="1854770" y="1431506"/>
            <a:ext cx="834775" cy="11857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799">
              <a:solidFill>
                <a:sysClr val="windowText" lastClr="000000"/>
              </a:solidFill>
              <a:cs typeface="Poppins Medium"/>
            </a:endParaRPr>
          </a:p>
          <a:p>
            <a:pPr algn="ctr"/>
            <a:endParaRPr lang="en-GB" sz="799">
              <a:solidFill>
                <a:sysClr val="windowText" lastClr="000000"/>
              </a:solidFill>
              <a:cs typeface="Poppins Medium"/>
            </a:endParaRPr>
          </a:p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Request for Adjustment </a:t>
            </a:r>
          </a:p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(RFA)</a:t>
            </a:r>
          </a:p>
          <a:p>
            <a:pPr algn="ctr"/>
            <a:endParaRPr lang="en-GB" sz="799">
              <a:solidFill>
                <a:sysClr val="windowText" lastClr="000000"/>
              </a:solidFill>
              <a:cs typeface="Poppins Medium"/>
            </a:endParaRPr>
          </a:p>
          <a:p>
            <a:pPr algn="ctr"/>
            <a:endParaRPr lang="en-GB" sz="799">
              <a:solidFill>
                <a:sysClr val="windowText" lastClr="000000"/>
              </a:solidFill>
              <a:cs typeface="Poppins Medium"/>
            </a:endParaRPr>
          </a:p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Consumption Dispute Query (CDQ)</a:t>
            </a:r>
          </a:p>
          <a:p>
            <a:pPr algn="ctr"/>
            <a:endParaRPr lang="en-GB" sz="799">
              <a:solidFill>
                <a:sysClr val="windowText" lastClr="000000"/>
              </a:solidFill>
              <a:cs typeface="Poppins Medium"/>
            </a:endParaRPr>
          </a:p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IX Functionality</a:t>
            </a:r>
          </a:p>
          <a:p>
            <a:pPr algn="ctr"/>
            <a:endParaRPr lang="en-GB" sz="799">
              <a:solidFill>
                <a:sysClr val="windowText" lastClr="000000"/>
              </a:solidFill>
              <a:cs typeface="Poppins Medium"/>
            </a:endParaRPr>
          </a:p>
          <a:p>
            <a:pPr algn="ctr"/>
            <a:endParaRPr lang="en-GB" sz="799">
              <a:solidFill>
                <a:sysClr val="windowText" lastClr="000000"/>
              </a:solidFill>
              <a:cs typeface="Poppins Medium"/>
            </a:endParaRPr>
          </a:p>
        </p:txBody>
      </p:sp>
      <p:sp>
        <p:nvSpPr>
          <p:cNvPr id="14" name="Rectangle: Rounded Corners 6">
            <a:extLst>
              <a:ext uri="{FF2B5EF4-FFF2-40B4-BE49-F238E27FC236}">
                <a16:creationId xmlns:a16="http://schemas.microsoft.com/office/drawing/2014/main" id="{D888AB42-AF49-2760-D83E-34088C10F124}"/>
              </a:ext>
            </a:extLst>
          </p:cNvPr>
          <p:cNvSpPr/>
          <p:nvPr/>
        </p:nvSpPr>
        <p:spPr>
          <a:xfrm>
            <a:off x="6762489" y="1431506"/>
            <a:ext cx="910476" cy="119887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Gas Safety Regulation </a:t>
            </a:r>
          </a:p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(GSR)</a:t>
            </a:r>
          </a:p>
          <a:p>
            <a:pPr algn="ctr"/>
            <a:endParaRPr lang="en-GB" sz="799">
              <a:solidFill>
                <a:sysClr val="windowText" lastClr="000000"/>
              </a:solidFill>
              <a:cs typeface="Poppins Medium"/>
            </a:endParaRPr>
          </a:p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Manage Unregistered Sites </a:t>
            </a:r>
          </a:p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(MUS)</a:t>
            </a:r>
          </a:p>
          <a:p>
            <a:pPr algn="ctr"/>
            <a:endParaRPr lang="en-GB" sz="799">
              <a:solidFill>
                <a:sysClr val="windowText" lastClr="000000"/>
              </a:solidFill>
              <a:cs typeface="Poppins Medium"/>
            </a:endParaRPr>
          </a:p>
        </p:txBody>
      </p:sp>
      <p:sp>
        <p:nvSpPr>
          <p:cNvPr id="15" name="Rectangle: Rounded Corners 6">
            <a:extLst>
              <a:ext uri="{FF2B5EF4-FFF2-40B4-BE49-F238E27FC236}">
                <a16:creationId xmlns:a16="http://schemas.microsoft.com/office/drawing/2014/main" id="{D87AF161-515D-0786-86E5-4E564B48FFFB}"/>
              </a:ext>
            </a:extLst>
          </p:cNvPr>
          <p:cNvSpPr/>
          <p:nvPr/>
        </p:nvSpPr>
        <p:spPr>
          <a:xfrm>
            <a:off x="3436475" y="1431506"/>
            <a:ext cx="834775" cy="118578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Network Raised Theft of Gas</a:t>
            </a:r>
          </a:p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(TOG)</a:t>
            </a:r>
          </a:p>
          <a:p>
            <a:pPr algn="ctr"/>
            <a:endParaRPr lang="en-GB" sz="799">
              <a:solidFill>
                <a:sysClr val="windowText" lastClr="000000"/>
              </a:solidFill>
              <a:cs typeface="Poppins Medium"/>
            </a:endParaRPr>
          </a:p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New MPRN Creation</a:t>
            </a:r>
          </a:p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 (FOM)</a:t>
            </a:r>
          </a:p>
          <a:p>
            <a:pPr algn="ctr"/>
            <a:endParaRPr lang="en-GB" sz="799">
              <a:solidFill>
                <a:sysClr val="windowText" lastClr="000000"/>
              </a:solidFill>
              <a:cs typeface="Poppins Medium"/>
            </a:endParaRPr>
          </a:p>
          <a:p>
            <a:pPr algn="ctr"/>
            <a:endParaRPr lang="en-GB" sz="799">
              <a:solidFill>
                <a:sysClr val="windowText" lastClr="000000"/>
              </a:solidFill>
              <a:cs typeface="Poppins Medium"/>
            </a:endParaRPr>
          </a:p>
        </p:txBody>
      </p:sp>
      <p:sp>
        <p:nvSpPr>
          <p:cNvPr id="16" name="Rectangle: Rounded Corners 6">
            <a:extLst>
              <a:ext uri="{FF2B5EF4-FFF2-40B4-BE49-F238E27FC236}">
                <a16:creationId xmlns:a16="http://schemas.microsoft.com/office/drawing/2014/main" id="{F61EB974-2EB0-9F07-5869-729D9AE22D3D}"/>
              </a:ext>
            </a:extLst>
          </p:cNvPr>
          <p:cNvSpPr/>
          <p:nvPr/>
        </p:nvSpPr>
        <p:spPr>
          <a:xfrm>
            <a:off x="4931048" y="1431506"/>
            <a:ext cx="834775" cy="119408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Shipper Agreed Reads</a:t>
            </a:r>
          </a:p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(SAR)</a:t>
            </a:r>
          </a:p>
          <a:p>
            <a:pPr algn="ctr"/>
            <a:endParaRPr lang="en-GB" sz="799">
              <a:solidFill>
                <a:sysClr val="windowText" lastClr="000000"/>
              </a:solidFill>
              <a:cs typeface="Poppins Medium"/>
            </a:endParaRPr>
          </a:p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IGT Must Reads</a:t>
            </a:r>
          </a:p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(KMI)</a:t>
            </a:r>
          </a:p>
          <a:p>
            <a:pPr algn="ctr"/>
            <a:endParaRPr lang="en-GB" sz="799">
              <a:solidFill>
                <a:sysClr val="windowText" lastClr="000000"/>
              </a:solidFill>
              <a:cs typeface="Poppins Medium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175B2E-DD94-E334-24B8-067BC52F0CA4}"/>
              </a:ext>
            </a:extLst>
          </p:cNvPr>
          <p:cNvSpPr/>
          <p:nvPr/>
        </p:nvSpPr>
        <p:spPr>
          <a:xfrm>
            <a:off x="4960038" y="1538108"/>
            <a:ext cx="800231" cy="985669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99">
              <a:solidFill>
                <a:srgbClr val="002060"/>
              </a:solidFill>
            </a:endParaRPr>
          </a:p>
        </p:txBody>
      </p:sp>
      <p:sp>
        <p:nvSpPr>
          <p:cNvPr id="18" name="Rectangle: Rounded Corners 6">
            <a:extLst>
              <a:ext uri="{FF2B5EF4-FFF2-40B4-BE49-F238E27FC236}">
                <a16:creationId xmlns:a16="http://schemas.microsoft.com/office/drawing/2014/main" id="{2920BF6D-E1CB-0376-68DA-858F4569F483}"/>
              </a:ext>
            </a:extLst>
          </p:cNvPr>
          <p:cNvSpPr/>
          <p:nvPr/>
        </p:nvSpPr>
        <p:spPr>
          <a:xfrm>
            <a:off x="7740675" y="1431506"/>
            <a:ext cx="834775" cy="121065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Daily Metered Query </a:t>
            </a:r>
          </a:p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(DMQ)</a:t>
            </a:r>
          </a:p>
          <a:p>
            <a:pPr algn="ctr"/>
            <a:endParaRPr lang="en-GB" sz="799">
              <a:solidFill>
                <a:sysClr val="windowText" lastClr="000000"/>
              </a:solidFill>
              <a:cs typeface="Poppins Medium"/>
            </a:endParaRPr>
          </a:p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Generic Workflows</a:t>
            </a:r>
          </a:p>
          <a:p>
            <a:pPr algn="ctr"/>
            <a:endParaRPr lang="en-GB" sz="799">
              <a:solidFill>
                <a:sysClr val="windowText" lastClr="000000"/>
              </a:solidFill>
              <a:cs typeface="Poppins Medium"/>
            </a:endParaRPr>
          </a:p>
        </p:txBody>
      </p:sp>
      <p:sp>
        <p:nvSpPr>
          <p:cNvPr id="19" name="Rectangle: Rounded Corners 6">
            <a:extLst>
              <a:ext uri="{FF2B5EF4-FFF2-40B4-BE49-F238E27FC236}">
                <a16:creationId xmlns:a16="http://schemas.microsoft.com/office/drawing/2014/main" id="{57E33A15-6EF0-CECA-0973-8BB08F0ACE8D}"/>
              </a:ext>
            </a:extLst>
          </p:cNvPr>
          <p:cNvSpPr/>
          <p:nvPr/>
        </p:nvSpPr>
        <p:spPr>
          <a:xfrm>
            <a:off x="5825635" y="1431506"/>
            <a:ext cx="834775" cy="121065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Must Reads</a:t>
            </a:r>
          </a:p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(MUR)</a:t>
            </a:r>
          </a:p>
          <a:p>
            <a:pPr algn="ctr"/>
            <a:endParaRPr lang="en-GB" sz="799">
              <a:solidFill>
                <a:sysClr val="windowText" lastClr="000000"/>
              </a:solidFill>
              <a:cs typeface="Poppins Medium"/>
            </a:endParaRPr>
          </a:p>
        </p:txBody>
      </p:sp>
      <p:sp>
        <p:nvSpPr>
          <p:cNvPr id="20" name="Rectangle: Rounded Corners 6">
            <a:extLst>
              <a:ext uri="{FF2B5EF4-FFF2-40B4-BE49-F238E27FC236}">
                <a16:creationId xmlns:a16="http://schemas.microsoft.com/office/drawing/2014/main" id="{4271D15D-E6F5-C885-652E-F6A7680E5870}"/>
              </a:ext>
            </a:extLst>
          </p:cNvPr>
          <p:cNvSpPr/>
          <p:nvPr/>
        </p:nvSpPr>
        <p:spPr>
          <a:xfrm>
            <a:off x="1840824" y="3788625"/>
            <a:ext cx="885274" cy="63081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750">
                <a:solidFill>
                  <a:sysClr val="windowText" lastClr="000000"/>
                </a:solidFill>
                <a:cs typeface="Poppins Medium"/>
              </a:rPr>
              <a:t>06/11/23</a:t>
            </a:r>
          </a:p>
          <a:p>
            <a:pPr algn="ctr"/>
            <a:r>
              <a:rPr lang="en-GB" sz="750">
                <a:solidFill>
                  <a:sysClr val="windowText" lastClr="000000"/>
                </a:solidFill>
                <a:cs typeface="Poppins Medium"/>
              </a:rPr>
              <a:t>20/11/23</a:t>
            </a:r>
          </a:p>
        </p:txBody>
      </p:sp>
      <p:sp>
        <p:nvSpPr>
          <p:cNvPr id="21" name="Rectangle: Rounded Corners 6">
            <a:extLst>
              <a:ext uri="{FF2B5EF4-FFF2-40B4-BE49-F238E27FC236}">
                <a16:creationId xmlns:a16="http://schemas.microsoft.com/office/drawing/2014/main" id="{7E8C94E3-9C25-BE74-5B1E-55539A3BB2FD}"/>
              </a:ext>
            </a:extLst>
          </p:cNvPr>
          <p:cNvSpPr/>
          <p:nvPr/>
        </p:nvSpPr>
        <p:spPr>
          <a:xfrm>
            <a:off x="3400431" y="3788625"/>
            <a:ext cx="885274" cy="63081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27/11/23</a:t>
            </a:r>
          </a:p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11/12/23</a:t>
            </a:r>
          </a:p>
        </p:txBody>
      </p:sp>
      <p:sp>
        <p:nvSpPr>
          <p:cNvPr id="22" name="Rectangle: Rounded Corners 6">
            <a:extLst>
              <a:ext uri="{FF2B5EF4-FFF2-40B4-BE49-F238E27FC236}">
                <a16:creationId xmlns:a16="http://schemas.microsoft.com/office/drawing/2014/main" id="{3B1F452B-127D-8DDB-D1C3-68C642E88F12}"/>
              </a:ext>
            </a:extLst>
          </p:cNvPr>
          <p:cNvSpPr/>
          <p:nvPr/>
        </p:nvSpPr>
        <p:spPr>
          <a:xfrm>
            <a:off x="4960038" y="3770319"/>
            <a:ext cx="793879" cy="63081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799" dirty="0">
                <a:solidFill>
                  <a:sysClr val="windowText" lastClr="000000"/>
                </a:solidFill>
                <a:cs typeface="Poppins Medium"/>
              </a:rPr>
              <a:t>24/02/24</a:t>
            </a:r>
          </a:p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02/03/24 (assumed contingency date)</a:t>
            </a:r>
          </a:p>
        </p:txBody>
      </p:sp>
      <p:sp>
        <p:nvSpPr>
          <p:cNvPr id="23" name="Rectangle: Rounded Corners 6">
            <a:extLst>
              <a:ext uri="{FF2B5EF4-FFF2-40B4-BE49-F238E27FC236}">
                <a16:creationId xmlns:a16="http://schemas.microsoft.com/office/drawing/2014/main" id="{377A95B9-D157-16F5-366E-6B987DA649D7}"/>
              </a:ext>
            </a:extLst>
          </p:cNvPr>
          <p:cNvSpPr/>
          <p:nvPr/>
        </p:nvSpPr>
        <p:spPr>
          <a:xfrm>
            <a:off x="5811480" y="3770319"/>
            <a:ext cx="828989" cy="63081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04/03/24</a:t>
            </a:r>
          </a:p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18/03/24</a:t>
            </a:r>
          </a:p>
        </p:txBody>
      </p:sp>
      <p:sp>
        <p:nvSpPr>
          <p:cNvPr id="24" name="Rectangle: Rounded Corners 6">
            <a:extLst>
              <a:ext uri="{FF2B5EF4-FFF2-40B4-BE49-F238E27FC236}">
                <a16:creationId xmlns:a16="http://schemas.microsoft.com/office/drawing/2014/main" id="{4361F8EC-5498-375E-23C4-C9D8C2AC8BF0}"/>
              </a:ext>
            </a:extLst>
          </p:cNvPr>
          <p:cNvSpPr/>
          <p:nvPr/>
        </p:nvSpPr>
        <p:spPr>
          <a:xfrm>
            <a:off x="6703711" y="3764184"/>
            <a:ext cx="1854651" cy="63081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Exact dates TBC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9F08236-FB34-F7D4-97C5-9324BA825BC4}"/>
              </a:ext>
            </a:extLst>
          </p:cNvPr>
          <p:cNvSpPr txBox="1"/>
          <p:nvPr/>
        </p:nvSpPr>
        <p:spPr>
          <a:xfrm>
            <a:off x="16425" y="925014"/>
            <a:ext cx="1272210" cy="197474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12050" algn="ctr">
              <a:spcBef>
                <a:spcPts val="100"/>
              </a:spcBef>
              <a:tabLst>
                <a:tab pos="162361" algn="l"/>
              </a:tabLst>
            </a:pPr>
            <a:r>
              <a:rPr lang="en-US" sz="1200">
                <a:solidFill>
                  <a:srgbClr val="304A90"/>
                </a:solidFill>
                <a:cs typeface="Poppins Medium"/>
              </a:rPr>
              <a:t>Version</a:t>
            </a:r>
          </a:p>
        </p:txBody>
      </p:sp>
      <p:sp>
        <p:nvSpPr>
          <p:cNvPr id="27" name="Rectangle: Rounded Corners 6">
            <a:extLst>
              <a:ext uri="{FF2B5EF4-FFF2-40B4-BE49-F238E27FC236}">
                <a16:creationId xmlns:a16="http://schemas.microsoft.com/office/drawing/2014/main" id="{90770D7D-B096-9050-5F06-9248FC4FADBD}"/>
              </a:ext>
            </a:extLst>
          </p:cNvPr>
          <p:cNvSpPr/>
          <p:nvPr/>
        </p:nvSpPr>
        <p:spPr>
          <a:xfrm>
            <a:off x="1892953" y="843107"/>
            <a:ext cx="833145" cy="32553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V1.5</a:t>
            </a:r>
          </a:p>
        </p:txBody>
      </p:sp>
      <p:sp>
        <p:nvSpPr>
          <p:cNvPr id="28" name="Rectangle: Rounded Corners 6">
            <a:extLst>
              <a:ext uri="{FF2B5EF4-FFF2-40B4-BE49-F238E27FC236}">
                <a16:creationId xmlns:a16="http://schemas.microsoft.com/office/drawing/2014/main" id="{5464925E-6178-A773-FF5A-D9211A0845D0}"/>
              </a:ext>
            </a:extLst>
          </p:cNvPr>
          <p:cNvSpPr/>
          <p:nvPr/>
        </p:nvSpPr>
        <p:spPr>
          <a:xfrm>
            <a:off x="3421348" y="843107"/>
            <a:ext cx="833145" cy="32553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V1.6</a:t>
            </a:r>
          </a:p>
        </p:txBody>
      </p:sp>
      <p:sp>
        <p:nvSpPr>
          <p:cNvPr id="29" name="Rectangle: Rounded Corners 6">
            <a:extLst>
              <a:ext uri="{FF2B5EF4-FFF2-40B4-BE49-F238E27FC236}">
                <a16:creationId xmlns:a16="http://schemas.microsoft.com/office/drawing/2014/main" id="{6ADA71FF-3114-5DDC-668D-FE765FBA7AC1}"/>
              </a:ext>
            </a:extLst>
          </p:cNvPr>
          <p:cNvSpPr/>
          <p:nvPr/>
        </p:nvSpPr>
        <p:spPr>
          <a:xfrm>
            <a:off x="4926599" y="843107"/>
            <a:ext cx="833145" cy="32553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V1.7</a:t>
            </a:r>
          </a:p>
        </p:txBody>
      </p:sp>
      <p:sp>
        <p:nvSpPr>
          <p:cNvPr id="30" name="Rectangle: Rounded Corners 6">
            <a:extLst>
              <a:ext uri="{FF2B5EF4-FFF2-40B4-BE49-F238E27FC236}">
                <a16:creationId xmlns:a16="http://schemas.microsoft.com/office/drawing/2014/main" id="{64E620A9-26FF-ECF9-C5F3-12F70DDF823C}"/>
              </a:ext>
            </a:extLst>
          </p:cNvPr>
          <p:cNvSpPr/>
          <p:nvPr/>
        </p:nvSpPr>
        <p:spPr>
          <a:xfrm>
            <a:off x="5800165" y="843107"/>
            <a:ext cx="833145" cy="32553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V1.8</a:t>
            </a:r>
          </a:p>
        </p:txBody>
      </p:sp>
      <p:sp>
        <p:nvSpPr>
          <p:cNvPr id="31" name="Rectangle: Rounded Corners 6">
            <a:extLst>
              <a:ext uri="{FF2B5EF4-FFF2-40B4-BE49-F238E27FC236}">
                <a16:creationId xmlns:a16="http://schemas.microsoft.com/office/drawing/2014/main" id="{A4A3B634-2E7D-9322-7AC8-784F80B39583}"/>
              </a:ext>
            </a:extLst>
          </p:cNvPr>
          <p:cNvSpPr/>
          <p:nvPr/>
        </p:nvSpPr>
        <p:spPr>
          <a:xfrm>
            <a:off x="6762489" y="843107"/>
            <a:ext cx="833145" cy="32553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V1.9</a:t>
            </a:r>
          </a:p>
        </p:txBody>
      </p:sp>
      <p:sp>
        <p:nvSpPr>
          <p:cNvPr id="32" name="Rectangle: Rounded Corners 6">
            <a:extLst>
              <a:ext uri="{FF2B5EF4-FFF2-40B4-BE49-F238E27FC236}">
                <a16:creationId xmlns:a16="http://schemas.microsoft.com/office/drawing/2014/main" id="{78649B6A-9A06-6F4B-BB97-D3ED76A3077E}"/>
              </a:ext>
            </a:extLst>
          </p:cNvPr>
          <p:cNvSpPr/>
          <p:nvPr/>
        </p:nvSpPr>
        <p:spPr>
          <a:xfrm>
            <a:off x="7725565" y="843107"/>
            <a:ext cx="833145" cy="32553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V1.10</a:t>
            </a:r>
          </a:p>
        </p:txBody>
      </p: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66B5C9EA-A660-3962-743F-8518C12000AE}"/>
              </a:ext>
            </a:extLst>
          </p:cNvPr>
          <p:cNvSpPr/>
          <p:nvPr/>
        </p:nvSpPr>
        <p:spPr>
          <a:xfrm>
            <a:off x="1861432" y="2857000"/>
            <a:ext cx="833145" cy="32553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  <a:hlinkClick r:id="rId3"/>
              </a:rPr>
              <a:t>XRN5556F</a:t>
            </a:r>
            <a:endParaRPr lang="en-GB" sz="799">
              <a:solidFill>
                <a:sysClr val="windowText" lastClr="000000"/>
              </a:solidFill>
              <a:cs typeface="Poppins Medium"/>
            </a:endParaRPr>
          </a:p>
        </p:txBody>
      </p:sp>
      <p:sp>
        <p:nvSpPr>
          <p:cNvPr id="34" name="Rectangle: Rounded Corners 6">
            <a:extLst>
              <a:ext uri="{FF2B5EF4-FFF2-40B4-BE49-F238E27FC236}">
                <a16:creationId xmlns:a16="http://schemas.microsoft.com/office/drawing/2014/main" id="{1CD21CD9-619E-1D34-2BCF-1873C30EBA4B}"/>
              </a:ext>
            </a:extLst>
          </p:cNvPr>
          <p:cNvSpPr/>
          <p:nvPr/>
        </p:nvSpPr>
        <p:spPr>
          <a:xfrm>
            <a:off x="3434088" y="2852359"/>
            <a:ext cx="833145" cy="32553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  <a:hlinkClick r:id="rId4"/>
              </a:rPr>
              <a:t>XRN5556G</a:t>
            </a:r>
            <a:endParaRPr lang="en-GB" sz="799">
              <a:solidFill>
                <a:sysClr val="windowText" lastClr="000000"/>
              </a:solidFill>
              <a:cs typeface="Poppins Medium"/>
            </a:endParaRPr>
          </a:p>
        </p:txBody>
      </p:sp>
      <p:sp>
        <p:nvSpPr>
          <p:cNvPr id="35" name="Rectangle: Rounded Corners 6">
            <a:extLst>
              <a:ext uri="{FF2B5EF4-FFF2-40B4-BE49-F238E27FC236}">
                <a16:creationId xmlns:a16="http://schemas.microsoft.com/office/drawing/2014/main" id="{D00EEFC3-0C4C-F141-6848-F86DED494FFE}"/>
              </a:ext>
            </a:extLst>
          </p:cNvPr>
          <p:cNvSpPr/>
          <p:nvPr/>
        </p:nvSpPr>
        <p:spPr>
          <a:xfrm>
            <a:off x="6807816" y="2859179"/>
            <a:ext cx="833145" cy="32553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  <a:hlinkClick r:id="rId5"/>
              </a:rPr>
              <a:t>XRN5556H</a:t>
            </a:r>
            <a:endParaRPr lang="en-GB" sz="799">
              <a:solidFill>
                <a:sysClr val="windowText" lastClr="000000"/>
              </a:solidFill>
              <a:cs typeface="Poppins Medium"/>
            </a:endParaRPr>
          </a:p>
        </p:txBody>
      </p:sp>
      <p:sp>
        <p:nvSpPr>
          <p:cNvPr id="36" name="Rectangle: Rounded Corners 6">
            <a:extLst>
              <a:ext uri="{FF2B5EF4-FFF2-40B4-BE49-F238E27FC236}">
                <a16:creationId xmlns:a16="http://schemas.microsoft.com/office/drawing/2014/main" id="{894E8EC9-40DE-A192-5BD4-700E5A50BD56}"/>
              </a:ext>
            </a:extLst>
          </p:cNvPr>
          <p:cNvSpPr/>
          <p:nvPr/>
        </p:nvSpPr>
        <p:spPr>
          <a:xfrm>
            <a:off x="4929665" y="2859179"/>
            <a:ext cx="833145" cy="32553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799" i="1">
                <a:solidFill>
                  <a:sysClr val="windowText" lastClr="000000"/>
                </a:solidFill>
                <a:cs typeface="Poppins Medium"/>
              </a:rPr>
              <a:t>XRN5556I</a:t>
            </a:r>
          </a:p>
        </p:txBody>
      </p:sp>
      <p:sp>
        <p:nvSpPr>
          <p:cNvPr id="37" name="Rectangle: Rounded Corners 6">
            <a:extLst>
              <a:ext uri="{FF2B5EF4-FFF2-40B4-BE49-F238E27FC236}">
                <a16:creationId xmlns:a16="http://schemas.microsoft.com/office/drawing/2014/main" id="{96C84972-1EA8-2EE1-171C-C0671C3CF387}"/>
              </a:ext>
            </a:extLst>
          </p:cNvPr>
          <p:cNvSpPr/>
          <p:nvPr/>
        </p:nvSpPr>
        <p:spPr>
          <a:xfrm>
            <a:off x="5832297" y="2859179"/>
            <a:ext cx="833145" cy="32553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799" i="1">
                <a:solidFill>
                  <a:sysClr val="windowText" lastClr="000000"/>
                </a:solidFill>
                <a:cs typeface="Poppins Medium"/>
              </a:rPr>
              <a:t>XRN5556J</a:t>
            </a:r>
          </a:p>
        </p:txBody>
      </p:sp>
      <p:sp>
        <p:nvSpPr>
          <p:cNvPr id="38" name="Rectangle: Rounded Corners 6">
            <a:extLst>
              <a:ext uri="{FF2B5EF4-FFF2-40B4-BE49-F238E27FC236}">
                <a16:creationId xmlns:a16="http://schemas.microsoft.com/office/drawing/2014/main" id="{BADCDC81-67EE-7DAE-1B36-07AB74956B5D}"/>
              </a:ext>
            </a:extLst>
          </p:cNvPr>
          <p:cNvSpPr/>
          <p:nvPr/>
        </p:nvSpPr>
        <p:spPr>
          <a:xfrm>
            <a:off x="7746897" y="2855698"/>
            <a:ext cx="833145" cy="32553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799" i="1">
                <a:solidFill>
                  <a:sysClr val="windowText" lastClr="000000"/>
                </a:solidFill>
                <a:cs typeface="Poppins Medium"/>
              </a:rPr>
              <a:t>XRN5556K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CE95D3F-B53E-FA5F-3656-CE2CFF645079}"/>
              </a:ext>
            </a:extLst>
          </p:cNvPr>
          <p:cNvSpPr/>
          <p:nvPr/>
        </p:nvSpPr>
        <p:spPr>
          <a:xfrm>
            <a:off x="8008406" y="4989784"/>
            <a:ext cx="836348" cy="148568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99">
                <a:solidFill>
                  <a:srgbClr val="002060"/>
                </a:solidFill>
              </a:rPr>
              <a:t>New Process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9157A18-DE98-02CD-BAA3-87B40278D45A}"/>
              </a:ext>
            </a:extLst>
          </p:cNvPr>
          <p:cNvSpPr/>
          <p:nvPr/>
        </p:nvSpPr>
        <p:spPr>
          <a:xfrm>
            <a:off x="6703711" y="4968856"/>
            <a:ext cx="1152909" cy="15314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99" i="1">
                <a:solidFill>
                  <a:srgbClr val="002060"/>
                </a:solidFill>
              </a:rPr>
              <a:t>XRN yet to be raised</a:t>
            </a:r>
          </a:p>
        </p:txBody>
      </p:sp>
      <p:sp>
        <p:nvSpPr>
          <p:cNvPr id="2" name="Rectangle: Rounded Corners 6">
            <a:extLst>
              <a:ext uri="{FF2B5EF4-FFF2-40B4-BE49-F238E27FC236}">
                <a16:creationId xmlns:a16="http://schemas.microsoft.com/office/drawing/2014/main" id="{4C38622D-BC2D-DE65-2E32-9132E0DA2339}"/>
              </a:ext>
            </a:extLst>
          </p:cNvPr>
          <p:cNvSpPr/>
          <p:nvPr/>
        </p:nvSpPr>
        <p:spPr>
          <a:xfrm>
            <a:off x="1861432" y="3261398"/>
            <a:ext cx="833145" cy="32553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  <a:hlinkClick r:id="rId6"/>
              </a:rPr>
              <a:t>XRN5556C</a:t>
            </a:r>
            <a:endParaRPr lang="en-GB" sz="799">
              <a:solidFill>
                <a:sysClr val="windowText" lastClr="000000"/>
              </a:solidFill>
              <a:cs typeface="Poppins Medium"/>
            </a:endParaRPr>
          </a:p>
        </p:txBody>
      </p:sp>
      <p:pic>
        <p:nvPicPr>
          <p:cNvPr id="10" name="Picture 9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EF2C85AE-599C-FF67-5EDF-6C0875F079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2180955" y="4047491"/>
            <a:ext cx="545143" cy="505803"/>
          </a:xfrm>
          <a:prstGeom prst="rect">
            <a:avLst/>
          </a:prstGeom>
        </p:spPr>
      </p:pic>
      <p:pic>
        <p:nvPicPr>
          <p:cNvPr id="25" name="Picture 24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72FF35CF-D498-A888-FF5D-9428E8B6AF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063190" y="3889197"/>
            <a:ext cx="545143" cy="50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159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1D3E61"/>
      </a:dk1>
      <a:lt1>
        <a:sysClr val="window" lastClr="FFFFFF"/>
      </a:lt1>
      <a:dk2>
        <a:srgbClr val="3E5AA8"/>
      </a:dk2>
      <a:lt2>
        <a:srgbClr val="84B8DA"/>
      </a:lt2>
      <a:accent1>
        <a:srgbClr val="B1D6E8"/>
      </a:accent1>
      <a:accent2>
        <a:srgbClr val="6440A3"/>
      </a:accent2>
      <a:accent3>
        <a:srgbClr val="56CF9E"/>
      </a:accent3>
      <a:accent4>
        <a:srgbClr val="E65761"/>
      </a:accent4>
      <a:accent5>
        <a:srgbClr val="FCBC55"/>
      </a:accent5>
      <a:accent6>
        <a:srgbClr val="379196"/>
      </a:accent6>
      <a:hlink>
        <a:srgbClr val="40D1F5"/>
      </a:hlink>
      <a:folHlink>
        <a:srgbClr val="D2232A"/>
      </a:folHlink>
    </a:clrScheme>
    <a:fontScheme name="Xoserve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mary - Xoserve PowerPoint - Nunito Sans.pptx  -  Read-Only" id="{1D908C06-2C8F-4D8C-8CEC-DC6739843943}" vid="{F56A9F60-8C7D-411F-A3CB-D114A0485D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ee84ff3-1fa2-4b0e-bbc1-9d3729ac2ba9">
      <UserInfo>
        <DisplayName>Richard Cresswell</DisplayName>
        <AccountId>19</AccountId>
        <AccountType/>
      </UserInfo>
    </SharedWithUsers>
    <_Flow_SignoffStatus xmlns="efb0c983-77a3-4edc-9303-e1cb655c76c7" xsi:nil="true"/>
    <TaxCatchAll xmlns="3ee84ff3-1fa2-4b0e-bbc1-9d3729ac2ba9" xsi:nil="true"/>
    <lcf76f155ced4ddcb4097134ff3c332f xmlns="efb0c983-77a3-4edc-9303-e1cb655c76c7">
      <Terms xmlns="http://schemas.microsoft.com/office/infopath/2007/PartnerControls"/>
    </lcf76f155ced4ddcb4097134ff3c332f>
    <Sign_x002d_offBy xmlns="efb0c983-77a3-4edc-9303-e1cb655c76c7">
      <UserInfo>
        <DisplayName/>
        <AccountId xsi:nil="true"/>
        <AccountType/>
      </UserInfo>
    </Sign_x002d_offB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FB9CDCC5328344A3162B2D7C8A4CE2" ma:contentTypeVersion="17" ma:contentTypeDescription="Create a new document." ma:contentTypeScope="" ma:versionID="91a85da827efe13e31b11ef14893b477">
  <xsd:schema xmlns:xsd="http://www.w3.org/2001/XMLSchema" xmlns:xs="http://www.w3.org/2001/XMLSchema" xmlns:p="http://schemas.microsoft.com/office/2006/metadata/properties" xmlns:ns2="efb0c983-77a3-4edc-9303-e1cb655c76c7" xmlns:ns3="3ee84ff3-1fa2-4b0e-bbc1-9d3729ac2ba9" targetNamespace="http://schemas.microsoft.com/office/2006/metadata/properties" ma:root="true" ma:fieldsID="39ee7aa57ec650cb7642c8db7bb1e2fb" ns2:_="" ns3:_="">
    <xsd:import namespace="efb0c983-77a3-4edc-9303-e1cb655c76c7"/>
    <xsd:import namespace="3ee84ff3-1fa2-4b0e-bbc1-9d3729ac2ba9"/>
    <xsd:element name="properties">
      <xsd:complexType>
        <xsd:sequence>
          <xsd:element name="documentManagement">
            <xsd:complexType>
              <xsd:all>
                <xsd:element ref="ns2:_Flow_SignoffStatus" minOccurs="0"/>
                <xsd:element ref="ns2:Sign_x002d_offBy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b0c983-77a3-4edc-9303-e1cb655c76c7" elementFormDefault="qualified">
    <xsd:import namespace="http://schemas.microsoft.com/office/2006/documentManagement/types"/>
    <xsd:import namespace="http://schemas.microsoft.com/office/infopath/2007/PartnerControls"/>
    <xsd:element name="_Flow_SignoffStatus" ma:index="8" nillable="true" ma:displayName="Sign-off status" ma:internalName="Sign_x002d_off_x0020_status">
      <xsd:simpleType>
        <xsd:restriction base="dms:Text"/>
      </xsd:simpleType>
    </xsd:element>
    <xsd:element name="Sign_x002d_offBy" ma:index="9" nillable="true" ma:displayName="Sign-off By" ma:format="Dropdown" ma:list="UserInfo" ma:SharePointGroup="0" ma:internalName="Sign_x002d_off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cb18e80-c0a1-4e4c-a24b-611b5f62a9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84ff3-1fa2-4b0e-bbc1-9d3729ac2ba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edf0d92-15e2-4a18-8841-dbc4ae997dea}" ma:internalName="TaxCatchAll" ma:showField="CatchAllData" ma:web="3ee84ff3-1fa2-4b0e-bbc1-9d3729ac2b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6CA555-216C-4261-AF87-A8E955167736}">
  <ds:schemaRefs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elements/1.1/"/>
    <ds:schemaRef ds:uri="http://purl.org/dc/terms/"/>
    <ds:schemaRef ds:uri="691200bb-23ec-4320-bfcc-6974bc463eb3"/>
    <ds:schemaRef ds:uri="http://schemas.openxmlformats.org/package/2006/metadata/core-properties"/>
    <ds:schemaRef ds:uri="fffe687a-620a-42dd-b39d-872171e6e604"/>
    <ds:schemaRef ds:uri="1447494a-e48f-468a-bba7-54d8a0f3944e"/>
  </ds:schemaRefs>
</ds:datastoreItem>
</file>

<file path=customXml/itemProps2.xml><?xml version="1.0" encoding="utf-8"?>
<ds:datastoreItem xmlns:ds="http://schemas.openxmlformats.org/officeDocument/2006/customXml" ds:itemID="{EA728B58-601E-4027-AF0C-C2329912A9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87A819A-572E-472C-AE4E-88E6C13467C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10268</TotalTime>
  <Words>206</Words>
  <Application>Microsoft Macintosh PowerPoint</Application>
  <PresentationFormat>On-screen Show (16:9)</PresentationFormat>
  <Paragraphs>76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Calibri</vt:lpstr>
      <vt:lpstr>Avenir Next LT Pro</vt:lpstr>
      <vt:lpstr>Arial</vt:lpstr>
      <vt:lpstr>Poppins Light</vt:lpstr>
      <vt:lpstr>Nunito Sans</vt:lpstr>
      <vt:lpstr>Office Theme</vt:lpstr>
      <vt:lpstr>CMS Rebuild ChMC Update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 Rebuild ChMC Update</dc:title>
  <dc:creator>Joanne Williams</dc:creator>
  <cp:lastModifiedBy>Joanne Williams</cp:lastModifiedBy>
  <cp:revision>4</cp:revision>
  <dcterms:created xsi:type="dcterms:W3CDTF">2023-10-10T09:13:49Z</dcterms:created>
  <dcterms:modified xsi:type="dcterms:W3CDTF">2023-11-30T09:25:03Z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0x010100BE4A46900855F54F8B1B4A69CC14CF6B</vt:lpwstr>
  </property>
  <property fmtid="{D5CDD505-2E9C-101B-9397-08002B2CF9AE}" pid="3" name="ppcDepartment">
    <vt:lpwstr>53;#Communications|4eb75792-310c-4340-9b16-fa97df071d2d</vt:lpwstr>
  </property>
  <property fmtid="{D5CDD505-2E9C-101B-9397-08002B2CF9AE}" pid="4" name="DocumentType">
    <vt:lpwstr>70;#Template|aa851b79-e671-40ab-aebb-d6113815f54a</vt:lpwstr>
  </property>
  <property fmtid="{D5CDD505-2E9C-101B-9397-08002B2CF9AE}" pid="5" name="MediaServiceImageTags">
    <vt:lpwstr/>
  </property>
</Properties>
</file>