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4"/>
  </p:notesMasterIdLst>
  <p:handoutMasterIdLst>
    <p:handoutMasterId r:id="rId15"/>
  </p:handoutMasterIdLst>
  <p:sldIdLst>
    <p:sldId id="3690" r:id="rId5"/>
    <p:sldId id="3769" r:id="rId6"/>
    <p:sldId id="3785" r:id="rId7"/>
    <p:sldId id="3788" r:id="rId8"/>
    <p:sldId id="3779" r:id="rId9"/>
    <p:sldId id="3795" r:id="rId10"/>
    <p:sldId id="3789" r:id="rId11"/>
    <p:sldId id="3796" r:id="rId12"/>
    <p:sldId id="3784" r:id="rId13"/>
  </p:sldIdLst>
  <p:sldSz cx="9144000" cy="5143500" type="screen16x9"/>
  <p:notesSz cx="6858000" cy="9144000"/>
  <p:embeddedFontLst>
    <p:embeddedFont>
      <p:font typeface="Avenir Next LT Pro" panose="020B05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Nunito Sans"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E5AA8"/>
    <a:srgbClr val="B1D6E8"/>
    <a:srgbClr val="40D1F5"/>
    <a:srgbClr val="D75733"/>
    <a:srgbClr val="F5835D"/>
    <a:srgbClr val="84B8DA"/>
    <a:srgbClr val="FFFFFF"/>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D92B8-9391-4F7F-A3CA-72105A8A4CF0}" v="56" dt="2023-11-30T11:55:53.772"/>
    <p1510:client id="{9A9D2C50-33BE-4A05-BCE8-42D158AC3288}" v="6" dt="2023-12-08T14:57:43.658"/>
    <p1510:client id="{DF5BE5FD-1566-4A7A-AC32-745B340F95AB}" v="4" dt="2023-12-08T14:59:03.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3" autoAdjust="0"/>
    <p:restoredTop sz="94660"/>
  </p:normalViewPr>
  <p:slideViewPr>
    <p:cSldViewPr>
      <p:cViewPr varScale="1">
        <p:scale>
          <a:sx n="78" d="100"/>
          <a:sy n="78" d="100"/>
        </p:scale>
        <p:origin x="1008" y="44"/>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08/12/2023</a:t>
            </a:fld>
            <a:endParaRPr lang="en-GB"/>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08/12/2023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a:t>
            </a:fld>
            <a:endParaRPr lang="en-GB"/>
          </a:p>
        </p:txBody>
      </p:sp>
    </p:spTree>
    <p:extLst>
      <p:ext uri="{BB962C8B-B14F-4D97-AF65-F5344CB8AC3E}">
        <p14:creationId xmlns:p14="http://schemas.microsoft.com/office/powerpoint/2010/main" val="82022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a:t>
            </a:fld>
            <a:endParaRPr lang="en-GB"/>
          </a:p>
        </p:txBody>
      </p:sp>
    </p:spTree>
    <p:extLst>
      <p:ext uri="{BB962C8B-B14F-4D97-AF65-F5344CB8AC3E}">
        <p14:creationId xmlns:p14="http://schemas.microsoft.com/office/powerpoint/2010/main" val="255186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425449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137158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25468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371634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b="1">
                <a:solidFill>
                  <a:srgbClr val="B1D6E8"/>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4DD740E7-5DD5-F9E8-309A-E335A2456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217" y="495035"/>
            <a:ext cx="3130547" cy="492539"/>
          </a:xfrm>
          <a:prstGeom prst="rect">
            <a:avLst/>
          </a:prstGeom>
        </p:spPr>
      </p:pic>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latin typeface="+mj-lt"/>
              </a:defRPr>
            </a:lvl1pPr>
            <a:lvl2pPr>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3575050" y="204788"/>
            <a:ext cx="5111750" cy="4389835"/>
          </a:xfrm>
        </p:spPr>
        <p:txBody>
          <a:bodyPr/>
          <a:lstStyle>
            <a:lvl1pPr>
              <a:defRPr sz="3200">
                <a:solidFill>
                  <a:srgbClr val="000000"/>
                </a:solidFill>
                <a:latin typeface="+mj-lt"/>
              </a:defRPr>
            </a:lvl1pPr>
            <a:lvl2pPr>
              <a:defRPr sz="2800">
                <a:solidFill>
                  <a:srgbClr val="000000"/>
                </a:solidFill>
                <a:latin typeface="+mj-lt"/>
              </a:defRPr>
            </a:lvl2pPr>
            <a:lvl3pPr>
              <a:defRPr sz="2400">
                <a:solidFill>
                  <a:srgbClr val="000000"/>
                </a:solidFill>
                <a:latin typeface="+mj-lt"/>
              </a:defRPr>
            </a:lvl3pPr>
            <a:lvl4pPr>
              <a:defRPr sz="2000">
                <a:solidFill>
                  <a:srgbClr val="000000"/>
                </a:solidFill>
                <a:latin typeface="+mj-lt"/>
              </a:defRPr>
            </a:lvl4pPr>
            <a:lvl5pPr>
              <a:defRPr sz="2000">
                <a:solidFill>
                  <a:srgbClr val="000000"/>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00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hyperlink" Target="https://recportal.co.uk/group/guest/-/ees/ges-additional-service-request-for-housing-associations-to-be-added-to-the-data-access-matrix?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67%252525252525252526q%25252525252525253Dr0089%2525252525252526q%252525252525253Dr0094%25252525252526q%2525252525253DR0067%252525252526q%25252525253Dr0100%2525252526q%252525253DPSR%25252526q%2525253DR0056%252526q%25253Dr0080%2526q%253Dr0087%26q%3Dr0056" TargetMode="External"/><Relationship Id="rId7" Type="http://schemas.openxmlformats.org/officeDocument/2006/relationships/package" Target="../embeddings/Microsoft_Word_Document.docx"/><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xoserve.com/change/change-proposals/xrn-5567-implementation-of-resend-functionality-for-messages-from-css-to-grda-rec-cp-r0067/" TargetMode="External"/><Relationship Id="rId5" Type="http://schemas.openxmlformats.org/officeDocument/2006/relationships/hyperlink" Target="https://recportal.co.uk/group/guest/-/introduction-of-css-refresh-functionality" TargetMode="External"/><Relationship Id="rId4" Type="http://schemas.openxmlformats.org/officeDocument/2006/relationships/hyperlink" Target="https://recportal.co.uk/group/guest/-/addition-of-key-information-to-all-service-now-ticke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cportal.co.uk/group/guest/-/provision-of-enduring-test-environment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q%2525252525252525252525252525253Dr0088%252525252525252525252525252526q%25252525252525252525252525253Dr0048%2525252525252525252525252526q%252525252525252525252525253Dr0070%25252525252525252525252526q%2525252525252525252525253Dr0092%252525252525252525252526q%25252525252525252525253Dr0071%2525252525252525252526q%252525252525252525253Dr0110%25252525252525252526q%2525252525252525253Dr0092%252525252525252526q%25252525252525253Dr0071%2525252525252526q%252525252525253Dr0049%25252525252526q%2525252525253Dr0051%252525252526q%25252525253Dr0056%2525252526q%252525253Dr0068%25252526q%2525253Dr0069%252526q%25253Dr0071%2526q%253Dr0075%26q%3Dr0080" TargetMode="External"/><Relationship Id="rId4" Type="http://schemas.openxmlformats.org/officeDocument/2006/relationships/hyperlink" Target="https://recportal.co.uk/group/guest/-/dcc-access-to-ees-and-ges?p_l_back_url=%2Fsearch%3Fq%3DR007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cportal.co.uk/group/guest/-/map-gas-portfolio-dashboard?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q%252525252525252525253Dr0067%25252525252525252526q%2525252525252525253Dr0089%252525252525252526q%25252525252525253Dr0094%2525252525252526q%252525252525253DR0067%25252525252526q%2525252525253Dr0100%252525252526q%25252525253DPSR%2525252526q%252525253DR0056%25252526q%2525253Dr0080%252526q%25253Dr0087%2526q%253Dr0056%26q%3Dr0087"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recportal.co.uk/documents/20121/0/R0092+-+Initial+Assessment+Report+%28Approved%29+1.0.pdf/7493c397-c0b0-db08-b0e5-29ccb2b65127?t=1686062095153" TargetMode="External"/><Relationship Id="rId4" Type="http://schemas.openxmlformats.org/officeDocument/2006/relationships/hyperlink" Target="https://recportal.co.uk/group/guest/-/removal-of-pre-covid-aq-value-from-data-access-matrix?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q%25252525252525252525253Dr0067%2525252525252525252526q%252525252525252525253Dr0089%25252525252525252526q%2525252525252525253Dr0094%252525252525252526q%25252525252525253DR0067%2525252525252526q%252525252525253Dr0100%25252525252526q%2525252525253DPSR%252525252526q%25252525253DR0056%2525252526q%252525253Dr0080%25252526q%2525253Dr0087%252526q%25253Dr0056%2526q%253Dr0087%26q%3DR008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cportal.co.uk/group/guest/-/clarify-obligations-on-meter-exchanges-that-occur-close-to-cos-gas-only?p_l_back_url=%2Fsearch%3Fq%3Dr0094"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recportal.co.uk/group/guest/-/review-of-onage-sla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q%252525252525252525252525253Dr0067%25252525252525252525252526q%2525252525252525252525253Dr0089%252525252525252525252526q%25252525252525252525253Dr0094%2525252525252525252526q%252525252525252525253DR0067%25252525252525252526q%2525252525252525253Dr0100%252525252525252526q%25252525252525253DPSR%2525252525252526q%252525252525253DR0056%25252525252526q%2525252525253Dr0080%252525252526q%25252525253Dr0087%2525252526q%252525253Dr0056%25252526q%2525253Dr0087%252526q%25253DR0089%2526q%253Dr0087%26q%3Dr0105" TargetMode="External"/><Relationship Id="rId4" Type="http://schemas.openxmlformats.org/officeDocument/2006/relationships/hyperlink" Target="https://recportal.co.uk/group/guest/-/css-message-regeneration-functionality?p_l_back_url=%2Fsearch%3Fp_l_back_url%3D%252Fsearch%253Fp_p_lifecycle%253D0%2526p_p_mode%253Dview%2526_com_liferay_asset_publisher_web_portlet_AssetPublisherPortlet_INSTANCE_ShT27DMdA5jY_delta%253D10%2526p_r_p_resetCur%253Dfalse%2526_com_liferay_asset_publisher_web_portlet_AssetPublisherPortlet_INSTANCE_ShT27DMdA5jY_cur%253D3%2526q%253Dr0095%26q%3Dr009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cportal.co.uk/group/guest/-/review-of-schedule-12-and-processes-to-manage-access-to-data"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package" Target="../embeddings/Microsoft_Word_Document1.docx"/><Relationship Id="rId4" Type="http://schemas.openxmlformats.org/officeDocument/2006/relationships/hyperlink" Target="https://recportal.co.uk/group/guest/-/search-ges-api-using-meter-serial-number?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q%2525252525252525252525252525253Dr0067%252525252525252525252525252526q%25252525252525252525252525253Dr0089%2525252525252525252525252526q%252525252525252525252525253Dr0094%25252525252525252525252526q%2525252525252525252525253DR0067%252525252525252525252526q%25252525252525252525253Dr0100%2525252525252525252526q%252525252525252525253DPSR%25252525252525252526q%2525252525252525253DR0056%252525252525252526q%25252525252525253Dr0080%2525252525252526q%252525252525253Dr0087%25252525252526q%2525252525253Dr0056%252525252526q%25252525253Dr0087%2525252526q%252525253DR0089%25252526q%2525253Dr0087%252526q%25253Dr0105%2526q%253Dr0116%26q%3Dr012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xoserve.com/change/customer-change-register/xrn-5546-resolution-of-address-interactions-between-dcc-and-cdsp/"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xoserve.com/xoserve-search?term=56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sz="3200" dirty="0">
                <a:latin typeface="Calibri" panose="020F0502020204030204" pitchFamily="34" charset="0"/>
                <a:cs typeface="Calibri" panose="020F0502020204030204" pitchFamily="34" charset="0"/>
              </a:rPr>
              <a:t>REC</a:t>
            </a:r>
            <a:r>
              <a:rPr lang="en-GB" dirty="0">
                <a:latin typeface="Calibri" panose="020F0502020204030204" pitchFamily="34" charset="0"/>
                <a:cs typeface="Calibri" panose="020F0502020204030204" pitchFamily="34" charset="0"/>
              </a:rPr>
              <a:t> </a:t>
            </a:r>
            <a:r>
              <a:rPr lang="en-GB" sz="3200" dirty="0">
                <a:latin typeface="Calibri" panose="020F0502020204030204" pitchFamily="34" charset="0"/>
                <a:cs typeface="Calibri" panose="020F0502020204030204" pitchFamily="34" charset="0"/>
              </a:rPr>
              <a:t>Change</a:t>
            </a:r>
            <a:endParaRPr lang="en-GB"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3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915566"/>
            <a:ext cx="8229600" cy="3080105"/>
          </a:xfrm>
        </p:spPr>
        <p:txBody>
          <a:bodyPr vert="horz" lIns="91440" tIns="45720" rIns="91440" bIns="45720" rtlCol="0" anchor="t">
            <a:normAutofit/>
          </a:bodyPr>
          <a:lstStyle/>
          <a:p>
            <a:pPr marL="0" indent="0">
              <a:buNone/>
            </a:pPr>
            <a:r>
              <a:rPr lang="en-GB" sz="1600" b="1" dirty="0">
                <a:cs typeface="Arial"/>
              </a:rPr>
              <a:t>The following 7 slides have been included in this months </a:t>
            </a:r>
            <a:r>
              <a:rPr lang="en-GB" sz="1600" b="1" dirty="0" err="1">
                <a:cs typeface="Arial"/>
              </a:rPr>
              <a:t>CoMC</a:t>
            </a:r>
            <a:r>
              <a:rPr lang="en-GB" sz="1600" b="1" dirty="0">
                <a:cs typeface="Arial"/>
              </a:rPr>
              <a:t> pack to give you an overview of the ongoing REC Changes, we have broken these down into the following sections:</a:t>
            </a:r>
          </a:p>
          <a:p>
            <a:pPr marL="0" indent="0">
              <a:buNone/>
            </a:pPr>
            <a:endParaRPr lang="en-GB" sz="1600" b="1" dirty="0"/>
          </a:p>
          <a:p>
            <a:r>
              <a:rPr lang="en-GB" sz="1600" dirty="0"/>
              <a:t>In progress – we are currently progressing through the Change journey</a:t>
            </a:r>
          </a:p>
          <a:p>
            <a:r>
              <a:rPr lang="en-GB" sz="1600" dirty="0"/>
              <a:t>Under Prioritisation Review by REC Code Managers – due to CM workload/prioritisation</a:t>
            </a:r>
          </a:p>
          <a:p>
            <a:r>
              <a:rPr lang="en-GB" sz="1600" dirty="0"/>
              <a:t>Expected incoming Impact Assessments</a:t>
            </a:r>
          </a:p>
          <a:p>
            <a:pPr marL="0" indent="0">
              <a:buNone/>
            </a:pPr>
            <a:endParaRPr lang="en-GB" sz="1600" dirty="0"/>
          </a:p>
          <a:p>
            <a:pPr marL="0" indent="0">
              <a:buNone/>
            </a:pPr>
            <a:r>
              <a:rPr lang="en-GB" sz="1600" dirty="0"/>
              <a:t>Further information on the Changes can be found on the </a:t>
            </a:r>
            <a:r>
              <a:rPr lang="en-GB" sz="1600" dirty="0">
                <a:hlinkClick r:id="rId3"/>
              </a:rPr>
              <a:t>REC Portal</a:t>
            </a:r>
            <a:endParaRPr lang="en-GB" sz="1600" dirty="0"/>
          </a:p>
        </p:txBody>
      </p:sp>
    </p:spTree>
    <p:extLst>
      <p:ext uri="{BB962C8B-B14F-4D97-AF65-F5344CB8AC3E}">
        <p14:creationId xmlns:p14="http://schemas.microsoft.com/office/powerpoint/2010/main" val="293162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27707"/>
            <a:ext cx="8515847" cy="320060"/>
          </a:xfrm>
        </p:spPr>
        <p:txBody>
          <a:bodyPr>
            <a:noAutofit/>
          </a:bodyPr>
          <a:lstStyle/>
          <a:p>
            <a:r>
              <a:rPr lang="en-GB" sz="2000" dirty="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2508664648"/>
              </p:ext>
            </p:extLst>
          </p:nvPr>
        </p:nvGraphicFramePr>
        <p:xfrm>
          <a:off x="101924" y="432303"/>
          <a:ext cx="8940149" cy="4118454"/>
        </p:xfrm>
        <a:graphic>
          <a:graphicData uri="http://schemas.openxmlformats.org/drawingml/2006/table">
            <a:tbl>
              <a:tblPr firstRow="1" bandRow="1">
                <a:tableStyleId>{5C22544A-7EE6-4342-B048-85BDC9FD1C3A}</a:tableStyleId>
              </a:tblPr>
              <a:tblGrid>
                <a:gridCol w="717687">
                  <a:extLst>
                    <a:ext uri="{9D8B030D-6E8A-4147-A177-3AD203B41FA5}">
                      <a16:colId xmlns:a16="http://schemas.microsoft.com/office/drawing/2014/main" val="4027058344"/>
                    </a:ext>
                  </a:extLst>
                </a:gridCol>
                <a:gridCol w="1099244">
                  <a:extLst>
                    <a:ext uri="{9D8B030D-6E8A-4147-A177-3AD203B41FA5}">
                      <a16:colId xmlns:a16="http://schemas.microsoft.com/office/drawing/2014/main" val="3770982699"/>
                    </a:ext>
                  </a:extLst>
                </a:gridCol>
                <a:gridCol w="777829">
                  <a:extLst>
                    <a:ext uri="{9D8B030D-6E8A-4147-A177-3AD203B41FA5}">
                      <a16:colId xmlns:a16="http://schemas.microsoft.com/office/drawing/2014/main" val="3779861357"/>
                    </a:ext>
                  </a:extLst>
                </a:gridCol>
                <a:gridCol w="937216">
                  <a:extLst>
                    <a:ext uri="{9D8B030D-6E8A-4147-A177-3AD203B41FA5}">
                      <a16:colId xmlns:a16="http://schemas.microsoft.com/office/drawing/2014/main" val="2574131077"/>
                    </a:ext>
                  </a:extLst>
                </a:gridCol>
                <a:gridCol w="721613">
                  <a:extLst>
                    <a:ext uri="{9D8B030D-6E8A-4147-A177-3AD203B41FA5}">
                      <a16:colId xmlns:a16="http://schemas.microsoft.com/office/drawing/2014/main" val="2694436197"/>
                    </a:ext>
                  </a:extLst>
                </a:gridCol>
                <a:gridCol w="1010258">
                  <a:extLst>
                    <a:ext uri="{9D8B030D-6E8A-4147-A177-3AD203B41FA5}">
                      <a16:colId xmlns:a16="http://schemas.microsoft.com/office/drawing/2014/main" val="1066845839"/>
                    </a:ext>
                  </a:extLst>
                </a:gridCol>
                <a:gridCol w="1010258">
                  <a:extLst>
                    <a:ext uri="{9D8B030D-6E8A-4147-A177-3AD203B41FA5}">
                      <a16:colId xmlns:a16="http://schemas.microsoft.com/office/drawing/2014/main" val="1454540478"/>
                    </a:ext>
                  </a:extLst>
                </a:gridCol>
                <a:gridCol w="865936">
                  <a:extLst>
                    <a:ext uri="{9D8B030D-6E8A-4147-A177-3AD203B41FA5}">
                      <a16:colId xmlns:a16="http://schemas.microsoft.com/office/drawing/2014/main" val="3975561179"/>
                    </a:ext>
                  </a:extLst>
                </a:gridCol>
                <a:gridCol w="846247">
                  <a:extLst>
                    <a:ext uri="{9D8B030D-6E8A-4147-A177-3AD203B41FA5}">
                      <a16:colId xmlns:a16="http://schemas.microsoft.com/office/drawing/2014/main" val="2949849523"/>
                    </a:ext>
                  </a:extLst>
                </a:gridCol>
                <a:gridCol w="953861">
                  <a:extLst>
                    <a:ext uri="{9D8B030D-6E8A-4147-A177-3AD203B41FA5}">
                      <a16:colId xmlns:a16="http://schemas.microsoft.com/office/drawing/2014/main" val="195784657"/>
                    </a:ext>
                  </a:extLst>
                </a:gridCol>
              </a:tblGrid>
              <a:tr h="368372">
                <a:tc>
                  <a:txBody>
                    <a:bodyPr/>
                    <a:lstStyle/>
                    <a:p>
                      <a:pPr algn="ctr"/>
                      <a:r>
                        <a:rPr lang="en-GB" sz="1000" dirty="0">
                          <a:latin typeface="+mn-lt"/>
                        </a:rPr>
                        <a:t>Title </a:t>
                      </a:r>
                    </a:p>
                  </a:txBody>
                  <a:tcPr>
                    <a:solidFill>
                      <a:srgbClr val="3E5AA8"/>
                    </a:solidFill>
                  </a:tcPr>
                </a:tc>
                <a:tc>
                  <a:txBody>
                    <a:bodyPr/>
                    <a:lstStyle/>
                    <a:p>
                      <a:pPr algn="ctr"/>
                      <a:r>
                        <a:rPr lang="en-GB" sz="1000">
                          <a:latin typeface="+mn-lt"/>
                        </a:rPr>
                        <a:t>Description</a:t>
                      </a:r>
                      <a:endParaRPr lang="en-GB" sz="1000" dirty="0">
                        <a:latin typeface="+mn-lt"/>
                      </a:endParaRPr>
                    </a:p>
                  </a:txBody>
                  <a:tcPr>
                    <a:solidFill>
                      <a:srgbClr val="3E5AA8"/>
                    </a:solidFill>
                  </a:tcPr>
                </a:tc>
                <a:tc>
                  <a:txBody>
                    <a:bodyPr/>
                    <a:lstStyle/>
                    <a:p>
                      <a:pPr algn="ctr"/>
                      <a:r>
                        <a:rPr lang="en-GB" sz="1000" dirty="0">
                          <a:latin typeface="+mn-lt"/>
                        </a:rPr>
                        <a:t>XRN / </a:t>
                      </a:r>
                      <a:r>
                        <a:rPr lang="en-GB" sz="1000" dirty="0">
                          <a:solidFill>
                            <a:schemeClr val="bg1"/>
                          </a:solidFill>
                          <a:latin typeface="+mn-lt"/>
                        </a:rPr>
                        <a:t>UNC Mod</a:t>
                      </a:r>
                    </a:p>
                  </a:txBody>
                  <a:tcPr>
                    <a:solidFill>
                      <a:srgbClr val="3E5AA8"/>
                    </a:solidFill>
                  </a:tcPr>
                </a:tc>
                <a:tc>
                  <a:txBody>
                    <a:bodyPr/>
                    <a:lstStyle/>
                    <a:p>
                      <a:pPr algn="ctr"/>
                      <a:r>
                        <a:rPr lang="en-GB" sz="1000" dirty="0">
                          <a:latin typeface="+mn-lt"/>
                        </a:rPr>
                        <a:t>Proposer</a:t>
                      </a:r>
                    </a:p>
                  </a:txBody>
                  <a:tcPr>
                    <a:solidFill>
                      <a:srgbClr val="3E5AA8"/>
                    </a:solidFill>
                  </a:tcPr>
                </a:tc>
                <a:tc>
                  <a:txBody>
                    <a:bodyPr/>
                    <a:lstStyle/>
                    <a:p>
                      <a:pPr algn="ctr"/>
                      <a:r>
                        <a:rPr lang="en-GB" sz="1000">
                          <a:latin typeface="+mn-lt"/>
                        </a:rPr>
                        <a:t>Impact/</a:t>
                      </a:r>
                    </a:p>
                    <a:p>
                      <a:pPr algn="ctr"/>
                      <a:r>
                        <a:rPr lang="en-GB" sz="1000">
                          <a:latin typeface="+mn-lt"/>
                        </a:rPr>
                        <a:t>Funding</a:t>
                      </a:r>
                      <a:endParaRPr lang="en-GB" sz="1000" dirty="0">
                        <a:latin typeface="+mn-lt"/>
                      </a:endParaRPr>
                    </a:p>
                  </a:txBody>
                  <a:tcPr>
                    <a:solidFill>
                      <a:srgbClr val="3E5AA8"/>
                    </a:solidFill>
                  </a:tcPr>
                </a:tc>
                <a:tc>
                  <a:txBody>
                    <a:bodyPr/>
                    <a:lstStyle/>
                    <a:p>
                      <a:pPr algn="ctr"/>
                      <a:r>
                        <a:rPr lang="en-GB" sz="1000">
                          <a:latin typeface="+mn-lt"/>
                        </a:rPr>
                        <a:t>Status</a:t>
                      </a:r>
                      <a:endParaRPr lang="en-GB" sz="1000" dirty="0">
                        <a:latin typeface="+mn-lt"/>
                      </a:endParaRPr>
                    </a:p>
                  </a:txBody>
                  <a:tcPr>
                    <a:solidFill>
                      <a:srgbClr val="3E5AA8"/>
                    </a:solidFill>
                  </a:tcPr>
                </a:tc>
                <a:tc>
                  <a:txBody>
                    <a:bodyPr/>
                    <a:lstStyle/>
                    <a:p>
                      <a:pPr marL="0" algn="ctr" defTabSz="914400" rtl="0" eaLnBrk="1" latinLnBrk="0" hangingPunct="1"/>
                      <a:r>
                        <a:rPr lang="en-GB" sz="1000" b="1" kern="1200">
                          <a:solidFill>
                            <a:schemeClr val="lt1"/>
                          </a:solidFill>
                          <a:latin typeface="+mn-lt"/>
                          <a:ea typeface="+mn-ea"/>
                          <a:cs typeface="+mn-cs"/>
                        </a:rPr>
                        <a:t>Next Action date</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a:t>
                      </a:r>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765080">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R0056</a:t>
                      </a:r>
                      <a:endParaRPr lang="en-GB" sz="1000" kern="1200" dirty="0">
                        <a:solidFill>
                          <a:srgbClr val="3E5AA8"/>
                        </a:solidFill>
                        <a:latin typeface="+mn-lt"/>
                        <a:ea typeface="+mn-ea"/>
                        <a:cs typeface="+mn-cs"/>
                      </a:endParaRPr>
                    </a:p>
                  </a:txBody>
                  <a:tcPr>
                    <a:solidFill>
                      <a:schemeClr val="accent4">
                        <a:lumMod val="20000"/>
                        <a:lumOff val="80000"/>
                      </a:schemeClr>
                    </a:solidFill>
                  </a:tcPr>
                </a:tc>
                <a:tc>
                  <a:txBody>
                    <a:bodyPr/>
                    <a:lstStyle/>
                    <a:p>
                      <a:pPr marL="0" algn="l" defTabSz="914400" rtl="0" eaLnBrk="1" latinLnBrk="0" hangingPunct="1"/>
                      <a:r>
                        <a:rPr lang="en-US" sz="800" kern="1200" dirty="0">
                          <a:solidFill>
                            <a:srgbClr val="000000"/>
                          </a:solidFill>
                          <a:latin typeface="+mn-lt"/>
                          <a:ea typeface="+mn-ea"/>
                          <a:cs typeface="+mn-cs"/>
                        </a:rPr>
                        <a:t>EES/GES Additional Service Request for Housing Associations to be added to the Data Access Matrix</a:t>
                      </a:r>
                      <a:endParaRPr lang="en-GB" sz="800" kern="1200" dirty="0">
                        <a:solidFill>
                          <a:srgbClr val="000000"/>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tc>
                  <a:txBody>
                    <a:bodyPr/>
                    <a:lstStyle/>
                    <a:p>
                      <a:r>
                        <a:rPr lang="en-GB" sz="1000" b="0" i="0" kern="1200" dirty="0">
                          <a:solidFill>
                            <a:srgbClr val="000000"/>
                          </a:solidFill>
                          <a:effectLst/>
                          <a:latin typeface="+mn-lt"/>
                          <a:ea typeface="+mn-ea"/>
                          <a:cs typeface="+mn-cs"/>
                        </a:rPr>
                        <a:t>Correla</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GES</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Solution Development</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08/01/24 – IIA expected</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Low</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extLst>
                  <a:ext uri="{0D108BD9-81ED-4DB2-BD59-A6C34878D82A}">
                    <a16:rowId xmlns:a16="http://schemas.microsoft.com/office/drawing/2014/main" val="474887797"/>
                  </a:ext>
                </a:extLst>
              </a:tr>
              <a:tr h="368372">
                <a:tc gridSpan="10">
                  <a:txBody>
                    <a:bodyPr/>
                    <a:lstStyle/>
                    <a:p>
                      <a:r>
                        <a:rPr lang="en-GB" sz="1000" kern="1200" dirty="0">
                          <a:solidFill>
                            <a:srgbClr val="000000"/>
                          </a:solidFill>
                          <a:latin typeface="+mn-lt"/>
                          <a:ea typeface="+mn-ea"/>
                          <a:cs typeface="+mn-cs"/>
                        </a:rPr>
                        <a:t>This Change was raised to allow Housing associations access to data in both GES and EES by adding them to the Data Access Matrix. As the GES provider, we need to monitor this Change and give input when needed to ensure that the correct data items are being provided to the appropriate parties.</a:t>
                      </a:r>
                    </a:p>
                  </a:txBody>
                  <a:tcPr>
                    <a:solidFill>
                      <a:schemeClr val="accent4">
                        <a:lumMod val="20000"/>
                        <a:lumOff val="80000"/>
                      </a:schemeClr>
                    </a:solidFill>
                  </a:tcPr>
                </a:tc>
                <a:tc hMerge="1">
                  <a:txBody>
                    <a:bodyPr/>
                    <a:lstStyle/>
                    <a:p>
                      <a:pPr marL="0" algn="l" defTabSz="914400" rtl="0" eaLnBrk="1" latinLnBrk="0" hangingPunct="1"/>
                      <a:endParaRPr lang="en-GB" sz="1000" kern="1200" dirty="0">
                        <a:solidFill>
                          <a:srgbClr val="000000"/>
                        </a:solidFill>
                        <a:latin typeface="+mn-lt"/>
                        <a:ea typeface="+mn-ea"/>
                        <a:cs typeface="+mn-cs"/>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tx2">
                        <a:lumMod val="20000"/>
                        <a:lumOff val="80000"/>
                      </a:schemeClr>
                    </a:solidFill>
                  </a:tcPr>
                </a:tc>
                <a:tc hMerge="1">
                  <a:txBody>
                    <a:bodyPr/>
                    <a:lstStyle/>
                    <a:p>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hMerge="1">
                  <a:txBody>
                    <a:bodyPr/>
                    <a:lstStyle/>
                    <a:p>
                      <a:endParaRPr lang="en-GB" sz="1000" b="0" kern="1200" dirty="0">
                        <a:solidFill>
                          <a:srgbClr val="000000"/>
                        </a:solidFill>
                        <a:latin typeface="+mn-lt"/>
                        <a:ea typeface="+mn-ea"/>
                        <a:cs typeface="+mn-cs"/>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rgbClr val="000000"/>
                        </a:solidFill>
                        <a:latin typeface="+mn-lt"/>
                        <a:ea typeface="+mn-ea"/>
                        <a:cs typeface="+mn-cs"/>
                      </a:endParaRPr>
                    </a:p>
                  </a:txBody>
                  <a:tcPr>
                    <a:solidFill>
                      <a:schemeClr val="tx2">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tx2">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tx2">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174658182"/>
                  </a:ext>
                </a:extLst>
              </a:tr>
              <a:tr h="651734">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R0063</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Addition of key information to all Service Now tickets</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US" sz="1000" b="0" i="0" kern="1200" dirty="0">
                          <a:solidFill>
                            <a:srgbClr val="000000"/>
                          </a:solidFill>
                          <a:effectLst/>
                          <a:latin typeface="+mn-lt"/>
                          <a:ea typeface="+mn-ea"/>
                          <a:cs typeface="+mn-cs"/>
                        </a:rPr>
                        <a:t>St Clements Ltd (on behalf of DNOs)</a:t>
                      </a:r>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Approved – Awaiting Delivery</a:t>
                      </a:r>
                    </a:p>
                  </a:txBody>
                  <a:tcPr>
                    <a:solidFill>
                      <a:schemeClr val="tx2">
                        <a:lumMod val="20000"/>
                        <a:lumOff val="80000"/>
                      </a:schemeClr>
                    </a:solidFill>
                  </a:tcPr>
                </a:tc>
                <a:tc>
                  <a:txBody>
                    <a:bodyPr/>
                    <a:lstStyle/>
                    <a:p>
                      <a:r>
                        <a:rPr lang="en-GB" sz="900" kern="1200" dirty="0">
                          <a:solidFill>
                            <a:srgbClr val="000000"/>
                          </a:solidFill>
                          <a:latin typeface="+mn-lt"/>
                          <a:ea typeface="+mn-ea"/>
                          <a:cs typeface="+mn-cs"/>
                        </a:rPr>
                        <a:t>12/04/24 - Implementation</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12/04/23</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3870375072"/>
                  </a:ext>
                </a:extLst>
              </a:tr>
              <a:tr h="368372">
                <a:tc gridSpan="10">
                  <a:txBody>
                    <a:bodyPr/>
                    <a:lstStyle/>
                    <a:p>
                      <a:r>
                        <a:rPr lang="en-GB" sz="1000" kern="1200" dirty="0">
                          <a:solidFill>
                            <a:srgbClr val="000000"/>
                          </a:solidFill>
                          <a:latin typeface="+mn-lt"/>
                          <a:ea typeface="+mn-ea"/>
                          <a:cs typeface="+mn-cs"/>
                        </a:rPr>
                        <a:t>This Change was raised to improve the information that’s included on DCC’s Service Now Tickets which have been asynchronously rejected. We interact with DCC via </a:t>
                      </a:r>
                      <a:r>
                        <a:rPr lang="en-GB" sz="1000" kern="1200" dirty="0" err="1">
                          <a:solidFill>
                            <a:srgbClr val="000000"/>
                          </a:solidFill>
                          <a:latin typeface="+mn-lt"/>
                          <a:ea typeface="+mn-ea"/>
                          <a:cs typeface="+mn-cs"/>
                        </a:rPr>
                        <a:t>SNow</a:t>
                      </a:r>
                      <a:r>
                        <a:rPr lang="en-GB" sz="1000" kern="1200" dirty="0">
                          <a:solidFill>
                            <a:srgbClr val="000000"/>
                          </a:solidFill>
                          <a:latin typeface="+mn-lt"/>
                          <a:ea typeface="+mn-ea"/>
                          <a:cs typeface="+mn-cs"/>
                        </a:rPr>
                        <a:t> so we need to monitor and input into development.</a:t>
                      </a:r>
                    </a:p>
                  </a:txBody>
                  <a:tcPr>
                    <a:solidFill>
                      <a:schemeClr val="tx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50" b="0" i="0" kern="1200">
                        <a:solidFill>
                          <a:srgbClr val="272833"/>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45971290"/>
                  </a:ext>
                </a:extLst>
              </a:tr>
              <a:tr h="793416">
                <a:tc>
                  <a:txBody>
                    <a:bodyPr/>
                    <a:lstStyle/>
                    <a:p>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R0067</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1000" kern="1200" dirty="0">
                          <a:solidFill>
                            <a:srgbClr val="3E5AA8"/>
                          </a:solidFill>
                          <a:latin typeface="+mn-lt"/>
                          <a:ea typeface="+mn-ea"/>
                          <a:cs typeface="+mn-cs"/>
                          <a:hlinkClick r:id="rId6">
                            <a:extLst>
                              <a:ext uri="{A12FA001-AC4F-418D-AE19-62706E023703}">
                                <ahyp:hlinkClr xmlns:ahyp="http://schemas.microsoft.com/office/drawing/2018/hyperlinkcolor" val="tx"/>
                              </a:ext>
                            </a:extLst>
                          </a:hlinkClick>
                        </a:rPr>
                        <a:t>XRN 5567</a:t>
                      </a:r>
                      <a:r>
                        <a:rPr lang="en-GB" sz="1000" kern="1200" dirty="0">
                          <a:solidFill>
                            <a:srgbClr val="3E5AA8"/>
                          </a:solidFill>
                          <a:latin typeface="+mn-lt"/>
                          <a:ea typeface="+mn-ea"/>
                          <a:cs typeface="+mn-cs"/>
                        </a:rPr>
                        <a:t> </a:t>
                      </a:r>
                      <a:r>
                        <a:rPr lang="en-GB" sz="1000" kern="1200" dirty="0">
                          <a:solidFill>
                            <a:schemeClr val="dk1"/>
                          </a:solidFill>
                          <a:latin typeface="+mn-lt"/>
                          <a:ea typeface="+mn-ea"/>
                          <a:cs typeface="+mn-cs"/>
                        </a:rPr>
                        <a:t>/</a:t>
                      </a:r>
                    </a:p>
                    <a:p>
                      <a:endParaRPr lang="en-GB" sz="1000" kern="1200" dirty="0">
                        <a:solidFill>
                          <a:schemeClr val="dk1"/>
                        </a:solidFill>
                        <a:latin typeface="+mn-lt"/>
                        <a:ea typeface="+mn-ea"/>
                        <a:cs typeface="+mn-cs"/>
                      </a:endParaRPr>
                    </a:p>
                    <a:p>
                      <a:r>
                        <a:rPr lang="en-GB" sz="1000" kern="1200" dirty="0">
                          <a:solidFill>
                            <a:srgbClr val="000000"/>
                          </a:solidFill>
                          <a:latin typeface="+mn-lt"/>
                          <a:ea typeface="+mn-ea"/>
                          <a:cs typeface="+mn-cs"/>
                        </a:rPr>
                        <a:t>UNC Mod 836</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Capgemini (RTS)</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Approved – Awaiting Delivery</a:t>
                      </a: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04/12/23 – DCC Go/No Go Decision</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09/12/23</a:t>
                      </a:r>
                    </a:p>
                  </a:txBody>
                  <a:tcPr>
                    <a:solidFill>
                      <a:schemeClr val="accent3">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endParaRPr lang="en-GB"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222415573"/>
                  </a:ext>
                </a:extLst>
              </a:tr>
              <a:tr h="552294">
                <a:tc gridSpan="10">
                  <a:txBody>
                    <a:bodyPr/>
                    <a:lstStyle/>
                    <a:p>
                      <a:r>
                        <a:rPr lang="en-GB" sz="1000" kern="1200" dirty="0">
                          <a:solidFill>
                            <a:srgbClr val="000000"/>
                          </a:solidFill>
                          <a:latin typeface="+mn-lt"/>
                          <a:ea typeface="+mn-ea"/>
                          <a:cs typeface="+mn-cs"/>
                        </a:rPr>
                        <a:t>This Change will introduce a resend and refresh functionality to help with the message interactions between the CSS and Switching Data Service Providers. Currently, there are cases where messages are being received after Gate Closure or not being received at all. We are one of the impacted Service Providers which means this Change is very important to us so that we are able to complete customer switches successfully.</a:t>
                      </a:r>
                    </a:p>
                  </a:txBody>
                  <a:tcPr>
                    <a:solidFill>
                      <a:schemeClr val="accent3">
                        <a:lumMod val="20000"/>
                        <a:lumOff val="80000"/>
                      </a:schemeClr>
                    </a:solidFill>
                  </a:tcPr>
                </a:tc>
                <a:tc hMerge="1">
                  <a:txBody>
                    <a:bodyPr/>
                    <a:lstStyle/>
                    <a:p>
                      <a:endParaRPr lang="en-GB"/>
                    </a:p>
                  </a:txBody>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809324931"/>
                  </a:ext>
                </a:extLst>
              </a:tr>
            </a:tbl>
          </a:graphicData>
        </a:graphic>
      </p:graphicFrame>
      <p:sp>
        <p:nvSpPr>
          <p:cNvPr id="3" name="TextBox 2">
            <a:extLst>
              <a:ext uri="{FF2B5EF4-FFF2-40B4-BE49-F238E27FC236}">
                <a16:creationId xmlns:a16="http://schemas.microsoft.com/office/drawing/2014/main" id="{B358F2B0-C8E2-4395-BF68-2184BB17B799}"/>
              </a:ext>
            </a:extLst>
          </p:cNvPr>
          <p:cNvSpPr txBox="1"/>
          <p:nvPr/>
        </p:nvSpPr>
        <p:spPr>
          <a:xfrm>
            <a:off x="4537494" y="4522236"/>
            <a:ext cx="4633592" cy="507831"/>
          </a:xfrm>
          <a:prstGeom prst="rect">
            <a:avLst/>
          </a:prstGeom>
          <a:noFill/>
        </p:spPr>
        <p:txBody>
          <a:bodyPr wrap="square" rtlCol="0">
            <a:spAutoFit/>
          </a:bodyPr>
          <a:lstStyle/>
          <a:p>
            <a:pPr algn="r"/>
            <a:r>
              <a:rPr lang="en-GB" sz="900" dirty="0"/>
              <a:t>Please note that we have provided our view of the Change summary and impacts however we recommend that </a:t>
            </a:r>
            <a:r>
              <a:rPr lang="en-US" sz="900" dirty="0"/>
              <a:t>DSC Customers monitor the REC Portal to form their own opinion regarding the impact to their organisation</a:t>
            </a:r>
            <a:endParaRPr lang="en-GB" sz="900" dirty="0"/>
          </a:p>
        </p:txBody>
      </p:sp>
      <p:graphicFrame>
        <p:nvGraphicFramePr>
          <p:cNvPr id="5" name="Object 4">
            <a:extLst>
              <a:ext uri="{FF2B5EF4-FFF2-40B4-BE49-F238E27FC236}">
                <a16:creationId xmlns:a16="http://schemas.microsoft.com/office/drawing/2014/main" id="{5D39CEBD-374A-50E5-8C15-CFC7E1FA906B}"/>
              </a:ext>
            </a:extLst>
          </p:cNvPr>
          <p:cNvGraphicFramePr>
            <a:graphicFrameLocks noChangeAspect="1"/>
          </p:cNvGraphicFramePr>
          <p:nvPr>
            <p:extLst>
              <p:ext uri="{D42A27DB-BD31-4B8C-83A1-F6EECF244321}">
                <p14:modId xmlns:p14="http://schemas.microsoft.com/office/powerpoint/2010/main" val="3633730764"/>
              </p:ext>
            </p:extLst>
          </p:nvPr>
        </p:nvGraphicFramePr>
        <p:xfrm>
          <a:off x="8127673" y="3235578"/>
          <a:ext cx="914400" cy="806450"/>
        </p:xfrm>
        <a:graphic>
          <a:graphicData uri="http://schemas.openxmlformats.org/presentationml/2006/ole">
            <mc:AlternateContent xmlns:mc="http://schemas.openxmlformats.org/markup-compatibility/2006">
              <mc:Choice xmlns:v="urn:schemas-microsoft-com:vml" Requires="v">
                <p:oleObj name="Document" showAsIcon="1" r:id="rId7" imgW="914400" imgH="806400" progId="Word.Document.12">
                  <p:embed/>
                </p:oleObj>
              </mc:Choice>
              <mc:Fallback>
                <p:oleObj name="Document" showAsIcon="1" r:id="rId7" imgW="914400" imgH="806400" progId="Word.Document.12">
                  <p:embed/>
                  <p:pic>
                    <p:nvPicPr>
                      <p:cNvPr id="5" name="Object 4">
                        <a:extLst>
                          <a:ext uri="{FF2B5EF4-FFF2-40B4-BE49-F238E27FC236}">
                            <a16:creationId xmlns:a16="http://schemas.microsoft.com/office/drawing/2014/main" id="{5D39CEBD-374A-50E5-8C15-CFC7E1FA906B}"/>
                          </a:ext>
                        </a:extLst>
                      </p:cNvPr>
                      <p:cNvPicPr/>
                      <p:nvPr/>
                    </p:nvPicPr>
                    <p:blipFill>
                      <a:blip r:embed="rId8"/>
                      <a:stretch>
                        <a:fillRect/>
                      </a:stretch>
                    </p:blipFill>
                    <p:spPr>
                      <a:xfrm>
                        <a:off x="8127673" y="3235578"/>
                        <a:ext cx="914400" cy="806450"/>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10D61FC5-3DBD-46C9-4C1C-6F3821A04678}"/>
              </a:ext>
            </a:extLst>
          </p:cNvPr>
          <p:cNvGrpSpPr/>
          <p:nvPr/>
        </p:nvGrpSpPr>
        <p:grpSpPr>
          <a:xfrm>
            <a:off x="39709" y="4522236"/>
            <a:ext cx="4656225" cy="475676"/>
            <a:chOff x="111420" y="4357022"/>
            <a:chExt cx="4656225" cy="475676"/>
          </a:xfrm>
        </p:grpSpPr>
        <p:grpSp>
          <p:nvGrpSpPr>
            <p:cNvPr id="21" name="Group 20">
              <a:extLst>
                <a:ext uri="{FF2B5EF4-FFF2-40B4-BE49-F238E27FC236}">
                  <a16:creationId xmlns:a16="http://schemas.microsoft.com/office/drawing/2014/main" id="{93536F57-4EEF-75F2-F2DE-FB4830B3ACA1}"/>
                </a:ext>
              </a:extLst>
            </p:cNvPr>
            <p:cNvGrpSpPr/>
            <p:nvPr/>
          </p:nvGrpSpPr>
          <p:grpSpPr>
            <a:xfrm>
              <a:off x="111420" y="4357022"/>
              <a:ext cx="3313933" cy="475676"/>
              <a:chOff x="188250" y="4480964"/>
              <a:chExt cx="3313933" cy="475676"/>
            </a:xfrm>
          </p:grpSpPr>
          <p:grpSp>
            <p:nvGrpSpPr>
              <p:cNvPr id="35" name="Group 34">
                <a:extLst>
                  <a:ext uri="{FF2B5EF4-FFF2-40B4-BE49-F238E27FC236}">
                    <a16:creationId xmlns:a16="http://schemas.microsoft.com/office/drawing/2014/main" id="{5D550361-AFFE-AC9D-C2A7-7C4C44EECF86}"/>
                  </a:ext>
                </a:extLst>
              </p:cNvPr>
              <p:cNvGrpSpPr/>
              <p:nvPr/>
            </p:nvGrpSpPr>
            <p:grpSpPr>
              <a:xfrm>
                <a:off x="188250" y="4480964"/>
                <a:ext cx="2377134" cy="475676"/>
                <a:chOff x="66502" y="4450261"/>
                <a:chExt cx="2377134" cy="475676"/>
              </a:xfrm>
            </p:grpSpPr>
            <p:grpSp>
              <p:nvGrpSpPr>
                <p:cNvPr id="38" name="Group 37">
                  <a:extLst>
                    <a:ext uri="{FF2B5EF4-FFF2-40B4-BE49-F238E27FC236}">
                      <a16:creationId xmlns:a16="http://schemas.microsoft.com/office/drawing/2014/main" id="{A19BB1DF-FFDD-AF5F-56B3-4DA3E654B0D3}"/>
                    </a:ext>
                  </a:extLst>
                </p:cNvPr>
                <p:cNvGrpSpPr/>
                <p:nvPr/>
              </p:nvGrpSpPr>
              <p:grpSpPr>
                <a:xfrm>
                  <a:off x="66502" y="4450261"/>
                  <a:ext cx="1577167" cy="475676"/>
                  <a:chOff x="0" y="4426024"/>
                  <a:chExt cx="1577167" cy="475676"/>
                </a:xfrm>
              </p:grpSpPr>
              <p:grpSp>
                <p:nvGrpSpPr>
                  <p:cNvPr id="41" name="Group 40">
                    <a:extLst>
                      <a:ext uri="{FF2B5EF4-FFF2-40B4-BE49-F238E27FC236}">
                        <a16:creationId xmlns:a16="http://schemas.microsoft.com/office/drawing/2014/main" id="{E5D8760A-1631-EC34-9F09-91A224EA443E}"/>
                      </a:ext>
                    </a:extLst>
                  </p:cNvPr>
                  <p:cNvGrpSpPr/>
                  <p:nvPr/>
                </p:nvGrpSpPr>
                <p:grpSpPr>
                  <a:xfrm>
                    <a:off x="0" y="4650688"/>
                    <a:ext cx="1577167" cy="251012"/>
                    <a:chOff x="233082" y="4628585"/>
                    <a:chExt cx="1577167" cy="251012"/>
                  </a:xfrm>
                </p:grpSpPr>
                <p:sp>
                  <p:nvSpPr>
                    <p:cNvPr id="43" name="Rectangle 42">
                      <a:extLst>
                        <a:ext uri="{FF2B5EF4-FFF2-40B4-BE49-F238E27FC236}">
                          <a16:creationId xmlns:a16="http://schemas.microsoft.com/office/drawing/2014/main" id="{33A67481-A84D-4467-9E6C-38B65C3357CF}"/>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F21C9E9C-5C50-87F8-C61B-1531E3C8565F}"/>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42" name="TextBox 41">
                    <a:extLst>
                      <a:ext uri="{FF2B5EF4-FFF2-40B4-BE49-F238E27FC236}">
                        <a16:creationId xmlns:a16="http://schemas.microsoft.com/office/drawing/2014/main" id="{972D8601-BF80-DB4D-833F-D042A5EC342B}"/>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39" name="Rectangle 38">
                  <a:extLst>
                    <a:ext uri="{FF2B5EF4-FFF2-40B4-BE49-F238E27FC236}">
                      <a16:creationId xmlns:a16="http://schemas.microsoft.com/office/drawing/2014/main" id="{566E7466-1C7E-C40C-CC12-B4E14A2BA0BB}"/>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F671E3F5-E93C-AF8C-7C53-DE080C48F4C6}"/>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36" name="Rectangle 35">
                <a:extLst>
                  <a:ext uri="{FF2B5EF4-FFF2-40B4-BE49-F238E27FC236}">
                    <a16:creationId xmlns:a16="http://schemas.microsoft.com/office/drawing/2014/main" id="{33B9DCA3-0AEC-8D0C-7D89-67137A7BB601}"/>
                  </a:ext>
                </a:extLst>
              </p:cNvPr>
              <p:cNvSpPr/>
              <p:nvPr/>
            </p:nvSpPr>
            <p:spPr>
              <a:xfrm>
                <a:off x="2514546" y="4687844"/>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63CE12C3-C2DA-94FF-8F70-0A85C3FBB4D2}"/>
                  </a:ext>
                </a:extLst>
              </p:cNvPr>
              <p:cNvSpPr txBox="1"/>
              <p:nvPr/>
            </p:nvSpPr>
            <p:spPr>
              <a:xfrm>
                <a:off x="2778215" y="4723412"/>
                <a:ext cx="723968" cy="215444"/>
              </a:xfrm>
              <a:prstGeom prst="rect">
                <a:avLst/>
              </a:prstGeom>
              <a:noFill/>
            </p:spPr>
            <p:txBody>
              <a:bodyPr wrap="square" rtlCol="0">
                <a:spAutoFit/>
              </a:bodyPr>
              <a:lstStyle/>
              <a:p>
                <a:r>
                  <a:rPr lang="en-GB" sz="800" dirty="0"/>
                  <a:t>Monitoring</a:t>
                </a:r>
              </a:p>
            </p:txBody>
          </p:sp>
        </p:grpSp>
        <p:sp>
          <p:nvSpPr>
            <p:cNvPr id="22" name="Rectangle 21">
              <a:extLst>
                <a:ext uri="{FF2B5EF4-FFF2-40B4-BE49-F238E27FC236}">
                  <a16:creationId xmlns:a16="http://schemas.microsoft.com/office/drawing/2014/main" id="{3EC624B1-9EDF-DDBA-2461-CC64B033E2EE}"/>
                </a:ext>
              </a:extLst>
            </p:cNvPr>
            <p:cNvSpPr/>
            <p:nvPr/>
          </p:nvSpPr>
          <p:spPr>
            <a:xfrm>
              <a:off x="3397901" y="4559653"/>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F173250-33B1-3C97-6136-648983D764A3}"/>
                </a:ext>
              </a:extLst>
            </p:cNvPr>
            <p:cNvSpPr txBox="1"/>
            <p:nvPr/>
          </p:nvSpPr>
          <p:spPr>
            <a:xfrm>
              <a:off x="3720842"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1616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14720903"/>
              </p:ext>
            </p:extLst>
          </p:nvPr>
        </p:nvGraphicFramePr>
        <p:xfrm>
          <a:off x="111420" y="200555"/>
          <a:ext cx="8925076" cy="4296474"/>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795788">
                  <a:extLst>
                    <a:ext uri="{9D8B030D-6E8A-4147-A177-3AD203B41FA5}">
                      <a16:colId xmlns:a16="http://schemas.microsoft.com/office/drawing/2014/main" val="3779861357"/>
                    </a:ext>
                  </a:extLst>
                </a:gridCol>
                <a:gridCol w="776562">
                  <a:extLst>
                    <a:ext uri="{9D8B030D-6E8A-4147-A177-3AD203B41FA5}">
                      <a16:colId xmlns:a16="http://schemas.microsoft.com/office/drawing/2014/main" val="2574131077"/>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2">
                  <a:extLst>
                    <a:ext uri="{9D8B030D-6E8A-4147-A177-3AD203B41FA5}">
                      <a16:colId xmlns:a16="http://schemas.microsoft.com/office/drawing/2014/main" val="195784657"/>
                    </a:ext>
                  </a:extLst>
                </a:gridCol>
              </a:tblGrid>
              <a:tr h="368676">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06803">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R0070</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Provision of Enduring Test Environments </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950" b="0" i="0" kern="1200" dirty="0">
                          <a:solidFill>
                            <a:srgbClr val="000000"/>
                          </a:solidFill>
                          <a:effectLst/>
                          <a:latin typeface="+mn-lt"/>
                          <a:ea typeface="+mn-ea"/>
                          <a:cs typeface="+mn-cs"/>
                        </a:rPr>
                        <a:t>Capgemini</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GRDS, GES</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Solution Development/ On Hold</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03/01/24 – IA response date</a:t>
                      </a:r>
                    </a:p>
                  </a:txBody>
                  <a:tcPr>
                    <a:solidFill>
                      <a:schemeClr val="accent3">
                        <a:lumMod val="20000"/>
                        <a:lumOff val="80000"/>
                      </a:schemeClr>
                    </a:solidFill>
                  </a:tcPr>
                </a:tc>
                <a:tc gridSpan="2">
                  <a:txBody>
                    <a:bodyPr/>
                    <a:lstStyle/>
                    <a:p>
                      <a:pPr marL="0" algn="l" defTabSz="914400" rtl="0" eaLnBrk="1" latinLnBrk="0" hangingPunct="1"/>
                      <a:r>
                        <a:rPr lang="en-GB" sz="1000" b="0" i="0" kern="1200" dirty="0">
                          <a:solidFill>
                            <a:srgbClr val="000000"/>
                          </a:solidFill>
                          <a:effectLst/>
                          <a:latin typeface="+mn-lt"/>
                          <a:ea typeface="+mn-ea"/>
                          <a:cs typeface="+mn-cs"/>
                        </a:rPr>
                        <a:t>Standalone</a:t>
                      </a:r>
                    </a:p>
                  </a:txBody>
                  <a:tcPr>
                    <a:solidFill>
                      <a:schemeClr val="accent3">
                        <a:lumMod val="20000"/>
                        <a:lumOff val="80000"/>
                      </a:schemeClr>
                    </a:solidFill>
                  </a:tcPr>
                </a:tc>
                <a:tc hMerge="1">
                  <a:txBody>
                    <a:bodyPr/>
                    <a:lstStyle/>
                    <a:p>
                      <a:pPr marL="0" algn="l" defTabSz="914400" rtl="0" eaLnBrk="1" latinLnBrk="0" hangingPunct="1"/>
                      <a:endParaRPr lang="en-GB" sz="1000" b="0" i="0" kern="1200" dirty="0">
                        <a:solidFill>
                          <a:srgbClr val="000000"/>
                        </a:solidFill>
                        <a:effectLst/>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1719705504"/>
                  </a:ext>
                </a:extLst>
              </a:tr>
              <a:tr h="545451">
                <a:tc gridSpan="10">
                  <a:txBody>
                    <a:bodyPr/>
                    <a:lstStyle/>
                    <a:p>
                      <a:pPr marL="0" algn="l" defTabSz="914400" rtl="0" eaLnBrk="1" latinLnBrk="0" hangingPunct="1"/>
                      <a:r>
                        <a:rPr lang="en-GB" sz="1000" b="0" i="0" kern="1200" dirty="0">
                          <a:solidFill>
                            <a:srgbClr val="000000"/>
                          </a:solidFill>
                          <a:effectLst/>
                          <a:latin typeface="+mn-lt"/>
                          <a:ea typeface="+mn-ea"/>
                          <a:cs typeface="+mn-cs"/>
                        </a:rPr>
                        <a:t>This Change was raised to introduce an obligation under the Retail Energy Code for the CSS </a:t>
                      </a:r>
                      <a:r>
                        <a:rPr lang="en-US" sz="1000" b="0" i="0" kern="1200" dirty="0">
                          <a:solidFill>
                            <a:srgbClr val="000000"/>
                          </a:solidFill>
                          <a:effectLst/>
                          <a:latin typeface="+mn-lt"/>
                          <a:ea typeface="+mn-ea"/>
                          <a:cs typeface="+mn-cs"/>
                        </a:rPr>
                        <a:t>or the Switching Operator (SO) to provide enduring test environments for REC parties to make the necessary system changes for REC Change Proposals (CPs) or internal system updates. We need to monitor this to ensure that the obligations on GRDS are understood, and that we contribute to the development of this Change.</a:t>
                      </a:r>
                      <a:endParaRPr lang="en-GB" sz="1000" b="0" i="0" kern="1200" dirty="0">
                        <a:solidFill>
                          <a:srgbClr val="000000"/>
                        </a:solidFill>
                        <a:effectLst/>
                        <a:latin typeface="+mn-lt"/>
                        <a:ea typeface="+mn-ea"/>
                        <a:cs typeface="+mn-cs"/>
                      </a:endParaRPr>
                    </a:p>
                  </a:txBody>
                  <a:tcPr>
                    <a:solidFill>
                      <a:schemeClr val="accent3">
                        <a:lumMod val="20000"/>
                        <a:lumOff val="80000"/>
                      </a:schemeClr>
                    </a:solidFill>
                  </a:tcPr>
                </a:tc>
                <a:tc hMerge="1">
                  <a:txBody>
                    <a:bodyPr/>
                    <a:lstStyle/>
                    <a:p>
                      <a:endParaRPr lang="en-GB"/>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a:p>
                  </a:txBody>
                  <a:tcPr>
                    <a:solidFill>
                      <a:schemeClr val="accent3">
                        <a:lumMod val="20000"/>
                        <a:lumOff val="80000"/>
                      </a:schemeClr>
                    </a:solidFill>
                  </a:tcPr>
                </a:tc>
                <a:tc hMerge="1">
                  <a:txBody>
                    <a:bodyPr/>
                    <a:lstStyle/>
                    <a:p>
                      <a:endParaRPr lang="en-GB" sz="950" kern="1200" dirty="0">
                        <a:solidFill>
                          <a:schemeClr val="dk1"/>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295239174"/>
                  </a:ext>
                </a:extLst>
              </a:tr>
              <a:tr h="794071">
                <a:tc>
                  <a:txBody>
                    <a:bodyPr/>
                    <a:lstStyle/>
                    <a:p>
                      <a:pPr marL="0" algn="l" defTabSz="914400" rtl="0" eaLnBrk="1" latinLnBrk="0" hangingPunct="1"/>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R0071</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US" sz="1000" kern="1200" dirty="0">
                          <a:solidFill>
                            <a:srgbClr val="000000"/>
                          </a:solidFill>
                          <a:latin typeface="+mn-lt"/>
                          <a:ea typeface="+mn-ea"/>
                          <a:cs typeface="+mn-cs"/>
                        </a:rPr>
                        <a:t>DCC access to EES and GES</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 </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3">
                        <a:lumMod val="20000"/>
                        <a:lumOff val="80000"/>
                      </a:schemeClr>
                    </a:solidFill>
                  </a:tcPr>
                </a:tc>
                <a:tc>
                  <a:txBody>
                    <a:bodyPr/>
                    <a:lstStyle/>
                    <a:p>
                      <a:r>
                        <a:rPr lang="en-GB" sz="950" kern="1200" dirty="0">
                          <a:solidFill>
                            <a:srgbClr val="000000"/>
                          </a:solidFill>
                          <a:latin typeface="+mn-lt"/>
                          <a:ea typeface="+mn-ea"/>
                          <a:cs typeface="+mn-cs"/>
                        </a:rPr>
                        <a:t>Awaiting Implementation</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Project initiation </a:t>
                      </a:r>
                    </a:p>
                    <a:p>
                      <a:r>
                        <a:rPr lang="en-GB" sz="1000" kern="1200" dirty="0">
                          <a:solidFill>
                            <a:srgbClr val="000000"/>
                          </a:solidFill>
                          <a:latin typeface="+mn-lt"/>
                          <a:ea typeface="+mn-ea"/>
                          <a:cs typeface="+mn-cs"/>
                        </a:rPr>
                        <a:t>05/01/24 – 1</a:t>
                      </a:r>
                      <a:r>
                        <a:rPr lang="en-GB" sz="1000" kern="1200" baseline="30000" dirty="0">
                          <a:solidFill>
                            <a:srgbClr val="000000"/>
                          </a:solidFill>
                          <a:latin typeface="+mn-lt"/>
                          <a:ea typeface="+mn-ea"/>
                          <a:cs typeface="+mn-cs"/>
                        </a:rPr>
                        <a:t>st</a:t>
                      </a:r>
                      <a:r>
                        <a:rPr lang="en-GB" sz="1000" kern="1200" dirty="0">
                          <a:solidFill>
                            <a:srgbClr val="000000"/>
                          </a:solidFill>
                          <a:latin typeface="+mn-lt"/>
                          <a:ea typeface="+mn-ea"/>
                          <a:cs typeface="+mn-cs"/>
                        </a:rPr>
                        <a:t> Project update</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23/02/23</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425344984"/>
                  </a:ext>
                </a:extLst>
              </a:tr>
              <a:tr h="65227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As the CSS Provider and Switching Operator, DCC have requested access to GES in order to help resolve Service Now tickets. This Change seeks to </a:t>
                      </a:r>
                      <a:r>
                        <a:rPr lang="en-US" sz="1000" kern="1200" dirty="0">
                          <a:solidFill>
                            <a:srgbClr val="000000"/>
                          </a:solidFill>
                          <a:latin typeface="+mn-lt"/>
                          <a:ea typeface="+mn-ea"/>
                          <a:cs typeface="+mn-cs"/>
                        </a:rPr>
                        <a:t>introduce a new Enquiry Service User Category to the Data Access Schedule and to reflect the required data item access in the Data Access Matrices. We are currently in early engagement with our Service Provider and the DCC to work through the scenarios that are impacting them to find the best resolution and required data items. </a:t>
                      </a: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249900050"/>
                  </a:ext>
                </a:extLst>
              </a:tr>
              <a:tr h="652273">
                <a:tc>
                  <a:txBody>
                    <a:bodyPr/>
                    <a:lstStyle/>
                    <a:p>
                      <a:pPr marL="0" algn="l" defTabSz="914400" rtl="0" eaLnBrk="1" latinLnBrk="0" hangingPunct="1"/>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R0080</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Improvements to ‘Failed to Deliver’ CSS Messages</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DCC</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Service Provider Impact Assessment </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 – IA currently with DCC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749851751"/>
                  </a:ext>
                </a:extLst>
              </a:tr>
              <a:tr h="510474">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Proposal has been raised to explore how and why, since CSS Go-Live, a number of messages have not been successfully delivered due to failures of CSS User's gateway. This results in CSS exhausting the 12-hour retry period. We are keen that we monitor this Change to ensure that there are no impacts to any current message related Change Requests or the way in which we send and receive messages from CSS.</a:t>
                      </a:r>
                    </a:p>
                  </a:txBody>
                  <a:tcPr>
                    <a:solidFill>
                      <a:schemeClr val="tx2">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832602525"/>
                  </a:ext>
                </a:extLst>
              </a:tr>
            </a:tbl>
          </a:graphicData>
        </a:graphic>
      </p:graphicFrame>
      <p:grpSp>
        <p:nvGrpSpPr>
          <p:cNvPr id="2" name="Group 1">
            <a:extLst>
              <a:ext uri="{FF2B5EF4-FFF2-40B4-BE49-F238E27FC236}">
                <a16:creationId xmlns:a16="http://schemas.microsoft.com/office/drawing/2014/main" id="{3F16DFF7-B22D-C166-8A95-59CD184C1358}"/>
              </a:ext>
            </a:extLst>
          </p:cNvPr>
          <p:cNvGrpSpPr/>
          <p:nvPr/>
        </p:nvGrpSpPr>
        <p:grpSpPr>
          <a:xfrm>
            <a:off x="131492" y="4497029"/>
            <a:ext cx="4820619" cy="475676"/>
            <a:chOff x="111420" y="4357022"/>
            <a:chExt cx="4820619" cy="475676"/>
          </a:xfrm>
        </p:grpSpPr>
        <p:grpSp>
          <p:nvGrpSpPr>
            <p:cNvPr id="3" name="Group 2">
              <a:extLst>
                <a:ext uri="{FF2B5EF4-FFF2-40B4-BE49-F238E27FC236}">
                  <a16:creationId xmlns:a16="http://schemas.microsoft.com/office/drawing/2014/main" id="{83431C11-8D5D-1286-5CF2-6028D0C51D99}"/>
                </a:ext>
              </a:extLst>
            </p:cNvPr>
            <p:cNvGrpSpPr/>
            <p:nvPr/>
          </p:nvGrpSpPr>
          <p:grpSpPr>
            <a:xfrm>
              <a:off x="111420" y="4357022"/>
              <a:ext cx="3450505" cy="475676"/>
              <a:chOff x="188250" y="4480964"/>
              <a:chExt cx="3450505" cy="475676"/>
            </a:xfrm>
          </p:grpSpPr>
          <p:grpSp>
            <p:nvGrpSpPr>
              <p:cNvPr id="13" name="Group 12">
                <a:extLst>
                  <a:ext uri="{FF2B5EF4-FFF2-40B4-BE49-F238E27FC236}">
                    <a16:creationId xmlns:a16="http://schemas.microsoft.com/office/drawing/2014/main" id="{5B673ADD-9F7D-7203-51D5-C7155E54062A}"/>
                  </a:ext>
                </a:extLst>
              </p:cNvPr>
              <p:cNvGrpSpPr/>
              <p:nvPr/>
            </p:nvGrpSpPr>
            <p:grpSpPr>
              <a:xfrm>
                <a:off x="188250" y="4480964"/>
                <a:ext cx="2377134" cy="475676"/>
                <a:chOff x="66502" y="4450261"/>
                <a:chExt cx="2377134" cy="475676"/>
              </a:xfrm>
            </p:grpSpPr>
            <p:grpSp>
              <p:nvGrpSpPr>
                <p:cNvPr id="16" name="Group 15">
                  <a:extLst>
                    <a:ext uri="{FF2B5EF4-FFF2-40B4-BE49-F238E27FC236}">
                      <a16:creationId xmlns:a16="http://schemas.microsoft.com/office/drawing/2014/main" id="{A0777F66-0735-839A-D244-70F6BCE8D21E}"/>
                    </a:ext>
                  </a:extLst>
                </p:cNvPr>
                <p:cNvGrpSpPr/>
                <p:nvPr/>
              </p:nvGrpSpPr>
              <p:grpSpPr>
                <a:xfrm>
                  <a:off x="66502" y="4450261"/>
                  <a:ext cx="1577167" cy="475676"/>
                  <a:chOff x="0" y="4426024"/>
                  <a:chExt cx="1577167" cy="475676"/>
                </a:xfrm>
              </p:grpSpPr>
              <p:grpSp>
                <p:nvGrpSpPr>
                  <p:cNvPr id="19" name="Group 18">
                    <a:extLst>
                      <a:ext uri="{FF2B5EF4-FFF2-40B4-BE49-F238E27FC236}">
                        <a16:creationId xmlns:a16="http://schemas.microsoft.com/office/drawing/2014/main" id="{C81ECB16-FCF9-3475-1194-D41A5D67C6E9}"/>
                      </a:ext>
                    </a:extLst>
                  </p:cNvPr>
                  <p:cNvGrpSpPr/>
                  <p:nvPr/>
                </p:nvGrpSpPr>
                <p:grpSpPr>
                  <a:xfrm>
                    <a:off x="0" y="4650688"/>
                    <a:ext cx="1577167" cy="251012"/>
                    <a:chOff x="233082" y="4628585"/>
                    <a:chExt cx="1577167" cy="251012"/>
                  </a:xfrm>
                </p:grpSpPr>
                <p:sp>
                  <p:nvSpPr>
                    <p:cNvPr id="21" name="Rectangle 20">
                      <a:extLst>
                        <a:ext uri="{FF2B5EF4-FFF2-40B4-BE49-F238E27FC236}">
                          <a16:creationId xmlns:a16="http://schemas.microsoft.com/office/drawing/2014/main" id="{51B5D54C-3C5B-5EC5-A0F3-15DF98B542D0}"/>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CA5EA21-45C1-B729-E100-16B4AD84B536}"/>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0" name="TextBox 19">
                    <a:extLst>
                      <a:ext uri="{FF2B5EF4-FFF2-40B4-BE49-F238E27FC236}">
                        <a16:creationId xmlns:a16="http://schemas.microsoft.com/office/drawing/2014/main" id="{AB0FBA0F-F809-62B1-E1C9-25C98CE86C20}"/>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7" name="Rectangle 16">
                  <a:extLst>
                    <a:ext uri="{FF2B5EF4-FFF2-40B4-BE49-F238E27FC236}">
                      <a16:creationId xmlns:a16="http://schemas.microsoft.com/office/drawing/2014/main" id="{56814A56-A973-9528-4A4D-9A7DEBDBDDC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1AF4C92-E05E-3FBA-B035-294FC6169F61}"/>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14" name="Rectangle 13">
                <a:extLst>
                  <a:ext uri="{FF2B5EF4-FFF2-40B4-BE49-F238E27FC236}">
                    <a16:creationId xmlns:a16="http://schemas.microsoft.com/office/drawing/2014/main" id="{91A77A00-5C0F-BA22-4863-0A4E04FCE189}"/>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1DD98CC-53A5-48D5-D4ED-98CF253AB5CA}"/>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0" name="Rectangle 9">
              <a:extLst>
                <a:ext uri="{FF2B5EF4-FFF2-40B4-BE49-F238E27FC236}">
                  <a16:creationId xmlns:a16="http://schemas.microsoft.com/office/drawing/2014/main" id="{EDD5160C-E44C-5807-F8D3-8CF524194F00}"/>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9DCB82-4A42-E845-29B1-7CA3E4E7BF9A}"/>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193595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3574307534"/>
              </p:ext>
            </p:extLst>
          </p:nvPr>
        </p:nvGraphicFramePr>
        <p:xfrm>
          <a:off x="103626" y="176627"/>
          <a:ext cx="8925078" cy="4450080"/>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418188">
                  <a:extLst>
                    <a:ext uri="{9D8B030D-6E8A-4147-A177-3AD203B41FA5}">
                      <a16:colId xmlns:a16="http://schemas.microsoft.com/office/drawing/2014/main" val="2162668323"/>
                    </a:ext>
                  </a:extLst>
                </a:gridCol>
                <a:gridCol w="502222">
                  <a:extLst>
                    <a:ext uri="{9D8B030D-6E8A-4147-A177-3AD203B41FA5}">
                      <a16:colId xmlns:a16="http://schemas.microsoft.com/office/drawing/2014/main" val="3831683998"/>
                    </a:ext>
                  </a:extLst>
                </a:gridCol>
                <a:gridCol w="776562">
                  <a:extLst>
                    <a:ext uri="{9D8B030D-6E8A-4147-A177-3AD203B41FA5}">
                      <a16:colId xmlns:a16="http://schemas.microsoft.com/office/drawing/2014/main" val="2574131077"/>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688404">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a:t>XRN / </a:t>
                      </a:r>
                      <a:r>
                        <a:rPr lang="en-GB" sz="1000">
                          <a:solidFill>
                            <a:schemeClr val="bg1"/>
                          </a:solidFill>
                        </a:rPr>
                        <a:t>UNC Mod</a:t>
                      </a:r>
                      <a:endParaRPr lang="en-GB" sz="1000" dirty="0">
                        <a:solidFill>
                          <a:schemeClr val="bg1"/>
                        </a:solidFill>
                      </a:endParaRP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0">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R0087</a:t>
                      </a:r>
                      <a:endParaRPr lang="en-GB" sz="1000" kern="1200" dirty="0">
                        <a:solidFill>
                          <a:srgbClr val="3E5AA8"/>
                        </a:solidFill>
                        <a:latin typeface="+mn-lt"/>
                        <a:ea typeface="+mn-ea"/>
                        <a:cs typeface="+mn-cs"/>
                      </a:endParaRPr>
                    </a:p>
                  </a:txBody>
                  <a:tcPr>
                    <a:solidFill>
                      <a:schemeClr val="accent4">
                        <a:lumMod val="20000"/>
                        <a:lumOff val="80000"/>
                      </a:schemeClr>
                    </a:solidFill>
                  </a:tcPr>
                </a:tc>
                <a:tc>
                  <a:txBody>
                    <a:bodyPr/>
                    <a:lstStyle/>
                    <a:p>
                      <a:pPr marL="0" algn="l" defTabSz="914400" rtl="0" eaLnBrk="1" latinLnBrk="0" hangingPunct="1"/>
                      <a:r>
                        <a:rPr lang="en-GB" sz="1000" kern="1200" noProof="0" dirty="0">
                          <a:solidFill>
                            <a:srgbClr val="000000"/>
                          </a:solidFill>
                          <a:latin typeface="+mn-lt"/>
                          <a:ea typeface="+mn-ea"/>
                          <a:cs typeface="+mn-cs"/>
                        </a:rPr>
                        <a:t>MAP - GES Portfolio Dashboard</a:t>
                      </a:r>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Correla</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GES</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Initial Assessment</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08/01/24 – IIA expected</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Low</a:t>
                      </a:r>
                    </a:p>
                  </a:txBody>
                  <a:tcPr>
                    <a:solidFill>
                      <a:schemeClr val="accent4">
                        <a:lumMod val="20000"/>
                        <a:lumOff val="80000"/>
                      </a:schemeClr>
                    </a:solidFill>
                  </a:tcPr>
                </a:tc>
                <a:tc>
                  <a:txBody>
                    <a:bodyPr/>
                    <a:lstStyle/>
                    <a:p>
                      <a:r>
                        <a:rPr lang="en-GB" sz="1000" dirty="0">
                          <a:solidFill>
                            <a:srgbClr val="000000"/>
                          </a:solidFill>
                        </a:rPr>
                        <a:t>N/A</a:t>
                      </a:r>
                    </a:p>
                    <a:p>
                      <a:endParaRPr lang="en-GB" sz="1000" dirty="0"/>
                    </a:p>
                  </a:txBody>
                  <a:tcPr>
                    <a:solidFill>
                      <a:schemeClr val="accent4">
                        <a:lumMod val="20000"/>
                        <a:lumOff val="80000"/>
                      </a:schemeClr>
                    </a:solidFill>
                  </a:tcPr>
                </a:tc>
                <a:extLst>
                  <a:ext uri="{0D108BD9-81ED-4DB2-BD59-A6C34878D82A}">
                    <a16:rowId xmlns:a16="http://schemas.microsoft.com/office/drawing/2014/main" val="425344984"/>
                  </a:ext>
                </a:extLst>
              </a:tr>
              <a:tr h="382365">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to grant access for MAPs to the Gas Enquiry Service. Previously, they received data related to their gas portfolio and they would like this to continue under the REC. Internal discussions have commenced and we are in conversations with the Code Manager to receive an Impact Assessment </a:t>
                      </a:r>
                    </a:p>
                  </a:txBody>
                  <a:tcPr>
                    <a:solidFill>
                      <a:schemeClr val="accent4">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249900050"/>
                  </a:ext>
                </a:extLst>
              </a:tr>
              <a:tr h="688404">
                <a:tc>
                  <a:txBody>
                    <a:bodyPr/>
                    <a:lstStyle/>
                    <a:p>
                      <a:pPr marL="0" algn="l" defTabSz="914400" rtl="0" eaLnBrk="1" latinLnBrk="0" hangingPunct="1"/>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R0089</a:t>
                      </a:r>
                      <a:endParaRPr lang="en-GB" sz="1000" kern="1200" dirty="0">
                        <a:solidFill>
                          <a:srgbClr val="3E5AA8"/>
                        </a:solidFill>
                        <a:latin typeface="+mn-lt"/>
                        <a:ea typeface="+mn-ea"/>
                        <a:cs typeface="+mn-cs"/>
                      </a:endParaRPr>
                    </a:p>
                  </a:txBody>
                  <a:tcPr>
                    <a:solidFill>
                      <a:schemeClr val="accent4">
                        <a:lumMod val="20000"/>
                        <a:lumOff val="80000"/>
                      </a:schemeClr>
                    </a:solidFill>
                  </a:tcPr>
                </a:tc>
                <a:tc>
                  <a:txBody>
                    <a:bodyPr/>
                    <a:lstStyle/>
                    <a:p>
                      <a:r>
                        <a:rPr lang="en-US" sz="1000" kern="1200" dirty="0">
                          <a:solidFill>
                            <a:srgbClr val="000000"/>
                          </a:solidFill>
                          <a:latin typeface="+mn-lt"/>
                          <a:ea typeface="+mn-ea"/>
                          <a:cs typeface="+mn-cs"/>
                        </a:rPr>
                        <a:t>Removal of Pre-COVID AQ Value from Data Access Matrix</a:t>
                      </a:r>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Xoserve</a:t>
                      </a: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Initial Assessment</a:t>
                      </a:r>
                    </a:p>
                    <a:p>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08/01/24 – IIA expected</a:t>
                      </a:r>
                    </a:p>
                    <a:p>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Low</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1783356090"/>
                  </a:ext>
                </a:extLst>
              </a:tr>
              <a:tr h="688404">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to remove the mentioned data item as it is no longer accessible following the Covid pandemic. There were extended periods where certain sites were precluded from operation, Supply Meter Point AQs could have been non-representative of the normal expected Annual Quantity. Because of this, ‘Pre-COVID AQ Value’ was added as an additional data item in the DAM and made available via the DPM. This service was not migrated to REC and has no expired within the DSC.</a:t>
                      </a:r>
                    </a:p>
                  </a:txBody>
                  <a:tcPr>
                    <a:solidFill>
                      <a:schemeClr val="accent4">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519601309"/>
                  </a:ext>
                </a:extLst>
              </a:tr>
              <a:tr h="688404">
                <a:tc>
                  <a:txBody>
                    <a:bodyPr/>
                    <a:lstStyle/>
                    <a:p>
                      <a:pPr marL="0" algn="l" defTabSz="914400" rtl="0" eaLnBrk="1" latinLnBrk="0" hangingPunct="1"/>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R0092</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US" sz="1000" kern="1200" dirty="0">
                          <a:solidFill>
                            <a:srgbClr val="000000"/>
                          </a:solidFill>
                          <a:latin typeface="+mn-lt"/>
                          <a:ea typeface="+mn-ea"/>
                          <a:cs typeface="+mn-cs"/>
                        </a:rPr>
                        <a:t>DCC Service Level Agreements for the Switching Incentive Regime</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Impact Assessment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w/c 08/01/24 – Workgroup</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559828429"/>
                  </a:ext>
                </a:extLst>
              </a:tr>
              <a:tr h="487264">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This Change was raised to review the current Service Level Agreements (SLAs) that are outlined in the REC Service Definition. As the requirements </a:t>
                      </a:r>
                      <a:r>
                        <a:rPr lang="en-US" sz="1000" kern="1200" dirty="0">
                          <a:solidFill>
                            <a:srgbClr val="000000"/>
                          </a:solidFill>
                          <a:latin typeface="+mn-lt"/>
                          <a:ea typeface="+mn-ea"/>
                          <a:cs typeface="+mn-cs"/>
                        </a:rPr>
                        <a:t>for the Central Switching Service (CSS) were identified during the Design, Build and Test Phase of the Ofgem-led Switching Programme, DCC are proposing that an assessment takes place to ensure that the requirements are appropriate for the physical systems design and the actual behaviours of users, compared to the assumptions that were made in the early design phase.</a:t>
                      </a: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2793590696"/>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5296" y="4449035"/>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44232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576849538"/>
              </p:ext>
            </p:extLst>
          </p:nvPr>
        </p:nvGraphicFramePr>
        <p:xfrm>
          <a:off x="114924" y="179925"/>
          <a:ext cx="8925079" cy="4196256"/>
        </p:xfrm>
        <a:graphic>
          <a:graphicData uri="http://schemas.openxmlformats.org/drawingml/2006/table">
            <a:tbl>
              <a:tblPr firstRow="1" bandRow="1">
                <a:tableStyleId>{5C22544A-7EE6-4342-B048-85BDC9FD1C3A}</a:tableStyleId>
              </a:tblPr>
              <a:tblGrid>
                <a:gridCol w="734261">
                  <a:extLst>
                    <a:ext uri="{9D8B030D-6E8A-4147-A177-3AD203B41FA5}">
                      <a16:colId xmlns:a16="http://schemas.microsoft.com/office/drawing/2014/main" val="4027058344"/>
                    </a:ext>
                  </a:extLst>
                </a:gridCol>
                <a:gridCol w="1346179">
                  <a:extLst>
                    <a:ext uri="{9D8B030D-6E8A-4147-A177-3AD203B41FA5}">
                      <a16:colId xmlns:a16="http://schemas.microsoft.com/office/drawing/2014/main" val="2162668323"/>
                    </a:ext>
                  </a:extLst>
                </a:gridCol>
                <a:gridCol w="576064">
                  <a:extLst>
                    <a:ext uri="{9D8B030D-6E8A-4147-A177-3AD203B41FA5}">
                      <a16:colId xmlns:a16="http://schemas.microsoft.com/office/drawing/2014/main" val="390289820"/>
                    </a:ext>
                  </a:extLst>
                </a:gridCol>
                <a:gridCol w="774729">
                  <a:extLst>
                    <a:ext uri="{9D8B030D-6E8A-4147-A177-3AD203B41FA5}">
                      <a16:colId xmlns:a16="http://schemas.microsoft.com/office/drawing/2014/main" val="2738775125"/>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534061">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a:t>XRN / </a:t>
                      </a:r>
                      <a:r>
                        <a:rPr lang="en-GB" sz="1000">
                          <a:solidFill>
                            <a:schemeClr val="bg1"/>
                          </a:solidFill>
                        </a:rPr>
                        <a:t>UNC Mod</a:t>
                      </a:r>
                      <a:endParaRPr lang="en-GB" sz="1000" dirty="0">
                        <a:solidFill>
                          <a:schemeClr val="bg1"/>
                        </a:solidFill>
                      </a:endParaRPr>
                    </a:p>
                  </a:txBody>
                  <a:tcPr>
                    <a:solidFill>
                      <a:srgbClr val="3E5AA8"/>
                    </a:solidFill>
                  </a:tcPr>
                </a:tc>
                <a:tc>
                  <a:txBody>
                    <a:bodyPr/>
                    <a:lstStyle/>
                    <a:p>
                      <a:pPr algn="ctr"/>
                      <a:r>
                        <a:rPr lang="en-GB" sz="1000"/>
                        <a:t>Proposer</a:t>
                      </a:r>
                      <a:endParaRPr lang="en-GB" sz="1000" dirty="0">
                        <a:solidFill>
                          <a:schemeClr val="bg1"/>
                        </a:solidFill>
                      </a:endParaRP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82411">
                <a:tc>
                  <a:txBody>
                    <a:bodyPr/>
                    <a:lstStyle/>
                    <a:p>
                      <a:pPr marL="0" algn="l" defTabSz="914400" rtl="0" eaLnBrk="1" latinLnBrk="0" hangingPunct="1"/>
                      <a:r>
                        <a:rPr lang="en-GB" sz="1000" kern="1200" dirty="0">
                          <a:solidFill>
                            <a:schemeClr val="tx1">
                              <a:lumMod val="60000"/>
                              <a:lumOff val="40000"/>
                            </a:schemeClr>
                          </a:solidFill>
                          <a:latin typeface="+mn-lt"/>
                          <a:ea typeface="+mn-ea"/>
                          <a:cs typeface="+mn-cs"/>
                          <a:hlinkClick r:id="rId3">
                            <a:extLst>
                              <a:ext uri="{A12FA001-AC4F-418D-AE19-62706E023703}">
                                <ahyp:hlinkClr xmlns:ahyp="http://schemas.microsoft.com/office/drawing/2018/hyperlinkcolor" val="tx"/>
                              </a:ext>
                            </a:extLst>
                          </a:hlinkClick>
                        </a:rPr>
                        <a:t>R0094</a:t>
                      </a:r>
                      <a:endParaRPr lang="en-GB" sz="1000" kern="1200" dirty="0">
                        <a:solidFill>
                          <a:schemeClr val="tx1">
                            <a:lumMod val="60000"/>
                            <a:lumOff val="40000"/>
                          </a:schemeClr>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1000" b="0" kern="1200" dirty="0">
                          <a:solidFill>
                            <a:srgbClr val="000000"/>
                          </a:solidFill>
                          <a:latin typeface="+mn-lt"/>
                          <a:ea typeface="+mn-ea"/>
                          <a:cs typeface="+mn-cs"/>
                        </a:rPr>
                        <a:t>Clarify obligations on gas meter exchanges that occur close to </a:t>
                      </a:r>
                      <a:r>
                        <a:rPr lang="en-US" sz="1000" b="0" kern="1200" dirty="0" err="1">
                          <a:solidFill>
                            <a:srgbClr val="000000"/>
                          </a:solidFill>
                          <a:latin typeface="+mn-lt"/>
                          <a:ea typeface="+mn-ea"/>
                          <a:cs typeface="+mn-cs"/>
                        </a:rPr>
                        <a:t>CoS</a:t>
                      </a:r>
                      <a:endParaRPr lang="en-GB" sz="1000" b="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OVO</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Solution Development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11/12/23 – PIA response date</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61943742"/>
                  </a:ext>
                </a:extLst>
              </a:tr>
              <a:tr h="386061">
                <a:tc gridSpan="10">
                  <a:txBody>
                    <a:bodyPr/>
                    <a:lstStyle/>
                    <a:p>
                      <a:pPr marL="0" algn="l" defTabSz="914400" rtl="0" eaLnBrk="1" latinLnBrk="0" hangingPunct="1"/>
                      <a:r>
                        <a:rPr lang="en-GB" sz="1000" kern="1200" dirty="0">
                          <a:solidFill>
                            <a:srgbClr val="000000"/>
                          </a:solidFill>
                          <a:latin typeface="+mn-lt"/>
                          <a:ea typeface="+mn-ea"/>
                          <a:cs typeface="+mn-cs"/>
                        </a:rPr>
                        <a:t>This Change was raised to </a:t>
                      </a:r>
                      <a:r>
                        <a:rPr lang="en-US" sz="1000" kern="1200" dirty="0">
                          <a:solidFill>
                            <a:srgbClr val="000000"/>
                          </a:solidFill>
                          <a:latin typeface="+mn-lt"/>
                          <a:ea typeface="+mn-ea"/>
                          <a:cs typeface="+mn-cs"/>
                        </a:rPr>
                        <a:t>address an issue with the 'Switch with a Concurrent Change of MEM process and ensure accurate Meter Technical Details are available to the gaining Supplier and MEM. We have been having early engagement with RPS to assess the impact on us as either the CDSP or GRDA.</a:t>
                      </a:r>
                      <a:endParaRPr lang="en-GB"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accent4">
                        <a:lumMod val="20000"/>
                        <a:lumOff val="80000"/>
                      </a:schemeClr>
                    </a:solidFill>
                  </a:tcPr>
                </a:tc>
                <a:tc hMerge="1">
                  <a:txBody>
                    <a:bodyPr/>
                    <a:lstStyle/>
                    <a:p>
                      <a:endParaRPr lang="en-GB"/>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solidFill>
                      <a:schemeClr val="accent4">
                        <a:lumMod val="20000"/>
                        <a:lumOff val="80000"/>
                      </a:schemeClr>
                    </a:solidFill>
                  </a:tcPr>
                </a:tc>
                <a:tc hMerge="1">
                  <a:txBody>
                    <a:bodyPr/>
                    <a:lstStyle/>
                    <a:p>
                      <a:endParaRPr lang="en-GB"/>
                    </a:p>
                  </a:txBody>
                  <a:tcPr>
                    <a:solidFill>
                      <a:schemeClr val="accent4">
                        <a:lumMod val="20000"/>
                        <a:lumOff val="80000"/>
                      </a:schemeClr>
                    </a:solidFill>
                  </a:tcPr>
                </a:tc>
                <a:tc hMerge="1">
                  <a:txBody>
                    <a:bodyPr/>
                    <a:lstStyle/>
                    <a:p>
                      <a:endParaRPr lang="en-GB"/>
                    </a:p>
                  </a:txBody>
                  <a:tcPr>
                    <a:solidFill>
                      <a:schemeClr val="accent4">
                        <a:lumMod val="20000"/>
                        <a:lumOff val="80000"/>
                      </a:schemeClr>
                    </a:solidFill>
                  </a:tcPr>
                </a:tc>
                <a:tc hMerge="1">
                  <a:txBody>
                    <a:bodyPr/>
                    <a:lstStyle/>
                    <a:p>
                      <a:endParaRPr lang="en-GB" sz="1000" kern="1200" dirty="0">
                        <a:solidFill>
                          <a:srgbClr val="FF0000"/>
                        </a:solidFill>
                        <a:latin typeface="+mn-lt"/>
                        <a:ea typeface="+mn-ea"/>
                        <a:cs typeface="+mn-cs"/>
                      </a:endParaRPr>
                    </a:p>
                  </a:txBody>
                  <a:tcPr>
                    <a:solidFill>
                      <a:schemeClr val="accent4">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1634846015"/>
                  </a:ext>
                </a:extLst>
              </a:tr>
              <a:tr h="682411">
                <a:tc>
                  <a:txBody>
                    <a:bodyPr/>
                    <a:lstStyle/>
                    <a:p>
                      <a:pPr marL="0" algn="l" defTabSz="914400" rtl="0" eaLnBrk="1" latinLnBrk="0" hangingPunct="1"/>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R0096</a:t>
                      </a:r>
                      <a:endParaRPr lang="en-GB" sz="1000" kern="1200" dirty="0">
                        <a:solidFill>
                          <a:srgbClr val="3E5AA8"/>
                        </a:solidFill>
                        <a:latin typeface="+mn-lt"/>
                        <a:ea typeface="+mn-ea"/>
                        <a:cs typeface="+mn-cs"/>
                      </a:endParaRPr>
                    </a:p>
                  </a:txBody>
                  <a:tcPr>
                    <a:solidFill>
                      <a:schemeClr val="accent4">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CSS Message Regeneration Functionality</a:t>
                      </a:r>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RTS (Capgemini)</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Service Provider Impact Assessment </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 – IA currently with DCC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4">
                        <a:lumMod val="20000"/>
                        <a:lumOff val="80000"/>
                      </a:schemeClr>
                    </a:solidFill>
                  </a:tcPr>
                </a:tc>
                <a:extLst>
                  <a:ext uri="{0D108BD9-81ED-4DB2-BD59-A6C34878D82A}">
                    <a16:rowId xmlns:a16="http://schemas.microsoft.com/office/drawing/2014/main" val="2340483921"/>
                  </a:ext>
                </a:extLst>
              </a:tr>
              <a:tr h="50453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to identify and regenerate messages from CSS that failed initial generation, such that the message recipient is not impacted. We are keen that we monitor this Change to ensure that there are no impacts to any current message related Change Requests or the way in which we send and receive messages from CSS.</a:t>
                      </a:r>
                    </a:p>
                  </a:txBody>
                  <a:tcPr>
                    <a:solidFill>
                      <a:schemeClr val="accent4">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61227980"/>
                  </a:ext>
                </a:extLst>
              </a:tr>
              <a:tr h="599616">
                <a:tc>
                  <a:txBody>
                    <a:bodyPr/>
                    <a:lstStyle/>
                    <a:p>
                      <a:pPr marL="0" algn="l" defTabSz="914400" rtl="0" eaLnBrk="1" latinLnBrk="0" hangingPunct="1"/>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R0105</a:t>
                      </a:r>
                      <a:endParaRPr lang="en-GB" sz="1000" kern="1200" dirty="0">
                        <a:solidFill>
                          <a:srgbClr val="3E5AA8"/>
                        </a:solidFill>
                        <a:latin typeface="+mn-lt"/>
                        <a:ea typeface="+mn-ea"/>
                        <a:cs typeface="+mn-cs"/>
                      </a:endParaRP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Review of ONAGE SLAs</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Natalie </a:t>
                      </a:r>
                      <a:r>
                        <a:rPr lang="en-GB" sz="1000" b="0" i="0" kern="1200" dirty="0" err="1">
                          <a:solidFill>
                            <a:srgbClr val="000000"/>
                          </a:solidFill>
                          <a:effectLst/>
                          <a:latin typeface="+mn-lt"/>
                          <a:ea typeface="+mn-ea"/>
                          <a:cs typeface="+mn-cs"/>
                        </a:rPr>
                        <a:t>Hitchman</a:t>
                      </a:r>
                      <a:endParaRPr lang="en-GB" sz="1000" b="0" i="0" kern="1200" dirty="0">
                        <a:solidFill>
                          <a:srgbClr val="000000"/>
                        </a:solidFill>
                        <a:effectLst/>
                        <a:latin typeface="+mn-lt"/>
                        <a:ea typeface="+mn-ea"/>
                        <a:cs typeface="+mn-cs"/>
                      </a:endParaRP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Initial Assessment</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TBC – RPS in discussions on progression of this Change.</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Low</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extLst>
                  <a:ext uri="{0D108BD9-81ED-4DB2-BD59-A6C34878D82A}">
                    <a16:rowId xmlns:a16="http://schemas.microsoft.com/office/drawing/2014/main" val="157236157"/>
                  </a:ext>
                </a:extLst>
              </a:tr>
              <a:tr h="599616">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has been raised to review how appropriate the current ONAGE SLAs and lead times are following the changes that were introduced as part of the Faster Switching program.</a:t>
                      </a:r>
                    </a:p>
                  </a:txBody>
                  <a:tcPr>
                    <a:solidFill>
                      <a:schemeClr val="accent4">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129258170"/>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4924" y="4487899"/>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163357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2001191113"/>
              </p:ext>
            </p:extLst>
          </p:nvPr>
        </p:nvGraphicFramePr>
        <p:xfrm>
          <a:off x="114924" y="179925"/>
          <a:ext cx="8925079" cy="4110478"/>
        </p:xfrm>
        <a:graphic>
          <a:graphicData uri="http://schemas.openxmlformats.org/drawingml/2006/table">
            <a:tbl>
              <a:tblPr firstRow="1" bandRow="1">
                <a:tableStyleId>{5C22544A-7EE6-4342-B048-85BDC9FD1C3A}</a:tableStyleId>
              </a:tblPr>
              <a:tblGrid>
                <a:gridCol w="734261">
                  <a:extLst>
                    <a:ext uri="{9D8B030D-6E8A-4147-A177-3AD203B41FA5}">
                      <a16:colId xmlns:a16="http://schemas.microsoft.com/office/drawing/2014/main" val="4027058344"/>
                    </a:ext>
                  </a:extLst>
                </a:gridCol>
                <a:gridCol w="1346179">
                  <a:extLst>
                    <a:ext uri="{9D8B030D-6E8A-4147-A177-3AD203B41FA5}">
                      <a16:colId xmlns:a16="http://schemas.microsoft.com/office/drawing/2014/main" val="2162668323"/>
                    </a:ext>
                  </a:extLst>
                </a:gridCol>
                <a:gridCol w="576064">
                  <a:extLst>
                    <a:ext uri="{9D8B030D-6E8A-4147-A177-3AD203B41FA5}">
                      <a16:colId xmlns:a16="http://schemas.microsoft.com/office/drawing/2014/main" val="390289820"/>
                    </a:ext>
                  </a:extLst>
                </a:gridCol>
                <a:gridCol w="774729">
                  <a:extLst>
                    <a:ext uri="{9D8B030D-6E8A-4147-A177-3AD203B41FA5}">
                      <a16:colId xmlns:a16="http://schemas.microsoft.com/office/drawing/2014/main" val="2738775125"/>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534061">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a:t>XRN / </a:t>
                      </a:r>
                      <a:r>
                        <a:rPr lang="en-GB" sz="1000">
                          <a:solidFill>
                            <a:schemeClr val="bg1"/>
                          </a:solidFill>
                        </a:rPr>
                        <a:t>UNC Mod</a:t>
                      </a:r>
                      <a:endParaRPr lang="en-GB" sz="1000" dirty="0">
                        <a:solidFill>
                          <a:schemeClr val="bg1"/>
                        </a:solidFill>
                      </a:endParaRPr>
                    </a:p>
                  </a:txBody>
                  <a:tcPr>
                    <a:solidFill>
                      <a:srgbClr val="3E5AA8"/>
                    </a:solidFill>
                  </a:tcPr>
                </a:tc>
                <a:tc>
                  <a:txBody>
                    <a:bodyPr/>
                    <a:lstStyle/>
                    <a:p>
                      <a:pPr algn="ctr"/>
                      <a:r>
                        <a:rPr lang="en-GB" sz="1000"/>
                        <a:t>Proposer</a:t>
                      </a:r>
                      <a:endParaRPr lang="en-GB" sz="1000" dirty="0">
                        <a:solidFill>
                          <a:schemeClr val="bg1"/>
                        </a:solidFill>
                      </a:endParaRP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82411">
                <a:tc>
                  <a:txBody>
                    <a:bodyPr/>
                    <a:lstStyle/>
                    <a:p>
                      <a:pPr marL="0" algn="l" defTabSz="914400" rtl="0" eaLnBrk="1" latinLnBrk="0" hangingPunct="1"/>
                      <a:r>
                        <a:rPr lang="en-GB" sz="1000" u="sng" kern="1200" dirty="0">
                          <a:solidFill>
                            <a:srgbClr val="3E5AA8"/>
                          </a:solidFill>
                          <a:latin typeface="+mn-lt"/>
                          <a:ea typeface="+mn-ea"/>
                          <a:cs typeface="+mn-cs"/>
                        </a:rPr>
                        <a:t>R0116</a:t>
                      </a:r>
                    </a:p>
                  </a:txBody>
                  <a:tcPr>
                    <a:solidFill>
                      <a:schemeClr val="accent3">
                        <a:lumMod val="20000"/>
                        <a:lumOff val="80000"/>
                      </a:schemeClr>
                    </a:solidFill>
                  </a:tcPr>
                </a:tc>
                <a:tc>
                  <a:txBody>
                    <a:bodyPr/>
                    <a:lstStyle/>
                    <a:p>
                      <a:pPr marL="0" algn="l" defTabSz="914400" rtl="0" eaLnBrk="1" latinLnBrk="0" hangingPunct="1"/>
                      <a:r>
                        <a:rPr lang="en-US" sz="1000" b="0" kern="1200" dirty="0">
                          <a:solidFill>
                            <a:srgbClr val="000000"/>
                          </a:solidFill>
                          <a:latin typeface="+mn-lt"/>
                          <a:ea typeface="+mn-ea"/>
                          <a:cs typeface="+mn-cs"/>
                        </a:rPr>
                        <a:t>TPI access to the Meter Asset Manager data via the GES</a:t>
                      </a:r>
                      <a:endParaRPr lang="en-GB" sz="1000" b="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Ginger Energy </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Initial Assessment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13/12/23 – IA response date</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Low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61943742"/>
                  </a:ext>
                </a:extLst>
              </a:tr>
              <a:tr h="411886">
                <a:tc gridSpan="10">
                  <a:txBody>
                    <a:bodyPr/>
                    <a:lstStyle/>
                    <a:p>
                      <a:pPr marL="0" algn="l" defTabSz="914400" rtl="0" eaLnBrk="1" latinLnBrk="0" hangingPunct="1"/>
                      <a:r>
                        <a:rPr lang="en-GB" sz="1000" kern="1200" dirty="0">
                          <a:solidFill>
                            <a:srgbClr val="000000"/>
                          </a:solidFill>
                          <a:latin typeface="+mn-lt"/>
                          <a:ea typeface="+mn-ea"/>
                          <a:cs typeface="+mn-cs"/>
                        </a:rPr>
                        <a:t>This Change was raised to allow TPIs access to the Meter Asset Manager (MAM) via GES so that they are able to identify and contact the relevant MAM to arrange direct agreements for our clients on their behalf. </a:t>
                      </a: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accent4">
                        <a:lumMod val="20000"/>
                        <a:lumOff val="80000"/>
                      </a:schemeClr>
                    </a:solidFill>
                  </a:tcPr>
                </a:tc>
                <a:tc hMerge="1">
                  <a:txBody>
                    <a:bodyPr/>
                    <a:lstStyle/>
                    <a:p>
                      <a:endParaRPr lang="en-GB"/>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solidFill>
                      <a:schemeClr val="accent4">
                        <a:lumMod val="20000"/>
                        <a:lumOff val="80000"/>
                      </a:schemeClr>
                    </a:solidFill>
                  </a:tcPr>
                </a:tc>
                <a:tc hMerge="1">
                  <a:txBody>
                    <a:bodyPr/>
                    <a:lstStyle/>
                    <a:p>
                      <a:endParaRPr lang="en-GB"/>
                    </a:p>
                  </a:txBody>
                  <a:tcPr>
                    <a:solidFill>
                      <a:schemeClr val="accent4">
                        <a:lumMod val="20000"/>
                        <a:lumOff val="80000"/>
                      </a:schemeClr>
                    </a:solidFill>
                  </a:tcPr>
                </a:tc>
                <a:tc hMerge="1">
                  <a:txBody>
                    <a:bodyPr/>
                    <a:lstStyle/>
                    <a:p>
                      <a:endParaRPr lang="en-GB"/>
                    </a:p>
                  </a:txBody>
                  <a:tcPr>
                    <a:solidFill>
                      <a:schemeClr val="accent4">
                        <a:lumMod val="20000"/>
                        <a:lumOff val="80000"/>
                      </a:schemeClr>
                    </a:solidFill>
                  </a:tcPr>
                </a:tc>
                <a:tc hMerge="1">
                  <a:txBody>
                    <a:bodyPr/>
                    <a:lstStyle/>
                    <a:p>
                      <a:endParaRPr lang="en-GB" sz="1000" kern="1200" dirty="0">
                        <a:solidFill>
                          <a:srgbClr val="FF0000"/>
                        </a:solidFill>
                        <a:latin typeface="+mn-lt"/>
                        <a:ea typeface="+mn-ea"/>
                        <a:cs typeface="+mn-cs"/>
                      </a:endParaRPr>
                    </a:p>
                  </a:txBody>
                  <a:tcPr>
                    <a:solidFill>
                      <a:schemeClr val="accent4">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1634846015"/>
                  </a:ext>
                </a:extLst>
              </a:tr>
              <a:tr h="682411">
                <a:tc>
                  <a:txBody>
                    <a:bodyPr/>
                    <a:lstStyle/>
                    <a:p>
                      <a:r>
                        <a:rPr lang="en-GB" sz="1000" kern="1200" dirty="0">
                          <a:solidFill>
                            <a:schemeClr val="tx1">
                              <a:lumMod val="60000"/>
                              <a:lumOff val="40000"/>
                            </a:schemeClr>
                          </a:solidFill>
                          <a:latin typeface="+mn-lt"/>
                          <a:ea typeface="+mn-ea"/>
                          <a:cs typeface="+mn-cs"/>
                          <a:hlinkClick r:id="rId3">
                            <a:extLst>
                              <a:ext uri="{A12FA001-AC4F-418D-AE19-62706E023703}">
                                <ahyp:hlinkClr xmlns:ahyp="http://schemas.microsoft.com/office/drawing/2018/hyperlinkcolor" val="tx"/>
                              </a:ext>
                            </a:extLst>
                          </a:hlinkClick>
                        </a:rPr>
                        <a:t>R0118</a:t>
                      </a:r>
                      <a:endParaRPr lang="en-GB" sz="1000" kern="1200" dirty="0">
                        <a:solidFill>
                          <a:schemeClr val="tx1">
                            <a:lumMod val="60000"/>
                            <a:lumOff val="40000"/>
                          </a:schemeClr>
                        </a:solidFill>
                        <a:latin typeface="+mn-lt"/>
                        <a:ea typeface="+mn-ea"/>
                        <a:cs typeface="+mn-cs"/>
                      </a:endParaRPr>
                    </a:p>
                  </a:txBody>
                  <a:tcPr>
                    <a:solidFill>
                      <a:schemeClr val="tx2">
                        <a:lumMod val="20000"/>
                        <a:lumOff val="80000"/>
                      </a:schemeClr>
                    </a:solidFill>
                  </a:tcPr>
                </a:tc>
                <a:tc>
                  <a:txBody>
                    <a:bodyPr/>
                    <a:lstStyle/>
                    <a:p>
                      <a:r>
                        <a:rPr lang="en-GB" sz="1000" dirty="0">
                          <a:solidFill>
                            <a:srgbClr val="000000"/>
                          </a:solidFill>
                        </a:rPr>
                        <a:t>Review of Schedule 12 and processes to manage access to data</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REC</a:t>
                      </a:r>
                    </a:p>
                  </a:txBody>
                  <a:tcPr>
                    <a:solidFill>
                      <a:schemeClr val="tx2">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Approved – Awaiting Delivery</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06/12/23 - </a:t>
                      </a:r>
                      <a:r>
                        <a:rPr lang="en-GB" sz="950" kern="1200" dirty="0">
                          <a:solidFill>
                            <a:srgbClr val="000000"/>
                          </a:solidFill>
                          <a:latin typeface="+mn-lt"/>
                          <a:ea typeface="+mn-ea"/>
                          <a:cs typeface="+mn-cs"/>
                        </a:rPr>
                        <a:t>Implementation</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2340483921"/>
                  </a:ext>
                </a:extLst>
              </a:tr>
              <a:tr h="50453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in order to review the data items that can currently be viewed by Supplier in the Gas Enquiry Service. Scottish Power have come across some issues internally as they don’t currently have access to some items in the Shipper portfolio. We have been assessing the data items that have been requested in the DAM and are working towards the DIA stage of the process.</a:t>
                      </a:r>
                    </a:p>
                  </a:txBody>
                  <a:tcPr>
                    <a:solidFill>
                      <a:schemeClr val="tx2">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61227980"/>
                  </a:ext>
                </a:extLst>
              </a:tr>
              <a:tr h="599616">
                <a:tc>
                  <a:txBody>
                    <a:bodyPr/>
                    <a:lstStyle/>
                    <a:p>
                      <a:pPr marL="0" algn="l" defTabSz="914400" rtl="0" eaLnBrk="1" latinLnBrk="0" hangingPunct="1"/>
                      <a:r>
                        <a:rPr lang="en-GB" sz="1000" kern="1200" dirty="0">
                          <a:solidFill>
                            <a:schemeClr val="tx1">
                              <a:lumMod val="60000"/>
                              <a:lumOff val="40000"/>
                            </a:schemeClr>
                          </a:solidFill>
                          <a:latin typeface="+mn-lt"/>
                          <a:ea typeface="+mn-ea"/>
                          <a:cs typeface="+mn-cs"/>
                          <a:hlinkClick r:id="rId4">
                            <a:extLst>
                              <a:ext uri="{A12FA001-AC4F-418D-AE19-62706E023703}">
                                <ahyp:hlinkClr xmlns:ahyp="http://schemas.microsoft.com/office/drawing/2018/hyperlinkcolor" val="tx"/>
                              </a:ext>
                            </a:extLst>
                          </a:hlinkClick>
                        </a:rPr>
                        <a:t>R0120</a:t>
                      </a:r>
                      <a:endParaRPr lang="en-GB" sz="1000" kern="1200" dirty="0">
                        <a:solidFill>
                          <a:schemeClr val="tx1">
                            <a:lumMod val="60000"/>
                            <a:lumOff val="40000"/>
                          </a:schemeClr>
                        </a:solidFill>
                        <a:latin typeface="+mn-lt"/>
                        <a:ea typeface="+mn-ea"/>
                        <a:cs typeface="+mn-cs"/>
                      </a:endParaRPr>
                    </a:p>
                  </a:txBody>
                  <a:tcPr>
                    <a:solidFill>
                      <a:schemeClr val="accent4">
                        <a:lumMod val="20000"/>
                        <a:lumOff val="80000"/>
                      </a:schemeClr>
                    </a:solidFill>
                  </a:tcPr>
                </a:tc>
                <a:tc>
                  <a:txBody>
                    <a:bodyPr/>
                    <a:lstStyle/>
                    <a:p>
                      <a:r>
                        <a:rPr lang="en-US" sz="1000" kern="1200" dirty="0">
                          <a:solidFill>
                            <a:srgbClr val="000000"/>
                          </a:solidFill>
                          <a:latin typeface="+mn-lt"/>
                          <a:ea typeface="+mn-ea"/>
                          <a:cs typeface="+mn-cs"/>
                        </a:rPr>
                        <a:t>Search GES API using Meter Serial Number</a:t>
                      </a:r>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GBG</a:t>
                      </a: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Initial Assessment</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w/c 04/12 – IIA expected</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Low</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extLst>
                  <a:ext uri="{0D108BD9-81ED-4DB2-BD59-A6C34878D82A}">
                    <a16:rowId xmlns:a16="http://schemas.microsoft.com/office/drawing/2014/main" val="157236157"/>
                  </a:ext>
                </a:extLst>
              </a:tr>
              <a:tr h="599616">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to enable searches of GES API by Meter Serial Number, which is enough information to enable the return of all meter-point data associated with the MPRN. We have had internal discussions around how we plan to progress this Change and have spoken to the Code Manager about taking and initial IA at the start of December.</a:t>
                      </a:r>
                    </a:p>
                  </a:txBody>
                  <a:tcPr>
                    <a:solidFill>
                      <a:schemeClr val="accent4">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129258170"/>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4924" y="4487899"/>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graphicFrame>
        <p:nvGraphicFramePr>
          <p:cNvPr id="3" name="Object 2">
            <a:extLst>
              <a:ext uri="{FF2B5EF4-FFF2-40B4-BE49-F238E27FC236}">
                <a16:creationId xmlns:a16="http://schemas.microsoft.com/office/drawing/2014/main" id="{D05B96A4-AA28-81D3-86E5-BD44F390273E}"/>
              </a:ext>
            </a:extLst>
          </p:cNvPr>
          <p:cNvGraphicFramePr>
            <a:graphicFrameLocks noChangeAspect="1"/>
          </p:cNvGraphicFramePr>
          <p:nvPr>
            <p:extLst>
              <p:ext uri="{D42A27DB-BD31-4B8C-83A1-F6EECF244321}">
                <p14:modId xmlns:p14="http://schemas.microsoft.com/office/powerpoint/2010/main" val="1361058905"/>
              </p:ext>
            </p:extLst>
          </p:nvPr>
        </p:nvGraphicFramePr>
        <p:xfrm>
          <a:off x="8100392" y="1923678"/>
          <a:ext cx="832753" cy="734442"/>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3" name="Object 2">
                        <a:extLst>
                          <a:ext uri="{FF2B5EF4-FFF2-40B4-BE49-F238E27FC236}">
                            <a16:creationId xmlns:a16="http://schemas.microsoft.com/office/drawing/2014/main" id="{D05B96A4-AA28-81D3-86E5-BD44F390273E}"/>
                          </a:ext>
                        </a:extLst>
                      </p:cNvPr>
                      <p:cNvPicPr/>
                      <p:nvPr/>
                    </p:nvPicPr>
                    <p:blipFill>
                      <a:blip r:embed="rId6"/>
                      <a:stretch>
                        <a:fillRect/>
                      </a:stretch>
                    </p:blipFill>
                    <p:spPr>
                      <a:xfrm>
                        <a:off x="8100392" y="1923678"/>
                        <a:ext cx="832753" cy="734442"/>
                      </a:xfrm>
                      <a:prstGeom prst="rect">
                        <a:avLst/>
                      </a:prstGeom>
                    </p:spPr>
                  </p:pic>
                </p:oleObj>
              </mc:Fallback>
            </mc:AlternateContent>
          </a:graphicData>
        </a:graphic>
      </p:graphicFrame>
    </p:spTree>
    <p:extLst>
      <p:ext uri="{BB962C8B-B14F-4D97-AF65-F5344CB8AC3E}">
        <p14:creationId xmlns:p14="http://schemas.microsoft.com/office/powerpoint/2010/main" val="412745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extLst>
              <p:ext uri="{D42A27DB-BD31-4B8C-83A1-F6EECF244321}">
                <p14:modId xmlns:p14="http://schemas.microsoft.com/office/powerpoint/2010/main" val="3677828177"/>
              </p:ext>
            </p:extLst>
          </p:nvPr>
        </p:nvGraphicFramePr>
        <p:xfrm>
          <a:off x="114924" y="179925"/>
          <a:ext cx="8925079" cy="2103120"/>
        </p:xfrm>
        <a:graphic>
          <a:graphicData uri="http://schemas.openxmlformats.org/drawingml/2006/table">
            <a:tbl>
              <a:tblPr firstRow="1" bandRow="1">
                <a:tableStyleId>{5C22544A-7EE6-4342-B048-85BDC9FD1C3A}</a:tableStyleId>
              </a:tblPr>
              <a:tblGrid>
                <a:gridCol w="734261">
                  <a:extLst>
                    <a:ext uri="{9D8B030D-6E8A-4147-A177-3AD203B41FA5}">
                      <a16:colId xmlns:a16="http://schemas.microsoft.com/office/drawing/2014/main" val="4027058344"/>
                    </a:ext>
                  </a:extLst>
                </a:gridCol>
                <a:gridCol w="1346179">
                  <a:extLst>
                    <a:ext uri="{9D8B030D-6E8A-4147-A177-3AD203B41FA5}">
                      <a16:colId xmlns:a16="http://schemas.microsoft.com/office/drawing/2014/main" val="2162668323"/>
                    </a:ext>
                  </a:extLst>
                </a:gridCol>
                <a:gridCol w="576064">
                  <a:extLst>
                    <a:ext uri="{9D8B030D-6E8A-4147-A177-3AD203B41FA5}">
                      <a16:colId xmlns:a16="http://schemas.microsoft.com/office/drawing/2014/main" val="390289820"/>
                    </a:ext>
                  </a:extLst>
                </a:gridCol>
                <a:gridCol w="774729">
                  <a:extLst>
                    <a:ext uri="{9D8B030D-6E8A-4147-A177-3AD203B41FA5}">
                      <a16:colId xmlns:a16="http://schemas.microsoft.com/office/drawing/2014/main" val="2738775125"/>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534061">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a:t>XRN / </a:t>
                      </a:r>
                      <a:r>
                        <a:rPr lang="en-GB" sz="1000">
                          <a:solidFill>
                            <a:schemeClr val="bg1"/>
                          </a:solidFill>
                        </a:rPr>
                        <a:t>UNC Mod</a:t>
                      </a:r>
                      <a:endParaRPr lang="en-GB" sz="1000" dirty="0">
                        <a:solidFill>
                          <a:schemeClr val="bg1"/>
                        </a:solidFill>
                      </a:endParaRPr>
                    </a:p>
                  </a:txBody>
                  <a:tcPr>
                    <a:solidFill>
                      <a:srgbClr val="3E5AA8"/>
                    </a:solidFill>
                  </a:tcPr>
                </a:tc>
                <a:tc>
                  <a:txBody>
                    <a:bodyPr/>
                    <a:lstStyle/>
                    <a:p>
                      <a:pPr algn="ctr"/>
                      <a:r>
                        <a:rPr lang="en-GB" sz="1000"/>
                        <a:t>Proposer</a:t>
                      </a:r>
                      <a:endParaRPr lang="en-GB" sz="1000" dirty="0">
                        <a:solidFill>
                          <a:schemeClr val="bg1"/>
                        </a:solidFill>
                      </a:endParaRP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82411">
                <a:tc>
                  <a:txBody>
                    <a:bodyPr/>
                    <a:lstStyle/>
                    <a:p>
                      <a:pPr marL="0" algn="l" defTabSz="914400" rtl="0" eaLnBrk="1" latinLnBrk="0" hangingPunct="1"/>
                      <a:r>
                        <a:rPr lang="en-GB" sz="1000" u="sng" kern="1200" dirty="0">
                          <a:solidFill>
                            <a:srgbClr val="3E5AA8"/>
                          </a:solidFill>
                          <a:latin typeface="+mn-lt"/>
                          <a:ea typeface="+mn-ea"/>
                          <a:cs typeface="+mn-cs"/>
                        </a:rPr>
                        <a:t>R0142</a:t>
                      </a:r>
                    </a:p>
                  </a:txBody>
                  <a:tcPr>
                    <a:solidFill>
                      <a:schemeClr val="accent3">
                        <a:lumMod val="20000"/>
                        <a:lumOff val="80000"/>
                      </a:schemeClr>
                    </a:solidFill>
                  </a:tcPr>
                </a:tc>
                <a:tc>
                  <a:txBody>
                    <a:bodyPr/>
                    <a:lstStyle/>
                    <a:p>
                      <a:pPr marL="0" algn="l" defTabSz="914400" rtl="0" eaLnBrk="1" latinLnBrk="0" hangingPunct="1"/>
                      <a:r>
                        <a:rPr lang="en-US" sz="1000" b="0" kern="1200" dirty="0">
                          <a:solidFill>
                            <a:srgbClr val="000000"/>
                          </a:solidFill>
                          <a:latin typeface="+mn-lt"/>
                          <a:ea typeface="+mn-ea"/>
                          <a:cs typeface="+mn-cs"/>
                        </a:rPr>
                        <a:t>Amendment to Multiplication Factor Enumerations to Support Hydrogen Trials</a:t>
                      </a:r>
                      <a:endParaRPr lang="en-GB" sz="1000" b="0" kern="1200" dirty="0">
                        <a:solidFill>
                          <a:srgbClr val="000000"/>
                        </a:solidFill>
                        <a:latin typeface="+mn-lt"/>
                        <a:ea typeface="+mn-ea"/>
                        <a:cs typeface="+mn-cs"/>
                      </a:endParaRPr>
                    </a:p>
                  </a:txBody>
                  <a:tcPr>
                    <a:solidFill>
                      <a:schemeClr val="accent3">
                        <a:lumMod val="20000"/>
                        <a:lumOff val="80000"/>
                      </a:schemeClr>
                    </a:solidFill>
                  </a:tcPr>
                </a:tc>
                <a:tc>
                  <a:txBody>
                    <a:bodyPr/>
                    <a:lstStyle/>
                    <a:p>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Service Provider Impact Assessment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11/01/24 – DIA response date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61943742"/>
                  </a:ext>
                </a:extLst>
              </a:tr>
              <a:tr h="411886">
                <a:tc gridSpan="10">
                  <a:txBody>
                    <a:bodyPr/>
                    <a:lstStyle/>
                    <a:p>
                      <a:pPr marL="0" algn="l" defTabSz="914400" rtl="0" eaLnBrk="1" latinLnBrk="0" hangingPunct="1"/>
                      <a:r>
                        <a:rPr lang="en-US" sz="1000" kern="1200" dirty="0">
                          <a:solidFill>
                            <a:srgbClr val="000000"/>
                          </a:solidFill>
                          <a:latin typeface="+mn-lt"/>
                          <a:ea typeface="+mn-ea"/>
                          <a:cs typeface="+mn-cs"/>
                        </a:rPr>
                        <a:t>The H100 hydrogen gas trial involves the supply of hydrogen gas to households in place of natural gas. The quantity of gas supplies needs to be billed in a way that is comparable to standard gas supply. To facilitate the trial, a multiplication factor enumeration value must be established within the Data Specification that can replicate hydrogen’s calorific value, therefore allowing accurate billing.</a:t>
                      </a:r>
                      <a:endParaRPr lang="en-GB"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accent4">
                        <a:lumMod val="20000"/>
                        <a:lumOff val="80000"/>
                      </a:schemeClr>
                    </a:solidFill>
                  </a:tcPr>
                </a:tc>
                <a:tc hMerge="1">
                  <a:txBody>
                    <a:bodyPr/>
                    <a:lstStyle/>
                    <a:p>
                      <a:endParaRPr lang="en-GB"/>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solidFill>
                      <a:schemeClr val="accent4">
                        <a:lumMod val="20000"/>
                        <a:lumOff val="80000"/>
                      </a:schemeClr>
                    </a:solidFill>
                  </a:tcPr>
                </a:tc>
                <a:tc hMerge="1">
                  <a:txBody>
                    <a:bodyPr/>
                    <a:lstStyle/>
                    <a:p>
                      <a:endParaRPr lang="en-GB"/>
                    </a:p>
                  </a:txBody>
                  <a:tcPr>
                    <a:solidFill>
                      <a:schemeClr val="accent4">
                        <a:lumMod val="20000"/>
                        <a:lumOff val="80000"/>
                      </a:schemeClr>
                    </a:solidFill>
                  </a:tcPr>
                </a:tc>
                <a:tc hMerge="1">
                  <a:txBody>
                    <a:bodyPr/>
                    <a:lstStyle/>
                    <a:p>
                      <a:endParaRPr lang="en-GB"/>
                    </a:p>
                  </a:txBody>
                  <a:tcPr>
                    <a:solidFill>
                      <a:schemeClr val="accent4">
                        <a:lumMod val="20000"/>
                        <a:lumOff val="80000"/>
                      </a:schemeClr>
                    </a:solidFill>
                  </a:tcPr>
                </a:tc>
                <a:tc hMerge="1">
                  <a:txBody>
                    <a:bodyPr/>
                    <a:lstStyle/>
                    <a:p>
                      <a:endParaRPr lang="en-GB" sz="1000" kern="1200" dirty="0">
                        <a:solidFill>
                          <a:srgbClr val="FF0000"/>
                        </a:solidFill>
                        <a:latin typeface="+mn-lt"/>
                        <a:ea typeface="+mn-ea"/>
                        <a:cs typeface="+mn-cs"/>
                      </a:endParaRPr>
                    </a:p>
                  </a:txBody>
                  <a:tcPr>
                    <a:solidFill>
                      <a:schemeClr val="accent4">
                        <a:lumMod val="20000"/>
                        <a:lumOff val="80000"/>
                      </a:schemeClr>
                    </a:solidFill>
                  </a:tcPr>
                </a:tc>
                <a:tc hMerge="1">
                  <a:txBody>
                    <a:bodyPr/>
                    <a:lstStyle/>
                    <a:p>
                      <a:endParaRPr lang="en-GB" sz="1000" kern="1200" dirty="0">
                        <a:solidFill>
                          <a:srgbClr val="000000"/>
                        </a:solidFill>
                        <a:latin typeface="+mn-lt"/>
                        <a:ea typeface="+mn-ea"/>
                        <a:cs typeface="+mn-cs"/>
                      </a:endParaRPr>
                    </a:p>
                  </a:txBody>
                  <a:tcPr>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1634846015"/>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4924" y="4487899"/>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167369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2614735" y="231452"/>
            <a:ext cx="3492574" cy="400110"/>
          </a:xfrm>
          <a:prstGeom prst="rect">
            <a:avLst/>
          </a:prstGeom>
          <a:noFill/>
        </p:spPr>
        <p:txBody>
          <a:bodyPr wrap="square">
            <a:spAutoFit/>
          </a:bodyPr>
          <a:lstStyle/>
          <a:p>
            <a:r>
              <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sz="2000" b="1">
                <a:solidFill>
                  <a:srgbClr val="3E5AA8"/>
                </a:solidFill>
                <a:latin typeface="Arial" panose="020B0604020202020204" pitchFamily="34" charset="0"/>
                <a:ea typeface="+mj-ea"/>
                <a:cs typeface="Arial" panose="020B0604020202020204" pitchFamily="34" charset="0"/>
              </a:rPr>
              <a:t>elated XRN Changes</a:t>
            </a:r>
            <a:endParaRPr lang="en-GB" sz="2000"/>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extLst>
              <p:ext uri="{D42A27DB-BD31-4B8C-83A1-F6EECF244321}">
                <p14:modId xmlns:p14="http://schemas.microsoft.com/office/powerpoint/2010/main" val="3358066119"/>
              </p:ext>
            </p:extLst>
          </p:nvPr>
        </p:nvGraphicFramePr>
        <p:xfrm>
          <a:off x="107504" y="930222"/>
          <a:ext cx="8925075" cy="2243525"/>
        </p:xfrm>
        <a:graphic>
          <a:graphicData uri="http://schemas.openxmlformats.org/drawingml/2006/table">
            <a:tbl>
              <a:tblPr firstRow="1" bandRow="1">
                <a:tableStyleId>{5C22544A-7EE6-4342-B048-85BDC9FD1C3A}</a:tableStyleId>
              </a:tblPr>
              <a:tblGrid>
                <a:gridCol w="1891520">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1002663">
                  <a:extLst>
                    <a:ext uri="{9D8B030D-6E8A-4147-A177-3AD203B41FA5}">
                      <a16:colId xmlns:a16="http://schemas.microsoft.com/office/drawing/2014/main" val="1331661363"/>
                    </a:ext>
                  </a:extLst>
                </a:gridCol>
                <a:gridCol w="1035191">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416610">
                <a:tc>
                  <a:txBody>
                    <a:bodyPr/>
                    <a:lstStyle/>
                    <a:p>
                      <a:pPr algn="ctr"/>
                      <a:r>
                        <a:rPr lang="en-GB" sz="1000" dirty="0"/>
                        <a:t>Description</a:t>
                      </a:r>
                    </a:p>
                  </a:txBody>
                  <a:tcPr>
                    <a:solidFill>
                      <a:srgbClr val="3E5AA8"/>
                    </a:solidFill>
                  </a:tcPr>
                </a:tc>
                <a:tc>
                  <a:txBody>
                    <a:bodyPr/>
                    <a:lstStyle/>
                    <a:p>
                      <a:pPr algn="ctr"/>
                      <a:r>
                        <a:rPr lang="en-GB" sz="1000" dirty="0"/>
                        <a:t>XRN</a:t>
                      </a:r>
                    </a:p>
                  </a:txBody>
                  <a:tcPr>
                    <a:solidFill>
                      <a:srgbClr val="3E5AA8"/>
                    </a:solidFill>
                  </a:tcPr>
                </a:tc>
                <a:tc>
                  <a:txBody>
                    <a:bodyPr/>
                    <a:lstStyle/>
                    <a:p>
                      <a:pPr algn="ctr"/>
                      <a:r>
                        <a:rPr lang="en-GB" sz="100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 Type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extLst>
                  <a:ext uri="{0D108BD9-81ED-4DB2-BD59-A6C34878D82A}">
                    <a16:rowId xmlns:a16="http://schemas.microsoft.com/office/drawing/2014/main" val="135677372"/>
                  </a:ext>
                </a:extLst>
              </a:tr>
              <a:tr h="668675">
                <a:tc>
                  <a:txBody>
                    <a:bodyPr/>
                    <a:lstStyle/>
                    <a:p>
                      <a:pPr marL="0" algn="l" defTabSz="914400" rtl="0" eaLnBrk="1" latinLnBrk="0" hangingPunct="1"/>
                      <a:r>
                        <a:rPr lang="en-US" sz="1000" kern="1200" dirty="0">
                          <a:solidFill>
                            <a:srgbClr val="000000"/>
                          </a:solidFill>
                          <a:latin typeface="+mn-lt"/>
                          <a:ea typeface="+mn-ea"/>
                          <a:cs typeface="+mn-cs"/>
                        </a:rPr>
                        <a:t>Resolution of Address Interactions between DCC and CDSP</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3">
                            <a:extLst>
                              <a:ext uri="{A12FA001-AC4F-418D-AE19-62706E023703}">
                                <ahyp:hlinkClr xmlns:ahyp="http://schemas.microsoft.com/office/drawing/2018/hyperlinkcolor" val="tx"/>
                              </a:ext>
                            </a:extLst>
                          </a:hlinkClick>
                        </a:rPr>
                        <a:t>XRN 5546</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Xoserve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Under development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Ongoing discussion with DNs, analysis taking place on DCC data</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TBC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3792875445"/>
                  </a:ext>
                </a:extLst>
              </a:tr>
              <a:tr h="576845">
                <a:tc>
                  <a:txBody>
                    <a:bodyPr/>
                    <a:lstStyle/>
                    <a:p>
                      <a:pPr marL="0" algn="l" defTabSz="914400" rtl="0" eaLnBrk="1" latinLnBrk="0" hangingPunct="1"/>
                      <a:r>
                        <a:rPr lang="en-GB" sz="1000" kern="1200" dirty="0">
                          <a:solidFill>
                            <a:srgbClr val="000000"/>
                          </a:solidFill>
                          <a:latin typeface="+mn-lt"/>
                          <a:ea typeface="+mn-ea"/>
                          <a:cs typeface="+mn-cs"/>
                        </a:rPr>
                        <a:t>Early Provision of Meter Reading for the ‘CSS Registration Effective Date’ (including the ‘Original Intended CSS Registration Effective Date’). Detailed Design</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lumMod val="60000"/>
                              <a:lumOff val="40000"/>
                            </a:schemeClr>
                          </a:solidFill>
                          <a:effectLst/>
                          <a:uLnTx/>
                          <a:uFillTx/>
                          <a:latin typeface="+mn-lt"/>
                          <a:ea typeface="+mn-ea"/>
                          <a:cs typeface="+mn-cs"/>
                          <a:hlinkClick r:id="rId4">
                            <a:extLst>
                              <a:ext uri="{A12FA001-AC4F-418D-AE19-62706E023703}">
                                <ahyp:hlinkClr xmlns:ahyp="http://schemas.microsoft.com/office/drawing/2018/hyperlinkcolor" val="tx"/>
                              </a:ext>
                            </a:extLst>
                          </a:hlinkClick>
                        </a:rPr>
                        <a:t>XRN 5675</a:t>
                      </a:r>
                      <a:endParaRPr kumimoji="0" lang="en-GB" sz="1000" b="0"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David Addison</a:t>
                      </a:r>
                    </a:p>
                    <a:p>
                      <a:r>
                        <a:rPr lang="en-US" sz="1000" b="0" kern="1200" dirty="0">
                          <a:solidFill>
                            <a:srgbClr val="000000"/>
                          </a:solidFill>
                          <a:latin typeface="+mn-lt"/>
                          <a:ea typeface="+mn-ea"/>
                          <a:cs typeface="+mn-cs"/>
                        </a:rPr>
                        <a:t>(on back of the P1 issue)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Shipper funded</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Update in slide pack</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Ongoing delivery discussions, governance activities ongoing</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TBC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2204587103"/>
                  </a:ext>
                </a:extLst>
              </a:tr>
            </a:tbl>
          </a:graphicData>
        </a:graphic>
      </p:graphicFrame>
      <p:grpSp>
        <p:nvGrpSpPr>
          <p:cNvPr id="13" name="Group 12">
            <a:extLst>
              <a:ext uri="{FF2B5EF4-FFF2-40B4-BE49-F238E27FC236}">
                <a16:creationId xmlns:a16="http://schemas.microsoft.com/office/drawing/2014/main" id="{AFEF6800-0DCC-D8E2-2AD7-1F82268232F5}"/>
              </a:ext>
            </a:extLst>
          </p:cNvPr>
          <p:cNvGrpSpPr/>
          <p:nvPr/>
        </p:nvGrpSpPr>
        <p:grpSpPr>
          <a:xfrm>
            <a:off x="111420" y="4357022"/>
            <a:ext cx="4820619" cy="475676"/>
            <a:chOff x="111420" y="4357022"/>
            <a:chExt cx="4820619" cy="475676"/>
          </a:xfrm>
        </p:grpSpPr>
        <p:grpSp>
          <p:nvGrpSpPr>
            <p:cNvPr id="14" name="Group 13">
              <a:extLst>
                <a:ext uri="{FF2B5EF4-FFF2-40B4-BE49-F238E27FC236}">
                  <a16:creationId xmlns:a16="http://schemas.microsoft.com/office/drawing/2014/main" id="{2E1D738B-B010-C97C-A7F1-50B29D4BDA92}"/>
                </a:ext>
              </a:extLst>
            </p:cNvPr>
            <p:cNvGrpSpPr/>
            <p:nvPr/>
          </p:nvGrpSpPr>
          <p:grpSpPr>
            <a:xfrm>
              <a:off x="111420" y="4357022"/>
              <a:ext cx="3450505" cy="475676"/>
              <a:chOff x="188250" y="4480964"/>
              <a:chExt cx="3450505" cy="475676"/>
            </a:xfrm>
          </p:grpSpPr>
          <p:grpSp>
            <p:nvGrpSpPr>
              <p:cNvPr id="17" name="Group 16">
                <a:extLst>
                  <a:ext uri="{FF2B5EF4-FFF2-40B4-BE49-F238E27FC236}">
                    <a16:creationId xmlns:a16="http://schemas.microsoft.com/office/drawing/2014/main" id="{FF9B628A-5B4F-0725-B319-0DA6F458CD31}"/>
                  </a:ext>
                </a:extLst>
              </p:cNvPr>
              <p:cNvGrpSpPr/>
              <p:nvPr/>
            </p:nvGrpSpPr>
            <p:grpSpPr>
              <a:xfrm>
                <a:off x="188250" y="4480964"/>
                <a:ext cx="2377134" cy="475676"/>
                <a:chOff x="66502" y="4450261"/>
                <a:chExt cx="2377134" cy="475676"/>
              </a:xfrm>
            </p:grpSpPr>
            <p:grpSp>
              <p:nvGrpSpPr>
                <p:cNvPr id="20" name="Group 19">
                  <a:extLst>
                    <a:ext uri="{FF2B5EF4-FFF2-40B4-BE49-F238E27FC236}">
                      <a16:creationId xmlns:a16="http://schemas.microsoft.com/office/drawing/2014/main" id="{0B853466-775A-2604-102C-07B1034D70F6}"/>
                    </a:ext>
                  </a:extLst>
                </p:cNvPr>
                <p:cNvGrpSpPr/>
                <p:nvPr/>
              </p:nvGrpSpPr>
              <p:grpSpPr>
                <a:xfrm>
                  <a:off x="66502" y="4450261"/>
                  <a:ext cx="1577167" cy="475676"/>
                  <a:chOff x="0" y="4426024"/>
                  <a:chExt cx="1577167" cy="475676"/>
                </a:xfrm>
              </p:grpSpPr>
              <p:grpSp>
                <p:nvGrpSpPr>
                  <p:cNvPr id="25" name="Group 24">
                    <a:extLst>
                      <a:ext uri="{FF2B5EF4-FFF2-40B4-BE49-F238E27FC236}">
                        <a16:creationId xmlns:a16="http://schemas.microsoft.com/office/drawing/2014/main" id="{4A7B633A-4B5F-D09B-6EB2-0257D795E79B}"/>
                      </a:ext>
                    </a:extLst>
                  </p:cNvPr>
                  <p:cNvGrpSpPr/>
                  <p:nvPr/>
                </p:nvGrpSpPr>
                <p:grpSpPr>
                  <a:xfrm>
                    <a:off x="0" y="4650688"/>
                    <a:ext cx="1577167" cy="251012"/>
                    <a:chOff x="233082" y="4628585"/>
                    <a:chExt cx="1577167" cy="251012"/>
                  </a:xfrm>
                </p:grpSpPr>
                <p:sp>
                  <p:nvSpPr>
                    <p:cNvPr id="27" name="Rectangle 26">
                      <a:extLst>
                        <a:ext uri="{FF2B5EF4-FFF2-40B4-BE49-F238E27FC236}">
                          <a16:creationId xmlns:a16="http://schemas.microsoft.com/office/drawing/2014/main" id="{6F005E1B-98DF-0773-DA88-39E548F76331}"/>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A54C31B-9E86-51FC-6BCA-E2B45A91A255}"/>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6" name="TextBox 25">
                    <a:extLst>
                      <a:ext uri="{FF2B5EF4-FFF2-40B4-BE49-F238E27FC236}">
                        <a16:creationId xmlns:a16="http://schemas.microsoft.com/office/drawing/2014/main" id="{29B4C514-7BA5-0DF9-2A38-CBBE5E746E9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1" name="Rectangle 20">
                  <a:extLst>
                    <a:ext uri="{FF2B5EF4-FFF2-40B4-BE49-F238E27FC236}">
                      <a16:creationId xmlns:a16="http://schemas.microsoft.com/office/drawing/2014/main" id="{402F66A9-99DC-4996-59A9-26F39EDB2C69}"/>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EF4D787-9514-2121-8E7B-3C957203F2E2}"/>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18" name="Rectangle 17">
                <a:extLst>
                  <a:ext uri="{FF2B5EF4-FFF2-40B4-BE49-F238E27FC236}">
                    <a16:creationId xmlns:a16="http://schemas.microsoft.com/office/drawing/2014/main" id="{288D5B7F-D468-758B-F0BC-CF20A0AF851E}"/>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851FE84-AABD-F234-E5F7-52FCB7EAF7A9}"/>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5" name="Rectangle 14">
              <a:extLst>
                <a:ext uri="{FF2B5EF4-FFF2-40B4-BE49-F238E27FC236}">
                  <a16:creationId xmlns:a16="http://schemas.microsoft.com/office/drawing/2014/main" id="{3FADF2C5-F3E9-AF2D-B1CC-A9432BA7E1C2}"/>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8E33B49-4C74-CBC9-2DEB-F5E521E72B6E}"/>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712717630"/>
      </p:ext>
    </p:extLst>
  </p:cSld>
  <p:clrMapOvr>
    <a:masterClrMapping/>
  </p:clrMapOvr>
</p:sld>
</file>

<file path=ppt/theme/theme1.xml><?xml version="1.0" encoding="utf-8"?>
<a:theme xmlns:a="http://schemas.openxmlformats.org/drawingml/2006/main" name="Office Theme">
  <a:themeElements>
    <a:clrScheme name="Custom 2">
      <a:dk1>
        <a:srgbClr val="1D3E61"/>
      </a:dk1>
      <a:lt1>
        <a:sysClr val="window" lastClr="FFFFFF"/>
      </a:lt1>
      <a:dk2>
        <a:srgbClr val="3E5AA8"/>
      </a:dk2>
      <a:lt2>
        <a:srgbClr val="84B8DA"/>
      </a:lt2>
      <a:accent1>
        <a:srgbClr val="B1D6E8"/>
      </a:accent1>
      <a:accent2>
        <a:srgbClr val="6440A3"/>
      </a:accent2>
      <a:accent3>
        <a:srgbClr val="56CF9E"/>
      </a:accent3>
      <a:accent4>
        <a:srgbClr val="E65761"/>
      </a:accent4>
      <a:accent5>
        <a:srgbClr val="FCBC55"/>
      </a:accent5>
      <a:accent6>
        <a:srgbClr val="379196"/>
      </a:accent6>
      <a:hlink>
        <a:srgbClr val="40D1F5"/>
      </a:hlink>
      <a:folHlink>
        <a:srgbClr val="D2232A"/>
      </a:folHlink>
    </a:clrScheme>
    <a:fontScheme name="Xoserv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7" ma:contentTypeDescription="Create a new document." ma:contentTypeScope="" ma:versionID="91a85da827efe13e31b11ef14893b477">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39ee7aa57ec650cb7642c8db7bb1e2f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AAB242-AAE7-4547-BC2D-D049BCFE4A6F}"/>
</file>

<file path=customXml/itemProps2.xml><?xml version="1.0" encoding="utf-8"?>
<ds:datastoreItem xmlns:ds="http://schemas.openxmlformats.org/officeDocument/2006/customXml" ds:itemID="{026CA555-216C-4261-AF87-A8E955167736}">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purl.org/dc/dcmitype/"/>
    <ds:schemaRef ds:uri="e3022907-c203-4c32-9298-b780fdf7431d"/>
    <ds:schemaRef ds:uri="4611c0c4-779d-432c-9249-915996310c7e"/>
    <ds:schemaRef ds:uri="http://www.w3.org/XML/1998/namespace"/>
    <ds:schemaRef ds:uri="http://purl.org/dc/elements/1.1/"/>
  </ds:schemaRefs>
</ds:datastoreItem>
</file>

<file path=customXml/itemProps3.xml><?xml version="1.0" encoding="utf-8"?>
<ds:datastoreItem xmlns:ds="http://schemas.openxmlformats.org/officeDocument/2006/customXml" ds:itemID="{EA728B58-601E-4027-AF0C-C2329912A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1872</Words>
  <Application>Microsoft Office PowerPoint</Application>
  <PresentationFormat>On-screen Show (16:9)</PresentationFormat>
  <Paragraphs>322</Paragraphs>
  <Slides>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Nunito Sans</vt:lpstr>
      <vt:lpstr>Avenir Next LT Pro</vt:lpstr>
      <vt:lpstr>Office Theme</vt:lpstr>
      <vt:lpstr>Document</vt:lpstr>
      <vt:lpstr>REC Change</vt:lpstr>
      <vt:lpstr>Introduction</vt:lpstr>
      <vt:lpstr>REC Change Pipeline – In progress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26</cp:revision>
  <dcterms:created xsi:type="dcterms:W3CDTF">2020-08-12T15:25:03Z</dcterms:created>
  <dcterms:modified xsi:type="dcterms:W3CDTF">2023-12-08T14:59:10Z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0x010100CD78529C455A9849A187361FC3458725</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y fmtid="{D5CDD505-2E9C-101B-9397-08002B2CF9AE}" pid="5" name="MediaServiceImageTags">
    <vt:lpwstr/>
  </property>
</Properties>
</file>