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  <p:sldMasterId id="2147483678" r:id="rId3"/>
    <p:sldMasterId id="2147483680" r:id="rId4"/>
    <p:sldMasterId id="2147483682" r:id="rId5"/>
    <p:sldMasterId id="2147483684" r:id="rId6"/>
    <p:sldMasterId id="2147483686" r:id="rId7"/>
    <p:sldMasterId id="2147483846" r:id="rId8"/>
    <p:sldMasterId id="2147483860" r:id="rId9"/>
    <p:sldMasterId id="2147483872" r:id="rId10"/>
  </p:sldMasterIdLst>
  <p:notesMasterIdLst>
    <p:notesMasterId r:id="rId14"/>
  </p:notesMasterIdLst>
  <p:handoutMasterIdLst>
    <p:handoutMasterId r:id="rId15"/>
  </p:handoutMasterIdLst>
  <p:sldIdLst>
    <p:sldId id="266" r:id="rId11"/>
    <p:sldId id="267" r:id="rId12"/>
    <p:sldId id="280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ional Grid" initials="N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D2928"/>
    <a:srgbClr val="0079C1"/>
    <a:srgbClr val="808080"/>
    <a:srgbClr val="DC0FB2"/>
    <a:srgbClr val="199110"/>
    <a:srgbClr val="B6FF14"/>
    <a:srgbClr val="FFE500"/>
    <a:srgbClr val="592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513" autoAdjust="0"/>
    <p:restoredTop sz="89876" autoAdjust="0"/>
  </p:normalViewPr>
  <p:slideViewPr>
    <p:cSldViewPr>
      <p:cViewPr varScale="1">
        <p:scale>
          <a:sx n="62" d="100"/>
          <a:sy n="62" d="100"/>
        </p:scale>
        <p:origin x="-12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16" y="-90"/>
      </p:cViewPr>
      <p:guideLst>
        <p:guide orient="horz" pos="3128"/>
        <p:guide pos="2141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C38A6ED7-4F55-4BCF-AD5A-36A3801B7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5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fld id="{389101BD-AAF9-4693-95E8-6086A2423566}" type="datetimeFigureOut">
              <a:rPr lang="en-GB"/>
              <a:pPr>
                <a:defRPr/>
              </a:pPr>
              <a:t>02/11/2015</a:t>
            </a:fld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fld id="{00A33B3A-5972-484B-BF6F-F2CB4ADA9E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76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9BCA55E-A5E1-4EB5-B9FD-B46FB4F27116}" type="slidenum">
              <a:rPr lang="en-GB">
                <a:solidFill>
                  <a:prstClr val="black"/>
                </a:solidFill>
              </a:rPr>
              <a:pPr eaLnBrk="1" hangingPunct="1"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48772" y="9430830"/>
            <a:ext cx="2947429" cy="49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BBF85A3-5D1D-47B7-85D4-56E3CB317560}" type="slidenum">
              <a:rPr lang="en-GB" sz="1300" b="0" smtClean="0">
                <a:solidFill>
                  <a:prstClr val="black"/>
                </a:solidFill>
              </a:rPr>
              <a:pPr algn="r" eaLnBrk="1" hangingPunct="1"/>
              <a:t>1</a:t>
            </a:fld>
            <a:endParaRPr lang="en-GB" sz="1300" b="0" smtClean="0">
              <a:solidFill>
                <a:prstClr val="black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7287" cy="3725863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63" y="4716236"/>
            <a:ext cx="5437550" cy="44683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99" tIns="45199" rIns="90399" bIns="451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33B3A-5972-484B-BF6F-F2CB4ADA9EC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3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36"/>
          <p:cNvSpPr>
            <a:spLocks noChangeShapeType="1"/>
          </p:cNvSpPr>
          <p:nvPr userDrawn="1"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39"/>
          <p:cNvSpPr>
            <a:spLocks noChangeShapeType="1"/>
          </p:cNvSpPr>
          <p:nvPr userDrawn="1"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41"/>
          <p:cNvSpPr>
            <a:spLocks noChangeShapeType="1"/>
          </p:cNvSpPr>
          <p:nvPr userDrawn="1"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000" smtClean="0">
                <a:solidFill>
                  <a:schemeClr val="tx2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smtClean="0"/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01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E8A2F-D4F5-4F2E-AA9B-411227CB5983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AFB0-28DA-4DE4-85E7-46AC40AE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040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8171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60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85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5ACB4-6CCC-445F-BDD7-912133505C65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8D62-9E41-414D-9DD9-3CF2FC63E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11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D3CE-0638-4E7C-A01B-8F0C67FF0DFB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ACC4-5FCE-43F2-BCF6-D40A03A56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21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A39A-4057-4458-BA8F-421217FA708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F329-10AF-4964-BEAE-70A2AA6C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702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D61F-1E9E-4536-8556-06ADE1C6AF27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D3EB-F2CA-4BC6-9266-A2E3BD322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848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79E8-1094-4096-8EDF-D2FAA0FE6E03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8635-E32F-410D-99C5-D98E632C0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7715-4CFC-456F-ABE5-7BCCBA8032E7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179E-4D68-456E-A582-75B93B82F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383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1CA0-2C53-4B1B-B4B2-ECE5B6EEE940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3FAB6-3DA3-45F6-A211-9C1D2F829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0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DDEE0-5BF3-4D4F-B716-619F666F4E9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4716-BCBF-4CA9-9F27-EEE94336D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43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F1FF-E18E-411B-9AD8-7D4B6805D39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DED4-CA90-43B4-94E8-9C1BCB357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12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C72C-6EBE-4C52-868E-2FA0C0BCEE12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C6BB5-EA26-481E-AB0B-73956024D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00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31DD8-40FD-4657-BEBC-1FBB12C54B1B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2724-2AEF-44D6-9836-A3567EA3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5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AB72-5189-4B55-A2EE-9DC20E5D64A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4DFCF-5425-4E12-8E45-DB30FEAB8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9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9180-E3E4-451A-9CBC-741C52EE517D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D132-02CD-4411-AFF1-A22A2D9E6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6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7" descr="National_Grid_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94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BE5AB-3029-4A41-8455-04C7535DE8B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DE0F-BD5C-460D-8FB8-15711FA48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3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B1F4-CC96-481A-B536-4CABF1E72900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BBCA-8D7F-4DDF-A4D3-A6CCF1EA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6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96E1-9D27-461D-AC83-9BCAE201A86B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96946-530B-452B-9F79-C7F78CAF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3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3AB0-8B6E-432A-BD72-B73B685D544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AF22-EF86-422A-89AB-DCDB59A1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8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F391-76C0-4B97-80FF-7629C819F3E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38A6A-6CAA-4FE4-BE7C-0816C2E19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D161-2592-412B-9D5E-F3549A6EF898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3AD4-B60A-4D67-83F1-567D9DBA2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7A1A-9211-4FA7-BC13-39154CA768D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CDEDD-BB0F-40B9-9045-0A79B7009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99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CAE9-A9B7-4C8E-882D-1A7C8953F0E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8145-BB7D-48DE-90F6-771FE6A6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0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EA72-C789-47FD-86D6-315801BF198F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A3CC-B7DF-40D2-AFED-EE002AF6A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78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A172-9351-4E2C-82C0-6992D9C354A8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FE16-9C0D-4C16-8620-B381CCD56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4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1860-2F38-4944-A876-3B8BDF2BCC3D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FA96-751C-47F3-B29D-961B751A5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5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71700 h 1512"/>
              <a:gd name="T4" fmla="*/ 1602978 w 5760"/>
              <a:gd name="T5" fmla="*/ 2171700 h 1512"/>
              <a:gd name="T6" fmla="*/ 1831975 w 5760"/>
              <a:gd name="T7" fmla="*/ 2400300 h 1512"/>
              <a:gd name="T8" fmla="*/ 2060972 w 5760"/>
              <a:gd name="T9" fmla="*/ 2171700 h 1512"/>
              <a:gd name="T10" fmla="*/ 9159875 w 5760"/>
              <a:gd name="T11" fmla="*/ 2171700 h 1512"/>
              <a:gd name="T12" fmla="*/ 9159875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/>
          </a:p>
        </p:txBody>
      </p:sp>
      <p:pic>
        <p:nvPicPr>
          <p:cNvPr id="10" name="Picture 10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National_Grid_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846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47C5-14B9-49F9-A7E2-22788B9E19F8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DA50-F999-402A-A16F-DA1D85CD4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8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312D-AACA-404E-8D7E-B8B21DF26A7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ECB6-FC5C-496A-B5D0-FF56A44F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0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B115-2413-4D27-9DCD-0751E905952D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7E54-C05C-4BFE-BEEC-1462392FF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4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F657-5F8B-4242-962B-AEA4081E1A7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7A8B-1923-47C3-9A62-DB3174240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C323-54FA-4651-99BD-7AECDDCFD5B7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971B-4CBF-40D3-AE30-BAEF5FEB6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80BF-9FD9-4357-9EA0-CE41BD232E2E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0B02-7F32-48B9-B39F-BDCA17EDE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00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7F9A-F191-46BA-B8B2-2AECFE54079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47182-2A2A-4384-B07A-6FD453A5E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3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68FF6-5729-4C43-BFB0-73D9EE0ABBB6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3AD3-8A74-4293-8C1B-A1C531A71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9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0DDC-8AD5-4A46-8107-E8CE89C43994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FD4C-55CB-4131-8A30-FFF766C8A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7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3C29-4692-4118-9814-46A6309B32F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08D93-466E-41C9-B760-74422579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8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4F92-D679-4DC9-8B91-BC8EEEFD7536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11E7-E54A-4C1A-B1A1-1D44EA127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95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71700 h 1512"/>
              <a:gd name="T4" fmla="*/ 1602978 w 5760"/>
              <a:gd name="T5" fmla="*/ 2171700 h 1512"/>
              <a:gd name="T6" fmla="*/ 1831975 w 5760"/>
              <a:gd name="T7" fmla="*/ 2400300 h 1512"/>
              <a:gd name="T8" fmla="*/ 2060972 w 5760"/>
              <a:gd name="T9" fmla="*/ 2171700 h 1512"/>
              <a:gd name="T10" fmla="*/ 9159875 w 5760"/>
              <a:gd name="T11" fmla="*/ 2171700 h 1512"/>
              <a:gd name="T12" fmla="*/ 9159875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/>
          </a:p>
        </p:txBody>
      </p:sp>
      <p:pic>
        <p:nvPicPr>
          <p:cNvPr id="10" name="Picture 10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6"/>
          <p:cNvSpPr>
            <a:spLocks noChangeShapeType="1"/>
          </p:cNvSpPr>
          <p:nvPr userDrawn="1"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40"/>
          <p:cNvSpPr>
            <a:spLocks noChangeShapeType="1"/>
          </p:cNvSpPr>
          <p:nvPr userDrawn="1"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000" smtClean="0">
                <a:solidFill>
                  <a:schemeClr val="tx2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smtClean="0"/>
          </a:p>
        </p:txBody>
      </p:sp>
      <p:pic>
        <p:nvPicPr>
          <p:cNvPr id="16" name="Picture 44" descr="National_Grid_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803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94F2-157D-40C9-8A9E-212DF1B6BBCB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C47F-9E52-464B-9D8A-F8F1F5BDC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7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850A-4F99-4DD9-9F31-A46BC6294260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8DB6-49E9-4CE1-8263-3B0BB222A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2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E806-3773-4F44-B0B7-4DA020FC132B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D96F-3EA9-4D92-BB48-9E577B0BC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3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B474-99B5-4C24-A20D-86F2F974D136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8FB24-B252-430F-94A8-9DC7BDE2C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D0EE-2DAA-4137-BAA5-9D7DD190F6A2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FD37-1996-48F6-B65F-669B00D21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01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E86E5-D49F-450A-81B0-047559EC58D4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92DD-13A9-48F7-9868-0337ECDF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7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23B9-6DCA-4C44-B56E-47C0714B245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20CC-C815-48E8-9F9B-C57F10088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29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49C7-EB03-4169-AB3D-70C3C5F2D5B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DE7D-22CB-42E2-B678-60EA921C4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4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DEE0-3F0E-4696-9BFC-7155F8D30D55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8380-654E-4916-9857-D1839C6A3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8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7D0C-0AFE-4F24-9108-870A0975FDBE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86B8-3FCF-4D7D-94DE-CC718E731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88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D5CAC-DA60-402B-AAAB-A62587110005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1BB9-81F0-4660-9723-E505DFCEA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1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71700 h 1512"/>
              <a:gd name="T4" fmla="*/ 1602978 w 5760"/>
              <a:gd name="T5" fmla="*/ 2171700 h 1512"/>
              <a:gd name="T6" fmla="*/ 1831975 w 5760"/>
              <a:gd name="T7" fmla="*/ 2400300 h 1512"/>
              <a:gd name="T8" fmla="*/ 2060972 w 5760"/>
              <a:gd name="T9" fmla="*/ 2171700 h 1512"/>
              <a:gd name="T10" fmla="*/ 9159875 w 5760"/>
              <a:gd name="T11" fmla="*/ 2171700 h 1512"/>
              <a:gd name="T12" fmla="*/ 9159875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5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925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F5BC-F210-4AD5-A44B-56266F357C72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F7A3-E20F-4F1B-B3B2-4B959F8CB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8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DBD3-9CAA-41BD-9CA0-E4CEB1109D4E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9613-B0E1-4BB1-9345-46BB18D83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D49E-05F6-4909-A358-D59E235CFFD0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973B-160B-40C0-8807-AF9D86BB3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4FA3-757F-4153-AD87-6AD2A67C711F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43A1-0636-41A2-818F-9BA9E2B6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4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8769-8CE4-4A5D-BFED-D75F4E2BC516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064B-7702-4CCD-8730-F69479291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56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F531-E500-466C-9E4D-710E7DE10AE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0ED13-949B-4675-B500-9C5936AAB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1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DD766-AFB9-4A1D-9202-9E7E11224E82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ED5AE-54F9-4973-A521-51B271767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8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5C2C-A6D8-4A14-BEE4-570B944D4D77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E8F1-A834-4911-8B9A-C458AFC88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4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3D92-BDD6-4C61-B655-7E2598C208D0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441D-853D-4271-A76D-0692C51FF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082C-A82F-41AA-B512-23D079896DB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5514-9D23-4066-9EEF-B2E3890DB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7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C438-A4CE-411A-B241-30BC3D4ABCF7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72DF-A8FE-4492-B1FE-703A35CC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81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71700 h 1512"/>
              <a:gd name="T4" fmla="*/ 1602978 w 5760"/>
              <a:gd name="T5" fmla="*/ 2171700 h 1512"/>
              <a:gd name="T6" fmla="*/ 1831975 w 5760"/>
              <a:gd name="T7" fmla="*/ 2400300 h 1512"/>
              <a:gd name="T8" fmla="*/ 2060972 w 5760"/>
              <a:gd name="T9" fmla="*/ 2171700 h 1512"/>
              <a:gd name="T10" fmla="*/ 9159875 w 5760"/>
              <a:gd name="T11" fmla="*/ 2171700 h 1512"/>
              <a:gd name="T12" fmla="*/ 9159875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/>
          </a:p>
        </p:txBody>
      </p:sp>
      <p:pic>
        <p:nvPicPr>
          <p:cNvPr id="10" name="Picture 10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National_Grid_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2652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5C4D-A598-4F09-8513-B62CCEE2451F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574F-1845-4774-9B2D-A878F3340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3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7AD5-C814-4789-8CA3-74C12BE51178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AD90-75C0-4637-897D-6089B96CB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1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49B5-20E2-4103-A3B5-D67AF4EF410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5FEC-9BDD-4858-AA88-E699F4232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6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CC04-09E6-43AF-B261-8626D848AC3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8712-D90C-4C18-9AE9-D72E0171C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3EDD-0DDF-4352-8B1B-CCDBADDE7FA6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1C16-8258-4466-878D-FA900E942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6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8023E-33F0-419F-B2BD-8BD067765E8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08CE8-4339-4DAC-BCA2-58ECA50CC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6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954D8-5330-465E-B256-5E9161C35B8B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51CD-214A-4CD3-B535-43D8318C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96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B53C-2EBE-440B-BE87-412FC7C7CD93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71BA-20B6-4023-9314-2EDFCD692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4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660A-5EB6-46C9-A0C3-0ACDBF810356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BB10-EF47-431A-BED4-E2BBD8379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25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37E8-B830-466B-9562-D1F1798B895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860E-20B2-40F6-B2B7-D27F32731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7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EBCF-CC45-4C6F-8BA2-C1953EA31E0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2B41-BF36-46C3-80E8-45C3C920E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5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71700 h 1512"/>
              <a:gd name="T4" fmla="*/ 1602978 w 5760"/>
              <a:gd name="T5" fmla="*/ 2171700 h 1512"/>
              <a:gd name="T6" fmla="*/ 1831975 w 5760"/>
              <a:gd name="T7" fmla="*/ 2400300 h 1512"/>
              <a:gd name="T8" fmla="*/ 2060972 w 5760"/>
              <a:gd name="T9" fmla="*/ 2171700 h 1512"/>
              <a:gd name="T10" fmla="*/ 9159875 w 5760"/>
              <a:gd name="T11" fmla="*/ 2171700 h 1512"/>
              <a:gd name="T12" fmla="*/ 9159875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>
                <a:solidFill>
                  <a:schemeClr val="tx2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/>
          </a:p>
        </p:txBody>
      </p:sp>
      <p:pic>
        <p:nvPicPr>
          <p:cNvPr id="10" name="Picture 10" descr="National_Grid_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National_Grid_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602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74DC-5BE7-433A-A825-513492C9D098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F2-FCA9-43A2-94EB-CC08A0153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1CDA-39AB-43C3-A084-F90DFD706362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77AD-A02B-426F-A313-82AB84C4C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3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6813A-1E07-40F8-A575-D242D94817C5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07C4-264C-4D47-9CD4-7D4790951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5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FBE8-809B-4173-A0C2-8CDED339B313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43155-5F98-48C7-8DD2-D63E646B4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97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96D61-9C91-4B5C-8574-4FE4BB3CBC2A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2169-7649-4BD5-AE4F-98F166568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8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2CC37-B0EC-41B7-AD6D-0ACE65D3B8A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BAE1-35CD-4FA6-A492-11BE74248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8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762D-1508-49D9-9102-A834AA10F56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7849D-5401-4EC8-A0FC-8E19CB1E1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8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AF191-BEBE-4909-A6DB-43C81B292A19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832A-D4BD-419A-B4F2-14D6451B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2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E8F44-2CD0-4BF2-A5CF-A1776712E35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A3ADF-DC57-4AF8-B753-AB0E68F76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09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739BB-F052-4491-8B64-6C93F33D412E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6627-4FF0-4253-996F-E6B262F1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1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0522-9C17-423B-AFE8-89F3468068F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55BC-4067-4E61-9CBC-EB6398A9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6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>
              <a:latin typeface="Arial" pitchFamily="34" charset="0"/>
            </a:endParaRPr>
          </a:p>
        </p:txBody>
      </p:sp>
      <p:sp>
        <p:nvSpPr>
          <p:cNvPr id="5" name="Line 36"/>
          <p:cNvSpPr>
            <a:spLocks noChangeShapeType="1"/>
          </p:cNvSpPr>
          <p:nvPr userDrawn="1"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>
              <a:latin typeface="Arial" pitchFamily="34" charset="0"/>
            </a:endParaRPr>
          </a:p>
        </p:txBody>
      </p:sp>
      <p:sp>
        <p:nvSpPr>
          <p:cNvPr id="6" name="Line 39"/>
          <p:cNvSpPr>
            <a:spLocks noChangeShapeType="1"/>
          </p:cNvSpPr>
          <p:nvPr userDrawn="1"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>
              <a:latin typeface="Arial" pitchFamily="34" charset="0"/>
            </a:endParaRPr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>
              <a:latin typeface="Arial" pitchFamily="34" charset="0"/>
            </a:endParaRPr>
          </a:p>
        </p:txBody>
      </p:sp>
      <p:sp>
        <p:nvSpPr>
          <p:cNvPr id="8" name="Line 41"/>
          <p:cNvSpPr>
            <a:spLocks noChangeShapeType="1"/>
          </p:cNvSpPr>
          <p:nvPr userDrawn="1"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dirty="0" smtClean="0"/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97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F6FE-5579-48AD-B832-4094D544E210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B25C-65C6-48FC-865C-D4975B67E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26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6D80-1695-49F7-9052-12177EB48E83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386D-E669-4CE3-94BC-A8B3BE115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394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44D8-EF4D-47A9-8B91-02455A73AC01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F2F20-BD24-4903-8F40-C4904E3FF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2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68FE0-70DF-4343-9C23-C17FCF55CEED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2741-EB05-431F-8888-39CE80BA4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91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5236-A1A9-4488-8343-4C9CBDE2FC96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F042-8A0F-42E4-A2D6-FC8AFE275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22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33E6-BA46-4156-83C0-147BD6AEC58C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ABAC-494D-492E-B239-2D56E5AD4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626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32D7-1DE6-438F-A538-3E4301C30A34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0CC6F-22CE-47BE-91AA-90BD35626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240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B88C-CC50-4F97-B105-CB14A524CA9E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56A2-7574-40DE-AABC-BC71F7C34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993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DF47-E98D-4A35-9D75-644D142258A5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E3EB-893C-496A-8505-E712DA702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017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4AA3-114D-41F0-861A-CE6469E27875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2748-8305-4B4C-99B3-3B6D7420C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76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B8AF-1C50-4A5D-B6A4-28CA39C586A4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9DD7-4BDE-4C9D-BBF3-ED535FD59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2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7952-567D-4727-9C06-02E32CD80EF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2B579-F20A-4572-B733-54D31768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634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0A1D-2F3C-4A40-88D3-EDAF673DA186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4771-030B-42A0-A89F-801574CA3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76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485900"/>
            <a:ext cx="8089900" cy="4648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3AAAE-B0CC-4685-B002-E29F98986D3C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5D9E-8741-4562-8E92-6D73F64F3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02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555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128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2315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800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183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6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539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47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fld id="{901B3D4C-D74E-467A-9A68-8000CF0F629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fld id="{BF3CCB5D-DC95-49D2-B447-5F511D400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u="none" smtClean="0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25455A46-B65E-40CC-B2E1-FF208A9C8218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u="none">
                <a:solidFill>
                  <a:srgbClr val="0079C1"/>
                </a:solidFill>
              </a:defRPr>
            </a:lvl1pPr>
          </a:lstStyle>
          <a:p>
            <a:endParaRPr lang="en-US" smtClean="0"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u="none">
                <a:solidFill>
                  <a:srgbClr val="0079C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45FA7C-FF2A-4625-8503-30CDBC892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8" name="Picture 27" descr="National_Grid_logo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fld id="{F3492D5A-0EF9-4D1D-918A-712C68CA9E53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fld id="{A5267015-D038-4162-A064-778FDB7BC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11" descr="National_Grid_logo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561609E-D7D4-47AE-912F-BE3B7D6B90A1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B6B6058-3D43-4DF4-B332-100881A05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9" descr="National_Grid_logo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7" descr="National_Grid_logo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F53B055-9003-4304-8725-34D7445D3B8C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1AD1A0-6789-4695-97B3-20D94C93B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4" name="Picture 9" descr="National_Grid_logo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Line 36"/>
          <p:cNvSpPr>
            <a:spLocks noChangeShapeType="1"/>
          </p:cNvSpPr>
          <p:nvPr userDrawn="1"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39"/>
          <p:cNvSpPr>
            <a:spLocks noChangeShapeType="1"/>
          </p:cNvSpPr>
          <p:nvPr userDrawn="1"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Line 40"/>
          <p:cNvSpPr>
            <a:spLocks noChangeShapeType="1"/>
          </p:cNvSpPr>
          <p:nvPr userDrawn="1"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8" name="Line 41"/>
          <p:cNvSpPr>
            <a:spLocks noChangeShapeType="1"/>
          </p:cNvSpPr>
          <p:nvPr userDrawn="1"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0" name="Text Box 7"/>
          <p:cNvSpPr txBox="1">
            <a:spLocks noChangeArrowheads="1"/>
          </p:cNvSpPr>
          <p:nvPr userDrawn="1"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000" smtClean="0">
                <a:solidFill>
                  <a:schemeClr val="tx2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smtClean="0"/>
          </a:p>
        </p:txBody>
      </p:sp>
      <p:pic>
        <p:nvPicPr>
          <p:cNvPr id="4110" name="Picture 44" descr="National_Grid_logo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28B5F22-066F-41A3-8F50-105A4467E8EF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E2179F-D86A-46FC-838A-B0EE988A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8" name="Picture 8" descr="National_Grid_logo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B1DD7B3-E33F-44EE-AB7F-2BAD22C6C34F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0FDB19-9E70-4D04-B0AB-B3396833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52" name="Picture 9" descr="National_Grid_logo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7" descr="National_Grid_logo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74ED2E9-F73C-4F0A-91A0-C7A5D91DBE46}" type="datetime1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D04A13-5987-46AD-8378-6F7CB906E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76" name="Picture 9" descr="National_Grid_logo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7" descr="National_Grid_logo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1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26854955-AB6E-4440-BBE9-9E0FC49253E6}" type="datetime1">
              <a:rPr lang="en-US"/>
              <a:pPr>
                <a:defRPr/>
              </a:pPr>
              <a:t>11/2/2015</a:t>
            </a:fld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9A37673B-096E-4B4F-BEBB-4F0AA552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6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1" name="Line 36"/>
          <p:cNvSpPr>
            <a:spLocks noChangeShapeType="1"/>
          </p:cNvSpPr>
          <p:nvPr userDrawn="1"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2" name="Line 39"/>
          <p:cNvSpPr>
            <a:spLocks noChangeShapeType="1"/>
          </p:cNvSpPr>
          <p:nvPr userDrawn="1"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3" name="Line 40"/>
          <p:cNvSpPr>
            <a:spLocks noChangeShapeType="1"/>
          </p:cNvSpPr>
          <p:nvPr userDrawn="1"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4" name="Line 41"/>
          <p:cNvSpPr>
            <a:spLocks noChangeShapeType="1"/>
          </p:cNvSpPr>
          <p:nvPr userDrawn="1"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18000" tIns="10800" rIns="18000" bIns="10800">
            <a:spAutoFit/>
          </a:bodyPr>
          <a:lstStyle>
            <a:lvl1pPr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dirty="0" smtClean="0"/>
          </a:p>
        </p:txBody>
      </p:sp>
      <p:pic>
        <p:nvPicPr>
          <p:cNvPr id="2056" name="Picture 44" descr="National_Grid_logo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31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93725" y="1338263"/>
            <a:ext cx="8043863" cy="519112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Gas Day Estimated Imbalance Cost Update</a:t>
            </a:r>
          </a:p>
        </p:txBody>
      </p:sp>
      <p:pic>
        <p:nvPicPr>
          <p:cNvPr id="21507" name="Picture 13" descr="G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71800"/>
            <a:ext cx="26558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4" descr="val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971800"/>
            <a:ext cx="25923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20290" r="73756" b="51172"/>
          <a:stretch>
            <a:fillRect/>
          </a:stretch>
        </p:blipFill>
        <p:spPr bwMode="auto">
          <a:xfrm>
            <a:off x="6400800" y="2971800"/>
            <a:ext cx="21717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11188" y="5373688"/>
            <a:ext cx="79216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dirty="0" smtClean="0">
                <a:solidFill>
                  <a:srgbClr val="FFFFFF"/>
                </a:solidFill>
              </a:rPr>
              <a:t>Workgroup 0541</a:t>
            </a:r>
            <a:endParaRPr lang="en-GB" sz="1800" dirty="0" smtClean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chemeClr val="bg1"/>
                </a:solidFill>
              </a:rPr>
              <a:t>10</a:t>
            </a:r>
            <a:r>
              <a:rPr lang="en-GB" sz="1800" baseline="30000" dirty="0" smtClean="0">
                <a:solidFill>
                  <a:schemeClr val="bg1"/>
                </a:solidFill>
              </a:rPr>
              <a:t>th</a:t>
            </a:r>
            <a:r>
              <a:rPr lang="en-GB" sz="1800" dirty="0" smtClean="0">
                <a:solidFill>
                  <a:schemeClr val="bg1"/>
                </a:solidFill>
              </a:rPr>
              <a:t> November 2015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Revised Analysis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485900"/>
            <a:ext cx="8089900" cy="51435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 smtClean="0">
                <a:solidFill>
                  <a:schemeClr val="tx1"/>
                </a:solidFill>
              </a:rPr>
              <a:t>he following </a:t>
            </a:r>
            <a:r>
              <a:rPr lang="en-GB" dirty="0" smtClean="0">
                <a:solidFill>
                  <a:schemeClr val="tx1"/>
                </a:solidFill>
              </a:rPr>
              <a:t>ten sub-terminals </a:t>
            </a:r>
            <a:r>
              <a:rPr lang="en-GB" dirty="0" smtClean="0">
                <a:solidFill>
                  <a:schemeClr val="tx1"/>
                </a:solidFill>
              </a:rPr>
              <a:t>have </a:t>
            </a:r>
            <a:r>
              <a:rPr lang="en-GB" dirty="0" smtClean="0">
                <a:solidFill>
                  <a:schemeClr val="tx1"/>
                </a:solidFill>
              </a:rPr>
              <a:t>included in the analysis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err="1" smtClean="0">
                <a:solidFill>
                  <a:schemeClr val="tx1"/>
                </a:solidFill>
              </a:rPr>
              <a:t>Bacton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Perenco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B</a:t>
            </a:r>
            <a:r>
              <a:rPr lang="en-GB" dirty="0" err="1" smtClean="0">
                <a:solidFill>
                  <a:schemeClr val="tx1"/>
                </a:solidFill>
              </a:rPr>
              <a:t>acton</a:t>
            </a:r>
            <a:r>
              <a:rPr lang="en-GB" dirty="0" smtClean="0">
                <a:solidFill>
                  <a:schemeClr val="tx1"/>
                </a:solidFill>
              </a:rPr>
              <a:t> Shell, </a:t>
            </a:r>
            <a:r>
              <a:rPr lang="en-GB" dirty="0" err="1">
                <a:solidFill>
                  <a:schemeClr val="tx1"/>
                </a:solidFill>
              </a:rPr>
              <a:t>B</a:t>
            </a:r>
            <a:r>
              <a:rPr lang="en-GB" dirty="0" err="1" smtClean="0">
                <a:solidFill>
                  <a:schemeClr val="tx1"/>
                </a:solidFill>
              </a:rPr>
              <a:t>acton</a:t>
            </a:r>
            <a:r>
              <a:rPr lang="en-GB" dirty="0" smtClean="0">
                <a:solidFill>
                  <a:schemeClr val="tx1"/>
                </a:solidFill>
              </a:rPr>
              <a:t> Seal, Barrow, Easington </a:t>
            </a:r>
            <a:r>
              <a:rPr lang="en-GB" dirty="0" err="1" smtClean="0">
                <a:solidFill>
                  <a:schemeClr val="tx1"/>
                </a:solidFill>
              </a:rPr>
              <a:t>Dimlington</a:t>
            </a:r>
            <a:r>
              <a:rPr lang="en-GB" dirty="0" smtClean="0">
                <a:solidFill>
                  <a:schemeClr val="tx1"/>
                </a:solidFill>
              </a:rPr>
              <a:t>, St Fergus Apache, St Fergus Shell, </a:t>
            </a:r>
            <a:r>
              <a:rPr lang="en-GB" dirty="0" err="1" smtClean="0">
                <a:solidFill>
                  <a:schemeClr val="tx1"/>
                </a:solidFill>
              </a:rPr>
              <a:t>Teeside</a:t>
            </a:r>
            <a:r>
              <a:rPr lang="en-GB" dirty="0" smtClean="0">
                <a:solidFill>
                  <a:schemeClr val="tx1"/>
                </a:solidFill>
              </a:rPr>
              <a:t> BP, </a:t>
            </a:r>
            <a:r>
              <a:rPr lang="en-GB" dirty="0" err="1" smtClean="0">
                <a:solidFill>
                  <a:schemeClr val="tx1"/>
                </a:solidFill>
              </a:rPr>
              <a:t>Teeside</a:t>
            </a:r>
            <a:r>
              <a:rPr lang="en-GB" dirty="0" smtClean="0">
                <a:solidFill>
                  <a:schemeClr val="tx1"/>
                </a:solidFill>
              </a:rPr>
              <a:t> PX and </a:t>
            </a:r>
            <a:r>
              <a:rPr lang="en-GB" dirty="0" err="1" smtClean="0">
                <a:solidFill>
                  <a:schemeClr val="tx1"/>
                </a:solidFill>
              </a:rPr>
              <a:t>Theddlethorpe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analysis </a:t>
            </a:r>
            <a:r>
              <a:rPr lang="en-GB" dirty="0" smtClean="0">
                <a:solidFill>
                  <a:schemeClr val="tx1"/>
                </a:solidFill>
              </a:rPr>
              <a:t>covers </a:t>
            </a:r>
            <a:r>
              <a:rPr lang="en-GB" dirty="0" smtClean="0">
                <a:solidFill>
                  <a:schemeClr val="tx1"/>
                </a:solidFill>
              </a:rPr>
              <a:t>12 months </a:t>
            </a:r>
            <a:r>
              <a:rPr lang="en-GB" dirty="0" smtClean="0">
                <a:solidFill>
                  <a:schemeClr val="tx1"/>
                </a:solidFill>
              </a:rPr>
              <a:t>between 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Sep 2014 to 31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Aug 2015 inclusive.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CDEDD-BB0F-40B9-9045-0A79B70096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Figures 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Se</a:t>
            </a:r>
            <a:r>
              <a:rPr lang="en-GB" dirty="0" smtClean="0"/>
              <a:t>p 2014 </a:t>
            </a:r>
            <a:r>
              <a:rPr lang="en-GB" dirty="0" smtClean="0"/>
              <a:t>– 31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Aug 2015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CDEDD-BB0F-40B9-9045-0A79B70096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10972"/>
              </p:ext>
            </p:extLst>
          </p:nvPr>
        </p:nvGraphicFramePr>
        <p:xfrm>
          <a:off x="479425" y="3380758"/>
          <a:ext cx="8089899" cy="113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633"/>
                <a:gridCol w="2696633"/>
                <a:gridCol w="2696633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</a:t>
                      </a:r>
                      <a:r>
                        <a:rPr lang="en-GB" dirty="0" err="1" smtClean="0"/>
                        <a:t>SMP</a:t>
                      </a:r>
                      <a:r>
                        <a:rPr lang="en-GB" baseline="0" dirty="0" smtClean="0"/>
                        <a:t> Buy </a:t>
                      </a:r>
                      <a:r>
                        <a:rPr lang="en-GB" baseline="0" dirty="0" err="1" smtClean="0"/>
                        <a:t>Cashout</a:t>
                      </a:r>
                      <a:r>
                        <a:rPr lang="en-GB" baseline="0" dirty="0" smtClean="0"/>
                        <a:t> 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</a:t>
                      </a:r>
                      <a:r>
                        <a:rPr lang="en-GB" dirty="0" err="1" smtClean="0"/>
                        <a:t>SMP</a:t>
                      </a:r>
                      <a:r>
                        <a:rPr lang="en-GB" baseline="0" dirty="0" smtClean="0"/>
                        <a:t> Sell </a:t>
                      </a:r>
                      <a:r>
                        <a:rPr lang="en-GB" baseline="0" dirty="0" err="1" smtClean="0"/>
                        <a:t>Cashout</a:t>
                      </a:r>
                      <a:r>
                        <a:rPr lang="en-GB" baseline="0" dirty="0" smtClean="0"/>
                        <a:t> 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Absolute</a:t>
                      </a:r>
                      <a:r>
                        <a:rPr lang="en-GB" baseline="0" dirty="0" smtClean="0"/>
                        <a:t> Residual</a:t>
                      </a:r>
                      <a:r>
                        <a:rPr lang="en-GB" dirty="0" smtClean="0"/>
                        <a:t> Imbalance</a:t>
                      </a:r>
                      <a:r>
                        <a:rPr lang="en-GB" baseline="0" dirty="0" smtClean="0"/>
                        <a:t> Costs</a:t>
                      </a:r>
                      <a:endParaRPr lang="en-GB" dirty="0"/>
                    </a:p>
                  </a:txBody>
                  <a:tcPr/>
                </a:tc>
              </a:tr>
              <a:tr h="4527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£19,752,983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£18,990,913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£866,409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Up Arrow 8"/>
          <p:cNvSpPr/>
          <p:nvPr/>
        </p:nvSpPr>
        <p:spPr bwMode="auto">
          <a:xfrm>
            <a:off x="1480705" y="4598718"/>
            <a:ext cx="342900" cy="544781"/>
          </a:xfrm>
          <a:prstGeom prst="upArrow">
            <a:avLst/>
          </a:prstGeom>
          <a:solidFill>
            <a:srgbClr val="FD292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5257800"/>
            <a:ext cx="26289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</a:rPr>
              <a:t>In a ‘Do Nothing’ scenario where CVSL are unable to scale up, this shows the total estimated value of </a:t>
            </a:r>
            <a:r>
              <a:rPr lang="en-GB" sz="1400" b="0" dirty="0" err="1" smtClean="0">
                <a:solidFill>
                  <a:schemeClr val="tx1"/>
                </a:solidFill>
              </a:rPr>
              <a:t>SMP</a:t>
            </a:r>
            <a:r>
              <a:rPr lang="en-GB" sz="1400" b="0" dirty="0" smtClean="0">
                <a:solidFill>
                  <a:schemeClr val="tx1"/>
                </a:solidFill>
              </a:rPr>
              <a:t> buy costs Shippers would be debited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352925" y="2743200"/>
            <a:ext cx="342900" cy="571500"/>
          </a:xfrm>
          <a:prstGeom prst="downArrow">
            <a:avLst/>
          </a:prstGeom>
          <a:solidFill>
            <a:srgbClr val="FD292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1547098"/>
            <a:ext cx="445770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</a:rPr>
              <a:t>In a ‘Do Nothing’ scenario, this is the estimated value of gas that would be classified as ‘unclaimed gas’.  Revenue is then returned to </a:t>
            </a:r>
            <a:r>
              <a:rPr lang="en-GB" sz="1400" b="0" u="sng" dirty="0" smtClean="0">
                <a:solidFill>
                  <a:schemeClr val="tx1"/>
                </a:solidFill>
              </a:rPr>
              <a:t>all Shippers based on throughput</a:t>
            </a:r>
            <a:r>
              <a:rPr lang="en-GB" sz="1400" b="0" dirty="0" smtClean="0">
                <a:solidFill>
                  <a:schemeClr val="tx1"/>
                </a:solidFill>
              </a:rPr>
              <a:t> via a reduction in the SO Commodity charge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7105897" y="4583132"/>
            <a:ext cx="342900" cy="544781"/>
          </a:xfrm>
          <a:prstGeom prst="upArrow">
            <a:avLst/>
          </a:prstGeom>
          <a:solidFill>
            <a:srgbClr val="FD292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79C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2897" y="5257800"/>
            <a:ext cx="26289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chemeClr val="tx1"/>
                </a:solidFill>
              </a:rPr>
              <a:t>Option A would permit Shippers’ claims to be scaled up and down according to the 5-5 DQ, leaving the absolute residual imbalance costs  at </a:t>
            </a:r>
            <a:r>
              <a:rPr lang="en-GB" sz="1400" b="0" dirty="0" smtClean="0">
                <a:solidFill>
                  <a:schemeClr val="tx1"/>
                </a:solidFill>
              </a:rPr>
              <a:t>~£870k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NG Photo">
  <a:themeElements>
    <a:clrScheme name="1_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1_NG Phot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G Photo">
  <a:themeElements>
    <a:clrScheme name="2_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2_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G Photo">
  <a:themeElements>
    <a:clrScheme name="3_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3_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G Blank">
  <a:themeElements>
    <a:clrScheme name="2_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2_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NG Photo">
  <a:themeElements>
    <a:clrScheme name="4_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4_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NG Photo">
  <a:themeElements>
    <a:clrScheme name="5_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5_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5747</TotalTime>
  <Words>199</Words>
  <Application>Microsoft Office PowerPoint</Application>
  <PresentationFormat>On-screen Show (4:3)</PresentationFormat>
  <Paragraphs>22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NG Photo</vt:lpstr>
      <vt:lpstr>NG Blank</vt:lpstr>
      <vt:lpstr>2_NG Photo</vt:lpstr>
      <vt:lpstr>3_NG Photo</vt:lpstr>
      <vt:lpstr>2_NG Blank</vt:lpstr>
      <vt:lpstr>4_NG Photo</vt:lpstr>
      <vt:lpstr>5_NG Photo</vt:lpstr>
      <vt:lpstr>1_NG Photo</vt:lpstr>
      <vt:lpstr>6_NG Photo</vt:lpstr>
      <vt:lpstr>7_NG Photo</vt:lpstr>
      <vt:lpstr>Gas Day Estimated Imbalance Cost Update</vt:lpstr>
      <vt:lpstr>Revised Analysis </vt:lpstr>
      <vt:lpstr>Key Figures 1st Sep 2014 – 31st Aug 2015 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Grid Power Point template</dc:title>
  <dc:creator>Balfe, Phil</dc:creator>
  <cp:lastModifiedBy>Phil Lucas</cp:lastModifiedBy>
  <cp:revision>239</cp:revision>
  <cp:lastPrinted>2010-07-28T13:37:48Z</cp:lastPrinted>
  <dcterms:created xsi:type="dcterms:W3CDTF">2010-07-02T10:03:33Z</dcterms:created>
  <dcterms:modified xsi:type="dcterms:W3CDTF">2015-11-02T17:02:01Z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G_DocType">
    <vt:lpwstr>Templates</vt:lpwstr>
  </property>
  <property fmtid="{D5CDD505-2E9C-101B-9397-08002B2CF9AE}" pid="3" name="NG_IsPopuler">
    <vt:lpwstr>1</vt:lpwstr>
  </property>
  <property fmtid="{D5CDD505-2E9C-101B-9397-08002B2CF9AE}" pid="4" name="ContentType">
    <vt:lpwstr>Document</vt:lpwstr>
  </property>
  <property fmtid="{D5CDD505-2E9C-101B-9397-08002B2CF9AE}" pid="5" name="NG_Description">
    <vt:lpwstr/>
  </property>
  <property fmtid="{D5CDD505-2E9C-101B-9397-08002B2CF9AE}" pid="6" name="NG_LOB">
    <vt:lpwstr>Corporate Affairs</vt:lpwstr>
  </property>
  <property fmtid="{D5CDD505-2E9C-101B-9397-08002B2CF9AE}" pid="7" name="NG_Department">
    <vt:lpwstr>Employee Communication and Brand</vt:lpwstr>
  </property>
  <property fmtid="{D5CDD505-2E9C-101B-9397-08002B2CF9AE}" pid="8" name="_AdHocReviewCycleID">
    <vt:i4>1776198339</vt:i4>
  </property>
  <property fmtid="{D5CDD505-2E9C-101B-9397-08002B2CF9AE}" pid="9" name="_NewReviewCycle">
    <vt:lpwstr/>
  </property>
  <property fmtid="{D5CDD505-2E9C-101B-9397-08002B2CF9AE}" pid="10" name="_EmailSubject">
    <vt:lpwstr>Workgroup 0541 - 10th November 2015</vt:lpwstr>
  </property>
  <property fmtid="{D5CDD505-2E9C-101B-9397-08002B2CF9AE}" pid="11" name="_AuthorEmail">
    <vt:lpwstr>Phil.Lucas@nationalgrid.com</vt:lpwstr>
  </property>
  <property fmtid="{D5CDD505-2E9C-101B-9397-08002B2CF9AE}" pid="12" name="_AuthorEmailDisplayName">
    <vt:lpwstr>Lucas, Phil</vt:lpwstr>
  </property>
</Properties>
</file>