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9"/>
  </p:notesMasterIdLst>
  <p:handoutMasterIdLst>
    <p:handoutMasterId r:id="rId10"/>
  </p:handoutMasterIdLst>
  <p:sldIdLst>
    <p:sldId id="328" r:id="rId5"/>
    <p:sldId id="325" r:id="rId6"/>
    <p:sldId id="326" r:id="rId7"/>
    <p:sldId id="327" r:id="rId8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C13"/>
    <a:srgbClr val="FFE79B"/>
    <a:srgbClr val="FFC305"/>
    <a:srgbClr val="55F97C"/>
    <a:srgbClr val="B2DA20"/>
    <a:srgbClr val="FFE38B"/>
    <a:srgbClr val="1D3E61"/>
    <a:srgbClr val="68AEE0"/>
    <a:srgbClr val="FFFFFF"/>
    <a:srgbClr val="FF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82" autoAdjust="0"/>
    <p:restoredTop sz="94434" autoAdjust="0"/>
  </p:normalViewPr>
  <p:slideViewPr>
    <p:cSldViewPr snapToObjects="1">
      <p:cViewPr varScale="1">
        <p:scale>
          <a:sx n="108" d="100"/>
          <a:sy n="108" d="100"/>
        </p:scale>
        <p:origin x="6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07/06/2017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FBDC1-6427-4C5F-8094-8D158CD8DCED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E6110-AFFE-4BE1-BEFA-BD08FA5A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0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895157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UK Link Programme 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ChC - PIS Approach Overview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107504" y="5105151"/>
            <a:ext cx="8856984" cy="1131589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(07/06/17)</a:t>
            </a:r>
          </a:p>
        </p:txBody>
      </p:sp>
    </p:spTree>
    <p:extLst>
      <p:ext uri="{BB962C8B-B14F-4D97-AF65-F5344CB8AC3E}">
        <p14:creationId xmlns:p14="http://schemas.microsoft.com/office/powerpoint/2010/main" val="3799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Defect Fix Prioritisation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544616"/>
            <a:ext cx="9144000" cy="134076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187" y="983014"/>
            <a:ext cx="8752864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/>
              <a:t>All Problem Records raised in SDP which relate to the need for a code or configuration change to a new UK Link application within the IT estate managed by Xoserve will see a solution defect raised in HPQC.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 smtClean="0"/>
              <a:t>Each HPQC solution defect </a:t>
            </a:r>
            <a:r>
              <a:rPr lang="en-GB" sz="1100" dirty="0" smtClean="0"/>
              <a:t>will, in isolation, be assessed against a number </a:t>
            </a:r>
            <a:r>
              <a:rPr lang="en-GB" sz="1100" b="1" dirty="0" smtClean="0"/>
              <a:t>of pre-defined Severity and Priority variables </a:t>
            </a:r>
            <a:r>
              <a:rPr lang="en-GB" sz="1100" dirty="0" smtClean="0"/>
              <a:t>to determine an overall “</a:t>
            </a:r>
            <a:r>
              <a:rPr lang="en-GB" sz="1100" b="1" dirty="0" smtClean="0"/>
              <a:t>Fix Priority Score</a:t>
            </a:r>
            <a:r>
              <a:rPr lang="en-GB" sz="1100" dirty="0" smtClean="0"/>
              <a:t>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/>
              <a:t>It is this “Fix Priority Score”, along with a understanding of the fix effort associated with each defect (set by the relevant ARG Fix Lead) which will enable the Xoserve PIS Defect &amp; Release Management team to </a:t>
            </a:r>
            <a:r>
              <a:rPr lang="en-GB" sz="1100" b="1" dirty="0" smtClean="0"/>
              <a:t>propose the allocation of defect fixes to production release pots</a:t>
            </a:r>
            <a:r>
              <a:rPr lang="en-GB" sz="11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/>
              <a:t>It is proposed that all defects in the PIS arena, newly discovered and the ~130x PGL deferred defect fixes, will undergo this “Fix Priority Score” determination to confirm the most suitable Release. </a:t>
            </a:r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/>
              <a:t>The proposed release of PIS defect fixes will be circulated in advance of the weekly DRG industry calls, whereby defect fixes allocated to a release may be challenged by exception.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 smtClean="0"/>
          </a:p>
        </p:txBody>
      </p:sp>
      <p:sp>
        <p:nvSpPr>
          <p:cNvPr id="6" name="Can 5"/>
          <p:cNvSpPr/>
          <p:nvPr/>
        </p:nvSpPr>
        <p:spPr bwMode="auto">
          <a:xfrm>
            <a:off x="251520" y="3785226"/>
            <a:ext cx="1296144" cy="1080120"/>
          </a:xfrm>
          <a:prstGeom prst="can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/>
              <a:t>New Defects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263681" y="5369402"/>
            <a:ext cx="1296144" cy="1080120"/>
          </a:xfrm>
          <a:prstGeom prst="can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UKLP PGL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Deferred Defects</a:t>
            </a:r>
          </a:p>
        </p:txBody>
      </p:sp>
      <p:sp>
        <p:nvSpPr>
          <p:cNvPr id="24" name="Bent-Up Arrow 23"/>
          <p:cNvSpPr/>
          <p:nvPr/>
        </p:nvSpPr>
        <p:spPr bwMode="auto">
          <a:xfrm rot="10800000" flipH="1">
            <a:off x="1691679" y="4224622"/>
            <a:ext cx="792088" cy="540060"/>
          </a:xfrm>
          <a:prstGeom prst="bentUpArrow">
            <a:avLst/>
          </a:prstGeom>
          <a:solidFill>
            <a:schemeClr val="accent6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Bent-Up Arrow 24"/>
          <p:cNvSpPr/>
          <p:nvPr/>
        </p:nvSpPr>
        <p:spPr bwMode="auto">
          <a:xfrm rot="10800000" flipH="1" flipV="1">
            <a:off x="1697438" y="5477414"/>
            <a:ext cx="792088" cy="540060"/>
          </a:xfrm>
          <a:prstGeom prst="bentUpArrow">
            <a:avLst/>
          </a:prstGeom>
          <a:solidFill>
            <a:schemeClr val="accent6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1691680" y="4872694"/>
            <a:ext cx="2160240" cy="49670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1D3E61"/>
                </a:solidFill>
                <a:effectLst/>
                <a:latin typeface="Arial" charset="0"/>
              </a:rPr>
              <a:t>Severity/Priority</a:t>
            </a: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1D3E61"/>
                </a:solidFill>
                <a:effectLst/>
                <a:latin typeface="Arial" charset="0"/>
              </a:rPr>
              <a:t> Assessment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50" b="1" baseline="0" dirty="0" smtClean="0">
                <a:solidFill>
                  <a:srgbClr val="1D3E61"/>
                </a:solidFill>
              </a:rPr>
              <a:t>(Fix Priority Score Determination)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rgbClr val="1D3E61"/>
              </a:solidFill>
              <a:effectLst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4001516" y="4808211"/>
            <a:ext cx="432051" cy="280684"/>
          </a:xfrm>
          <a:prstGeom prst="rightArrow">
            <a:avLst/>
          </a:prstGeom>
          <a:solidFill>
            <a:schemeClr val="accent6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28" name="Right Arrow 27"/>
          <p:cNvSpPr/>
          <p:nvPr/>
        </p:nvSpPr>
        <p:spPr bwMode="auto">
          <a:xfrm>
            <a:off x="4001515" y="5152576"/>
            <a:ext cx="432051" cy="280684"/>
          </a:xfrm>
          <a:prstGeom prst="rightArrow">
            <a:avLst/>
          </a:prstGeom>
          <a:solidFill>
            <a:schemeClr val="accent6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29" name="Right Arrow 28"/>
          <p:cNvSpPr/>
          <p:nvPr/>
        </p:nvSpPr>
        <p:spPr bwMode="auto">
          <a:xfrm>
            <a:off x="3995934" y="4463846"/>
            <a:ext cx="432051" cy="280684"/>
          </a:xfrm>
          <a:prstGeom prst="rightArrow">
            <a:avLst/>
          </a:prstGeom>
          <a:solidFill>
            <a:schemeClr val="accent6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31" name="TextBox 30"/>
          <p:cNvSpPr txBox="1"/>
          <p:nvPr/>
        </p:nvSpPr>
        <p:spPr>
          <a:xfrm>
            <a:off x="4415389" y="4433298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Defect A Fix Priority Score %</a:t>
            </a:r>
            <a:endParaRPr lang="en-GB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4415389" y="4785722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Defect B Fix Priority Score %</a:t>
            </a:r>
            <a:endParaRPr lang="en-GB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4414389" y="5138146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Defect C Fix Priority Score %</a:t>
            </a:r>
            <a:endParaRPr lang="en-GB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4427984" y="5490569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Defect D Fix Priority Score %</a:t>
            </a:r>
            <a:endParaRPr lang="en-GB" sz="1050" dirty="0"/>
          </a:p>
        </p:txBody>
      </p:sp>
      <p:sp>
        <p:nvSpPr>
          <p:cNvPr id="30" name="Right Arrow 29"/>
          <p:cNvSpPr/>
          <p:nvPr/>
        </p:nvSpPr>
        <p:spPr bwMode="auto">
          <a:xfrm>
            <a:off x="3995933" y="5496940"/>
            <a:ext cx="432051" cy="280684"/>
          </a:xfrm>
          <a:prstGeom prst="rightArrow">
            <a:avLst/>
          </a:prstGeom>
          <a:solidFill>
            <a:schemeClr val="accent6">
              <a:lumMod val="7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6288597" y="3859200"/>
            <a:ext cx="431048" cy="237626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200" b="1" dirty="0" smtClean="0">
                <a:solidFill>
                  <a:srgbClr val="1D3E61"/>
                </a:solidFill>
              </a:rPr>
              <a:t>Fix Effort Determination</a:t>
            </a:r>
            <a:endParaRPr lang="en-GB" sz="1200" b="1" dirty="0">
              <a:solidFill>
                <a:srgbClr val="1D3E6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7933229" y="3645024"/>
            <a:ext cx="792088" cy="73974"/>
          </a:xfrm>
          <a:prstGeom prst="roundRect">
            <a:avLst/>
          </a:prstGeom>
          <a:solidFill>
            <a:srgbClr val="C0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7933229" y="3731453"/>
            <a:ext cx="792088" cy="73974"/>
          </a:xfrm>
          <a:prstGeom prst="roundRect">
            <a:avLst/>
          </a:prstGeom>
          <a:solidFill>
            <a:srgbClr val="C0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7933229" y="3819756"/>
            <a:ext cx="792088" cy="73974"/>
          </a:xfrm>
          <a:prstGeom prst="roundRect">
            <a:avLst/>
          </a:prstGeom>
          <a:solidFill>
            <a:srgbClr val="C0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7933229" y="3906185"/>
            <a:ext cx="792088" cy="73974"/>
          </a:xfrm>
          <a:prstGeom prst="roundRect">
            <a:avLst/>
          </a:prstGeom>
          <a:solidFill>
            <a:srgbClr val="C0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7933229" y="3994488"/>
            <a:ext cx="792088" cy="73974"/>
          </a:xfrm>
          <a:prstGeom prst="roundRect">
            <a:avLst/>
          </a:prstGeom>
          <a:solidFill>
            <a:srgbClr val="C0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7933303" y="4080917"/>
            <a:ext cx="792088" cy="73974"/>
          </a:xfrm>
          <a:prstGeom prst="roundRect">
            <a:avLst/>
          </a:prstGeom>
          <a:solidFill>
            <a:srgbClr val="C0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7933303" y="4167346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926946" y="4401575"/>
            <a:ext cx="792088" cy="73974"/>
          </a:xfrm>
          <a:prstGeom prst="roundRect">
            <a:avLst/>
          </a:prstGeom>
          <a:solidFill>
            <a:srgbClr val="C0000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926946" y="4488004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933303" y="4255649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7933303" y="4575790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7930202" y="4664333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7936559" y="4752119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7936559" y="4842222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7933458" y="4930765"/>
            <a:ext cx="792088" cy="73974"/>
          </a:xfrm>
          <a:prstGeom prst="round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rgbClr val="FFE79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7939815" y="5018551"/>
            <a:ext cx="792088" cy="73974"/>
          </a:xfrm>
          <a:prstGeom prst="round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rgbClr val="FFE79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7936559" y="5179283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7936559" y="5269386"/>
            <a:ext cx="792088" cy="73974"/>
          </a:xfrm>
          <a:prstGeom prst="roundRect">
            <a:avLst/>
          </a:prstGeom>
          <a:solidFill>
            <a:srgbClr val="FFE38B">
              <a:alpha val="49804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933458" y="5357929"/>
            <a:ext cx="792088" cy="73974"/>
          </a:xfrm>
          <a:prstGeom prst="round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rgbClr val="FFE79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7939815" y="5445715"/>
            <a:ext cx="792088" cy="73974"/>
          </a:xfrm>
          <a:prstGeom prst="roundRect">
            <a:avLst/>
          </a:prstGeom>
          <a:solidFill>
            <a:srgbClr val="FFFF00">
              <a:alpha val="49804"/>
            </a:srgbClr>
          </a:solidFill>
          <a:ln w="9525" cap="flat" cmpd="sng" algn="ctr">
            <a:solidFill>
              <a:srgbClr val="FFE79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7936559" y="5537949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7936559" y="5624077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7939815" y="5715192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7939815" y="5801320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939815" y="5891663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7939815" y="5977791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7943071" y="6068906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7943071" y="6155034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7947337" y="6253669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7947337" y="6339797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7950593" y="6430912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7950593" y="6517040"/>
            <a:ext cx="792088" cy="73974"/>
          </a:xfrm>
          <a:prstGeom prst="roundRect">
            <a:avLst/>
          </a:prstGeom>
          <a:solidFill>
            <a:srgbClr val="55F97C">
              <a:alpha val="49804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rot="5400000">
            <a:off x="8511691" y="3869371"/>
            <a:ext cx="6612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R1.01</a:t>
            </a:r>
            <a:endParaRPr lang="en-GB" sz="1100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8511691" y="4640583"/>
            <a:ext cx="6612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R1.02</a:t>
            </a:r>
            <a:endParaRPr lang="en-GB" sz="1100" dirty="0"/>
          </a:p>
        </p:txBody>
      </p:sp>
      <p:sp>
        <p:nvSpPr>
          <p:cNvPr id="70" name="TextBox 69"/>
          <p:cNvSpPr txBox="1"/>
          <p:nvPr/>
        </p:nvSpPr>
        <p:spPr>
          <a:xfrm rot="5400000">
            <a:off x="8511691" y="5756434"/>
            <a:ext cx="6612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R1.03</a:t>
            </a:r>
            <a:endParaRPr lang="en-GB" sz="1100" dirty="0"/>
          </a:p>
        </p:txBody>
      </p:sp>
      <p:cxnSp>
        <p:nvCxnSpPr>
          <p:cNvPr id="72" name="Curved Connector 71"/>
          <p:cNvCxnSpPr>
            <a:stCxn id="31" idx="3"/>
            <a:endCxn id="53" idx="1"/>
          </p:cNvCxnSpPr>
          <p:nvPr/>
        </p:nvCxnSpPr>
        <p:spPr bwMode="auto">
          <a:xfrm>
            <a:off x="6863661" y="4564103"/>
            <a:ext cx="1072898" cy="742270"/>
          </a:xfrm>
          <a:prstGeom prst="curvedConnector3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Curved Connector 72"/>
          <p:cNvCxnSpPr>
            <a:stCxn id="32" idx="3"/>
            <a:endCxn id="47" idx="1"/>
          </p:cNvCxnSpPr>
          <p:nvPr/>
        </p:nvCxnSpPr>
        <p:spPr bwMode="auto">
          <a:xfrm flipV="1">
            <a:off x="6863661" y="4701320"/>
            <a:ext cx="1066541" cy="215207"/>
          </a:xfrm>
          <a:prstGeom prst="curvedConnector3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Curved Connector 77"/>
          <p:cNvCxnSpPr>
            <a:stCxn id="33" idx="3"/>
            <a:endCxn id="39" idx="1"/>
          </p:cNvCxnSpPr>
          <p:nvPr/>
        </p:nvCxnSpPr>
        <p:spPr bwMode="auto">
          <a:xfrm flipV="1">
            <a:off x="6862661" y="3943172"/>
            <a:ext cx="1070568" cy="1325779"/>
          </a:xfrm>
          <a:prstGeom prst="curvedConnector3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Curved Connector 82"/>
          <p:cNvCxnSpPr>
            <a:stCxn id="34" idx="3"/>
          </p:cNvCxnSpPr>
          <p:nvPr/>
        </p:nvCxnSpPr>
        <p:spPr bwMode="auto">
          <a:xfrm>
            <a:off x="6876256" y="5621374"/>
            <a:ext cx="1057202" cy="570647"/>
          </a:xfrm>
          <a:prstGeom prst="curvedConnector3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301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Defect Fix Prioritisation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544616"/>
            <a:ext cx="9144000" cy="134076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187" y="983014"/>
            <a:ext cx="8752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 smtClean="0"/>
              <a:t>The following variables will be held as attributes in HPQC, for each defect, so that once set an algorithm can be processed to generate an overall “Fix Priority Score”. </a:t>
            </a:r>
            <a:endParaRPr lang="en-GB" sz="1200" b="1" dirty="0" smtClean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539552" y="2123254"/>
            <a:ext cx="3744416" cy="410998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716016" y="2093670"/>
            <a:ext cx="3744416" cy="4139566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8277" y="1600034"/>
            <a:ext cx="184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Severity Variables </a:t>
            </a:r>
            <a:r>
              <a:rPr lang="en-GB" sz="1400" i="1" dirty="0" smtClean="0"/>
              <a:t>(Business Impact)</a:t>
            </a:r>
            <a:endParaRPr lang="en-GB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8376" y="1579301"/>
            <a:ext cx="184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Priority Variables </a:t>
            </a:r>
            <a:r>
              <a:rPr lang="en-GB" sz="1400" i="1" dirty="0" smtClean="0"/>
              <a:t>(Fix Urgency)</a:t>
            </a:r>
            <a:endParaRPr lang="en-GB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7563" y="2294654"/>
            <a:ext cx="352839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Business Process Criticality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What is the primary business process for which the solution defect impacts, and how important is this business process?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Business Process Frequency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How frequent does the primary business process, for which the solution defect impacts, run in Production (Daily / Weekly / Monthly / Annually / Seasonal)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Direct External Impact?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Is the solution defect having a direct impact upon Xoserve’s customer base? (Yes/No)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Breach of UNC?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Is the solution defect causing Xoserve to potentially break their UNC contractual obligations? (Yes/No)</a:t>
            </a:r>
          </a:p>
          <a:p>
            <a:pPr marL="628650" lvl="1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Gas Safety?</a:t>
            </a:r>
          </a:p>
          <a:p>
            <a:pPr marL="628650" lvl="1" indent="-171450">
              <a:buFontTx/>
              <a:buChar char="-"/>
            </a:pPr>
            <a:r>
              <a:rPr lang="en-GB" sz="900" dirty="0"/>
              <a:t>Is the solution defect </a:t>
            </a:r>
            <a:r>
              <a:rPr lang="en-GB" sz="900" dirty="0" smtClean="0"/>
              <a:t>potentially introducing a risk to Gas Safety? (Yes/No)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Direct End Consumer Impact?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Is it possible that the solution defect could have a likely impact upon the end-consumer in the immediate term? (i.e. switching)</a:t>
            </a:r>
            <a:endParaRPr lang="en-GB" sz="900" dirty="0"/>
          </a:p>
          <a:p>
            <a:pPr marL="628650" lvl="1" indent="-171450">
              <a:buFontTx/>
              <a:buChar char="-"/>
            </a:pPr>
            <a:endParaRPr lang="en-GB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4913994" y="2294722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Possible Workaround Available?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Is there a interim workaround available which will limit the impact upon current service levels arising from this solution defect? (Yes/No)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Workaround Involvement?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Assuming a workaround is available, who is required to perform such workaround steps? (Xoserve / Industry / Both).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Workaround Intensity?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How labour intensive is the workaround?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Workaround Complexity?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Is the workaround difficult to perform and therefore potentially not necessarily risk-free.  </a:t>
            </a:r>
          </a:p>
          <a:p>
            <a:pPr marL="628650" lvl="1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Workaround Lifespan?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Week / Month / Year /  More than a Year</a:t>
            </a:r>
          </a:p>
          <a:p>
            <a:pPr marL="171450" indent="-171450">
              <a:buFontTx/>
              <a:buChar char="-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Need date for solution defect fix  </a:t>
            </a:r>
          </a:p>
          <a:p>
            <a:pPr marL="628650" lvl="1" indent="-171450">
              <a:buFontTx/>
              <a:buChar char="-"/>
            </a:pPr>
            <a:r>
              <a:rPr lang="en-GB" sz="900" dirty="0" smtClean="0"/>
              <a:t>What is the absolute drop-dead need date for the solution defect fix to be deployed to Production? Steer taken from Xoserve Business Ops/ARG teams. </a:t>
            </a:r>
          </a:p>
          <a:p>
            <a:pPr marL="171450" indent="-171450">
              <a:buFontTx/>
              <a:buChar char="-"/>
            </a:pPr>
            <a:endParaRPr lang="en-GB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/>
              <a:t>Number of Incidents raised against Problem Record / Defect </a:t>
            </a:r>
            <a:endParaRPr lang="en-GB" sz="900" b="1" dirty="0"/>
          </a:p>
          <a:p>
            <a:pPr marL="628650" lvl="1" indent="-171450">
              <a:buFontTx/>
              <a:buChar char="-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3576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Management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544616"/>
            <a:ext cx="9144000" cy="134076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01" y="980728"/>
            <a:ext cx="7169435" cy="48091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1344" y="5789855"/>
            <a:ext cx="852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GB" sz="1200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sz="1200" dirty="0" smtClean="0"/>
              <a:t>Established Xoserve internal CAB process will </a:t>
            </a:r>
            <a:r>
              <a:rPr lang="en-GB" sz="1200" u="sng" dirty="0" smtClean="0"/>
              <a:t>NOT</a:t>
            </a:r>
            <a:r>
              <a:rPr lang="en-GB" sz="1200" dirty="0" smtClean="0"/>
              <a:t> allow lower priority production changes to be deployed where there is </a:t>
            </a:r>
            <a:r>
              <a:rPr lang="en-GB" sz="1200" u="sng" dirty="0" smtClean="0"/>
              <a:t>NOT</a:t>
            </a:r>
            <a:r>
              <a:rPr lang="en-GB" sz="1200" dirty="0" smtClean="0"/>
              <a:t> service stability. </a:t>
            </a:r>
          </a:p>
        </p:txBody>
      </p:sp>
    </p:spTree>
    <p:extLst>
      <p:ext uri="{BB962C8B-B14F-4D97-AF65-F5344CB8AC3E}">
        <p14:creationId xmlns:p14="http://schemas.microsoft.com/office/powerpoint/2010/main" val="888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2a985eae-c12e-416e-9833-85f34b1ee04e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11516</TotalTime>
  <Words>593</Words>
  <Application>Microsoft Macintosh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ＭＳ Ｐゴシック</vt:lpstr>
      <vt:lpstr>Wingdings</vt:lpstr>
      <vt:lpstr>xoserve templates</vt:lpstr>
      <vt:lpstr>UK Link Programme  ChC - PIS Approach Overview</vt:lpstr>
      <vt:lpstr>Defect Fix Prioritisation</vt:lpstr>
      <vt:lpstr>Defect Fix Prioritisation</vt:lpstr>
      <vt:lpstr>Release Management 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534</cp:revision>
  <dcterms:created xsi:type="dcterms:W3CDTF">2011-09-20T14:58:41Z</dcterms:created>
  <dcterms:modified xsi:type="dcterms:W3CDTF">2017-06-07T08:58:43Z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NewReviewCycle">
    <vt:lpwstr/>
  </property>
  <property fmtid="{D5CDD505-2E9C-101B-9397-08002B2CF9AE}" pid="5" name="_AdHocReviewCycleID">
    <vt:i4>-1662574099</vt:i4>
  </property>
  <property fmtid="{D5CDD505-2E9C-101B-9397-08002B2CF9AE}" pid="6" name="_EmailSubject">
    <vt:lpwstr>UK Link Programme PIS Approach Overview</vt:lpwstr>
  </property>
  <property fmtid="{D5CDD505-2E9C-101B-9397-08002B2CF9AE}" pid="7" name="_AuthorEmail">
    <vt:lpwstr>lee.chambers@xoserve.com</vt:lpwstr>
  </property>
  <property fmtid="{D5CDD505-2E9C-101B-9397-08002B2CF9AE}" pid="8" name="_AuthorEmailDisplayName">
    <vt:lpwstr>Chambers, Lee</vt:lpwstr>
  </property>
</Properties>
</file>