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2.bin" ContentType="application/vnd.openxmlformats-officedocument.oleObject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305" r:id="rId2"/>
    <p:sldId id="297" r:id="rId3"/>
    <p:sldId id="325" r:id="rId4"/>
    <p:sldId id="335" r:id="rId5"/>
    <p:sldId id="337" r:id="rId6"/>
    <p:sldId id="336" r:id="rId7"/>
    <p:sldId id="332" r:id="rId8"/>
    <p:sldId id="338" r:id="rId9"/>
    <p:sldId id="339" r:id="rId10"/>
    <p:sldId id="334" r:id="rId11"/>
  </p:sldIdLst>
  <p:sldSz cx="9144000" cy="6858000" type="screen4x3"/>
  <p:notesSz cx="6669088" cy="98679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ve.m.deery" initials="" lastIdx="0" clrIdx="0"/>
  <p:cmAuthor id="1" name="David Addison" initials="DA" lastIdx="1" clrIdx="1"/>
  <p:cmAuthor id="2" name="National Grid" initials="NG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15441" autoAdjust="0"/>
    <p:restoredTop sz="94660"/>
  </p:normalViewPr>
  <p:slideViewPr>
    <p:cSldViewPr snapToObjects="1">
      <p:cViewPr varScale="1">
        <p:scale>
          <a:sx n="74" d="100"/>
          <a:sy n="74" d="100"/>
        </p:scale>
        <p:origin x="-27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0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00" tIns="45201" rIns="90400" bIns="4520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1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00" tIns="45201" rIns="90400" bIns="4520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A29091D-013B-4C70-B7CB-9C2F8A0CEEA3}" type="datetime1">
              <a:rPr lang="en-GB"/>
              <a:pPr/>
              <a:t>24/10/16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454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00" tIns="45201" rIns="90400" bIns="4520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372454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00" tIns="45201" rIns="90400" bIns="4520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917AB55-FA1D-4397-9C35-6F56CE9FB75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068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00" tIns="45201" rIns="90400" bIns="4520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866" y="1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00" tIns="45201" rIns="90400" bIns="4520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D36FFAF-9A37-44DD-AF0A-3CC0FCDCFA86}" type="datetime1">
              <a:rPr lang="en-GB"/>
              <a:pPr/>
              <a:t>24/10/16</a:t>
            </a:fld>
            <a:endParaRPr lang="en-GB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39775"/>
            <a:ext cx="4932362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8" y="4687806"/>
            <a:ext cx="5335893" cy="444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00" tIns="45201" rIns="90400" bIns="452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454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00" tIns="45201" rIns="90400" bIns="4520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866" y="9372454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00" tIns="45201" rIns="90400" bIns="4520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2323FD7-9FE7-45CA-8E5E-8669D79304C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594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xoserveB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XoserveLogoAppsSmall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301625"/>
            <a:ext cx="2252662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284538"/>
            <a:ext cx="7772400" cy="893762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58888" y="4148138"/>
            <a:ext cx="6400800" cy="79216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65138" y="6165850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95448DC-FAE0-466A-8FCE-67EBBA87A2DA}" type="datetime1">
              <a:rPr lang="en-US" smtClean="0"/>
              <a:t>24/10/16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2138" y="6165850"/>
            <a:ext cx="2895600" cy="476250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61138" y="6165850"/>
            <a:ext cx="2133600" cy="476250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BF4F5814-0CE7-4DF8-9247-C66A4F2D8F1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1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XoserveLogoApps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3E704ABB-396B-4A21-9EEC-FCA4D2B5B7C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206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XoserveLogoApps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3075" y="0"/>
            <a:ext cx="2141538" cy="494188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0"/>
            <a:ext cx="6275387" cy="494188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7E3E2385-146B-4E1F-AAB3-28351E52A09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653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XoserveLogoApps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8DDB1B77-4F51-4C83-A38D-A76CD68AC8D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11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XoserveLogoApps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D65D9C5B-2C6C-4D77-9051-AD68218998B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01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XoserveLogoApps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100512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100513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6B516792-22E3-4127-9E94-810EE3C2178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0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XoserveLogoApps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5C8D7C92-38BE-4E5F-99C5-7CA51AF9353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55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XoserveLogoApps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BA74BBE7-17A1-44C0-B941-1C979E9D6AE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463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XoserveLogoApps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2E66B7D1-B687-42DE-86D7-A7387C0AA45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09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XoserveLogoApps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A714465E-E4B9-48AB-8DA6-22DDA4D76EA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57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XoserveLogoApps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D19E3D90-E90C-42DD-BEB5-AF240C0190A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95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xoserveBG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7" t="24791" r="3421" b="10092"/>
          <a:stretch>
            <a:fillRect/>
          </a:stretch>
        </p:blipFill>
        <p:spPr bwMode="auto">
          <a:xfrm>
            <a:off x="0" y="620713"/>
            <a:ext cx="9102725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353425" cy="396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245225"/>
            <a:ext cx="55514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0"/>
            <a:ext cx="4492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61D03D-762B-4BFA-A479-6A8BF5477767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30" name="Picture 2" descr="xoserveBG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991"/>
          <a:stretch>
            <a:fillRect/>
          </a:stretch>
        </p:blipFill>
        <p:spPr bwMode="auto">
          <a:xfrm>
            <a:off x="0" y="6308725"/>
            <a:ext cx="9144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2" descr="xoserveBG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3" t="3796" r="71266" b="76250"/>
          <a:stretch>
            <a:fillRect/>
          </a:stretch>
        </p:blipFill>
        <p:spPr bwMode="auto">
          <a:xfrm>
            <a:off x="7277100" y="5259388"/>
            <a:ext cx="1728788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050213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1033" name="Picture 10" descr="XoserveLogoAppsSmall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000">
          <a:solidFill>
            <a:srgbClr val="5AA1F0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000">
          <a:solidFill>
            <a:srgbClr val="5AA1F0"/>
          </a:solidFill>
          <a:latin typeface="Arial" charset="0"/>
          <a:ea typeface="ＭＳ Ｐゴシック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000">
          <a:solidFill>
            <a:srgbClr val="5AA1F0"/>
          </a:solidFill>
          <a:latin typeface="Arial" charset="0"/>
          <a:ea typeface="ＭＳ Ｐゴシック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000">
          <a:solidFill>
            <a:srgbClr val="5AA1F0"/>
          </a:solidFill>
          <a:latin typeface="Arial" charset="0"/>
          <a:ea typeface="ＭＳ Ｐゴシック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000">
          <a:solidFill>
            <a:srgbClr val="5AA1F0"/>
          </a:solidFill>
          <a:latin typeface="Arial" charset="0"/>
          <a:ea typeface="ＭＳ Ｐゴシック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000">
          <a:solidFill>
            <a:srgbClr val="5AA1F0"/>
          </a:solidFill>
          <a:latin typeface="Arial" charset="0"/>
          <a:ea typeface="ＭＳ Ｐゴシック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000">
          <a:solidFill>
            <a:srgbClr val="5AA1F0"/>
          </a:solidFill>
          <a:latin typeface="Arial" charset="0"/>
          <a:ea typeface="ＭＳ Ｐゴシック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000">
          <a:solidFill>
            <a:srgbClr val="5AA1F0"/>
          </a:solidFill>
          <a:latin typeface="Arial" charset="0"/>
          <a:ea typeface="ＭＳ Ｐゴシック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000">
          <a:solidFill>
            <a:srgbClr val="5AA1F0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package" Target="../embeddings/Microsoft_Excel_Sheet1.xlsx"/><Relationship Id="rId6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2.bin"/><Relationship Id="rId5" Type="http://schemas.openxmlformats.org/officeDocument/2006/relationships/package" Target="../embeddings/Microsoft_Excel_Sheet2.xlsx"/><Relationship Id="rId6" Type="http://schemas.openxmlformats.org/officeDocument/2006/relationships/image" Target="../media/image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492375"/>
            <a:ext cx="7772400" cy="2019300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hlink"/>
                </a:solidFill>
              </a:rPr>
              <a:t>UNC Modification 0XXX – Non Effective Days and Variant Non Business Days</a:t>
            </a:r>
            <a:endParaRPr lang="en-GB" dirty="0" smtClean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4510088"/>
            <a:ext cx="6400800" cy="792162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GB" dirty="0" smtClean="0"/>
              <a:t>Distribution Workgroup 27/10/16 </a:t>
            </a:r>
            <a:endParaRPr lang="en-GB" i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F5814-0CE7-4DF8-9247-C66A4F2D8F1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325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95288" y="1196975"/>
            <a:ext cx="83534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15362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 smtClean="0">
                <a:solidFill>
                  <a:srgbClr val="B9CDE5"/>
                </a:solidFill>
              </a:rPr>
              <a:t>Recommended Option Summary</a:t>
            </a:r>
            <a:endParaRPr lang="en-GB" sz="1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287" y="980728"/>
            <a:ext cx="8425185" cy="3816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lvl="1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The Mod Solution proposes that: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Define </a:t>
            </a:r>
            <a:r>
              <a:rPr lang="en-GB" dirty="0"/>
              <a:t>24</a:t>
            </a:r>
            <a:r>
              <a:rPr lang="en-GB" baseline="30000" dirty="0"/>
              <a:t>th</a:t>
            </a:r>
            <a:r>
              <a:rPr lang="en-GB" dirty="0"/>
              <a:t> May – </a:t>
            </a:r>
            <a:r>
              <a:rPr lang="en-GB" dirty="0" smtClean="0"/>
              <a:t>31</a:t>
            </a:r>
            <a:r>
              <a:rPr lang="en-GB" baseline="30000" dirty="0" smtClean="0"/>
              <a:t>st</a:t>
            </a:r>
            <a:r>
              <a:rPr lang="en-GB" dirty="0" smtClean="0"/>
              <a:t> May 2017 as NEDs 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Define 1</a:t>
            </a:r>
            <a:r>
              <a:rPr lang="en-GB" baseline="30000" dirty="0" smtClean="0"/>
              <a:t>st</a:t>
            </a:r>
            <a:r>
              <a:rPr lang="en-GB" dirty="0" smtClean="0"/>
              <a:t> and 2</a:t>
            </a:r>
            <a:r>
              <a:rPr lang="en-GB" baseline="30000" dirty="0" smtClean="0"/>
              <a:t>nd</a:t>
            </a:r>
            <a:r>
              <a:rPr lang="en-GB" dirty="0" smtClean="0"/>
              <a:t> June 2017 as VNBDs</a:t>
            </a:r>
            <a:endParaRPr lang="en-GB" dirty="0"/>
          </a:p>
          <a:p>
            <a:pPr lvl="2" indent="-384175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endParaRPr lang="en-GB" dirty="0" smtClean="0"/>
          </a:p>
          <a:p>
            <a:pPr lvl="2" indent="-384175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GB" dirty="0" smtClean="0"/>
              <a:t>+ 	Provides early </a:t>
            </a:r>
            <a:r>
              <a:rPr lang="en-GB" dirty="0"/>
              <a:t>definition to Users and Xoserve</a:t>
            </a:r>
          </a:p>
          <a:p>
            <a:pPr lvl="2" indent="-384175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endParaRPr lang="en-GB" dirty="0" smtClean="0"/>
          </a:p>
          <a:p>
            <a:pPr lvl="2" indent="-384175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GB" dirty="0" smtClean="0"/>
              <a:t>+ 	Provides </a:t>
            </a:r>
            <a:r>
              <a:rPr lang="en-GB" dirty="0"/>
              <a:t>up until Monday 5</a:t>
            </a:r>
            <a:r>
              <a:rPr lang="en-GB" baseline="30000" dirty="0"/>
              <a:t>th</a:t>
            </a:r>
            <a:r>
              <a:rPr lang="en-GB" dirty="0"/>
              <a:t> June to get to </a:t>
            </a:r>
            <a:r>
              <a:rPr lang="en-GB" dirty="0" smtClean="0"/>
              <a:t>BAU for Xoserve and industry</a:t>
            </a:r>
            <a:endParaRPr lang="en-GB" dirty="0"/>
          </a:p>
          <a:p>
            <a:pPr lvl="2" indent="-384175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endParaRPr lang="en-GB" dirty="0" smtClean="0"/>
          </a:p>
          <a:p>
            <a:pPr lvl="2" indent="-384175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GB" dirty="0" smtClean="0"/>
              <a:t>+ 	Consideration of minimum </a:t>
            </a:r>
            <a:r>
              <a:rPr lang="en-GB" i="1" dirty="0" smtClean="0"/>
              <a:t>Confirmation</a:t>
            </a:r>
            <a:r>
              <a:rPr lang="en-GB" dirty="0" smtClean="0"/>
              <a:t> </a:t>
            </a:r>
            <a:r>
              <a:rPr lang="en-GB" dirty="0"/>
              <a:t>window </a:t>
            </a:r>
            <a:r>
              <a:rPr lang="en-GB" dirty="0" smtClean="0"/>
              <a:t>to be extended </a:t>
            </a:r>
          </a:p>
          <a:p>
            <a:pPr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endParaRPr lang="en-GB" dirty="0" smtClean="0"/>
          </a:p>
          <a:p>
            <a:pPr marL="285750" indent="-28575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en-GB" dirty="0" smtClean="0"/>
              <a:t>Development workgroup to assess:</a:t>
            </a:r>
          </a:p>
          <a:p>
            <a:pPr marL="742950" lvl="1" indent="-28575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en-GB" dirty="0" smtClean="0"/>
              <a:t>Extension of Minimum Confirmation Timescale for 2</a:t>
            </a:r>
            <a:r>
              <a:rPr lang="en-GB" baseline="30000" dirty="0" smtClean="0"/>
              <a:t>nd</a:t>
            </a:r>
            <a:r>
              <a:rPr lang="en-GB" dirty="0" smtClean="0"/>
              <a:t> – 8</a:t>
            </a:r>
            <a:r>
              <a:rPr lang="en-GB" baseline="30000" dirty="0" smtClean="0"/>
              <a:t>th</a:t>
            </a:r>
            <a:r>
              <a:rPr lang="en-GB" dirty="0" smtClean="0"/>
              <a:t> June 2017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6B7D1-B687-42DE-86D7-A7387C0AA45A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322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95288" y="1196975"/>
            <a:ext cx="83534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15362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 smtClean="0">
                <a:solidFill>
                  <a:srgbClr val="B9CDE5"/>
                </a:solidFill>
              </a:rPr>
              <a:t>Background</a:t>
            </a:r>
            <a:endParaRPr lang="en-GB" sz="1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287" y="980728"/>
            <a:ext cx="8425185" cy="3816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Non effective </a:t>
            </a:r>
            <a:r>
              <a:rPr lang="en-GB" dirty="0"/>
              <a:t>d</a:t>
            </a:r>
            <a:r>
              <a:rPr lang="en-GB" dirty="0" smtClean="0"/>
              <a:t>ays (NED) are defined in each instance that they are required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There is no standard definition in UNC of a NED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Typically the definition of a NED would consider: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Provision of Code Communications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Whether updates to the UK Link System would be undertaken</a:t>
            </a:r>
          </a:p>
          <a:p>
            <a:pPr marL="1257300" lvl="2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Specifically definition of Confirmations and DM readings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Liabilities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Whether NEDs would count as Business </a:t>
            </a:r>
            <a:r>
              <a:rPr lang="en-GB" dirty="0"/>
              <a:t>D</a:t>
            </a:r>
            <a:r>
              <a:rPr lang="en-GB" dirty="0" smtClean="0"/>
              <a:t>ays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0532 requested 7 NEDs </a:t>
            </a:r>
            <a:r>
              <a:rPr lang="en-GB" dirty="0"/>
              <a:t>24</a:t>
            </a:r>
            <a:r>
              <a:rPr lang="en-GB" baseline="30000" dirty="0"/>
              <a:t>th</a:t>
            </a:r>
            <a:r>
              <a:rPr lang="en-GB" dirty="0"/>
              <a:t> – 30</a:t>
            </a:r>
            <a:r>
              <a:rPr lang="en-GB" baseline="30000" dirty="0"/>
              <a:t>th</a:t>
            </a:r>
            <a:r>
              <a:rPr lang="en-GB" dirty="0"/>
              <a:t> September 2016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October 2016 is Saturday – therefore 1</a:t>
            </a:r>
            <a:r>
              <a:rPr lang="en-GB" baseline="30000" dirty="0" smtClean="0"/>
              <a:t>st</a:t>
            </a:r>
            <a:r>
              <a:rPr lang="en-GB" dirty="0" smtClean="0"/>
              <a:t> &amp; 2</a:t>
            </a:r>
            <a:r>
              <a:rPr lang="en-GB" baseline="30000" dirty="0" smtClean="0"/>
              <a:t>nd</a:t>
            </a:r>
            <a:r>
              <a:rPr lang="en-GB" dirty="0" smtClean="0"/>
              <a:t> were non </a:t>
            </a:r>
            <a:r>
              <a:rPr lang="en-GB" dirty="0"/>
              <a:t>B</a:t>
            </a:r>
            <a:r>
              <a:rPr lang="en-GB" dirty="0" smtClean="0"/>
              <a:t>usiness Days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Provisional plan to recover system to BAU by 3</a:t>
            </a:r>
            <a:r>
              <a:rPr lang="en-GB" baseline="30000" dirty="0" smtClean="0"/>
              <a:t>rd</a:t>
            </a:r>
            <a:r>
              <a:rPr lang="en-GB" dirty="0" smtClean="0"/>
              <a:t> October 2016*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lvl="1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GB" dirty="0" smtClean="0"/>
              <a:t>* This was subject to detailed transition planning and PT, etc.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6B7D1-B687-42DE-86D7-A7387C0AA45A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692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95288" y="1196975"/>
            <a:ext cx="83534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15362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 smtClean="0">
                <a:solidFill>
                  <a:srgbClr val="B9CDE5"/>
                </a:solidFill>
              </a:rPr>
              <a:t>1</a:t>
            </a:r>
            <a:r>
              <a:rPr lang="en-GB" sz="3000" b="1" baseline="30000" dirty="0" smtClean="0">
                <a:solidFill>
                  <a:srgbClr val="B9CDE5"/>
                </a:solidFill>
              </a:rPr>
              <a:t>st</a:t>
            </a:r>
            <a:r>
              <a:rPr lang="en-GB" sz="3000" b="1" dirty="0" smtClean="0">
                <a:solidFill>
                  <a:srgbClr val="B9CDE5"/>
                </a:solidFill>
              </a:rPr>
              <a:t> June 2017 PNID – NED/VNBD Mod</a:t>
            </a:r>
            <a:endParaRPr lang="en-GB" sz="1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287" y="1052736"/>
            <a:ext cx="8425185" cy="3816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June 2017 is a Thursday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Plan remains to have seven NEDs prior to PNID (25</a:t>
            </a:r>
            <a:r>
              <a:rPr lang="en-GB" baseline="30000" dirty="0" smtClean="0"/>
              <a:t>th</a:t>
            </a:r>
            <a:r>
              <a:rPr lang="en-GB" dirty="0" smtClean="0"/>
              <a:t> – 31</a:t>
            </a:r>
            <a:r>
              <a:rPr lang="en-GB" baseline="30000" dirty="0" smtClean="0"/>
              <a:t>st</a:t>
            </a:r>
            <a:r>
              <a:rPr lang="en-GB" dirty="0" smtClean="0"/>
              <a:t> May 2017)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It is assumed that plan supports this approach and this position is supported through TPG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Recovery to BAU position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System checks and hyper care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Catch up necessary for </a:t>
            </a:r>
            <a:r>
              <a:rPr lang="en-GB" i="1" dirty="0" smtClean="0"/>
              <a:t>4</a:t>
            </a:r>
            <a:r>
              <a:rPr lang="en-GB" dirty="0" smtClean="0"/>
              <a:t> Supply Point System Business Days (SPSBD)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The 2 days from PNID i.e. 1</a:t>
            </a:r>
            <a:r>
              <a:rPr lang="en-GB" baseline="30000" dirty="0" smtClean="0"/>
              <a:t>st</a:t>
            </a:r>
            <a:r>
              <a:rPr lang="en-GB" dirty="0" smtClean="0"/>
              <a:t> June, and 2</a:t>
            </a:r>
            <a:r>
              <a:rPr lang="en-GB" baseline="30000" dirty="0" smtClean="0"/>
              <a:t>nd</a:t>
            </a:r>
            <a:r>
              <a:rPr lang="en-GB" dirty="0" smtClean="0"/>
              <a:t> June 2017 are defined as a [‘Variant non Business Day’ </a:t>
            </a:r>
            <a:r>
              <a:rPr lang="en-GB" dirty="0"/>
              <a:t>(</a:t>
            </a:r>
            <a:r>
              <a:rPr lang="en-GB" dirty="0" smtClean="0"/>
              <a:t>VNDBs)] in order to bring UK Link back in a controlled manner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VNBDs defined to avoid confusion with having two types of NEDs defined in one modification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6B7D1-B687-42DE-86D7-A7387C0AA45A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821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95288" y="1196975"/>
            <a:ext cx="83534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15362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>
                <a:solidFill>
                  <a:srgbClr val="B9CDE5"/>
                </a:solidFill>
              </a:rPr>
              <a:t>1</a:t>
            </a:r>
            <a:r>
              <a:rPr lang="en-GB" sz="3000" b="1" baseline="30000" dirty="0">
                <a:solidFill>
                  <a:srgbClr val="B9CDE5"/>
                </a:solidFill>
              </a:rPr>
              <a:t>st</a:t>
            </a:r>
            <a:r>
              <a:rPr lang="en-GB" sz="3000" b="1" dirty="0">
                <a:solidFill>
                  <a:srgbClr val="B9CDE5"/>
                </a:solidFill>
              </a:rPr>
              <a:t> June </a:t>
            </a:r>
            <a:r>
              <a:rPr lang="en-GB" sz="3000" b="1" dirty="0" smtClean="0">
                <a:solidFill>
                  <a:srgbClr val="B9CDE5"/>
                </a:solidFill>
              </a:rPr>
              <a:t>2017 PNID </a:t>
            </a:r>
            <a:r>
              <a:rPr lang="en-GB" sz="3000" b="1" dirty="0">
                <a:solidFill>
                  <a:srgbClr val="B9CDE5"/>
                </a:solidFill>
              </a:rPr>
              <a:t>– NED Mod</a:t>
            </a:r>
            <a:endParaRPr lang="en-GB" sz="1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49263" y="980728"/>
            <a:ext cx="8371209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Taking 1</a:t>
            </a:r>
            <a:r>
              <a:rPr lang="en-GB" baseline="30000" dirty="0" smtClean="0"/>
              <a:t>st</a:t>
            </a:r>
            <a:r>
              <a:rPr lang="en-GB" dirty="0" smtClean="0"/>
              <a:t> and 2</a:t>
            </a:r>
            <a:r>
              <a:rPr lang="en-GB" baseline="30000" dirty="0" smtClean="0"/>
              <a:t>nd</a:t>
            </a:r>
            <a:r>
              <a:rPr lang="en-GB" dirty="0" smtClean="0"/>
              <a:t> June 2017  as VNBDs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Means </a:t>
            </a:r>
            <a:r>
              <a:rPr lang="en-GB" dirty="0"/>
              <a:t>that the industry have certainty on processing </a:t>
            </a:r>
            <a:r>
              <a:rPr lang="en-GB" dirty="0" smtClean="0"/>
              <a:t>timescales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Reduces </a:t>
            </a:r>
            <a:r>
              <a:rPr lang="en-GB" dirty="0"/>
              <a:t>the risk of inappropriate time based </a:t>
            </a:r>
            <a:r>
              <a:rPr lang="en-GB" dirty="0" smtClean="0"/>
              <a:t>rejections</a:t>
            </a:r>
            <a:endParaRPr lang="en-GB" dirty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Does </a:t>
            </a:r>
            <a:r>
              <a:rPr lang="en-GB" dirty="0"/>
              <a:t>reduce the objection window to less than 2 days for 7</a:t>
            </a:r>
            <a:r>
              <a:rPr lang="en-GB" dirty="0" smtClean="0"/>
              <a:t> </a:t>
            </a:r>
            <a:r>
              <a:rPr lang="en-GB" dirty="0"/>
              <a:t>effective days – see timeline example</a:t>
            </a:r>
            <a:r>
              <a:rPr lang="en-GB" dirty="0" smtClean="0"/>
              <a:t>:</a:t>
            </a:r>
          </a:p>
          <a:p>
            <a:pPr lvl="1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endParaRPr lang="en-GB" dirty="0" smtClean="0"/>
          </a:p>
          <a:p>
            <a:pPr lvl="1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endParaRPr lang="en-GB" b="1" dirty="0" smtClean="0">
              <a:solidFill>
                <a:srgbClr val="FF0000"/>
              </a:solidFill>
            </a:endParaRPr>
          </a:p>
          <a:p>
            <a:pPr lvl="1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endParaRPr lang="en-GB" b="1" dirty="0">
              <a:solidFill>
                <a:srgbClr val="FF0000"/>
              </a:solidFill>
            </a:endParaRPr>
          </a:p>
          <a:p>
            <a:pPr marL="742950" lvl="1" indent="-28575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en-GB" dirty="0" smtClean="0"/>
              <a:t>Extension to minimum Confirmation timescales for Confirmations effective 2</a:t>
            </a:r>
            <a:r>
              <a:rPr lang="en-GB" baseline="30000" dirty="0" smtClean="0"/>
              <a:t>nd</a:t>
            </a:r>
            <a:r>
              <a:rPr lang="en-GB" dirty="0" smtClean="0"/>
              <a:t> June – 8</a:t>
            </a:r>
            <a:r>
              <a:rPr lang="en-GB" baseline="30000" dirty="0" smtClean="0"/>
              <a:t>th</a:t>
            </a:r>
            <a:r>
              <a:rPr lang="en-GB" dirty="0" smtClean="0"/>
              <a:t> June 2016</a:t>
            </a:r>
          </a:p>
          <a:p>
            <a:pPr marL="742950" lvl="1" indent="-28575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en-GB" dirty="0" smtClean="0"/>
              <a:t>Can this be accommodated ‘voluntarily’ without the need for inclusion within the modification? </a:t>
            </a:r>
          </a:p>
          <a:p>
            <a:pPr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6B7D1-B687-42DE-86D7-A7387C0AA45A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76528"/>
              </p:ext>
            </p:extLst>
          </p:nvPr>
        </p:nvGraphicFramePr>
        <p:xfrm>
          <a:off x="1043608" y="2826862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Worksheet" showAsIcon="1" r:id="rId5" imgW="914400" imgH="771480" progId="Excel.Sheet.12">
                  <p:embed/>
                </p:oleObj>
              </mc:Choice>
              <mc:Fallback>
                <p:oleObj name="Worksheet" showAsIcon="1" r:id="rId5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43608" y="2826862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4858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95288" y="1196975"/>
            <a:ext cx="83534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15362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>
                <a:solidFill>
                  <a:srgbClr val="B9CDE5"/>
                </a:solidFill>
              </a:rPr>
              <a:t>25</a:t>
            </a:r>
            <a:r>
              <a:rPr lang="en-GB" sz="3000" b="1" baseline="30000" dirty="0">
                <a:solidFill>
                  <a:srgbClr val="B9CDE5"/>
                </a:solidFill>
              </a:rPr>
              <a:t>th</a:t>
            </a:r>
            <a:r>
              <a:rPr lang="en-GB" sz="3000" b="1" dirty="0">
                <a:solidFill>
                  <a:srgbClr val="B9CDE5"/>
                </a:solidFill>
              </a:rPr>
              <a:t> – 31</a:t>
            </a:r>
            <a:r>
              <a:rPr lang="en-GB" sz="3000" b="1" baseline="30000" dirty="0">
                <a:solidFill>
                  <a:srgbClr val="B9CDE5"/>
                </a:solidFill>
              </a:rPr>
              <a:t>st</a:t>
            </a:r>
            <a:r>
              <a:rPr lang="en-GB" sz="3000" b="1" dirty="0">
                <a:solidFill>
                  <a:srgbClr val="B9CDE5"/>
                </a:solidFill>
              </a:rPr>
              <a:t> May 2017 – NED</a:t>
            </a:r>
            <a:endParaRPr lang="en-GB" sz="1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287" y="980728"/>
            <a:ext cx="8425185" cy="3816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Definition of NEDs in this instance: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/>
              <a:t>Provision of Code </a:t>
            </a:r>
            <a:r>
              <a:rPr lang="en-GB" dirty="0" smtClean="0"/>
              <a:t>Communications 				</a:t>
            </a:r>
            <a:r>
              <a:rPr lang="en-GB" sz="3200" dirty="0" smtClean="0">
                <a:solidFill>
                  <a:srgbClr val="FF0000"/>
                </a:solidFill>
                <a:latin typeface="Wingdings 2" panose="05020102010507070707" pitchFamily="18" charset="2"/>
              </a:rPr>
              <a:t>S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Whether </a:t>
            </a:r>
            <a:r>
              <a:rPr lang="en-GB" dirty="0"/>
              <a:t>updates to the UK Link System would be </a:t>
            </a:r>
            <a:r>
              <a:rPr lang="en-GB" dirty="0" smtClean="0"/>
              <a:t>undertaken 	</a:t>
            </a:r>
            <a:r>
              <a:rPr lang="en-GB" sz="3200" dirty="0" smtClean="0">
                <a:solidFill>
                  <a:srgbClr val="FF0000"/>
                </a:solidFill>
                <a:latin typeface="Wingdings 2" panose="05020102010507070707" pitchFamily="18" charset="2"/>
              </a:rPr>
              <a:t>S</a:t>
            </a:r>
            <a:endParaRPr lang="en-GB" sz="3200" dirty="0">
              <a:solidFill>
                <a:srgbClr val="FF0000"/>
              </a:solidFill>
            </a:endParaRPr>
          </a:p>
          <a:p>
            <a:pPr marL="1257300" lvl="2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/>
              <a:t>Specifically definition of </a:t>
            </a:r>
            <a:endParaRPr lang="en-GB" dirty="0" smtClean="0"/>
          </a:p>
          <a:p>
            <a:pPr marL="1714500" lvl="3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Confirmations may become effective			</a:t>
            </a:r>
            <a:r>
              <a:rPr lang="en-GB" sz="3200" dirty="0" smtClean="0">
                <a:solidFill>
                  <a:srgbClr val="00B050"/>
                </a:solidFill>
                <a:latin typeface="Wingdings 2" panose="05020102010507070707" pitchFamily="18" charset="2"/>
              </a:rPr>
              <a:t>P</a:t>
            </a:r>
          </a:p>
          <a:p>
            <a:pPr marL="1714500" lvl="3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DM readings 					</a:t>
            </a:r>
            <a:r>
              <a:rPr lang="en-GB" sz="3200" dirty="0" smtClean="0">
                <a:solidFill>
                  <a:srgbClr val="00B050"/>
                </a:solidFill>
                <a:latin typeface="Wingdings 2" panose="05020102010507070707" pitchFamily="18" charset="2"/>
              </a:rPr>
              <a:t>P</a:t>
            </a:r>
            <a:endParaRPr lang="en-GB" sz="3200" dirty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Liabilities 							</a:t>
            </a:r>
            <a:r>
              <a:rPr lang="en-GB" sz="3200" dirty="0" smtClean="0">
                <a:solidFill>
                  <a:srgbClr val="FF0000"/>
                </a:solidFill>
                <a:latin typeface="Wingdings 2" panose="05020102010507070707" pitchFamily="18" charset="2"/>
              </a:rPr>
              <a:t>S</a:t>
            </a:r>
            <a:endParaRPr lang="en-GB" sz="3200" dirty="0">
              <a:solidFill>
                <a:srgbClr val="FF0000"/>
              </a:solidFill>
            </a:endParaRP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/>
              <a:t>Whether </a:t>
            </a:r>
            <a:r>
              <a:rPr lang="en-GB" dirty="0" smtClean="0"/>
              <a:t>days </a:t>
            </a:r>
            <a:r>
              <a:rPr lang="en-GB" dirty="0"/>
              <a:t>would count as Business </a:t>
            </a:r>
            <a:r>
              <a:rPr lang="en-GB" dirty="0" smtClean="0"/>
              <a:t>Days 			</a:t>
            </a:r>
            <a:r>
              <a:rPr lang="en-GB" sz="3200" dirty="0" smtClean="0">
                <a:solidFill>
                  <a:srgbClr val="FF0000"/>
                </a:solidFill>
                <a:latin typeface="Wingdings 2" panose="05020102010507070707" pitchFamily="18" charset="2"/>
              </a:rPr>
              <a:t>S</a:t>
            </a:r>
            <a:endParaRPr lang="en-GB" sz="3200" dirty="0" smtClean="0">
              <a:solidFill>
                <a:srgbClr val="FF0000"/>
              </a:solidFill>
            </a:endParaRP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GB" dirty="0" smtClean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6B7D1-B687-42DE-86D7-A7387C0AA45A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72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95288" y="1196975"/>
            <a:ext cx="83534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15362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 smtClean="0">
                <a:solidFill>
                  <a:srgbClr val="B9CDE5"/>
                </a:solidFill>
              </a:rPr>
              <a:t>1</a:t>
            </a:r>
            <a:r>
              <a:rPr lang="en-GB" sz="3000" b="1" baseline="30000" dirty="0" smtClean="0">
                <a:solidFill>
                  <a:srgbClr val="B9CDE5"/>
                </a:solidFill>
              </a:rPr>
              <a:t>st</a:t>
            </a:r>
            <a:r>
              <a:rPr lang="en-GB" sz="3000" b="1" dirty="0" smtClean="0">
                <a:solidFill>
                  <a:srgbClr val="B9CDE5"/>
                </a:solidFill>
              </a:rPr>
              <a:t> and 2</a:t>
            </a:r>
            <a:r>
              <a:rPr lang="en-GB" sz="3000" b="1" baseline="30000" dirty="0" smtClean="0">
                <a:solidFill>
                  <a:srgbClr val="B9CDE5"/>
                </a:solidFill>
              </a:rPr>
              <a:t>nd</a:t>
            </a:r>
            <a:r>
              <a:rPr lang="en-GB" sz="3000" b="1" dirty="0" smtClean="0">
                <a:solidFill>
                  <a:srgbClr val="B9CDE5"/>
                </a:solidFill>
              </a:rPr>
              <a:t> June 2017 – VNBD</a:t>
            </a:r>
            <a:endParaRPr lang="en-GB" sz="1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287" y="980728"/>
            <a:ext cx="8425185" cy="3816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Definition of VNBDs [in this instance]: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/>
              <a:t>Provision of Code </a:t>
            </a:r>
            <a:r>
              <a:rPr lang="en-GB" dirty="0" smtClean="0"/>
              <a:t>Communications 				</a:t>
            </a:r>
            <a:r>
              <a:rPr lang="en-GB" sz="3200" dirty="0" smtClean="0">
                <a:solidFill>
                  <a:srgbClr val="00B050"/>
                </a:solidFill>
                <a:latin typeface="Wingdings 2" panose="05020102010507070707" pitchFamily="18" charset="2"/>
              </a:rPr>
              <a:t>P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Whether </a:t>
            </a:r>
            <a:r>
              <a:rPr lang="en-GB" dirty="0"/>
              <a:t>updates to the UK Link System would be </a:t>
            </a:r>
            <a:r>
              <a:rPr lang="en-GB" dirty="0" smtClean="0"/>
              <a:t>undertaken	</a:t>
            </a:r>
            <a:r>
              <a:rPr lang="en-GB" sz="3200" dirty="0" smtClean="0">
                <a:solidFill>
                  <a:srgbClr val="00B050"/>
                </a:solidFill>
                <a:latin typeface="Wingdings 2" panose="05020102010507070707" pitchFamily="18" charset="2"/>
              </a:rPr>
              <a:t>P</a:t>
            </a:r>
          </a:p>
          <a:p>
            <a:pPr marL="1257300" lvl="2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Specifically </a:t>
            </a:r>
            <a:r>
              <a:rPr lang="en-GB" dirty="0"/>
              <a:t>definition of </a:t>
            </a:r>
            <a:endParaRPr lang="en-GB" dirty="0" smtClean="0"/>
          </a:p>
          <a:p>
            <a:pPr marL="1714500" lvl="3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Confirmations may become effective 			</a:t>
            </a:r>
            <a:r>
              <a:rPr lang="en-GB" sz="3200" dirty="0" smtClean="0">
                <a:solidFill>
                  <a:srgbClr val="00B050"/>
                </a:solidFill>
                <a:latin typeface="Wingdings 2" panose="05020102010507070707" pitchFamily="18" charset="2"/>
              </a:rPr>
              <a:t>P</a:t>
            </a:r>
            <a:endParaRPr lang="en-GB" sz="3200" dirty="0" smtClean="0">
              <a:solidFill>
                <a:srgbClr val="00B050"/>
              </a:solidFill>
            </a:endParaRPr>
          </a:p>
          <a:p>
            <a:pPr marL="1714500" lvl="3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DM readings 					</a:t>
            </a:r>
            <a:r>
              <a:rPr lang="en-GB" sz="3200" dirty="0" smtClean="0">
                <a:solidFill>
                  <a:srgbClr val="00B050"/>
                </a:solidFill>
                <a:latin typeface="Wingdings 2" panose="05020102010507070707" pitchFamily="18" charset="2"/>
              </a:rPr>
              <a:t>P</a:t>
            </a:r>
            <a:endParaRPr lang="en-GB" sz="3200" dirty="0">
              <a:solidFill>
                <a:srgbClr val="00B050"/>
              </a:solidFill>
            </a:endParaRP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Liabilities 							</a:t>
            </a:r>
            <a:r>
              <a:rPr lang="en-GB" sz="3200" dirty="0" smtClean="0">
                <a:solidFill>
                  <a:srgbClr val="FF0000"/>
                </a:solidFill>
                <a:latin typeface="Wingdings 2" panose="05020102010507070707" pitchFamily="18" charset="2"/>
              </a:rPr>
              <a:t>S</a:t>
            </a:r>
            <a:endParaRPr lang="en-GB" sz="3200" dirty="0">
              <a:solidFill>
                <a:srgbClr val="FF0000"/>
              </a:solidFill>
            </a:endParaRP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/>
              <a:t>Whether </a:t>
            </a:r>
            <a:r>
              <a:rPr lang="en-GB" dirty="0" smtClean="0"/>
              <a:t>days </a:t>
            </a:r>
            <a:r>
              <a:rPr lang="en-GB" dirty="0"/>
              <a:t>would count as Business </a:t>
            </a:r>
            <a:r>
              <a:rPr lang="en-GB" dirty="0" smtClean="0"/>
              <a:t>Days 			</a:t>
            </a:r>
            <a:r>
              <a:rPr lang="en-GB" sz="3200" dirty="0" smtClean="0">
                <a:solidFill>
                  <a:srgbClr val="FF0000"/>
                </a:solidFill>
                <a:latin typeface="Wingdings 2" panose="05020102010507070707" pitchFamily="18" charset="2"/>
              </a:rPr>
              <a:t>S</a:t>
            </a:r>
            <a:endParaRPr lang="en-GB" sz="3200" dirty="0" smtClean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6B7D1-B687-42DE-86D7-A7387C0AA45A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624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95288" y="1196975"/>
            <a:ext cx="83534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15362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 smtClean="0">
                <a:solidFill>
                  <a:srgbClr val="B9CDE5"/>
                </a:solidFill>
              </a:rPr>
              <a:t>Development of Modification</a:t>
            </a:r>
            <a:endParaRPr lang="en-GB" sz="1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287" y="980728"/>
            <a:ext cx="8425185" cy="3816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This modification will be subject to development. It is proposed that this will be conducted through the Distribution Workgroup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Pre-pre-mod discussions took place on 22</a:t>
            </a:r>
            <a:r>
              <a:rPr lang="en-GB" baseline="30000" dirty="0" smtClean="0"/>
              <a:t>nd</a:t>
            </a:r>
            <a:r>
              <a:rPr lang="en-GB" dirty="0" smtClean="0"/>
              <a:t> September 2016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Pre-mod discussions on 27</a:t>
            </a:r>
            <a:r>
              <a:rPr lang="en-GB" baseline="30000" dirty="0" smtClean="0"/>
              <a:t>th</a:t>
            </a:r>
            <a:r>
              <a:rPr lang="en-GB" dirty="0" smtClean="0"/>
              <a:t> October 2016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Modification Panel will consider this modification on 17</a:t>
            </a:r>
            <a:r>
              <a:rPr lang="en-GB" baseline="30000" dirty="0" smtClean="0"/>
              <a:t>th</a:t>
            </a:r>
            <a:r>
              <a:rPr lang="en-GB" dirty="0" smtClean="0"/>
              <a:t> November 2016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It is proposed that this will be developed in a single Workgroup following Panel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6B7D1-B687-42DE-86D7-A7387C0AA45A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097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95288" y="1196975"/>
            <a:ext cx="83534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15362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 smtClean="0">
                <a:solidFill>
                  <a:srgbClr val="B9CDE5"/>
                </a:solidFill>
              </a:rPr>
              <a:t>Other Discussions To Date</a:t>
            </a:r>
            <a:endParaRPr lang="en-GB" sz="1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9407" y="980728"/>
            <a:ext cx="8425185" cy="3816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This modification ** has been discussed at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Transition Progress Group (TPG) – 11</a:t>
            </a:r>
            <a:r>
              <a:rPr lang="en-GB" baseline="30000" dirty="0" smtClean="0"/>
              <a:t>th</a:t>
            </a:r>
            <a:r>
              <a:rPr lang="en-GB" dirty="0" smtClean="0"/>
              <a:t> October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UKLC – 13</a:t>
            </a:r>
            <a:r>
              <a:rPr lang="en-GB" baseline="30000" dirty="0" smtClean="0"/>
              <a:t>th</a:t>
            </a:r>
            <a:r>
              <a:rPr lang="en-GB" dirty="0" smtClean="0"/>
              <a:t> October</a:t>
            </a: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Questions arising: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Urgent Status – TPG requested Urgency be considered</a:t>
            </a:r>
          </a:p>
          <a:p>
            <a:pPr marL="1257300" lvl="2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Urgent criteria not considered to be met</a:t>
            </a:r>
          </a:p>
          <a:p>
            <a:pPr marL="1257300" lvl="2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Using the existing development groups would ensure that this got appropriate development.</a:t>
            </a:r>
            <a:endParaRPr lang="en-GB" dirty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Include the Contingency Date of 1</a:t>
            </a:r>
            <a:r>
              <a:rPr lang="en-GB" baseline="30000" dirty="0" smtClean="0"/>
              <a:t>st</a:t>
            </a:r>
            <a:r>
              <a:rPr lang="en-GB" dirty="0" smtClean="0"/>
              <a:t> July 2017, and define the relevant NEDs / VNBDs needed.</a:t>
            </a:r>
          </a:p>
          <a:p>
            <a:pPr marL="1257300" lvl="2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It is not appropriate to construct a modification which is contingent upon dates which are not currently specified within the UNC. Such inclusion could cause confusion.</a:t>
            </a:r>
          </a:p>
          <a:p>
            <a:pPr marL="1257300" lvl="2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Were the current PNID date to be amended then this would be progressed as necessary which may include the use of an Urgent Modification</a:t>
            </a:r>
            <a:endParaRPr lang="en-GB" dirty="0"/>
          </a:p>
          <a:p>
            <a:pPr marL="1257300" lvl="2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GB" dirty="0" smtClean="0"/>
              <a:t>**  - the content has only changed in so far as 1</a:t>
            </a:r>
            <a:r>
              <a:rPr lang="en-GB" baseline="30000" dirty="0" smtClean="0"/>
              <a:t>st</a:t>
            </a:r>
            <a:r>
              <a:rPr lang="en-GB" dirty="0" smtClean="0"/>
              <a:t> / 2</a:t>
            </a:r>
            <a:r>
              <a:rPr lang="en-GB" baseline="30000" dirty="0" smtClean="0"/>
              <a:t>nd</a:t>
            </a:r>
            <a:r>
              <a:rPr lang="en-GB" dirty="0" smtClean="0"/>
              <a:t> June are </a:t>
            </a:r>
          </a:p>
          <a:p>
            <a:pPr marL="442913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GB" dirty="0" smtClean="0"/>
              <a:t>now called VNBDs, rather than NEDs.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6B7D1-B687-42DE-86D7-A7387C0AA45A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797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95288" y="1196975"/>
            <a:ext cx="83534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15362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 smtClean="0">
                <a:solidFill>
                  <a:srgbClr val="B9CDE5"/>
                </a:solidFill>
              </a:rPr>
              <a:t>Contingency Date</a:t>
            </a:r>
            <a:endParaRPr lang="en-GB" sz="1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287" y="980728"/>
            <a:ext cx="8425185" cy="3816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Within the UK Link Programme a contingency date of 1</a:t>
            </a:r>
            <a:r>
              <a:rPr lang="en-GB" baseline="30000" dirty="0" smtClean="0"/>
              <a:t>st</a:t>
            </a:r>
            <a:r>
              <a:rPr lang="en-GB" dirty="0" smtClean="0"/>
              <a:t> July 2017 is recognised.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This does not form part of the solution of this modification.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Recognising the request from UKLC (and TPG) to include this in the modification, the following would apply were the PNID contingency dates to be utilised.</a:t>
            </a:r>
          </a:p>
          <a:p>
            <a:pPr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July 2017 is a Saturday.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We would take 7 NEDs in advance of NEDs.  24</a:t>
            </a:r>
            <a:r>
              <a:rPr lang="en-GB" baseline="30000" dirty="0" smtClean="0"/>
              <a:t>th</a:t>
            </a:r>
            <a:r>
              <a:rPr lang="en-GB" dirty="0" smtClean="0"/>
              <a:t> to 30</a:t>
            </a:r>
            <a:r>
              <a:rPr lang="en-GB" baseline="30000" dirty="0" smtClean="0"/>
              <a:t>th</a:t>
            </a:r>
            <a:r>
              <a:rPr lang="en-GB" dirty="0" smtClean="0"/>
              <a:t> June 2017.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We do not foresee the need for further ‘special days’ i.e. NEDs or VNBDs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We would expect minimum Confirmation timescales could be supported for the equivalent period PNID+1 to +7.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A timeline is provided to Users for information only.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6B7D1-B687-42DE-86D7-A7387C0AA45A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570448"/>
              </p:ext>
            </p:extLst>
          </p:nvPr>
        </p:nvGraphicFramePr>
        <p:xfrm>
          <a:off x="473558" y="5373216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Worksheet" showAsIcon="1" r:id="rId5" imgW="914400" imgH="771480" progId="Excel.Sheet.12">
                  <p:embed/>
                </p:oleObj>
              </mc:Choice>
              <mc:Fallback>
                <p:oleObj name="Worksheet" showAsIcon="1" r:id="rId5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3558" y="5373216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0547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_PowerPoint_Template">
  <a:themeElements>
    <a:clrScheme name="Xoserve_PowerPoint_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66CC"/>
      </a:hlink>
      <a:folHlink>
        <a:srgbClr val="99CC00"/>
      </a:folHlink>
    </a:clrScheme>
    <a:fontScheme name="Xoserve_PowerPoint_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Xoserve_PowerPoi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_PowerPoin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_PowerPoin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_PowerPoin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_PowerPoin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_PowerPoin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_PowerPoin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_PowerPoin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_PowerPoin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_PowerPoin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_PowerPoin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_PowerPoin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_PowerPoint_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C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36463</TotalTime>
  <Words>757</Words>
  <Application>Microsoft Macintosh PowerPoint</Application>
  <PresentationFormat>On-screen Show (4:3)</PresentationFormat>
  <Paragraphs>143</Paragraphs>
  <Slides>10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Xoserve_PowerPoint_Template</vt:lpstr>
      <vt:lpstr>Worksheet</vt:lpstr>
      <vt:lpstr>UNC Modification 0XXX – Non Effective Days and Variant Non Business Days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Mike Berrisford</cp:lastModifiedBy>
  <cp:revision>167</cp:revision>
  <cp:lastPrinted>2015-03-25T01:42:17Z</cp:lastPrinted>
  <dcterms:created xsi:type="dcterms:W3CDTF">2011-09-20T14:58:41Z</dcterms:created>
  <dcterms:modified xsi:type="dcterms:W3CDTF">2016-10-24T10:10:40Z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artment">
    <vt:lpwstr>Communications</vt:lpwstr>
  </property>
  <property fmtid="{D5CDD505-2E9C-101B-9397-08002B2CF9AE}" pid="3" name="Tags">
    <vt:lpwstr>http://infonet2/sites/XOServe/Pages/Our_Business_CorporateIdentity.aspx, Corporate Identity</vt:lpwstr>
  </property>
  <property fmtid="{D5CDD505-2E9C-101B-9397-08002B2CF9AE}" pid="4" name="Image Group">
    <vt:lpwstr>Document</vt:lpwstr>
  </property>
  <property fmtid="{D5CDD505-2E9C-101B-9397-08002B2CF9AE}" pid="5" name="ContentType">
    <vt:lpwstr>Document</vt:lpwstr>
  </property>
  <property fmtid="{D5CDD505-2E9C-101B-9397-08002B2CF9AE}" pid="6" name="_AdHocReviewCycleID">
    <vt:i4>-953655305</vt:i4>
  </property>
  <property fmtid="{D5CDD505-2E9C-101B-9397-08002B2CF9AE}" pid="7" name="_NewReviewCycle">
    <vt:lpwstr/>
  </property>
  <property fmtid="{D5CDD505-2E9C-101B-9397-08002B2CF9AE}" pid="8" name="_EmailSubject">
    <vt:lpwstr>Presentation to accompany NED / VNBD discussion</vt:lpwstr>
  </property>
  <property fmtid="{D5CDD505-2E9C-101B-9397-08002B2CF9AE}" pid="9" name="_AuthorEmail">
    <vt:lpwstr>david.addison@xoserve.com</vt:lpwstr>
  </property>
  <property fmtid="{D5CDD505-2E9C-101B-9397-08002B2CF9AE}" pid="10" name="_AuthorEmailDisplayName">
    <vt:lpwstr>Addison, David</vt:lpwstr>
  </property>
  <property fmtid="{D5CDD505-2E9C-101B-9397-08002B2CF9AE}" pid="11" name="_PreviousAdHocReviewCycleID">
    <vt:i4>-1373915765</vt:i4>
  </property>
</Properties>
</file>