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2.xml" ContentType="application/vnd.openxmlformats-officedocument.drawingml.chartshapes+xml"/>
  <Override PartName="/ppt/presentation.xml" ContentType="application/vnd.openxmlformats-officedocument.presentationml.presentation.main+xml"/>
  <Override PartName="/ppt/slides/slide8.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Override30.xml" ContentType="application/vnd.openxmlformats-officedocument.themeOverride+xml"/>
  <Override PartName="/ppt/theme/theme2.xml" ContentType="application/vnd.openxmlformats-officedocument.theme+xml"/>
  <Override PartName="/ppt/charts/chart9.xml" ContentType="application/vnd.openxmlformats-officedocument.drawingml.chart+xml"/>
  <Override PartName="/ppt/theme/themeOverride8.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6.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1.xml" ContentType="application/vnd.openxmlformats-officedocument.drawingml.chart+xml"/>
  <Override PartName="/ppt/theme/themeOverride5.xml" ContentType="application/vnd.openxmlformats-officedocument.themeOverride+xml"/>
  <Override PartName="/ppt/theme/themeOverride1.xml" ContentType="application/vnd.openxmlformats-officedocument.themeOverride+xml"/>
  <Override PartName="/ppt/charts/chart1.xml" ContentType="application/vnd.openxmlformats-officedocument.drawingml.chart+xml"/>
  <Override PartName="/ppt/theme/theme3.xml" ContentType="application/vnd.openxmlformats-officedocument.theme+xml"/>
  <Override PartName="/ppt/charts/chart5.xml" ContentType="application/vnd.openxmlformats-officedocument.drawingml.chart+xml"/>
  <Override PartName="/ppt/theme/themeOverride4.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handoutMasters/handoutMaster1.xml" ContentType="application/vnd.openxmlformats-officedocument.presentationml.handoutMaster+xml"/>
  <Override PartName="/ppt/theme/themeOverride14.xml" ContentType="application/vnd.openxmlformats-officedocument.themeOverride+xml"/>
  <Override PartName="/ppt/theme/themeOverride15.xml" ContentType="application/vnd.openxmlformats-officedocument.themeOverride+xml"/>
  <Override PartName="/ppt/theme/themeOverride28.xml" ContentType="application/vnd.openxmlformats-officedocument.themeOverride+xml"/>
  <Override PartName="/ppt/charts/chart28.xml" ContentType="application/vnd.openxmlformats-officedocument.drawingml.chart+xml"/>
  <Override PartName="/ppt/theme/themeOverride27.xml" ContentType="application/vnd.openxmlformats-officedocument.themeOverride+xml"/>
  <Override PartName="/ppt/charts/chart27.xml" ContentType="application/vnd.openxmlformats-officedocument.drawingml.chart+xml"/>
  <Override PartName="/ppt/theme/themeOverride26.xml" ContentType="application/vnd.openxmlformats-officedocument.themeOverride+xml"/>
  <Override PartName="/ppt/charts/chart26.xml" ContentType="application/vnd.openxmlformats-officedocument.drawingml.chart+xml"/>
  <Override PartName="/ppt/charts/chart15.xml" ContentType="application/vnd.openxmlformats-officedocument.drawingml.chart+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1.xml" ContentType="application/vnd.openxmlformats-officedocument.themeOverride+xml"/>
  <Override PartName="/ppt/charts/chart31.xml" ContentType="application/vnd.openxmlformats-officedocument.drawingml.chart+xml"/>
  <Override PartName="/ppt/charts/chart25.xml" ContentType="application/vnd.openxmlformats-officedocument.drawingml.chart+xml"/>
  <Override PartName="/ppt/theme/themeOverride25.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theme/themeOverride18.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6.xml" ContentType="application/vnd.openxmlformats-officedocument.drawingml.chart+xml"/>
  <Override PartName="/ppt/theme/themeOverride19.xml" ContentType="application/vnd.openxmlformats-officedocument.themeOverride+xml"/>
  <Override PartName="/ppt/charts/chart19.xml" ContentType="application/vnd.openxmlformats-officedocument.drawingml.chart+xml"/>
  <Override PartName="/ppt/theme/themeOverride20.xml" ContentType="application/vnd.openxmlformats-officedocument.themeOverride+xml"/>
  <Override PartName="/ppt/theme/themeOverride23.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charts/chart20.xml" ContentType="application/vnd.openxmlformats-officedocument.drawingml.chart+xml"/>
  <Override PartName="/ppt/charts/chart22.xml" ContentType="application/vnd.openxmlformats-officedocument.drawingml.chart+xml"/>
  <Override PartName="/ppt/theme/themeOverride21.xml" ContentType="application/vnd.openxmlformats-officedocument.themeOverride+xml"/>
  <Override PartName="/ppt/charts/chart21.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70" r:id="rId3"/>
    <p:sldId id="257" r:id="rId4"/>
    <p:sldId id="258" r:id="rId5"/>
    <p:sldId id="259" r:id="rId6"/>
    <p:sldId id="260" r:id="rId7"/>
    <p:sldId id="261" r:id="rId8"/>
    <p:sldId id="262" r:id="rId9"/>
    <p:sldId id="263" r:id="rId10"/>
    <p:sldId id="271" r:id="rId11"/>
    <p:sldId id="264" r:id="rId12"/>
    <p:sldId id="265" r:id="rId13"/>
    <p:sldId id="266" r:id="rId14"/>
    <p:sldId id="267" r:id="rId15"/>
    <p:sldId id="268" r:id="rId16"/>
    <p:sldId id="269" r:id="rId17"/>
    <p:sldId id="272" r:id="rId18"/>
  </p:sldIdLst>
  <p:sldSz cx="9144000" cy="6858000" type="screen4x3"/>
  <p:notesSz cx="6797675" cy="9928225"/>
  <p:defaultTextStyle>
    <a:defPPr>
      <a:defRPr lang="en-GB"/>
    </a:defPPr>
    <a:lvl1pPr algn="ctr" rtl="0" fontAlgn="base">
      <a:spcBef>
        <a:spcPct val="50000"/>
      </a:spcBef>
      <a:spcAft>
        <a:spcPct val="0"/>
      </a:spcAft>
      <a:defRPr sz="1200" kern="1200">
        <a:solidFill>
          <a:srgbClr val="6699FF"/>
        </a:solidFill>
        <a:latin typeface="Times New Roman" pitchFamily="18" charset="0"/>
        <a:ea typeface="+mn-ea"/>
        <a:cs typeface="+mn-cs"/>
      </a:defRPr>
    </a:lvl1pPr>
    <a:lvl2pPr marL="457200" algn="ctr" rtl="0" fontAlgn="base">
      <a:spcBef>
        <a:spcPct val="50000"/>
      </a:spcBef>
      <a:spcAft>
        <a:spcPct val="0"/>
      </a:spcAft>
      <a:defRPr sz="1200" kern="1200">
        <a:solidFill>
          <a:srgbClr val="6699FF"/>
        </a:solidFill>
        <a:latin typeface="Times New Roman" pitchFamily="18" charset="0"/>
        <a:ea typeface="+mn-ea"/>
        <a:cs typeface="+mn-cs"/>
      </a:defRPr>
    </a:lvl2pPr>
    <a:lvl3pPr marL="914400" algn="ctr" rtl="0" fontAlgn="base">
      <a:spcBef>
        <a:spcPct val="50000"/>
      </a:spcBef>
      <a:spcAft>
        <a:spcPct val="0"/>
      </a:spcAft>
      <a:defRPr sz="1200" kern="1200">
        <a:solidFill>
          <a:srgbClr val="6699FF"/>
        </a:solidFill>
        <a:latin typeface="Times New Roman" pitchFamily="18" charset="0"/>
        <a:ea typeface="+mn-ea"/>
        <a:cs typeface="+mn-cs"/>
      </a:defRPr>
    </a:lvl3pPr>
    <a:lvl4pPr marL="1371600" algn="ctr" rtl="0" fontAlgn="base">
      <a:spcBef>
        <a:spcPct val="50000"/>
      </a:spcBef>
      <a:spcAft>
        <a:spcPct val="0"/>
      </a:spcAft>
      <a:defRPr sz="1200" kern="1200">
        <a:solidFill>
          <a:srgbClr val="6699FF"/>
        </a:solidFill>
        <a:latin typeface="Times New Roman" pitchFamily="18" charset="0"/>
        <a:ea typeface="+mn-ea"/>
        <a:cs typeface="+mn-cs"/>
      </a:defRPr>
    </a:lvl4pPr>
    <a:lvl5pPr marL="1828800" algn="ctr" rtl="0" fontAlgn="base">
      <a:spcBef>
        <a:spcPct val="50000"/>
      </a:spcBef>
      <a:spcAft>
        <a:spcPct val="0"/>
      </a:spcAft>
      <a:defRPr sz="1200" kern="1200">
        <a:solidFill>
          <a:srgbClr val="6699FF"/>
        </a:solidFill>
        <a:latin typeface="Times New Roman" pitchFamily="18" charset="0"/>
        <a:ea typeface="+mn-ea"/>
        <a:cs typeface="+mn-cs"/>
      </a:defRPr>
    </a:lvl5pPr>
    <a:lvl6pPr marL="2286000" algn="l" defTabSz="914400" rtl="0" eaLnBrk="1" latinLnBrk="0" hangingPunct="1">
      <a:defRPr sz="1200" kern="1200">
        <a:solidFill>
          <a:srgbClr val="6699FF"/>
        </a:solidFill>
        <a:latin typeface="Times New Roman" pitchFamily="18" charset="0"/>
        <a:ea typeface="+mn-ea"/>
        <a:cs typeface="+mn-cs"/>
      </a:defRPr>
    </a:lvl6pPr>
    <a:lvl7pPr marL="2743200" algn="l" defTabSz="914400" rtl="0" eaLnBrk="1" latinLnBrk="0" hangingPunct="1">
      <a:defRPr sz="1200" kern="1200">
        <a:solidFill>
          <a:srgbClr val="6699FF"/>
        </a:solidFill>
        <a:latin typeface="Times New Roman" pitchFamily="18" charset="0"/>
        <a:ea typeface="+mn-ea"/>
        <a:cs typeface="+mn-cs"/>
      </a:defRPr>
    </a:lvl7pPr>
    <a:lvl8pPr marL="3200400" algn="l" defTabSz="914400" rtl="0" eaLnBrk="1" latinLnBrk="0" hangingPunct="1">
      <a:defRPr sz="1200" kern="1200">
        <a:solidFill>
          <a:srgbClr val="6699FF"/>
        </a:solidFill>
        <a:latin typeface="Times New Roman" pitchFamily="18" charset="0"/>
        <a:ea typeface="+mn-ea"/>
        <a:cs typeface="+mn-cs"/>
      </a:defRPr>
    </a:lvl8pPr>
    <a:lvl9pPr marL="3657600" algn="l" defTabSz="914400" rtl="0" eaLnBrk="1" latinLnBrk="0" hangingPunct="1">
      <a:defRPr sz="1200" kern="1200">
        <a:solidFill>
          <a:srgbClr val="6699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18" autoAdjust="0"/>
    <p:restoredTop sz="94632" autoAdjust="0"/>
  </p:normalViewPr>
  <p:slideViewPr>
    <p:cSldViewPr>
      <p:cViewPr>
        <p:scale>
          <a:sx n="130" d="100"/>
          <a:sy n="130" d="100"/>
        </p:scale>
        <p:origin x="-144" y="192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NULL" TargetMode="External"/><Relationship Id="rId1" Type="http://schemas.openxmlformats.org/officeDocument/2006/relationships/themeOverride" Target="../theme/themeOverride31.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hPercent val="23"/>
      <c:rotY val="20"/>
      <c:depthPercent val="5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5.5251012297001759E-2"/>
          <c:y val="6.5119580637275895E-2"/>
          <c:w val="0.92954908598705066"/>
          <c:h val="0.76246837333979622"/>
        </c:manualLayout>
      </c:layout>
      <c:bar3DChart>
        <c:barDir val="col"/>
        <c:grouping val="clustered"/>
        <c:varyColors val="0"/>
        <c:ser>
          <c:idx val="0"/>
          <c:order val="0"/>
          <c:spPr>
            <a:gradFill rotWithShape="0">
              <a:gsLst>
                <a:gs pos="0">
                  <a:srgbClr val="3366FF"/>
                </a:gs>
                <a:gs pos="100000">
                  <a:srgbClr val="99CCFF"/>
                </a:gs>
              </a:gsLst>
              <a:lin ang="5400000" scaled="1"/>
            </a:gradFill>
            <a:ln w="12700">
              <a:solidFill>
                <a:srgbClr val="000000"/>
              </a:solidFill>
              <a:prstDash val="solid"/>
            </a:ln>
          </c:spPr>
          <c:invertIfNegative val="0"/>
          <c:cat>
            <c:strRef>
              <c:f>'EBCC Front Sheet'!$AP$4:$AS$4</c:f>
              <c:strCache>
                <c:ptCount val="4"/>
                <c:pt idx="0">
                  <c:v>Jan</c:v>
                </c:pt>
                <c:pt idx="1">
                  <c:v>Feb</c:v>
                </c:pt>
                <c:pt idx="2">
                  <c:v>Mar</c:v>
                </c:pt>
                <c:pt idx="3">
                  <c:v>Apr</c:v>
                </c:pt>
              </c:strCache>
            </c:strRef>
          </c:cat>
          <c:val>
            <c:numRef>
              <c:f>'EBCC Front Sheet'!$AP$5:$AS$5</c:f>
              <c:numCache>
                <c:formatCode>General</c:formatCode>
                <c:ptCount val="4"/>
                <c:pt idx="0">
                  <c:v>1</c:v>
                </c:pt>
                <c:pt idx="1">
                  <c:v>2</c:v>
                </c:pt>
                <c:pt idx="2">
                  <c:v>3</c:v>
                </c:pt>
                <c:pt idx="3">
                  <c:v>4</c:v>
                </c:pt>
              </c:numCache>
            </c:numRef>
          </c:val>
        </c:ser>
        <c:dLbls>
          <c:showLegendKey val="0"/>
          <c:showVal val="0"/>
          <c:showCatName val="0"/>
          <c:showSerName val="0"/>
          <c:showPercent val="0"/>
          <c:showBubbleSize val="0"/>
        </c:dLbls>
        <c:gapWidth val="150"/>
        <c:gapDepth val="0"/>
        <c:shape val="box"/>
        <c:axId val="115796224"/>
        <c:axId val="116529408"/>
        <c:axId val="0"/>
      </c:bar3DChart>
      <c:catAx>
        <c:axId val="115796224"/>
        <c:scaling>
          <c:orientation val="minMax"/>
        </c:scaling>
        <c:delete val="0"/>
        <c:axPos val="b"/>
        <c:numFmt formatCode="General" sourceLinked="1"/>
        <c:majorTickMark val="out"/>
        <c:minorTickMark val="none"/>
        <c:tickLblPos val="low"/>
        <c:spPr>
          <a:ln w="9525">
            <a:noFill/>
          </a:ln>
        </c:spPr>
        <c:txPr>
          <a:bodyPr rot="0" vert="horz"/>
          <a:lstStyle/>
          <a:p>
            <a:pPr>
              <a:defRPr sz="1000" b="0" i="0" u="none" strike="noStrike" baseline="0">
                <a:solidFill>
                  <a:srgbClr val="000000"/>
                </a:solidFill>
                <a:latin typeface="Arial"/>
                <a:ea typeface="Arial"/>
                <a:cs typeface="Arial"/>
              </a:defRPr>
            </a:pPr>
            <a:endParaRPr lang="en-US"/>
          </a:p>
        </c:txPr>
        <c:crossAx val="116529408"/>
        <c:crosses val="autoZero"/>
        <c:auto val="1"/>
        <c:lblAlgn val="ctr"/>
        <c:lblOffset val="100"/>
        <c:tickLblSkip val="1"/>
        <c:tickMarkSkip val="1"/>
        <c:noMultiLvlLbl val="0"/>
      </c:catAx>
      <c:valAx>
        <c:axId val="116529408"/>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15796224"/>
        <c:crosses val="autoZero"/>
        <c:crossBetween val="between"/>
      </c:valAx>
      <c:spPr>
        <a:no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dirty="0"/>
              <a:t>Monthly Total Of Cash Calls Issued &amp; Paid on Original Due Date</a:t>
            </a:r>
          </a:p>
        </c:rich>
      </c:tx>
      <c:layout>
        <c:manualLayout>
          <c:xMode val="edge"/>
          <c:yMode val="edge"/>
          <c:x val="0.17709734352446954"/>
          <c:y val="3.4188034188034191E-2"/>
        </c:manualLayout>
      </c:layout>
      <c:overlay val="0"/>
      <c:spPr>
        <a:noFill/>
        <a:ln w="25400">
          <a:noFill/>
        </a:ln>
      </c:spPr>
    </c:title>
    <c:autoTitleDeleted val="0"/>
    <c:plotArea>
      <c:layout>
        <c:manualLayout>
          <c:layoutTarget val="inner"/>
          <c:xMode val="edge"/>
          <c:yMode val="edge"/>
          <c:x val="8.8770528184642705E-2"/>
          <c:y val="0.19753146241335218"/>
          <c:w val="0.86950788890066433"/>
          <c:h val="0.68946060769622419"/>
        </c:manualLayout>
      </c:layout>
      <c:barChart>
        <c:barDir val="col"/>
        <c:grouping val="clustered"/>
        <c:varyColors val="0"/>
        <c:ser>
          <c:idx val="0"/>
          <c:order val="0"/>
          <c:tx>
            <c:strRef>
              <c:f>'Cash Call Graph Data'!$C$128</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Data'!$B$141:$B$152</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Data'!$C$141:$C$152</c:f>
              <c:numCache>
                <c:formatCode>General</c:formatCode>
                <c:ptCount val="12"/>
                <c:pt idx="0">
                  <c:v>0</c:v>
                </c:pt>
                <c:pt idx="1">
                  <c:v>1</c:v>
                </c:pt>
                <c:pt idx="2">
                  <c:v>0</c:v>
                </c:pt>
                <c:pt idx="3">
                  <c:v>1</c:v>
                </c:pt>
                <c:pt idx="4">
                  <c:v>2</c:v>
                </c:pt>
                <c:pt idx="5">
                  <c:v>1</c:v>
                </c:pt>
                <c:pt idx="6">
                  <c:v>0</c:v>
                </c:pt>
                <c:pt idx="7">
                  <c:v>0</c:v>
                </c:pt>
                <c:pt idx="8">
                  <c:v>8</c:v>
                </c:pt>
                <c:pt idx="9">
                  <c:v>4</c:v>
                </c:pt>
                <c:pt idx="10">
                  <c:v>0</c:v>
                </c:pt>
                <c:pt idx="11">
                  <c:v>7</c:v>
                </c:pt>
              </c:numCache>
            </c:numRef>
          </c:val>
        </c:ser>
        <c:dLbls>
          <c:showLegendKey val="0"/>
          <c:showVal val="0"/>
          <c:showCatName val="0"/>
          <c:showSerName val="0"/>
          <c:showPercent val="0"/>
          <c:showBubbleSize val="0"/>
        </c:dLbls>
        <c:gapWidth val="150"/>
        <c:axId val="149581184"/>
        <c:axId val="148976768"/>
      </c:barChart>
      <c:dateAx>
        <c:axId val="149581184"/>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976768"/>
        <c:crosses val="autoZero"/>
        <c:auto val="1"/>
        <c:lblOffset val="100"/>
        <c:baseTimeUnit val="months"/>
        <c:majorUnit val="1"/>
        <c:majorTimeUnit val="months"/>
        <c:minorUnit val="1"/>
        <c:minorTimeUnit val="months"/>
      </c:dateAx>
      <c:valAx>
        <c:axId val="14897676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3.7612948781970824E-3"/>
              <c:y val="0.37891837398240985"/>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581184"/>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25" b="1" i="0" u="sng" strike="noStrike" baseline="0">
                <a:solidFill>
                  <a:srgbClr val="000000"/>
                </a:solidFill>
                <a:latin typeface="Arial"/>
                <a:ea typeface="Arial"/>
                <a:cs typeface="Arial"/>
              </a:defRPr>
            </a:pPr>
            <a:r>
              <a:rPr lang="en-GB" sz="800" dirty="0"/>
              <a:t>Monthly Total Value Of Cash Calls Issued &amp; Paid on Original  Due Date</a:t>
            </a:r>
          </a:p>
        </c:rich>
      </c:tx>
      <c:layout>
        <c:manualLayout>
          <c:xMode val="edge"/>
          <c:yMode val="edge"/>
          <c:x val="0.1751186063644041"/>
          <c:y val="2.0957642139454103E-2"/>
        </c:manualLayout>
      </c:layout>
      <c:overlay val="0"/>
      <c:spPr>
        <a:noFill/>
        <a:ln w="25400">
          <a:noFill/>
        </a:ln>
      </c:spPr>
    </c:title>
    <c:autoTitleDeleted val="0"/>
    <c:plotArea>
      <c:layout>
        <c:manualLayout>
          <c:layoutTarget val="inner"/>
          <c:xMode val="edge"/>
          <c:yMode val="edge"/>
          <c:x val="0.14489242296825253"/>
          <c:y val="0.10134781462376931"/>
          <c:w val="0.83732732561531453"/>
          <c:h val="0.78621415788144877"/>
        </c:manualLayout>
      </c:layout>
      <c:barChart>
        <c:barDir val="col"/>
        <c:grouping val="clustered"/>
        <c:varyColors val="0"/>
        <c:ser>
          <c:idx val="0"/>
          <c:order val="0"/>
          <c:tx>
            <c:strRef>
              <c:f>'Cash Call Graph Data'!$C$157</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Data'!$B$172:$B$182</c:f>
              <c:numCache>
                <c:formatCode>mmm\-yy</c:formatCode>
                <c:ptCount val="11"/>
                <c:pt idx="0">
                  <c:v>42461</c:v>
                </c:pt>
                <c:pt idx="1">
                  <c:v>42491</c:v>
                </c:pt>
                <c:pt idx="2">
                  <c:v>42522</c:v>
                </c:pt>
                <c:pt idx="3">
                  <c:v>42552</c:v>
                </c:pt>
                <c:pt idx="4">
                  <c:v>42583</c:v>
                </c:pt>
                <c:pt idx="5">
                  <c:v>42614</c:v>
                </c:pt>
                <c:pt idx="6">
                  <c:v>42644</c:v>
                </c:pt>
                <c:pt idx="7">
                  <c:v>42675</c:v>
                </c:pt>
                <c:pt idx="8">
                  <c:v>42705</c:v>
                </c:pt>
                <c:pt idx="9">
                  <c:v>42736</c:v>
                </c:pt>
                <c:pt idx="10">
                  <c:v>42767</c:v>
                </c:pt>
              </c:numCache>
            </c:numRef>
          </c:cat>
          <c:val>
            <c:numRef>
              <c:f>'Cash Call Graph Data'!$C$172:$C$182</c:f>
              <c:numCache>
                <c:formatCode>"£"#,##0</c:formatCode>
                <c:ptCount val="11"/>
                <c:pt idx="0">
                  <c:v>3000</c:v>
                </c:pt>
                <c:pt idx="1">
                  <c:v>0</c:v>
                </c:pt>
                <c:pt idx="2">
                  <c:v>521000</c:v>
                </c:pt>
                <c:pt idx="3">
                  <c:v>867000</c:v>
                </c:pt>
                <c:pt idx="4">
                  <c:v>45000</c:v>
                </c:pt>
                <c:pt idx="5">
                  <c:v>0</c:v>
                </c:pt>
                <c:pt idx="6">
                  <c:v>0</c:v>
                </c:pt>
                <c:pt idx="7">
                  <c:v>106000</c:v>
                </c:pt>
                <c:pt idx="8">
                  <c:v>308000</c:v>
                </c:pt>
                <c:pt idx="9">
                  <c:v>0</c:v>
                </c:pt>
                <c:pt idx="10">
                  <c:v>233000</c:v>
                </c:pt>
              </c:numCache>
            </c:numRef>
          </c:val>
        </c:ser>
        <c:dLbls>
          <c:showLegendKey val="0"/>
          <c:showVal val="0"/>
          <c:showCatName val="0"/>
          <c:showSerName val="0"/>
          <c:showPercent val="0"/>
          <c:showBubbleSize val="0"/>
        </c:dLbls>
        <c:gapWidth val="150"/>
        <c:axId val="149010688"/>
        <c:axId val="149020672"/>
      </c:barChart>
      <c:dateAx>
        <c:axId val="149010688"/>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020672"/>
        <c:crosses val="autoZero"/>
        <c:auto val="1"/>
        <c:lblOffset val="100"/>
        <c:baseTimeUnit val="months"/>
        <c:majorUnit val="1"/>
        <c:majorTimeUnit val="months"/>
        <c:minorUnit val="1"/>
        <c:minorTimeUnit val="months"/>
      </c:dateAx>
      <c:valAx>
        <c:axId val="149020672"/>
        <c:scaling>
          <c:orientation val="minMax"/>
          <c:max val="4500000"/>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0"/>
              <c:y val="0.36767206173874412"/>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01068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50" b="0" i="0" u="none" strike="noStrike" baseline="0">
          <a:solidFill>
            <a:srgbClr val="000000"/>
          </a:solidFill>
          <a:latin typeface="Arial"/>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Yearly Total Of Cash Calls Issued &amp; Paid On Original Due Date</a:t>
            </a:r>
          </a:p>
        </c:rich>
      </c:tx>
      <c:layout>
        <c:manualLayout>
          <c:xMode val="edge"/>
          <c:yMode val="edge"/>
          <c:x val="0.24398702904978731"/>
          <c:y val="3.0998239252877629E-3"/>
        </c:manualLayout>
      </c:layout>
      <c:overlay val="0"/>
      <c:spPr>
        <a:noFill/>
        <a:ln w="25400">
          <a:noFill/>
        </a:ln>
      </c:spPr>
    </c:title>
    <c:autoTitleDeleted val="0"/>
    <c:plotArea>
      <c:layout>
        <c:manualLayout>
          <c:layoutTarget val="inner"/>
          <c:xMode val="edge"/>
          <c:yMode val="edge"/>
          <c:x val="7.9088471849865949E-2"/>
          <c:y val="9.1133813414671097E-2"/>
          <c:w val="0.91554959785522794"/>
          <c:h val="0.83097669282537634"/>
        </c:manualLayout>
      </c:layout>
      <c:barChart>
        <c:barDir val="col"/>
        <c:grouping val="clustered"/>
        <c:varyColors val="0"/>
        <c:ser>
          <c:idx val="1"/>
          <c:order val="0"/>
          <c:tx>
            <c:strRef>
              <c:f>'Cash Call Graph Data'!$C$186</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1"/>
              <c:layout>
                <c:manualLayout>
                  <c:x val="1.9212879891353865E-3"/>
                  <c:y val="-1.1685989000118691E-2"/>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Data'!$B$198:$B$202</c:f>
              <c:numCache>
                <c:formatCode>General</c:formatCode>
                <c:ptCount val="5"/>
                <c:pt idx="0">
                  <c:v>2013</c:v>
                </c:pt>
                <c:pt idx="1">
                  <c:v>2014</c:v>
                </c:pt>
                <c:pt idx="2">
                  <c:v>2015</c:v>
                </c:pt>
                <c:pt idx="3">
                  <c:v>2016</c:v>
                </c:pt>
                <c:pt idx="4">
                  <c:v>2017</c:v>
                </c:pt>
              </c:numCache>
            </c:numRef>
          </c:cat>
          <c:val>
            <c:numRef>
              <c:f>'Cash Call Graph Data'!$C$198:$C$202</c:f>
              <c:numCache>
                <c:formatCode>General</c:formatCode>
                <c:ptCount val="5"/>
                <c:pt idx="0">
                  <c:v>33</c:v>
                </c:pt>
                <c:pt idx="1">
                  <c:v>4</c:v>
                </c:pt>
                <c:pt idx="2">
                  <c:v>14</c:v>
                </c:pt>
                <c:pt idx="3">
                  <c:v>18</c:v>
                </c:pt>
                <c:pt idx="4">
                  <c:v>7</c:v>
                </c:pt>
              </c:numCache>
            </c:numRef>
          </c:val>
        </c:ser>
        <c:dLbls>
          <c:showLegendKey val="0"/>
          <c:showVal val="0"/>
          <c:showCatName val="0"/>
          <c:showSerName val="0"/>
          <c:showPercent val="0"/>
          <c:showBubbleSize val="0"/>
        </c:dLbls>
        <c:gapWidth val="150"/>
        <c:axId val="149661184"/>
        <c:axId val="149662720"/>
      </c:barChart>
      <c:catAx>
        <c:axId val="1496611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662720"/>
        <c:crosses val="autoZero"/>
        <c:auto val="1"/>
        <c:lblAlgn val="ctr"/>
        <c:lblOffset val="100"/>
        <c:tickLblSkip val="1"/>
        <c:tickMarkSkip val="1"/>
        <c:noMultiLvlLbl val="0"/>
      </c:catAx>
      <c:valAx>
        <c:axId val="149662720"/>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
              <c:y val="0.317221908003487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661184"/>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dirty="0"/>
              <a:t>Yearly Total Value of Cash Calls Issued &amp; Paid On Original Due Date</a:t>
            </a:r>
          </a:p>
        </c:rich>
      </c:tx>
      <c:layout>
        <c:manualLayout>
          <c:xMode val="edge"/>
          <c:yMode val="edge"/>
          <c:x val="0.17949444087729377"/>
          <c:y val="8.6922014266168919E-4"/>
        </c:manualLayout>
      </c:layout>
      <c:overlay val="0"/>
      <c:spPr>
        <a:noFill/>
        <a:ln w="25400">
          <a:noFill/>
        </a:ln>
      </c:spPr>
    </c:title>
    <c:autoTitleDeleted val="0"/>
    <c:plotArea>
      <c:layout>
        <c:manualLayout>
          <c:layoutTarget val="inner"/>
          <c:xMode val="edge"/>
          <c:yMode val="edge"/>
          <c:x val="0.13085352528358848"/>
          <c:y val="9.0651690952804745E-2"/>
          <c:w val="0.850430423664853"/>
          <c:h val="0.80684923887198967"/>
        </c:manualLayout>
      </c:layout>
      <c:barChart>
        <c:barDir val="col"/>
        <c:grouping val="clustered"/>
        <c:varyColors val="0"/>
        <c:ser>
          <c:idx val="1"/>
          <c:order val="0"/>
          <c:tx>
            <c:strRef>
              <c:f>'Cash Call Graph Data'!$C$217</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numFmt formatCode="\£#,##0" sourceLinked="0"/>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Data'!$B$228:$B$232</c:f>
              <c:numCache>
                <c:formatCode>General</c:formatCode>
                <c:ptCount val="5"/>
                <c:pt idx="0">
                  <c:v>2013</c:v>
                </c:pt>
                <c:pt idx="1">
                  <c:v>2014</c:v>
                </c:pt>
                <c:pt idx="2">
                  <c:v>2015</c:v>
                </c:pt>
                <c:pt idx="3">
                  <c:v>2016</c:v>
                </c:pt>
                <c:pt idx="4">
                  <c:v>2017</c:v>
                </c:pt>
              </c:numCache>
            </c:numRef>
          </c:cat>
          <c:val>
            <c:numRef>
              <c:f>'Cash Call Graph Data'!$C$228:$C$232</c:f>
              <c:numCache>
                <c:formatCode>"£"#,##0</c:formatCode>
                <c:ptCount val="5"/>
                <c:pt idx="0">
                  <c:v>5697000</c:v>
                </c:pt>
                <c:pt idx="1">
                  <c:v>335000</c:v>
                </c:pt>
                <c:pt idx="2">
                  <c:v>3290898.5</c:v>
                </c:pt>
                <c:pt idx="3">
                  <c:v>1860000</c:v>
                </c:pt>
                <c:pt idx="4">
                  <c:v>233000</c:v>
                </c:pt>
              </c:numCache>
            </c:numRef>
          </c:val>
        </c:ser>
        <c:dLbls>
          <c:showLegendKey val="0"/>
          <c:showVal val="0"/>
          <c:showCatName val="0"/>
          <c:showSerName val="0"/>
          <c:showPercent val="0"/>
          <c:showBubbleSize val="0"/>
        </c:dLbls>
        <c:gapWidth val="150"/>
        <c:axId val="149786624"/>
        <c:axId val="149788160"/>
      </c:barChart>
      <c:catAx>
        <c:axId val="1497866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788160"/>
        <c:crosses val="autoZero"/>
        <c:auto val="1"/>
        <c:lblAlgn val="ctr"/>
        <c:lblOffset val="100"/>
        <c:tickLblSkip val="1"/>
        <c:tickMarkSkip val="1"/>
        <c:noMultiLvlLbl val="0"/>
      </c:catAx>
      <c:valAx>
        <c:axId val="149788160"/>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0"/>
              <c:y val="0.43000038189232631"/>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650" b="1" i="0" u="none" strike="noStrike" baseline="0">
                <a:solidFill>
                  <a:srgbClr val="000000"/>
                </a:solidFill>
                <a:latin typeface="Arial"/>
                <a:ea typeface="Arial"/>
                <a:cs typeface="Arial"/>
              </a:defRPr>
            </a:pPr>
            <a:endParaRPr lang="en-US"/>
          </a:p>
        </c:txPr>
        <c:crossAx val="149786624"/>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75" b="1" i="0" u="sng" strike="noStrike" baseline="0">
                <a:solidFill>
                  <a:srgbClr val="000000"/>
                </a:solidFill>
                <a:latin typeface="Arial"/>
                <a:ea typeface="Arial"/>
                <a:cs typeface="Arial"/>
              </a:defRPr>
            </a:pPr>
            <a:r>
              <a:rPr lang="en-GB" sz="800" dirty="0"/>
              <a:t>Monthly No. Of FTPCCN's Issued &amp; Paid</a:t>
            </a:r>
          </a:p>
        </c:rich>
      </c:tx>
      <c:layout>
        <c:manualLayout>
          <c:xMode val="edge"/>
          <c:yMode val="edge"/>
          <c:x val="0.29166709000084667"/>
          <c:y val="3.4682080924855488E-2"/>
        </c:manualLayout>
      </c:layout>
      <c:overlay val="0"/>
      <c:spPr>
        <a:noFill/>
        <a:ln w="25400">
          <a:noFill/>
        </a:ln>
      </c:spPr>
    </c:title>
    <c:autoTitleDeleted val="0"/>
    <c:plotArea>
      <c:layout>
        <c:manualLayout>
          <c:layoutTarget val="inner"/>
          <c:xMode val="edge"/>
          <c:yMode val="edge"/>
          <c:x val="7.2132757598848518E-2"/>
          <c:y val="0.11716590313494579"/>
          <c:w val="0.86962479736957821"/>
          <c:h val="0.76048494611709805"/>
        </c:manualLayout>
      </c:layout>
      <c:barChart>
        <c:barDir val="col"/>
        <c:grouping val="clustered"/>
        <c:varyColors val="0"/>
        <c:ser>
          <c:idx val="0"/>
          <c:order val="0"/>
          <c:tx>
            <c:strRef>
              <c:f>'Cash Call Graph Data'!$C$249</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Data'!$B$263:$B$274</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Data'!$C$263:$C$274</c:f>
              <c:numCache>
                <c:formatCode>General</c:formatCode>
                <c:ptCount val="12"/>
                <c:pt idx="0">
                  <c:v>0</c:v>
                </c:pt>
                <c:pt idx="1">
                  <c:v>0</c:v>
                </c:pt>
                <c:pt idx="2">
                  <c:v>1</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149308160"/>
        <c:axId val="149309696"/>
      </c:barChart>
      <c:dateAx>
        <c:axId val="149308160"/>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309696"/>
        <c:crosses val="autoZero"/>
        <c:auto val="1"/>
        <c:lblOffset val="100"/>
        <c:baseTimeUnit val="months"/>
        <c:majorUnit val="1"/>
        <c:majorTimeUnit val="months"/>
        <c:minorUnit val="1"/>
        <c:minorTimeUnit val="months"/>
      </c:dateAx>
      <c:valAx>
        <c:axId val="14930969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8.9605734767025085E-3"/>
              <c:y val="0.3930641906755875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308160"/>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75" b="1" i="0" u="sng" strike="noStrike" baseline="0">
                <a:solidFill>
                  <a:srgbClr val="000000"/>
                </a:solidFill>
                <a:latin typeface="Arial"/>
                <a:ea typeface="Arial"/>
                <a:cs typeface="Arial"/>
              </a:defRPr>
            </a:pPr>
            <a:r>
              <a:rPr lang="en-GB" sz="800" dirty="0"/>
              <a:t>Monthly Value of FTPCCN's Issued &amp; Paid</a:t>
            </a:r>
          </a:p>
        </c:rich>
      </c:tx>
      <c:layout>
        <c:manualLayout>
          <c:xMode val="edge"/>
          <c:yMode val="edge"/>
          <c:x val="0.28150134048257375"/>
          <c:y val="3.4090909090909088E-2"/>
        </c:manualLayout>
      </c:layout>
      <c:overlay val="0"/>
      <c:spPr>
        <a:noFill/>
        <a:ln w="25400">
          <a:noFill/>
        </a:ln>
      </c:spPr>
    </c:title>
    <c:autoTitleDeleted val="0"/>
    <c:plotArea>
      <c:layout>
        <c:manualLayout>
          <c:layoutTarget val="inner"/>
          <c:xMode val="edge"/>
          <c:yMode val="edge"/>
          <c:x val="0.12600536193029491"/>
          <c:y val="0.11677174758360183"/>
          <c:w val="0.8463539723566561"/>
          <c:h val="0.76296465425410254"/>
        </c:manualLayout>
      </c:layout>
      <c:barChart>
        <c:barDir val="col"/>
        <c:grouping val="clustered"/>
        <c:varyColors val="0"/>
        <c:ser>
          <c:idx val="0"/>
          <c:order val="0"/>
          <c:tx>
            <c:strRef>
              <c:f>'Cash Call Graph Data'!$C$278</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Data'!$B$292:$B$303</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Data'!$C$292:$C$303</c:f>
              <c:numCache>
                <c:formatCode>"£"#,##0</c:formatCode>
                <c:ptCount val="12"/>
                <c:pt idx="0">
                  <c:v>0</c:v>
                </c:pt>
                <c:pt idx="1">
                  <c:v>0</c:v>
                </c:pt>
                <c:pt idx="2">
                  <c:v>111000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149339136"/>
        <c:axId val="149177088"/>
      </c:barChart>
      <c:dateAx>
        <c:axId val="14933913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177088"/>
        <c:crosses val="autoZero"/>
        <c:auto val="1"/>
        <c:lblOffset val="100"/>
        <c:baseTimeUnit val="months"/>
        <c:majorUnit val="1"/>
        <c:majorTimeUnit val="months"/>
        <c:minorUnit val="1"/>
        <c:minorTimeUnit val="months"/>
      </c:dateAx>
      <c:valAx>
        <c:axId val="14917708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9.49046869310456E-3"/>
              <c:y val="0.42996693177882195"/>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3391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Yearly Total No. of FTPCCN's Issued &amp; Paid</a:t>
            </a:r>
          </a:p>
        </c:rich>
      </c:tx>
      <c:layout>
        <c:manualLayout>
          <c:xMode val="edge"/>
          <c:yMode val="edge"/>
          <c:x val="0.29995432606253625"/>
          <c:y val="3.518127615450131E-4"/>
        </c:manualLayout>
      </c:layout>
      <c:overlay val="0"/>
      <c:spPr>
        <a:noFill/>
        <a:ln w="25400">
          <a:noFill/>
        </a:ln>
      </c:spPr>
    </c:title>
    <c:autoTitleDeleted val="0"/>
    <c:plotArea>
      <c:layout>
        <c:manualLayout>
          <c:layoutTarget val="inner"/>
          <c:xMode val="edge"/>
          <c:yMode val="edge"/>
          <c:x val="8.7365706072677865E-2"/>
          <c:y val="8.9051132365764077E-2"/>
          <c:w val="0.89381837751278126"/>
          <c:h val="0.80870433588187174"/>
        </c:manualLayout>
      </c:layout>
      <c:barChart>
        <c:barDir val="col"/>
        <c:grouping val="clustered"/>
        <c:varyColors val="0"/>
        <c:ser>
          <c:idx val="1"/>
          <c:order val="0"/>
          <c:tx>
            <c:strRef>
              <c:f>'Cash Call Graph Data'!$C$308</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Data'!$B$319:$B$323</c:f>
              <c:numCache>
                <c:formatCode>General</c:formatCode>
                <c:ptCount val="5"/>
                <c:pt idx="0">
                  <c:v>2013</c:v>
                </c:pt>
                <c:pt idx="1">
                  <c:v>2014</c:v>
                </c:pt>
                <c:pt idx="2">
                  <c:v>2015</c:v>
                </c:pt>
                <c:pt idx="3">
                  <c:v>2016</c:v>
                </c:pt>
                <c:pt idx="4">
                  <c:v>2017</c:v>
                </c:pt>
              </c:numCache>
            </c:numRef>
          </c:cat>
          <c:val>
            <c:numRef>
              <c:f>'Cash Call Graph Data'!$C$319:$C$323</c:f>
              <c:numCache>
                <c:formatCode>General</c:formatCode>
                <c:ptCount val="5"/>
                <c:pt idx="0">
                  <c:v>2</c:v>
                </c:pt>
                <c:pt idx="1">
                  <c:v>1</c:v>
                </c:pt>
                <c:pt idx="2">
                  <c:v>2</c:v>
                </c:pt>
                <c:pt idx="3">
                  <c:v>1</c:v>
                </c:pt>
                <c:pt idx="4">
                  <c:v>0</c:v>
                </c:pt>
              </c:numCache>
            </c:numRef>
          </c:val>
        </c:ser>
        <c:dLbls>
          <c:showLegendKey val="0"/>
          <c:showVal val="0"/>
          <c:showCatName val="0"/>
          <c:showSerName val="0"/>
          <c:showPercent val="0"/>
          <c:showBubbleSize val="0"/>
        </c:dLbls>
        <c:gapWidth val="150"/>
        <c:axId val="149210624"/>
        <c:axId val="149212160"/>
      </c:barChart>
      <c:catAx>
        <c:axId val="1492106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212160"/>
        <c:crosses val="autoZero"/>
        <c:auto val="1"/>
        <c:lblAlgn val="ctr"/>
        <c:lblOffset val="100"/>
        <c:tickLblSkip val="1"/>
        <c:tickMarkSkip val="1"/>
        <c:noMultiLvlLbl val="0"/>
      </c:catAx>
      <c:valAx>
        <c:axId val="149212160"/>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1.3106788840040701E-2"/>
              <c:y val="0.384039820491325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49210624"/>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Yearly Total Value of FTPCCN's Issued &amp; Paid</a:t>
            </a:r>
          </a:p>
        </c:rich>
      </c:tx>
      <c:layout>
        <c:manualLayout>
          <c:xMode val="edge"/>
          <c:yMode val="edge"/>
          <c:x val="0.33786355267490942"/>
          <c:y val="1.1590942604258476E-3"/>
        </c:manualLayout>
      </c:layout>
      <c:overlay val="0"/>
      <c:spPr>
        <a:noFill/>
        <a:ln w="25400">
          <a:noFill/>
        </a:ln>
      </c:spPr>
    </c:title>
    <c:autoTitleDeleted val="0"/>
    <c:plotArea>
      <c:layout>
        <c:manualLayout>
          <c:layoutTarget val="inner"/>
          <c:xMode val="edge"/>
          <c:yMode val="edge"/>
          <c:x val="0.13308193687692721"/>
          <c:y val="9.3706598264102034E-2"/>
          <c:w val="0.86154312486902374"/>
          <c:h val="0.82514265775512929"/>
        </c:manualLayout>
      </c:layout>
      <c:barChart>
        <c:barDir val="col"/>
        <c:grouping val="clustered"/>
        <c:varyColors val="0"/>
        <c:ser>
          <c:idx val="1"/>
          <c:order val="0"/>
          <c:tx>
            <c:strRef>
              <c:f>'Cash Call Graph Data'!$C$340</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Data'!$B$351:$B$355</c:f>
              <c:numCache>
                <c:formatCode>General</c:formatCode>
                <c:ptCount val="5"/>
                <c:pt idx="0">
                  <c:v>2013</c:v>
                </c:pt>
                <c:pt idx="1">
                  <c:v>2014</c:v>
                </c:pt>
                <c:pt idx="2">
                  <c:v>2015</c:v>
                </c:pt>
                <c:pt idx="3">
                  <c:v>2016</c:v>
                </c:pt>
                <c:pt idx="4">
                  <c:v>2017</c:v>
                </c:pt>
              </c:numCache>
            </c:numRef>
          </c:cat>
          <c:val>
            <c:numRef>
              <c:f>'Cash Call Graph Data'!$C$351:$C$355</c:f>
              <c:numCache>
                <c:formatCode>"£"#,##0</c:formatCode>
                <c:ptCount val="5"/>
                <c:pt idx="0">
                  <c:v>431000</c:v>
                </c:pt>
                <c:pt idx="1">
                  <c:v>671000</c:v>
                </c:pt>
                <c:pt idx="2">
                  <c:v>648000</c:v>
                </c:pt>
                <c:pt idx="3">
                  <c:v>111000</c:v>
                </c:pt>
                <c:pt idx="4">
                  <c:v>0</c:v>
                </c:pt>
              </c:numCache>
            </c:numRef>
          </c:val>
        </c:ser>
        <c:dLbls>
          <c:showLegendKey val="0"/>
          <c:showVal val="0"/>
          <c:showCatName val="0"/>
          <c:showSerName val="0"/>
          <c:showPercent val="0"/>
          <c:showBubbleSize val="0"/>
        </c:dLbls>
        <c:gapWidth val="150"/>
        <c:axId val="149401600"/>
        <c:axId val="149403136"/>
      </c:barChart>
      <c:catAx>
        <c:axId val="1494016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403136"/>
        <c:crosses val="autoZero"/>
        <c:auto val="1"/>
        <c:lblAlgn val="ctr"/>
        <c:lblOffset val="100"/>
        <c:tickLblSkip val="1"/>
        <c:tickMarkSkip val="1"/>
        <c:noMultiLvlLbl val="0"/>
      </c:catAx>
      <c:valAx>
        <c:axId val="14940313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7204301075268818E-3"/>
              <c:y val="0.38743501709805855"/>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401600"/>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75" b="0" i="0" u="none" strike="noStrike" baseline="0">
          <a:solidFill>
            <a:srgbClr val="000000"/>
          </a:solidFill>
          <a:latin typeface="Arial"/>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25" b="1" i="0" u="sng" strike="noStrike" baseline="0">
                <a:solidFill>
                  <a:srgbClr val="000000"/>
                </a:solidFill>
                <a:latin typeface="Arial"/>
                <a:ea typeface="Arial"/>
                <a:cs typeface="Arial"/>
              </a:defRPr>
            </a:pPr>
            <a:r>
              <a:rPr lang="en-GB" sz="800" dirty="0"/>
              <a:t>Monthly No. Of FTPCCN's Issued &amp; Unpaid</a:t>
            </a:r>
          </a:p>
        </c:rich>
      </c:tx>
      <c:layout>
        <c:manualLayout>
          <c:xMode val="edge"/>
          <c:yMode val="edge"/>
          <c:x val="0.29261759058641157"/>
          <c:y val="5.1575931232091692E-2"/>
        </c:manualLayout>
      </c:layout>
      <c:overlay val="0"/>
      <c:spPr>
        <a:noFill/>
        <a:ln w="25400">
          <a:noFill/>
        </a:ln>
      </c:spPr>
    </c:title>
    <c:autoTitleDeleted val="0"/>
    <c:plotArea>
      <c:layout>
        <c:manualLayout>
          <c:layoutTarget val="inner"/>
          <c:xMode val="edge"/>
          <c:yMode val="edge"/>
          <c:x val="7.0693512304250555E-2"/>
          <c:y val="3.151862464183381E-2"/>
          <c:w val="0.89351286793848761"/>
          <c:h val="0.86819605708841263"/>
        </c:manualLayout>
      </c:layout>
      <c:barChart>
        <c:barDir val="col"/>
        <c:grouping val="clustered"/>
        <c:varyColors val="0"/>
        <c:ser>
          <c:idx val="0"/>
          <c:order val="0"/>
          <c:tx>
            <c:strRef>
              <c:f>'Cash Call Graph Data'!$C$371</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Data'!$B$385:$B$396</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Data'!$C$385:$C$396</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149902080"/>
        <c:axId val="149903616"/>
      </c:barChart>
      <c:dateAx>
        <c:axId val="149902080"/>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903616"/>
        <c:crosses val="autoZero"/>
        <c:auto val="1"/>
        <c:lblOffset val="100"/>
        <c:baseTimeUnit val="months"/>
        <c:majorUnit val="1"/>
        <c:majorTimeUnit val="months"/>
        <c:minorUnit val="1"/>
        <c:minorTimeUnit val="months"/>
      </c:dateAx>
      <c:valAx>
        <c:axId val="14990361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3.0124891364627709E-3"/>
              <c:y val="0.332115082451156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902080"/>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25" b="1" i="0" u="sng" strike="noStrike" baseline="0">
                <a:solidFill>
                  <a:srgbClr val="000000"/>
                </a:solidFill>
                <a:latin typeface="Arial"/>
                <a:ea typeface="Arial"/>
                <a:cs typeface="Arial"/>
              </a:defRPr>
            </a:pPr>
            <a:r>
              <a:rPr lang="en-GB" sz="800" dirty="0"/>
              <a:t>Monthly Value of FTPCCN's Issued &amp; Unpaid</a:t>
            </a:r>
          </a:p>
        </c:rich>
      </c:tx>
      <c:layout>
        <c:manualLayout>
          <c:xMode val="edge"/>
          <c:yMode val="edge"/>
          <c:x val="0.29704343408686817"/>
          <c:y val="4.8571428571428571E-2"/>
        </c:manualLayout>
      </c:layout>
      <c:overlay val="0"/>
      <c:spPr>
        <a:noFill/>
        <a:ln w="25400">
          <a:noFill/>
        </a:ln>
      </c:spPr>
    </c:title>
    <c:autoTitleDeleted val="0"/>
    <c:plotArea>
      <c:layout>
        <c:manualLayout>
          <c:layoutTarget val="inner"/>
          <c:xMode val="edge"/>
          <c:yMode val="edge"/>
          <c:x val="6.8553184884147536E-2"/>
          <c:y val="3.9047619047619046E-2"/>
          <c:w val="0.89561058899895574"/>
          <c:h val="0.86857142857142855"/>
        </c:manualLayout>
      </c:layout>
      <c:barChart>
        <c:barDir val="col"/>
        <c:grouping val="clustered"/>
        <c:varyColors val="0"/>
        <c:ser>
          <c:idx val="0"/>
          <c:order val="0"/>
          <c:tx>
            <c:strRef>
              <c:f>'Cash Call Graph Data'!$C$400</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7"/>
              <c:layout>
                <c:manualLayout>
                  <c:x val="1.318329679879887E-2"/>
                  <c:y val="-7.8284214473190068E-3"/>
                </c:manualLayout>
              </c:layout>
              <c:dLblPos val="outEnd"/>
              <c:showLegendKey val="0"/>
              <c:showVal val="1"/>
              <c:showCatName val="0"/>
              <c:showSerName val="0"/>
              <c:showPercent val="0"/>
              <c:showBubbleSize val="0"/>
            </c:dLbl>
            <c:dLbl>
              <c:idx val="8"/>
              <c:layout>
                <c:manualLayout>
                  <c:x val="1.3519244240165099E-2"/>
                  <c:y val="-2.1141357330333359E-3"/>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Data'!$B$414:$B$425</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Data'!$C$414:$C$425</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149928960"/>
        <c:axId val="149816064"/>
      </c:barChart>
      <c:dateAx>
        <c:axId val="149928960"/>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816064"/>
        <c:crosses val="autoZero"/>
        <c:auto val="1"/>
        <c:lblOffset val="100"/>
        <c:baseTimeUnit val="months"/>
        <c:majorUnit val="1"/>
        <c:majorTimeUnit val="months"/>
        <c:minorUnit val="1"/>
        <c:minorTimeUnit val="months"/>
      </c:dateAx>
      <c:valAx>
        <c:axId val="149816064"/>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7204301075268818E-3"/>
              <c:y val="0.38"/>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928960"/>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75"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Yearly Cash Collection Targets Payment Due Date</a:t>
            </a:r>
          </a:p>
        </c:rich>
      </c:tx>
      <c:layout>
        <c:manualLayout>
          <c:xMode val="edge"/>
          <c:yMode val="edge"/>
          <c:x val="0.2715521766675717"/>
          <c:y val="3.8759639581134833E-2"/>
        </c:manualLayout>
      </c:layout>
      <c:overlay val="0"/>
      <c:spPr>
        <a:noFill/>
        <a:ln w="25400">
          <a:noFill/>
        </a:ln>
      </c:spPr>
    </c:title>
    <c:autoTitleDeleted val="0"/>
    <c:plotArea>
      <c:layout>
        <c:manualLayout>
          <c:layoutTarget val="inner"/>
          <c:xMode val="edge"/>
          <c:yMode val="edge"/>
          <c:x val="0.12212660813831287"/>
          <c:y val="0.20930285373984006"/>
          <c:w val="0.84339198796693715"/>
          <c:h val="0.54005304236576013"/>
        </c:manualLayout>
      </c:layout>
      <c:barChart>
        <c:barDir val="col"/>
        <c:grouping val="clustered"/>
        <c:varyColors val="0"/>
        <c:ser>
          <c:idx val="1"/>
          <c:order val="0"/>
          <c:tx>
            <c:strRef>
              <c:f>'Cash Collection Graph Data'!$C$7</c:f>
              <c:strCache>
                <c:ptCount val="1"/>
                <c:pt idx="0">
                  <c:v>Target PDD</c:v>
                </c:pt>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FFFFFF" mc:Ignorable="a14" a14:legacySpreadsheetColorIndex="10">
                    <a:gamma/>
                    <a:tint val="12157"/>
                    <a:invGamma/>
                  </a:srgbClr>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FF0000" mc:Ignorable="a14" a14:legacySpreadsheetColorIndex="10"/>
                  </a:gs>
                  <a:gs pos="50000">
                    <a:srgbClr xmlns:mc="http://schemas.openxmlformats.org/markup-compatibility/2006" xmlns:a14="http://schemas.microsoft.com/office/drawing/2010/main" val="FFFFFF" mc:Ignorable="a14" a14:legacySpreadsheetColorIndex="10">
                      <a:gamma/>
                      <a:tint val="0"/>
                      <a:invGamma/>
                    </a:srgbClr>
                  </a:gs>
                  <a:gs pos="100000">
                    <a:srgbClr xmlns:mc="http://schemas.openxmlformats.org/markup-compatibility/2006" xmlns:a14="http://schemas.microsoft.com/office/drawing/2010/main" val="FF0000" mc:Ignorable="a14" a14:legacySpreadsheetColorIndex="10"/>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Collection Graph Data'!$B$17:$B$22</c:f>
              <c:numCache>
                <c:formatCode>0</c:formatCode>
                <c:ptCount val="6"/>
                <c:pt idx="0">
                  <c:v>2012</c:v>
                </c:pt>
                <c:pt idx="1">
                  <c:v>2013</c:v>
                </c:pt>
                <c:pt idx="2">
                  <c:v>2014</c:v>
                </c:pt>
                <c:pt idx="3">
                  <c:v>2015</c:v>
                </c:pt>
                <c:pt idx="4">
                  <c:v>2016</c:v>
                </c:pt>
                <c:pt idx="5">
                  <c:v>2017</c:v>
                </c:pt>
              </c:numCache>
            </c:numRef>
          </c:cat>
          <c:val>
            <c:numRef>
              <c:f>'Cash Collection Graph Data'!$C$17:$C$22</c:f>
              <c:numCache>
                <c:formatCode>0%</c:formatCode>
                <c:ptCount val="6"/>
                <c:pt idx="0">
                  <c:v>0.98</c:v>
                </c:pt>
                <c:pt idx="1">
                  <c:v>0.98</c:v>
                </c:pt>
                <c:pt idx="2">
                  <c:v>0.98</c:v>
                </c:pt>
                <c:pt idx="3">
                  <c:v>0.98</c:v>
                </c:pt>
                <c:pt idx="4">
                  <c:v>0.98</c:v>
                </c:pt>
                <c:pt idx="5">
                  <c:v>0.98</c:v>
                </c:pt>
              </c:numCache>
            </c:numRef>
          </c:val>
        </c:ser>
        <c:ser>
          <c:idx val="2"/>
          <c:order val="1"/>
          <c:tx>
            <c:strRef>
              <c:f>'Cash Collection Graph Data'!$D$7</c:f>
              <c:strCache>
                <c:ptCount val="1"/>
                <c:pt idx="0">
                  <c:v>Collected PDD</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0"/>
              <c:layout>
                <c:manualLayout>
                  <c:x val="8.9253929465713342E-3"/>
                  <c:y val="-3.872067537949509E-4"/>
                </c:manualLayout>
              </c:layout>
              <c:showLegendKey val="0"/>
              <c:showVal val="1"/>
              <c:showCatName val="0"/>
              <c:showSerName val="0"/>
              <c:showPercent val="0"/>
              <c:showBubbleSize val="0"/>
            </c:dLbl>
            <c:dLbl>
              <c:idx val="1"/>
              <c:layout>
                <c:manualLayout>
                  <c:x val="7.324795607445621E-3"/>
                  <c:y val="-3.7378575100792811E-3"/>
                </c:manualLayout>
              </c:layout>
              <c:showLegendKey val="0"/>
              <c:showVal val="1"/>
              <c:showCatName val="0"/>
              <c:showSerName val="0"/>
              <c:showPercent val="0"/>
              <c:showBubbleSize val="0"/>
            </c:dLbl>
            <c:dLbl>
              <c:idx val="2"/>
              <c:layout>
                <c:manualLayout>
                  <c:x val="1.0513319455757685E-2"/>
                  <c:y val="-1.0214303109018589E-2"/>
                </c:manualLayout>
              </c:layout>
              <c:showLegendKey val="0"/>
              <c:showVal val="1"/>
              <c:showCatName val="0"/>
              <c:showSerName val="0"/>
              <c:showPercent val="0"/>
              <c:showBubbleSize val="0"/>
            </c:dLbl>
            <c:dLbl>
              <c:idx val="3"/>
              <c:layout>
                <c:manualLayout>
                  <c:x val="1.6575708208887683E-2"/>
                  <c:y val="-1.142949914765809E-3"/>
                </c:manualLayout>
              </c:layout>
              <c:showLegendKey val="0"/>
              <c:showVal val="1"/>
              <c:showCatName val="0"/>
              <c:showSerName val="0"/>
              <c:showPercent val="0"/>
              <c:showBubbleSize val="0"/>
            </c:dLbl>
            <c:dLbl>
              <c:idx val="4"/>
              <c:layout>
                <c:manualLayout>
                  <c:x val="9.7067607928319304E-3"/>
                  <c:y val="3.5430365018805639E-3"/>
                </c:manualLayout>
              </c:layout>
              <c:showLegendKey val="0"/>
              <c:showVal val="1"/>
              <c:showCatName val="0"/>
              <c:showSerName val="0"/>
              <c:showPercent val="0"/>
              <c:showBubbleSize val="0"/>
            </c:dLbl>
            <c:dLbl>
              <c:idx val="5"/>
              <c:layout>
                <c:manualLayout>
                  <c:x val="8.5849398135577886E-3"/>
                  <c:y val="4.4297426739183373E-3"/>
                </c:manualLayout>
              </c:layout>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Collection Graph Data'!$B$17:$B$22</c:f>
              <c:numCache>
                <c:formatCode>0</c:formatCode>
                <c:ptCount val="6"/>
                <c:pt idx="0">
                  <c:v>2012</c:v>
                </c:pt>
                <c:pt idx="1">
                  <c:v>2013</c:v>
                </c:pt>
                <c:pt idx="2">
                  <c:v>2014</c:v>
                </c:pt>
                <c:pt idx="3">
                  <c:v>2015</c:v>
                </c:pt>
                <c:pt idx="4">
                  <c:v>2016</c:v>
                </c:pt>
                <c:pt idx="5">
                  <c:v>2017</c:v>
                </c:pt>
              </c:numCache>
            </c:numRef>
          </c:cat>
          <c:val>
            <c:numRef>
              <c:f>'Cash Collection Graph Data'!$D$17:$D$22</c:f>
              <c:numCache>
                <c:formatCode>0.00%</c:formatCode>
                <c:ptCount val="6"/>
                <c:pt idx="0">
                  <c:v>0.9972815540738903</c:v>
                </c:pt>
                <c:pt idx="1">
                  <c:v>0.99902767856351316</c:v>
                </c:pt>
                <c:pt idx="2">
                  <c:v>0.99629999999999996</c:v>
                </c:pt>
                <c:pt idx="3">
                  <c:v>0.99512459083575067</c:v>
                </c:pt>
                <c:pt idx="4">
                  <c:v>0.99509999999999998</c:v>
                </c:pt>
                <c:pt idx="5">
                  <c:v>0.99524365627482325</c:v>
                </c:pt>
              </c:numCache>
            </c:numRef>
          </c:val>
        </c:ser>
        <c:dLbls>
          <c:showLegendKey val="0"/>
          <c:showVal val="0"/>
          <c:showCatName val="0"/>
          <c:showSerName val="0"/>
          <c:showPercent val="0"/>
          <c:showBubbleSize val="0"/>
        </c:dLbls>
        <c:gapWidth val="150"/>
        <c:axId val="149059456"/>
        <c:axId val="149060992"/>
      </c:barChart>
      <c:catAx>
        <c:axId val="149059456"/>
        <c:scaling>
          <c:orientation val="minMax"/>
        </c:scaling>
        <c:delete val="0"/>
        <c:axPos val="b"/>
        <c:numFmt formatCode="0" sourceLinked="1"/>
        <c:majorTickMark val="out"/>
        <c:minorTickMark val="none"/>
        <c:tickLblPos val="low"/>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060992"/>
        <c:crosses val="autoZero"/>
        <c:auto val="1"/>
        <c:lblAlgn val="ctr"/>
        <c:lblOffset val="100"/>
        <c:noMultiLvlLbl val="0"/>
      </c:catAx>
      <c:valAx>
        <c:axId val="149060992"/>
        <c:scaling>
          <c:orientation val="minMax"/>
          <c:max val="1"/>
          <c:min val="0.95"/>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dirty="0"/>
                  <a:t>% Of Cash Collected</a:t>
                </a:r>
              </a:p>
            </c:rich>
          </c:tx>
          <c:layout>
            <c:manualLayout>
              <c:xMode val="edge"/>
              <c:yMode val="edge"/>
              <c:x val="9.8793579714300025E-3"/>
              <c:y val="0.30693301604551732"/>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059456"/>
        <c:crosses val="autoZero"/>
        <c:crossBetween val="between"/>
        <c:majorUnit val="0.01"/>
        <c:minorUnit val="1E-3"/>
      </c:valAx>
      <c:spPr>
        <a:solidFill>
          <a:srgbClr val="C0C0C0"/>
        </a:solidFill>
        <a:ln w="12700">
          <a:solidFill>
            <a:srgbClr val="808080"/>
          </a:solidFill>
          <a:prstDash val="solid"/>
        </a:ln>
      </c:spPr>
    </c:plotArea>
    <c:legend>
      <c:legendPos val="b"/>
      <c:legendEntry>
        <c:idx val="0"/>
        <c:txPr>
          <a:bodyPr/>
          <a:lstStyle/>
          <a:p>
            <a:pPr>
              <a:defRPr sz="650" b="0" i="0" u="none" strike="noStrike" baseline="0">
                <a:solidFill>
                  <a:srgbClr val="000000"/>
                </a:solidFill>
                <a:latin typeface="Arial"/>
                <a:ea typeface="Arial"/>
                <a:cs typeface="Arial"/>
              </a:defRPr>
            </a:pPr>
            <a:endParaRPr lang="en-US"/>
          </a:p>
        </c:txPr>
      </c:legendEntry>
      <c:legendEntry>
        <c:idx val="1"/>
        <c:txPr>
          <a:bodyPr/>
          <a:lstStyle/>
          <a:p>
            <a:pPr>
              <a:defRPr sz="650" b="0" i="0" u="none" strike="noStrike" baseline="0">
                <a:solidFill>
                  <a:srgbClr val="000000"/>
                </a:solidFill>
                <a:latin typeface="Arial"/>
                <a:ea typeface="Arial"/>
                <a:cs typeface="Arial"/>
              </a:defRPr>
            </a:pPr>
            <a:endParaRPr lang="en-US"/>
          </a:p>
        </c:txPr>
      </c:legendEntry>
      <c:layout>
        <c:manualLayout>
          <c:xMode val="edge"/>
          <c:yMode val="edge"/>
          <c:x val="0.34626482034573264"/>
          <c:y val="0.84237952214736045"/>
          <c:w val="0.28367785923311312"/>
          <c:h val="6.3673999512947485E-2"/>
        </c:manualLayout>
      </c:layout>
      <c:overlay val="0"/>
      <c:spPr>
        <a:solidFill>
          <a:srgbClr val="FFFFFF"/>
        </a:solidFill>
        <a:ln w="3175">
          <a:solidFill>
            <a:srgbClr val="000000"/>
          </a:solidFill>
          <a:prstDash val="solid"/>
        </a:ln>
      </c:spPr>
      <c:txPr>
        <a:bodyPr/>
        <a:lstStyle/>
        <a:p>
          <a:pPr>
            <a:defRPr sz="65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Yearly Total of FTPCCN's Issued &amp; Unpaid</a:t>
            </a:r>
          </a:p>
        </c:rich>
      </c:tx>
      <c:layout>
        <c:manualLayout>
          <c:xMode val="edge"/>
          <c:yMode val="edge"/>
          <c:x val="0.28053715268350077"/>
          <c:y val="1.8550529111682613E-3"/>
        </c:manualLayout>
      </c:layout>
      <c:overlay val="0"/>
      <c:spPr>
        <a:noFill/>
        <a:ln w="25400">
          <a:noFill/>
        </a:ln>
      </c:spPr>
    </c:title>
    <c:autoTitleDeleted val="0"/>
    <c:plotArea>
      <c:layout>
        <c:manualLayout>
          <c:layoutTarget val="inner"/>
          <c:xMode val="edge"/>
          <c:yMode val="edge"/>
          <c:x val="7.2930648769574946E-2"/>
          <c:y val="8.8799307273947858E-2"/>
          <c:w val="0.90827796860962851"/>
          <c:h val="0.8079270270182618"/>
        </c:manualLayout>
      </c:layout>
      <c:barChart>
        <c:barDir val="col"/>
        <c:grouping val="clustered"/>
        <c:varyColors val="0"/>
        <c:ser>
          <c:idx val="1"/>
          <c:order val="0"/>
          <c:tx>
            <c:strRef>
              <c:f>'Cash Call Graph Data'!$C$308</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Data'!$B$442:$B$446</c:f>
              <c:numCache>
                <c:formatCode>General</c:formatCode>
                <c:ptCount val="5"/>
                <c:pt idx="0">
                  <c:v>2013</c:v>
                </c:pt>
                <c:pt idx="1">
                  <c:v>2014</c:v>
                </c:pt>
                <c:pt idx="2">
                  <c:v>2015</c:v>
                </c:pt>
                <c:pt idx="3">
                  <c:v>2016</c:v>
                </c:pt>
                <c:pt idx="4">
                  <c:v>2017</c:v>
                </c:pt>
              </c:numCache>
            </c:numRef>
          </c:cat>
          <c:val>
            <c:numRef>
              <c:f>'Cash Call Graph Data'!$C$442:$C$446</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149878272"/>
        <c:axId val="149879808"/>
      </c:barChart>
      <c:catAx>
        <c:axId val="1498782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879808"/>
        <c:crosses val="autoZero"/>
        <c:auto val="1"/>
        <c:lblAlgn val="ctr"/>
        <c:lblOffset val="100"/>
        <c:tickLblSkip val="1"/>
        <c:tickMarkSkip val="1"/>
        <c:noMultiLvlLbl val="0"/>
      </c:catAx>
      <c:valAx>
        <c:axId val="14987980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4.991175672006516E-3"/>
              <c:y val="0.372575377740013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49878272"/>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Yearly Total Value of FTPCCN's Issued &amp; Unpaid</a:t>
            </a:r>
          </a:p>
        </c:rich>
      </c:tx>
      <c:layout>
        <c:manualLayout>
          <c:xMode val="edge"/>
          <c:yMode val="edge"/>
          <c:x val="0.34109372307669256"/>
          <c:y val="1.8077494183744705E-3"/>
        </c:manualLayout>
      </c:layout>
      <c:overlay val="0"/>
      <c:spPr>
        <a:noFill/>
        <a:ln w="25400">
          <a:noFill/>
        </a:ln>
      </c:spPr>
    </c:title>
    <c:autoTitleDeleted val="0"/>
    <c:plotArea>
      <c:layout>
        <c:manualLayout>
          <c:layoutTarget val="inner"/>
          <c:xMode val="edge"/>
          <c:yMode val="edge"/>
          <c:x val="0.12137912659414758"/>
          <c:y val="9.1747848006288116E-2"/>
          <c:w val="0.89337044562978019"/>
          <c:h val="0.82781518791712916"/>
        </c:manualLayout>
      </c:layout>
      <c:barChart>
        <c:barDir val="col"/>
        <c:grouping val="clustered"/>
        <c:varyColors val="0"/>
        <c:ser>
          <c:idx val="1"/>
          <c:order val="0"/>
          <c:tx>
            <c:strRef>
              <c:f>'Cash Call Graph Data'!$C$340</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Data'!$B$479:$B$483</c:f>
              <c:numCache>
                <c:formatCode>General</c:formatCode>
                <c:ptCount val="5"/>
                <c:pt idx="0">
                  <c:v>2013</c:v>
                </c:pt>
                <c:pt idx="1">
                  <c:v>2014</c:v>
                </c:pt>
                <c:pt idx="2">
                  <c:v>2015</c:v>
                </c:pt>
                <c:pt idx="3">
                  <c:v>2016</c:v>
                </c:pt>
                <c:pt idx="4">
                  <c:v>2017</c:v>
                </c:pt>
              </c:numCache>
            </c:numRef>
          </c:cat>
          <c:val>
            <c:numRef>
              <c:f>'Cash Call Graph Data'!$C$479:$C$483</c:f>
              <c:numCache>
                <c:formatCode>"£"#,##0</c:formatCode>
                <c:ptCount val="5"/>
                <c:pt idx="0">
                  <c:v>76000</c:v>
                </c:pt>
                <c:pt idx="1">
                  <c:v>0</c:v>
                </c:pt>
                <c:pt idx="2">
                  <c:v>0</c:v>
                </c:pt>
                <c:pt idx="3">
                  <c:v>0</c:v>
                </c:pt>
                <c:pt idx="4">
                  <c:v>0</c:v>
                </c:pt>
              </c:numCache>
            </c:numRef>
          </c:val>
        </c:ser>
        <c:dLbls>
          <c:showLegendKey val="0"/>
          <c:showVal val="0"/>
          <c:showCatName val="0"/>
          <c:showSerName val="0"/>
          <c:showPercent val="0"/>
          <c:showBubbleSize val="0"/>
        </c:dLbls>
        <c:gapWidth val="150"/>
        <c:axId val="150061056"/>
        <c:axId val="150062592"/>
      </c:barChart>
      <c:catAx>
        <c:axId val="15006105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062592"/>
        <c:crosses val="autoZero"/>
        <c:auto val="1"/>
        <c:lblAlgn val="ctr"/>
        <c:lblOffset val="100"/>
        <c:tickLblSkip val="1"/>
        <c:tickMarkSkip val="1"/>
        <c:noMultiLvlLbl val="0"/>
      </c:catAx>
      <c:valAx>
        <c:axId val="150062592"/>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0"/>
              <c:y val="0.37639658602621323"/>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0610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YTD Cash Calls Issued &amp; Withdrawn</a:t>
            </a:r>
          </a:p>
        </c:rich>
      </c:tx>
      <c:layout>
        <c:manualLayout>
          <c:xMode val="edge"/>
          <c:yMode val="edge"/>
          <c:x val="0.313333785862974"/>
          <c:y val="8.3706887344961803E-4"/>
        </c:manualLayout>
      </c:layout>
      <c:overlay val="0"/>
      <c:spPr>
        <a:noFill/>
        <a:ln w="25400">
          <a:noFill/>
        </a:ln>
      </c:spPr>
    </c:title>
    <c:autoTitleDeleted val="0"/>
    <c:plotArea>
      <c:layout>
        <c:manualLayout>
          <c:layoutTarget val="inner"/>
          <c:xMode val="edge"/>
          <c:yMode val="edge"/>
          <c:x val="6.5328713910761158E-2"/>
          <c:y val="7.7557936093296462E-2"/>
          <c:w val="0.8382233420822397"/>
          <c:h val="0.82603976943082202"/>
        </c:manualLayout>
      </c:layout>
      <c:barChart>
        <c:barDir val="col"/>
        <c:grouping val="clustered"/>
        <c:varyColors val="0"/>
        <c:ser>
          <c:idx val="1"/>
          <c:order val="0"/>
          <c:tx>
            <c:strRef>
              <c:f>'Cash Call Graph Data'!$B$493</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4"/>
              <c:layout>
                <c:manualLayout>
                  <c:x val="2.5359230096237972E-3"/>
                  <c:y val="-5.7271253004044466E-3"/>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Data'!$A$505:$A$509</c:f>
              <c:numCache>
                <c:formatCode>General</c:formatCode>
                <c:ptCount val="5"/>
                <c:pt idx="0">
                  <c:v>2013</c:v>
                </c:pt>
                <c:pt idx="1">
                  <c:v>2014</c:v>
                </c:pt>
                <c:pt idx="2">
                  <c:v>2015</c:v>
                </c:pt>
                <c:pt idx="3">
                  <c:v>2016</c:v>
                </c:pt>
                <c:pt idx="4">
                  <c:v>2017</c:v>
                </c:pt>
              </c:numCache>
            </c:numRef>
          </c:cat>
          <c:val>
            <c:numRef>
              <c:f>'Cash Call Graph Data'!$B$505:$B$509</c:f>
              <c:numCache>
                <c:formatCode>General</c:formatCode>
                <c:ptCount val="5"/>
                <c:pt idx="0">
                  <c:v>20</c:v>
                </c:pt>
                <c:pt idx="1">
                  <c:v>12</c:v>
                </c:pt>
                <c:pt idx="2">
                  <c:v>25</c:v>
                </c:pt>
                <c:pt idx="3">
                  <c:v>30</c:v>
                </c:pt>
                <c:pt idx="4">
                  <c:v>9</c:v>
                </c:pt>
              </c:numCache>
            </c:numRef>
          </c:val>
        </c:ser>
        <c:ser>
          <c:idx val="0"/>
          <c:order val="1"/>
          <c:tx>
            <c:strRef>
              <c:f>'Cash Call Graph Data'!$C$493</c:f>
              <c:strCache>
                <c:ptCount val="1"/>
                <c:pt idx="0">
                  <c:v>No. Issued after 3</c:v>
                </c:pt>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FFFFFF" mc:Ignorable="a14" a14:legacySpreadsheetColorIndex="10">
                    <a:gamma/>
                    <a:tint val="12157"/>
                    <a:invGamma/>
                  </a:srgbClr>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FF0000" mc:Ignorable="a14" a14:legacySpreadsheetColorIndex="10"/>
                  </a:gs>
                  <a:gs pos="50000">
                    <a:srgbClr xmlns:mc="http://schemas.openxmlformats.org/markup-compatibility/2006" xmlns:a14="http://schemas.microsoft.com/office/drawing/2010/main" val="FFFFFF" mc:Ignorable="a14" a14:legacySpreadsheetColorIndex="10">
                      <a:gamma/>
                      <a:tint val="0"/>
                      <a:invGamma/>
                    </a:srgbClr>
                  </a:gs>
                  <a:gs pos="100000">
                    <a:srgbClr xmlns:mc="http://schemas.openxmlformats.org/markup-compatibility/2006" xmlns:a14="http://schemas.microsoft.com/office/drawing/2010/main" val="FF0000" mc:Ignorable="a14" a14:legacySpreadsheetColorIndex="10"/>
                  </a:gs>
                </a:gsLst>
                <a:lin ang="5400000" scaled="1"/>
              </a:gradFill>
              <a:ln w="25400">
                <a:noFill/>
              </a:ln>
            </c:spPr>
            <c:txPr>
              <a:bodyPr/>
              <a:lstStyle/>
              <a:p>
                <a:pPr>
                  <a:defRPr sz="8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Data'!$A$505:$A$509</c:f>
              <c:numCache>
                <c:formatCode>General</c:formatCode>
                <c:ptCount val="5"/>
                <c:pt idx="0">
                  <c:v>2013</c:v>
                </c:pt>
                <c:pt idx="1">
                  <c:v>2014</c:v>
                </c:pt>
                <c:pt idx="2">
                  <c:v>2015</c:v>
                </c:pt>
                <c:pt idx="3">
                  <c:v>2016</c:v>
                </c:pt>
                <c:pt idx="4">
                  <c:v>2017</c:v>
                </c:pt>
              </c:numCache>
            </c:numRef>
          </c:cat>
          <c:val>
            <c:numRef>
              <c:f>'Cash Call Graph Data'!$C$503:$C$507</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150"/>
        <c:axId val="150307200"/>
        <c:axId val="150308736"/>
      </c:barChart>
      <c:lineChart>
        <c:grouping val="standard"/>
        <c:varyColors val="0"/>
        <c:ser>
          <c:idx val="2"/>
          <c:order val="2"/>
          <c:tx>
            <c:strRef>
              <c:f>'Cash Call Graph Data'!$D$493</c:f>
              <c:strCache>
                <c:ptCount val="1"/>
                <c:pt idx="0">
                  <c:v>% Issued After 3</c:v>
                </c:pt>
              </c:strCache>
            </c:strRef>
          </c:tx>
          <c:spPr>
            <a:ln w="25400">
              <a:solidFill>
                <a:srgbClr val="00FF00"/>
              </a:solidFill>
              <a:prstDash val="solid"/>
            </a:ln>
          </c:spPr>
          <c:marker>
            <c:symbol val="diamond"/>
            <c:size val="10"/>
            <c:spPr>
              <a:solidFill>
                <a:srgbClr val="FA4040"/>
              </a:solidFill>
              <a:ln>
                <a:solidFill>
                  <a:srgbClr val="FFFF99"/>
                </a:solidFill>
                <a:prstDash val="solid"/>
              </a:ln>
              <a:effectLst>
                <a:outerShdw dist="35921" dir="2700000" algn="br">
                  <a:srgbClr val="000000"/>
                </a:outerShdw>
              </a:effectLst>
            </c:spPr>
          </c:marker>
          <c:dLbls>
            <c:dLbl>
              <c:idx val="0"/>
              <c:layout>
                <c:manualLayout>
                  <c:x val="-5.1288905607341687E-2"/>
                  <c:y val="-7.1637556614133041E-2"/>
                </c:manualLayout>
              </c:layout>
              <c:dLblPos val="r"/>
              <c:showLegendKey val="0"/>
              <c:showVal val="1"/>
              <c:showCatName val="0"/>
              <c:showSerName val="0"/>
              <c:showPercent val="0"/>
              <c:showBubbleSize val="0"/>
            </c:dLbl>
            <c:dLbl>
              <c:idx val="1"/>
              <c:layout>
                <c:manualLayout>
                  <c:x val="-5.34221532284389E-2"/>
                  <c:y val="-7.1637556614133041E-2"/>
                </c:manualLayout>
              </c:layout>
              <c:dLblPos val="r"/>
              <c:showLegendKey val="0"/>
              <c:showVal val="1"/>
              <c:showCatName val="0"/>
              <c:showSerName val="0"/>
              <c:showPercent val="0"/>
              <c:showBubbleSize val="0"/>
            </c:dLbl>
            <c:dLbl>
              <c:idx val="2"/>
              <c:layout>
                <c:manualLayout>
                  <c:x val="-4.8888865484804783E-2"/>
                  <c:y val="-6.6674771444815567E-2"/>
                </c:manualLayout>
              </c:layout>
              <c:dLblPos val="r"/>
              <c:showLegendKey val="0"/>
              <c:showVal val="1"/>
              <c:showCatName val="0"/>
              <c:showSerName val="0"/>
              <c:showPercent val="0"/>
              <c:showBubbleSize val="0"/>
            </c:dLbl>
            <c:dLbl>
              <c:idx val="3"/>
              <c:layout>
                <c:manualLayout>
                  <c:x val="-4.5688912810617384E-2"/>
                  <c:y val="-7.6600341783450515E-2"/>
                </c:manualLayout>
              </c:layout>
              <c:dLblPos val="r"/>
              <c:showLegendKey val="0"/>
              <c:showVal val="1"/>
              <c:showCatName val="0"/>
              <c:showSerName val="0"/>
              <c:showPercent val="0"/>
              <c:showBubbleSize val="0"/>
            </c:dLbl>
            <c:dLbl>
              <c:idx val="4"/>
              <c:layout>
                <c:manualLayout>
                  <c:x val="-4.6488825362267894E-2"/>
                  <c:y val="-7.6600341783450515E-2"/>
                </c:manualLayout>
              </c:layout>
              <c:dLblPos val="r"/>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FA4040" mc:Ignorable="a14" a14:legacySpreadsheetColorIndex="57"/>
                  </a:gs>
                  <a:gs pos="50000">
                    <a:srgbClr xmlns:mc="http://schemas.openxmlformats.org/markup-compatibility/2006" xmlns:a14="http://schemas.microsoft.com/office/drawing/2010/main" val="FFFFFF" mc:Ignorable="a14" a14:legacySpreadsheetColorIndex="57">
                      <a:gamma/>
                      <a:tint val="0"/>
                      <a:invGamma/>
                    </a:srgbClr>
                  </a:gs>
                  <a:gs pos="100000">
                    <a:srgbClr xmlns:mc="http://schemas.openxmlformats.org/markup-compatibility/2006" xmlns:a14="http://schemas.microsoft.com/office/drawing/2010/main" val="FA4040" mc:Ignorable="a14" a14:legacySpreadsheetColorIndex="57"/>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Data'!$A$502:$A$506</c:f>
              <c:numCache>
                <c:formatCode>General</c:formatCode>
                <c:ptCount val="5"/>
                <c:pt idx="0">
                  <c:v>2010</c:v>
                </c:pt>
                <c:pt idx="1">
                  <c:v>2011</c:v>
                </c:pt>
                <c:pt idx="2">
                  <c:v>2012</c:v>
                </c:pt>
                <c:pt idx="3">
                  <c:v>2013</c:v>
                </c:pt>
                <c:pt idx="4">
                  <c:v>2014</c:v>
                </c:pt>
              </c:numCache>
            </c:numRef>
          </c:cat>
          <c:val>
            <c:numRef>
              <c:f>'Cash Call Graph Data'!$D$503:$D$507</c:f>
              <c:numCache>
                <c:formatCode>0.00%</c:formatCode>
                <c:ptCount val="5"/>
                <c:pt idx="0">
                  <c:v>0</c:v>
                </c:pt>
                <c:pt idx="1">
                  <c:v>0</c:v>
                </c:pt>
                <c:pt idx="2">
                  <c:v>0</c:v>
                </c:pt>
                <c:pt idx="3">
                  <c:v>0</c:v>
                </c:pt>
                <c:pt idx="4">
                  <c:v>0</c:v>
                </c:pt>
              </c:numCache>
            </c:numRef>
          </c:val>
          <c:smooth val="0"/>
        </c:ser>
        <c:dLbls>
          <c:showLegendKey val="0"/>
          <c:showVal val="0"/>
          <c:showCatName val="0"/>
          <c:showSerName val="0"/>
          <c:showPercent val="0"/>
          <c:showBubbleSize val="0"/>
        </c:dLbls>
        <c:marker val="1"/>
        <c:smooth val="0"/>
        <c:axId val="150310912"/>
        <c:axId val="150312448"/>
      </c:lineChart>
      <c:catAx>
        <c:axId val="150307200"/>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308736"/>
        <c:crosses val="autoZero"/>
        <c:auto val="0"/>
        <c:lblAlgn val="ctr"/>
        <c:lblOffset val="100"/>
        <c:tickLblSkip val="1"/>
        <c:tickMarkSkip val="1"/>
        <c:noMultiLvlLbl val="0"/>
      </c:catAx>
      <c:valAx>
        <c:axId val="150308736"/>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6.6666666666666671E-3"/>
              <c:y val="0.33995089323511979"/>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50307200"/>
        <c:crosses val="autoZero"/>
        <c:crossBetween val="between"/>
      </c:valAx>
      <c:catAx>
        <c:axId val="150310912"/>
        <c:scaling>
          <c:orientation val="minMax"/>
        </c:scaling>
        <c:delete val="1"/>
        <c:axPos val="b"/>
        <c:numFmt formatCode="General" sourceLinked="1"/>
        <c:majorTickMark val="out"/>
        <c:minorTickMark val="none"/>
        <c:tickLblPos val="nextTo"/>
        <c:crossAx val="150312448"/>
        <c:crosses val="autoZero"/>
        <c:auto val="0"/>
        <c:lblAlgn val="ctr"/>
        <c:lblOffset val="100"/>
        <c:noMultiLvlLbl val="0"/>
      </c:catAx>
      <c:valAx>
        <c:axId val="150312448"/>
        <c:scaling>
          <c:orientation val="minMax"/>
          <c:max val="1"/>
        </c:scaling>
        <c:delete val="0"/>
        <c:axPos val="r"/>
        <c:title>
          <c:tx>
            <c:rich>
              <a:bodyPr/>
              <a:lstStyle/>
              <a:p>
                <a:pPr>
                  <a:defRPr sz="650" b="1" i="0" u="none" strike="noStrike" baseline="0">
                    <a:solidFill>
                      <a:srgbClr val="000000"/>
                    </a:solidFill>
                    <a:latin typeface="Arial"/>
                    <a:ea typeface="Arial"/>
                    <a:cs typeface="Arial"/>
                  </a:defRPr>
                </a:pPr>
                <a:r>
                  <a:rPr lang="en-GB" sz="650"/>
                  <a:t>% Issued After 3pm</a:t>
                </a:r>
              </a:p>
            </c:rich>
          </c:tx>
          <c:layout>
            <c:manualLayout>
              <c:xMode val="edge"/>
              <c:yMode val="edge"/>
              <c:x val="0.96989931215494618"/>
              <c:y val="0.32230697830919508"/>
            </c:manualLayout>
          </c:layout>
          <c:overlay val="0"/>
          <c:spPr>
            <a:noFill/>
            <a:ln w="25400">
              <a:noFill/>
            </a:ln>
          </c:spPr>
        </c:title>
        <c:numFmt formatCode="0.00%" sourceLinked="1"/>
        <c:majorTickMark val="cross"/>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50310912"/>
        <c:crosses val="max"/>
        <c:crossBetween val="between"/>
      </c:valAx>
      <c:spPr>
        <a:solidFill>
          <a:srgbClr val="C0C0C0"/>
        </a:solidFill>
        <a:ln w="12700">
          <a:solidFill>
            <a:srgbClr val="808080"/>
          </a:solidFill>
          <a:prstDash val="solid"/>
        </a:ln>
      </c:spPr>
    </c:plotArea>
    <c:legend>
      <c:legendPos val="r"/>
      <c:layout>
        <c:manualLayout>
          <c:xMode val="edge"/>
          <c:yMode val="edge"/>
          <c:x val="0.73466764654418204"/>
          <c:y val="0.10669975186104218"/>
          <c:w val="0.15600013998250217"/>
          <c:h val="0.18114169971929683"/>
        </c:manualLayout>
      </c:layout>
      <c:overlay val="0"/>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i="0" u="sng" strike="noStrike" baseline="0">
                <a:solidFill>
                  <a:srgbClr val="000000"/>
                </a:solidFill>
                <a:latin typeface="Arial"/>
                <a:ea typeface="Arial"/>
                <a:cs typeface="Arial"/>
              </a:defRPr>
            </a:pPr>
            <a:r>
              <a:rPr lang="en-GB" sz="800" dirty="0"/>
              <a:t>Monthly Number Of Cash Calls Issued &amp; Withdrawn</a:t>
            </a:r>
          </a:p>
        </c:rich>
      </c:tx>
      <c:layout>
        <c:manualLayout>
          <c:xMode val="edge"/>
          <c:yMode val="edge"/>
          <c:x val="0.25668455182950645"/>
          <c:y val="1.7487517502024804E-3"/>
        </c:manualLayout>
      </c:layout>
      <c:overlay val="0"/>
      <c:spPr>
        <a:noFill/>
        <a:ln w="25400">
          <a:noFill/>
        </a:ln>
      </c:spPr>
    </c:title>
    <c:autoTitleDeleted val="0"/>
    <c:plotArea>
      <c:layout>
        <c:manualLayout>
          <c:layoutTarget val="inner"/>
          <c:xMode val="edge"/>
          <c:yMode val="edge"/>
          <c:x val="7.3529411764705885E-2"/>
          <c:y val="7.7703187213014474E-2"/>
          <c:w val="0.87032142374549826"/>
          <c:h val="0.80209759021262728"/>
        </c:manualLayout>
      </c:layout>
      <c:barChart>
        <c:barDir val="col"/>
        <c:grouping val="clustered"/>
        <c:varyColors val="0"/>
        <c:ser>
          <c:idx val="0"/>
          <c:order val="0"/>
          <c:tx>
            <c:strRef>
              <c:f>'Cash Call Graph Data'!$C$535</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Data'!$B$549:$B$560</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Data'!$C$549:$C$560</c:f>
              <c:numCache>
                <c:formatCode>General</c:formatCode>
                <c:ptCount val="12"/>
                <c:pt idx="0">
                  <c:v>0</c:v>
                </c:pt>
                <c:pt idx="1">
                  <c:v>1</c:v>
                </c:pt>
                <c:pt idx="2">
                  <c:v>1</c:v>
                </c:pt>
                <c:pt idx="3">
                  <c:v>1</c:v>
                </c:pt>
                <c:pt idx="4">
                  <c:v>1</c:v>
                </c:pt>
                <c:pt idx="5">
                  <c:v>1</c:v>
                </c:pt>
                <c:pt idx="6">
                  <c:v>0</c:v>
                </c:pt>
                <c:pt idx="7">
                  <c:v>1</c:v>
                </c:pt>
                <c:pt idx="8">
                  <c:v>0</c:v>
                </c:pt>
                <c:pt idx="9">
                  <c:v>4</c:v>
                </c:pt>
                <c:pt idx="10">
                  <c:v>0</c:v>
                </c:pt>
                <c:pt idx="11">
                  <c:v>2</c:v>
                </c:pt>
              </c:numCache>
            </c:numRef>
          </c:val>
        </c:ser>
        <c:dLbls>
          <c:showLegendKey val="0"/>
          <c:showVal val="0"/>
          <c:showCatName val="0"/>
          <c:showSerName val="0"/>
          <c:showPercent val="0"/>
          <c:showBubbleSize val="0"/>
        </c:dLbls>
        <c:gapWidth val="150"/>
        <c:axId val="119642752"/>
        <c:axId val="150155648"/>
      </c:barChart>
      <c:dateAx>
        <c:axId val="119642752"/>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155648"/>
        <c:crosses val="autoZero"/>
        <c:auto val="1"/>
        <c:lblOffset val="100"/>
        <c:baseTimeUnit val="months"/>
        <c:majorUnit val="1"/>
        <c:majorTimeUnit val="months"/>
        <c:minorUnit val="1"/>
        <c:minorTimeUnit val="months"/>
      </c:dateAx>
      <c:valAx>
        <c:axId val="15015564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8.2116805702931676E-3"/>
              <c:y val="0.3111526342360744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19642752"/>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Monthly Value Of Cash Calls Issued &amp; Withdrawn</a:t>
            </a:r>
          </a:p>
        </c:rich>
      </c:tx>
      <c:layout>
        <c:manualLayout>
          <c:xMode val="edge"/>
          <c:yMode val="edge"/>
          <c:x val="0.34782653093178628"/>
          <c:y val="1.1135840344788333E-3"/>
        </c:manualLayout>
      </c:layout>
      <c:overlay val="0"/>
      <c:spPr>
        <a:noFill/>
        <a:ln w="25400">
          <a:noFill/>
        </a:ln>
      </c:spPr>
    </c:title>
    <c:autoTitleDeleted val="0"/>
    <c:plotArea>
      <c:layout>
        <c:manualLayout>
          <c:layoutTarget val="inner"/>
          <c:xMode val="edge"/>
          <c:yMode val="edge"/>
          <c:x val="0.120773085182534"/>
          <c:y val="8.5016646121592002E-2"/>
          <c:w val="0.84760760636145782"/>
          <c:h val="0.83005162910658126"/>
        </c:manualLayout>
      </c:layout>
      <c:barChart>
        <c:barDir val="col"/>
        <c:grouping val="clustered"/>
        <c:varyColors val="0"/>
        <c:ser>
          <c:idx val="0"/>
          <c:order val="0"/>
          <c:tx>
            <c:strRef>
              <c:f>'Cash Call Graph Data'!$C$564</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2"/>
              <c:layout>
                <c:manualLayout>
                  <c:x val="2.8765574263691345E-3"/>
                  <c:y val="-2.0076942436989898E-4"/>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Data'!$B$579:$B$590</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Data'!$C$579:$C$590</c:f>
              <c:numCache>
                <c:formatCode>"£"#,##0</c:formatCode>
                <c:ptCount val="12"/>
                <c:pt idx="0">
                  <c:v>0</c:v>
                </c:pt>
                <c:pt idx="1">
                  <c:v>1914000</c:v>
                </c:pt>
                <c:pt idx="2">
                  <c:v>435000</c:v>
                </c:pt>
                <c:pt idx="3">
                  <c:v>932000</c:v>
                </c:pt>
                <c:pt idx="4">
                  <c:v>194000</c:v>
                </c:pt>
                <c:pt idx="5">
                  <c:v>665000</c:v>
                </c:pt>
                <c:pt idx="6">
                  <c:v>0</c:v>
                </c:pt>
                <c:pt idx="7">
                  <c:v>150000</c:v>
                </c:pt>
                <c:pt idx="8">
                  <c:v>0</c:v>
                </c:pt>
                <c:pt idx="9">
                  <c:v>237000</c:v>
                </c:pt>
                <c:pt idx="10">
                  <c:v>0</c:v>
                </c:pt>
                <c:pt idx="11">
                  <c:v>1560000</c:v>
                </c:pt>
              </c:numCache>
            </c:numRef>
          </c:val>
        </c:ser>
        <c:dLbls>
          <c:showLegendKey val="0"/>
          <c:showVal val="0"/>
          <c:showCatName val="0"/>
          <c:showSerName val="0"/>
          <c:showPercent val="0"/>
          <c:showBubbleSize val="0"/>
        </c:dLbls>
        <c:gapWidth val="150"/>
        <c:axId val="150193280"/>
        <c:axId val="150194816"/>
      </c:barChart>
      <c:dateAx>
        <c:axId val="150193280"/>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194816"/>
        <c:crosses val="autoZero"/>
        <c:auto val="1"/>
        <c:lblOffset val="100"/>
        <c:baseTimeUnit val="months"/>
        <c:majorUnit val="1"/>
        <c:majorTimeUnit val="months"/>
        <c:minorUnit val="1"/>
        <c:minorTimeUnit val="months"/>
      </c:dateAx>
      <c:valAx>
        <c:axId val="15019481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0"/>
              <c:y val="0.37414386983132547"/>
            </c:manualLayout>
          </c:layout>
          <c:overlay val="0"/>
          <c:spPr>
            <a:noFill/>
            <a:ln w="25400">
              <a:noFill/>
            </a:ln>
          </c:spPr>
        </c:title>
        <c:numFmt formatCode="&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193280"/>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Arial"/>
          <a:ea typeface="Arial"/>
          <a:cs typeface="Aria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Yearly Value Of Cash Calls Issued &amp; Withdrawn</a:t>
            </a:r>
          </a:p>
        </c:rich>
      </c:tx>
      <c:layout>
        <c:manualLayout>
          <c:xMode val="edge"/>
          <c:yMode val="edge"/>
          <c:x val="0.30524186905432382"/>
          <c:y val="3.4464367102724006E-3"/>
        </c:manualLayout>
      </c:layout>
      <c:overlay val="0"/>
      <c:spPr>
        <a:noFill/>
        <a:ln w="25400">
          <a:noFill/>
        </a:ln>
      </c:spPr>
    </c:title>
    <c:autoTitleDeleted val="0"/>
    <c:plotArea>
      <c:layout>
        <c:manualLayout>
          <c:layoutTarget val="inner"/>
          <c:xMode val="edge"/>
          <c:yMode val="edge"/>
          <c:x val="0.12622712160979876"/>
          <c:y val="8.2890972740760849E-2"/>
          <c:w val="0.81155667541557308"/>
          <c:h val="0.83177820230602884"/>
        </c:manualLayout>
      </c:layout>
      <c:barChart>
        <c:barDir val="col"/>
        <c:grouping val="clustered"/>
        <c:varyColors val="0"/>
        <c:ser>
          <c:idx val="1"/>
          <c:order val="0"/>
          <c:tx>
            <c:strRef>
              <c:f>'Cash Call Graph Data'!$C$594</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0"/>
              <c:layout>
                <c:manualLayout>
                  <c:x val="2.7556048094108838E-3"/>
                  <c:y val="-1.2758435421067738E-2"/>
                </c:manualLayout>
              </c:layout>
              <c:dLblPos val="outEnd"/>
              <c:showLegendKey val="0"/>
              <c:showVal val="1"/>
              <c:showCatName val="0"/>
              <c:showSerName val="0"/>
              <c:showPercent val="0"/>
              <c:showBubbleSize val="0"/>
            </c:dLbl>
            <c:dLbl>
              <c:idx val="2"/>
              <c:layout>
                <c:manualLayout>
                  <c:x val="-4.4451067557467548E-4"/>
                  <c:y val="-9.5632916636646127E-3"/>
                </c:manualLayout>
              </c:layout>
              <c:dLblPos val="outEnd"/>
              <c:showLegendKey val="0"/>
              <c:showVal val="1"/>
              <c:showCatName val="0"/>
              <c:showSerName val="0"/>
              <c:showPercent val="0"/>
              <c:showBubbleSize val="0"/>
            </c:dLbl>
            <c:dLbl>
              <c:idx val="3"/>
              <c:layout>
                <c:manualLayout>
                  <c:x val="3.3332915037549886E-3"/>
                  <c:y val="-1.6697681151961206E-2"/>
                </c:manualLayout>
              </c:layout>
              <c:dLblPos val="outEnd"/>
              <c:showLegendKey val="0"/>
              <c:showVal val="1"/>
              <c:showCatName val="0"/>
              <c:showSerName val="0"/>
              <c:showPercent val="0"/>
              <c:showBubbleSize val="0"/>
            </c:dLbl>
            <c:dLbl>
              <c:idx val="4"/>
              <c:layout>
                <c:manualLayout>
                  <c:x val="-4.22184244279718E-5"/>
                  <c:y val="-3.4508371719446145E-2"/>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Data'!$B$605:$B$609</c:f>
              <c:numCache>
                <c:formatCode>General</c:formatCode>
                <c:ptCount val="5"/>
                <c:pt idx="0">
                  <c:v>2013</c:v>
                </c:pt>
                <c:pt idx="1">
                  <c:v>2014</c:v>
                </c:pt>
                <c:pt idx="2">
                  <c:v>2015</c:v>
                </c:pt>
                <c:pt idx="3">
                  <c:v>2016</c:v>
                </c:pt>
                <c:pt idx="4">
                  <c:v>2017</c:v>
                </c:pt>
              </c:numCache>
            </c:numRef>
          </c:cat>
          <c:val>
            <c:numRef>
              <c:f>'Cash Call Graph Data'!$C$605:$C$609</c:f>
              <c:numCache>
                <c:formatCode>"£"#,##0</c:formatCode>
                <c:ptCount val="5"/>
                <c:pt idx="0">
                  <c:v>11854000</c:v>
                </c:pt>
                <c:pt idx="1">
                  <c:v>2746000</c:v>
                </c:pt>
                <c:pt idx="2">
                  <c:v>5467952</c:v>
                </c:pt>
                <c:pt idx="3">
                  <c:v>4527000</c:v>
                </c:pt>
                <c:pt idx="4">
                  <c:v>1560000</c:v>
                </c:pt>
              </c:numCache>
            </c:numRef>
          </c:val>
        </c:ser>
        <c:dLbls>
          <c:showLegendKey val="0"/>
          <c:showVal val="0"/>
          <c:showCatName val="0"/>
          <c:showSerName val="0"/>
          <c:showPercent val="0"/>
          <c:showBubbleSize val="0"/>
        </c:dLbls>
        <c:gapWidth val="150"/>
        <c:axId val="150349696"/>
        <c:axId val="150351232"/>
      </c:barChart>
      <c:lineChart>
        <c:grouping val="standard"/>
        <c:varyColors val="0"/>
        <c:ser>
          <c:idx val="0"/>
          <c:order val="1"/>
          <c:tx>
            <c:strRef>
              <c:f>'Cash Call Graph Data'!$D$594</c:f>
              <c:strCache>
                <c:ptCount val="1"/>
                <c:pt idx="0">
                  <c:v>No. Of Cash Calls</c:v>
                </c:pt>
              </c:strCache>
            </c:strRef>
          </c:tx>
          <c:spPr>
            <a:ln w="25400">
              <a:solidFill>
                <a:srgbClr val="00FF00"/>
              </a:solidFill>
              <a:prstDash val="solid"/>
            </a:ln>
          </c:spPr>
          <c:marker>
            <c:symbol val="diamond"/>
            <c:size val="10"/>
            <c:spPr>
              <a:solidFill>
                <a:srgbClr val="FA4040"/>
              </a:solidFill>
              <a:ln>
                <a:solidFill>
                  <a:srgbClr val="FFFF99"/>
                </a:solidFill>
                <a:prstDash val="solid"/>
              </a:ln>
            </c:spPr>
          </c:marker>
          <c:dLbls>
            <c:dLbl>
              <c:idx val="0"/>
              <c:layout>
                <c:manualLayout>
                  <c:x val="7.6444370492394255E-3"/>
                  <c:y val="9.4135389340802098E-3"/>
                </c:manualLayout>
              </c:layout>
              <c:dLblPos val="r"/>
              <c:showLegendKey val="0"/>
              <c:showVal val="1"/>
              <c:showCatName val="0"/>
              <c:showSerName val="0"/>
              <c:showPercent val="0"/>
              <c:showBubbleSize val="0"/>
            </c:dLbl>
            <c:dLbl>
              <c:idx val="1"/>
              <c:layout>
                <c:manualLayout>
                  <c:x val="4.7111842198021298E-3"/>
                  <c:y val="-6.1316464140233242E-4"/>
                </c:manualLayout>
              </c:layout>
              <c:dLblPos val="r"/>
              <c:showLegendKey val="0"/>
              <c:showVal val="1"/>
              <c:showCatName val="0"/>
              <c:showSerName val="0"/>
              <c:showPercent val="0"/>
              <c:showBubbleSize val="0"/>
            </c:dLbl>
            <c:dLbl>
              <c:idx val="2"/>
              <c:layout>
                <c:manualLayout>
                  <c:x val="-8.8887873103081537E-4"/>
                  <c:y val="4.6960393101235134E-2"/>
                </c:manualLayout>
              </c:layout>
              <c:dLblPos val="r"/>
              <c:showLegendKey val="0"/>
              <c:showVal val="1"/>
              <c:showCatName val="0"/>
              <c:showSerName val="0"/>
              <c:showPercent val="0"/>
              <c:showBubbleSize val="0"/>
            </c:dLbl>
            <c:dLbl>
              <c:idx val="4"/>
              <c:layout>
                <c:manualLayout>
                  <c:x val="-1.2088864650194453E-2"/>
                  <c:y val="-1.735962734719964E-2"/>
                </c:manualLayout>
              </c:layout>
              <c:dLblPos val="r"/>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FA4040" mc:Ignorable="a14" a14:legacySpreadsheetColorIndex="57"/>
                  </a:gs>
                  <a:gs pos="50000">
                    <a:srgbClr xmlns:mc="http://schemas.openxmlformats.org/markup-compatibility/2006" xmlns:a14="http://schemas.microsoft.com/office/drawing/2010/main" val="FFFFFF" mc:Ignorable="a14" a14:legacySpreadsheetColorIndex="57">
                      <a:gamma/>
                      <a:tint val="0"/>
                      <a:invGamma/>
                    </a:srgbClr>
                  </a:gs>
                  <a:gs pos="100000">
                    <a:srgbClr xmlns:mc="http://schemas.openxmlformats.org/markup-compatibility/2006" xmlns:a14="http://schemas.microsoft.com/office/drawing/2010/main" val="FA4040" mc:Ignorable="a14" a14:legacySpreadsheetColorIndex="57"/>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Data'!$B$604:$B$608</c:f>
              <c:numCache>
                <c:formatCode>General</c:formatCode>
                <c:ptCount val="5"/>
                <c:pt idx="0">
                  <c:v>2012</c:v>
                </c:pt>
                <c:pt idx="1">
                  <c:v>2013</c:v>
                </c:pt>
                <c:pt idx="2">
                  <c:v>2014</c:v>
                </c:pt>
                <c:pt idx="3">
                  <c:v>2015</c:v>
                </c:pt>
                <c:pt idx="4">
                  <c:v>2016</c:v>
                </c:pt>
              </c:numCache>
            </c:numRef>
          </c:cat>
          <c:val>
            <c:numRef>
              <c:f>'Cash Call Graph Data'!$D$605:$D$609</c:f>
              <c:numCache>
                <c:formatCode>General</c:formatCode>
                <c:ptCount val="5"/>
                <c:pt idx="0">
                  <c:v>19</c:v>
                </c:pt>
                <c:pt idx="1">
                  <c:v>12</c:v>
                </c:pt>
                <c:pt idx="2">
                  <c:v>8</c:v>
                </c:pt>
                <c:pt idx="3">
                  <c:v>10</c:v>
                </c:pt>
                <c:pt idx="4">
                  <c:v>2</c:v>
                </c:pt>
              </c:numCache>
            </c:numRef>
          </c:val>
          <c:smooth val="0"/>
        </c:ser>
        <c:dLbls>
          <c:showLegendKey val="0"/>
          <c:showVal val="0"/>
          <c:showCatName val="0"/>
          <c:showSerName val="0"/>
          <c:showPercent val="0"/>
          <c:showBubbleSize val="0"/>
        </c:dLbls>
        <c:marker val="1"/>
        <c:smooth val="0"/>
        <c:axId val="150361600"/>
        <c:axId val="150363136"/>
      </c:lineChart>
      <c:catAx>
        <c:axId val="150349696"/>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351232"/>
        <c:crosses val="autoZero"/>
        <c:auto val="0"/>
        <c:lblAlgn val="ctr"/>
        <c:lblOffset val="100"/>
        <c:tickLblSkip val="1"/>
        <c:tickMarkSkip val="1"/>
        <c:noMultiLvlLbl val="0"/>
      </c:catAx>
      <c:valAx>
        <c:axId val="150351232"/>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6666666666666671E-3"/>
              <c:y val="0.39200111986001751"/>
            </c:manualLayout>
          </c:layout>
          <c:overlay val="0"/>
          <c:spPr>
            <a:noFill/>
            <a:ln w="25400">
              <a:noFill/>
            </a:ln>
          </c:spPr>
        </c:title>
        <c:numFmt formatCode="&quot;£&quot;#,##0"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349696"/>
        <c:crosses val="autoZero"/>
        <c:crossBetween val="between"/>
      </c:valAx>
      <c:catAx>
        <c:axId val="150361600"/>
        <c:scaling>
          <c:orientation val="minMax"/>
        </c:scaling>
        <c:delete val="1"/>
        <c:axPos val="b"/>
        <c:numFmt formatCode="General" sourceLinked="1"/>
        <c:majorTickMark val="out"/>
        <c:minorTickMark val="none"/>
        <c:tickLblPos val="nextTo"/>
        <c:crossAx val="150363136"/>
        <c:crosses val="autoZero"/>
        <c:auto val="0"/>
        <c:lblAlgn val="ctr"/>
        <c:lblOffset val="100"/>
        <c:noMultiLvlLbl val="0"/>
      </c:catAx>
      <c:valAx>
        <c:axId val="150363136"/>
        <c:scaling>
          <c:orientation val="minMax"/>
        </c:scaling>
        <c:delete val="0"/>
        <c:axPos val="r"/>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96704232421104241"/>
              <c:y val="0.34811299347368624"/>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361600"/>
        <c:crosses val="max"/>
        <c:crossBetween val="between"/>
      </c:valAx>
      <c:spPr>
        <a:solidFill>
          <a:srgbClr val="C0C0C0"/>
        </a:solidFill>
        <a:ln w="12700">
          <a:solidFill>
            <a:srgbClr val="808080"/>
          </a:solidFill>
          <a:prstDash val="solid"/>
        </a:ln>
      </c:spPr>
    </c:plotArea>
    <c:legend>
      <c:legendPos val="r"/>
      <c:legendEntry>
        <c:idx val="0"/>
        <c:txPr>
          <a:bodyPr/>
          <a:lstStyle/>
          <a:p>
            <a:pPr>
              <a:defRPr sz="600" b="0" i="0" u="none" strike="noStrike" baseline="0">
                <a:solidFill>
                  <a:srgbClr val="000000"/>
                </a:solidFill>
                <a:latin typeface="Arial"/>
                <a:ea typeface="Arial"/>
                <a:cs typeface="Arial"/>
              </a:defRPr>
            </a:pPr>
            <a:endParaRPr lang="en-US"/>
          </a:p>
        </c:txPr>
      </c:legendEntry>
      <c:legendEntry>
        <c:idx val="1"/>
        <c:txPr>
          <a:bodyPr/>
          <a:lstStyle/>
          <a:p>
            <a:pPr>
              <a:defRPr sz="600" b="0" i="0" u="none" strike="noStrike" baseline="0">
                <a:solidFill>
                  <a:srgbClr val="000000"/>
                </a:solidFill>
                <a:latin typeface="Arial"/>
                <a:ea typeface="Arial"/>
                <a:cs typeface="Arial"/>
              </a:defRPr>
            </a:pPr>
            <a:endParaRPr lang="en-US"/>
          </a:p>
        </c:txPr>
      </c:legendEntry>
      <c:layout>
        <c:manualLayout>
          <c:xMode val="edge"/>
          <c:yMode val="edge"/>
          <c:x val="0.64933417322834641"/>
          <c:y val="0.18488944881889763"/>
          <c:w val="0.28800041994750658"/>
          <c:h val="9.3557665267016421E-2"/>
        </c:manualLayout>
      </c:layout>
      <c:overlay val="0"/>
      <c:spPr>
        <a:solidFill>
          <a:srgbClr val="FFFFFF"/>
        </a:solidFill>
        <a:ln w="3175">
          <a:solidFill>
            <a:srgbClr val="000000"/>
          </a:solidFill>
          <a:prstDash val="solid"/>
        </a:ln>
      </c:spPr>
      <c:txPr>
        <a:bodyPr/>
        <a:lstStyle/>
        <a:p>
          <a:pPr>
            <a:defRPr sz="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25" b="1" i="0" u="sng" strike="noStrike" baseline="0">
                <a:solidFill>
                  <a:srgbClr val="000000"/>
                </a:solidFill>
                <a:latin typeface="Arial"/>
                <a:ea typeface="Arial"/>
                <a:cs typeface="Arial"/>
              </a:defRPr>
            </a:pPr>
            <a:r>
              <a:rPr lang="en-GB" sz="800" dirty="0"/>
              <a:t>Monthly No. Of Cash Calls Re-Issued</a:t>
            </a:r>
          </a:p>
        </c:rich>
      </c:tx>
      <c:layout>
        <c:manualLayout>
          <c:xMode val="edge"/>
          <c:yMode val="edge"/>
          <c:x val="0.31297999624084005"/>
          <c:y val="8.6168744854805759E-3"/>
        </c:manualLayout>
      </c:layout>
      <c:overlay val="0"/>
      <c:spPr>
        <a:noFill/>
        <a:ln w="25400">
          <a:noFill/>
        </a:ln>
      </c:spPr>
    </c:title>
    <c:autoTitleDeleted val="0"/>
    <c:plotArea>
      <c:layout>
        <c:manualLayout>
          <c:layoutTarget val="inner"/>
          <c:xMode val="edge"/>
          <c:yMode val="edge"/>
          <c:x val="7.8167167341728003E-2"/>
          <c:y val="7.6418808591963469E-2"/>
          <c:w val="0.90337905381704386"/>
          <c:h val="0.79934141514005641"/>
        </c:manualLayout>
      </c:layout>
      <c:barChart>
        <c:barDir val="col"/>
        <c:grouping val="clustered"/>
        <c:varyColors val="0"/>
        <c:ser>
          <c:idx val="0"/>
          <c:order val="0"/>
          <c:tx>
            <c:strRef>
              <c:f>'Cash Call Graph Data'!$C$633</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Data'!$B$646:$B$657</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Data'!$C$646:$C$657</c:f>
              <c:numCache>
                <c:formatCode>General</c:formatCode>
                <c:ptCount val="12"/>
                <c:pt idx="0">
                  <c:v>0</c:v>
                </c:pt>
                <c:pt idx="1">
                  <c:v>1</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150567936"/>
        <c:axId val="150590208"/>
      </c:barChart>
      <c:dateAx>
        <c:axId val="15056793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590208"/>
        <c:crosses val="autoZero"/>
        <c:auto val="1"/>
        <c:lblOffset val="100"/>
        <c:baseTimeUnit val="months"/>
        <c:majorUnit val="1"/>
        <c:majorTimeUnit val="months"/>
        <c:minorUnit val="1"/>
        <c:minorTimeUnit val="months"/>
      </c:dateAx>
      <c:valAx>
        <c:axId val="150590208"/>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1.5481753109387963E-2"/>
              <c:y val="0.3749632659892688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150567936"/>
        <c:crosses val="autoZero"/>
        <c:crossBetween val="between"/>
        <c:majorUnit val="1"/>
        <c:minorUnit val="1"/>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Monthly Value Of Cash Calls Re-issued</a:t>
            </a:r>
          </a:p>
        </c:rich>
      </c:tx>
      <c:layout>
        <c:manualLayout>
          <c:xMode val="edge"/>
          <c:yMode val="edge"/>
          <c:x val="0.23846380318907368"/>
          <c:y val="2.0489583399712318E-4"/>
        </c:manualLayout>
      </c:layout>
      <c:overlay val="0"/>
      <c:spPr>
        <a:noFill/>
        <a:ln w="25400">
          <a:noFill/>
        </a:ln>
      </c:spPr>
    </c:title>
    <c:autoTitleDeleted val="0"/>
    <c:plotArea>
      <c:layout>
        <c:manualLayout>
          <c:layoutTarget val="inner"/>
          <c:xMode val="edge"/>
          <c:yMode val="edge"/>
          <c:x val="0.10171295120368018"/>
          <c:y val="7.7248686722114462E-2"/>
          <c:w val="0.8682806987836198"/>
          <c:h val="0.84529243981653035"/>
        </c:manualLayout>
      </c:layout>
      <c:barChart>
        <c:barDir val="col"/>
        <c:grouping val="clustered"/>
        <c:varyColors val="0"/>
        <c:ser>
          <c:idx val="0"/>
          <c:order val="0"/>
          <c:tx>
            <c:strRef>
              <c:f>'Cash Call Graph Data'!$C$662</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numFmt formatCode="\£#,##0" sourceLinked="0"/>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Data'!$B$676:$B$687</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Data'!$C$676:$C$687</c:f>
              <c:numCache>
                <c:formatCode>"£"#,##0</c:formatCode>
                <c:ptCount val="12"/>
                <c:pt idx="0" formatCode="General">
                  <c:v>0</c:v>
                </c:pt>
                <c:pt idx="1">
                  <c:v>193000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numCache>
            </c:numRef>
          </c:val>
        </c:ser>
        <c:dLbls>
          <c:showLegendKey val="0"/>
          <c:showVal val="0"/>
          <c:showCatName val="0"/>
          <c:showSerName val="0"/>
          <c:showPercent val="0"/>
          <c:showBubbleSize val="0"/>
        </c:dLbls>
        <c:gapWidth val="150"/>
        <c:axId val="150627840"/>
        <c:axId val="150629376"/>
      </c:barChart>
      <c:dateAx>
        <c:axId val="150627840"/>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629376"/>
        <c:crosses val="autoZero"/>
        <c:auto val="1"/>
        <c:lblOffset val="100"/>
        <c:baseTimeUnit val="months"/>
        <c:majorUnit val="1"/>
        <c:majorTimeUnit val="months"/>
        <c:minorUnit val="1"/>
        <c:minorTimeUnit val="months"/>
      </c:dateAx>
      <c:valAx>
        <c:axId val="15062937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3.679667776377338E-3"/>
              <c:y val="0.3983630345360166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627840"/>
        <c:crosses val="autoZero"/>
        <c:crossBetween val="between"/>
        <c:minorUnit val="25000"/>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Yearly Breakdown Of Cash Calls Re-issued</a:t>
            </a:r>
          </a:p>
        </c:rich>
      </c:tx>
      <c:layout>
        <c:manualLayout>
          <c:xMode val="edge"/>
          <c:yMode val="edge"/>
          <c:x val="0.27844745723534126"/>
          <c:y val="2.2759445054982854E-3"/>
        </c:manualLayout>
      </c:layout>
      <c:overlay val="0"/>
      <c:spPr>
        <a:noFill/>
        <a:ln w="25400">
          <a:noFill/>
        </a:ln>
      </c:spPr>
    </c:title>
    <c:autoTitleDeleted val="0"/>
    <c:plotArea>
      <c:layout>
        <c:manualLayout>
          <c:layoutTarget val="inner"/>
          <c:xMode val="edge"/>
          <c:yMode val="edge"/>
          <c:x val="0.11780470554706528"/>
          <c:y val="0.1016608429713006"/>
          <c:w val="0.8058912811287875"/>
          <c:h val="0.70985837292910847"/>
        </c:manualLayout>
      </c:layout>
      <c:barChart>
        <c:barDir val="col"/>
        <c:grouping val="clustered"/>
        <c:varyColors val="0"/>
        <c:ser>
          <c:idx val="1"/>
          <c:order val="0"/>
          <c:tx>
            <c:strRef>
              <c:f>'Cash Call Graph Data'!$C$692</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lgn="r">
                  <a:defRPr sz="65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numRef>
              <c:f>'Cash Call Graph Data'!$B$703:$B$707</c:f>
              <c:numCache>
                <c:formatCode>General</c:formatCode>
                <c:ptCount val="5"/>
                <c:pt idx="0">
                  <c:v>2013</c:v>
                </c:pt>
                <c:pt idx="1">
                  <c:v>2014</c:v>
                </c:pt>
                <c:pt idx="2">
                  <c:v>2015</c:v>
                </c:pt>
                <c:pt idx="3">
                  <c:v>2016</c:v>
                </c:pt>
                <c:pt idx="4">
                  <c:v>2017</c:v>
                </c:pt>
              </c:numCache>
            </c:numRef>
          </c:cat>
          <c:val>
            <c:numRef>
              <c:f>'Cash Call Graph Data'!$C$703:$C$707</c:f>
              <c:numCache>
                <c:formatCode>"£"#,##0</c:formatCode>
                <c:ptCount val="5"/>
                <c:pt idx="0">
                  <c:v>0</c:v>
                </c:pt>
                <c:pt idx="1">
                  <c:v>0</c:v>
                </c:pt>
                <c:pt idx="2">
                  <c:v>0</c:v>
                </c:pt>
                <c:pt idx="3">
                  <c:v>193000</c:v>
                </c:pt>
                <c:pt idx="4">
                  <c:v>0</c:v>
                </c:pt>
              </c:numCache>
            </c:numRef>
          </c:val>
        </c:ser>
        <c:dLbls>
          <c:showLegendKey val="0"/>
          <c:showVal val="0"/>
          <c:showCatName val="0"/>
          <c:showSerName val="0"/>
          <c:showPercent val="0"/>
          <c:showBubbleSize val="0"/>
        </c:dLbls>
        <c:gapWidth val="150"/>
        <c:axId val="150481152"/>
        <c:axId val="150491136"/>
      </c:barChart>
      <c:lineChart>
        <c:grouping val="standard"/>
        <c:varyColors val="0"/>
        <c:ser>
          <c:idx val="0"/>
          <c:order val="1"/>
          <c:tx>
            <c:strRef>
              <c:f>'Cash Call Graph Data'!$D$692</c:f>
              <c:strCache>
                <c:ptCount val="1"/>
                <c:pt idx="0">
                  <c:v>No. Of Cash Calls</c:v>
                </c:pt>
              </c:strCache>
            </c:strRef>
          </c:tx>
          <c:spPr>
            <a:ln w="25400">
              <a:solidFill>
                <a:srgbClr val="00FF00"/>
              </a:solidFill>
              <a:prstDash val="solid"/>
            </a:ln>
          </c:spPr>
          <c:marker>
            <c:symbol val="diamond"/>
            <c:size val="10"/>
            <c:spPr>
              <a:solidFill>
                <a:srgbClr val="FA4040"/>
              </a:solidFill>
              <a:ln>
                <a:solidFill>
                  <a:srgbClr val="FFFF99"/>
                </a:solidFill>
                <a:prstDash val="solid"/>
              </a:ln>
            </c:spPr>
          </c:marker>
          <c:dLbls>
            <c:spPr>
              <a:gradFill rotWithShape="0">
                <a:gsLst>
                  <a:gs pos="0">
                    <a:srgbClr xmlns:mc="http://schemas.openxmlformats.org/markup-compatibility/2006" xmlns:a14="http://schemas.microsoft.com/office/drawing/2010/main" val="FA4040" mc:Ignorable="a14" a14:legacySpreadsheetColorIndex="57"/>
                  </a:gs>
                  <a:gs pos="50000">
                    <a:srgbClr xmlns:mc="http://schemas.openxmlformats.org/markup-compatibility/2006" xmlns:a14="http://schemas.microsoft.com/office/drawing/2010/main" val="FFFFFF" mc:Ignorable="a14" a14:legacySpreadsheetColorIndex="57">
                      <a:gamma/>
                      <a:tint val="0"/>
                      <a:invGamma/>
                    </a:srgbClr>
                  </a:gs>
                  <a:gs pos="100000">
                    <a:srgbClr xmlns:mc="http://schemas.openxmlformats.org/markup-compatibility/2006" xmlns:a14="http://schemas.microsoft.com/office/drawing/2010/main" val="FA4040" mc:Ignorable="a14" a14:legacySpreadsheetColorIndex="57"/>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dLblPos val="l"/>
            <c:showLegendKey val="0"/>
            <c:showVal val="1"/>
            <c:showCatName val="0"/>
            <c:showSerName val="0"/>
            <c:showPercent val="0"/>
            <c:showBubbleSize val="0"/>
            <c:showLeaderLines val="0"/>
          </c:dLbls>
          <c:cat>
            <c:numRef>
              <c:f>'Cash Call Graph Data'!$B$703:$B$707</c:f>
              <c:numCache>
                <c:formatCode>General</c:formatCode>
                <c:ptCount val="5"/>
                <c:pt idx="0">
                  <c:v>2013</c:v>
                </c:pt>
                <c:pt idx="1">
                  <c:v>2014</c:v>
                </c:pt>
                <c:pt idx="2">
                  <c:v>2015</c:v>
                </c:pt>
                <c:pt idx="3">
                  <c:v>2016</c:v>
                </c:pt>
                <c:pt idx="4">
                  <c:v>2017</c:v>
                </c:pt>
              </c:numCache>
            </c:numRef>
          </c:cat>
          <c:val>
            <c:numRef>
              <c:f>'Cash Call Graph Data'!$D$703:$D$707</c:f>
              <c:numCache>
                <c:formatCode>General</c:formatCode>
                <c:ptCount val="5"/>
                <c:pt idx="0">
                  <c:v>0</c:v>
                </c:pt>
                <c:pt idx="1">
                  <c:v>0</c:v>
                </c:pt>
                <c:pt idx="2">
                  <c:v>0</c:v>
                </c:pt>
                <c:pt idx="3">
                  <c:v>1</c:v>
                </c:pt>
                <c:pt idx="4">
                  <c:v>0</c:v>
                </c:pt>
              </c:numCache>
            </c:numRef>
          </c:val>
          <c:smooth val="0"/>
        </c:ser>
        <c:dLbls>
          <c:showLegendKey val="0"/>
          <c:showVal val="0"/>
          <c:showCatName val="0"/>
          <c:showSerName val="0"/>
          <c:showPercent val="0"/>
          <c:showBubbleSize val="0"/>
        </c:dLbls>
        <c:marker val="1"/>
        <c:smooth val="0"/>
        <c:axId val="150493056"/>
        <c:axId val="150494592"/>
      </c:lineChart>
      <c:catAx>
        <c:axId val="150481152"/>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491136"/>
        <c:crosses val="autoZero"/>
        <c:auto val="0"/>
        <c:lblAlgn val="ctr"/>
        <c:lblOffset val="100"/>
        <c:tickLblSkip val="1"/>
        <c:tickMarkSkip val="1"/>
        <c:noMultiLvlLbl val="0"/>
      </c:catAx>
      <c:valAx>
        <c:axId val="150491136"/>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1.249442213297635E-2"/>
              <c:y val="0.40837751302029657"/>
            </c:manualLayout>
          </c:layout>
          <c:overlay val="0"/>
          <c:spPr>
            <a:noFill/>
            <a:ln w="25400">
              <a:noFill/>
            </a:ln>
          </c:spPr>
        </c:title>
        <c:numFmt formatCode="&quot;£&quot;#,##0"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481152"/>
        <c:crosses val="autoZero"/>
        <c:crossBetween val="between"/>
        <c:minorUnit val="25000"/>
      </c:valAx>
      <c:catAx>
        <c:axId val="150493056"/>
        <c:scaling>
          <c:orientation val="minMax"/>
        </c:scaling>
        <c:delete val="1"/>
        <c:axPos val="b"/>
        <c:numFmt formatCode="General" sourceLinked="1"/>
        <c:majorTickMark val="out"/>
        <c:minorTickMark val="none"/>
        <c:tickLblPos val="nextTo"/>
        <c:crossAx val="150494592"/>
        <c:crosses val="autoZero"/>
        <c:auto val="0"/>
        <c:lblAlgn val="ctr"/>
        <c:lblOffset val="100"/>
        <c:noMultiLvlLbl val="0"/>
      </c:catAx>
      <c:valAx>
        <c:axId val="150494592"/>
        <c:scaling>
          <c:orientation val="minMax"/>
        </c:scaling>
        <c:delete val="0"/>
        <c:axPos val="r"/>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94913111764643876"/>
              <c:y val="0.35078588998364729"/>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493056"/>
        <c:crosses val="max"/>
        <c:crossBetween val="between"/>
        <c:majorUnit val="1"/>
        <c:minorUnit val="1"/>
      </c:valAx>
      <c:spPr>
        <a:solidFill>
          <a:srgbClr val="C0C0C0"/>
        </a:solidFill>
        <a:ln w="12700">
          <a:solidFill>
            <a:srgbClr val="808080"/>
          </a:solidFill>
          <a:prstDash val="solid"/>
        </a:ln>
      </c:spPr>
    </c:plotArea>
    <c:legend>
      <c:legendPos val="b"/>
      <c:legendEntry>
        <c:idx val="0"/>
        <c:txPr>
          <a:bodyPr/>
          <a:lstStyle/>
          <a:p>
            <a:pPr>
              <a:defRPr sz="600" b="0" i="0" u="none" strike="noStrike" baseline="0">
                <a:solidFill>
                  <a:srgbClr val="000000"/>
                </a:solidFill>
                <a:latin typeface="Arial"/>
                <a:ea typeface="Arial"/>
                <a:cs typeface="Arial"/>
              </a:defRPr>
            </a:pPr>
            <a:endParaRPr lang="en-US"/>
          </a:p>
        </c:txPr>
      </c:legendEntry>
      <c:legendEntry>
        <c:idx val="1"/>
        <c:txPr>
          <a:bodyPr/>
          <a:lstStyle/>
          <a:p>
            <a:pPr>
              <a:defRPr sz="600" b="0" i="0" u="none" strike="noStrike" baseline="0">
                <a:solidFill>
                  <a:srgbClr val="000000"/>
                </a:solidFill>
                <a:latin typeface="Arial"/>
                <a:ea typeface="Arial"/>
                <a:cs typeface="Arial"/>
              </a:defRPr>
            </a:pPr>
            <a:endParaRPr lang="en-US"/>
          </a:p>
        </c:txPr>
      </c:legendEntry>
      <c:layout>
        <c:manualLayout>
          <c:xMode val="edge"/>
          <c:yMode val="edge"/>
          <c:x val="0.37617177370900923"/>
          <c:y val="0.91884926687828938"/>
          <c:w val="0.36309444234091492"/>
          <c:h val="6.2827225130890008E-2"/>
        </c:manualLayout>
      </c:layout>
      <c:overlay val="0"/>
      <c:spPr>
        <a:solidFill>
          <a:srgbClr val="FFFFFF"/>
        </a:solidFill>
        <a:ln w="3175">
          <a:solidFill>
            <a:srgbClr val="000000"/>
          </a:solidFill>
          <a:prstDash val="solid"/>
        </a:ln>
      </c:spPr>
      <c:txPr>
        <a:bodyPr/>
        <a:lstStyle/>
        <a:p>
          <a:pPr>
            <a:defRPr sz="6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Monthly No. Of Cash Calls Revised</a:t>
            </a:r>
          </a:p>
        </c:rich>
      </c:tx>
      <c:layout>
        <c:manualLayout>
          <c:xMode val="edge"/>
          <c:yMode val="edge"/>
          <c:x val="0.3194632281703042"/>
          <c:y val="3.1496062992125984E-2"/>
        </c:manualLayout>
      </c:layout>
      <c:overlay val="0"/>
      <c:spPr>
        <a:noFill/>
        <a:ln w="25400">
          <a:noFill/>
        </a:ln>
      </c:spPr>
    </c:title>
    <c:autoTitleDeleted val="0"/>
    <c:plotArea>
      <c:layout>
        <c:manualLayout>
          <c:layoutTarget val="inner"/>
          <c:xMode val="edge"/>
          <c:yMode val="edge"/>
          <c:x val="6.2639821029082776E-2"/>
          <c:y val="0.13691679711605728"/>
          <c:w val="0.8738260760709915"/>
          <c:h val="0.75197436103826099"/>
        </c:manualLayout>
      </c:layout>
      <c:barChart>
        <c:barDir val="col"/>
        <c:grouping val="clustered"/>
        <c:varyColors val="0"/>
        <c:ser>
          <c:idx val="0"/>
          <c:order val="0"/>
          <c:tx>
            <c:strRef>
              <c:f>'Cash Call Graph Data'!$C$733</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Data'!$B$747:$B$758</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Data'!$C$747:$C$758</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150838656"/>
        <c:axId val="150676608"/>
      </c:barChart>
      <c:dateAx>
        <c:axId val="15083865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676608"/>
        <c:crosses val="autoZero"/>
        <c:auto val="1"/>
        <c:lblOffset val="100"/>
        <c:baseTimeUnit val="months"/>
        <c:majorUnit val="1"/>
        <c:majorTimeUnit val="months"/>
        <c:minorUnit val="1"/>
        <c:minorTimeUnit val="months"/>
      </c:dateAx>
      <c:valAx>
        <c:axId val="150676608"/>
        <c:scaling>
          <c:orientation val="minMax"/>
          <c:max val="2"/>
        </c:scaling>
        <c:delete val="0"/>
        <c:axPos val="l"/>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3.9495426433759206E-3"/>
              <c:y val="0.3777902453890195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838656"/>
        <c:crosses val="autoZero"/>
        <c:crossBetween val="between"/>
        <c:majorUnit val="1"/>
        <c:minorUnit val="1"/>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Monthly Breakdown Of Cash Collected At Payment Due Date +2</a:t>
            </a:r>
          </a:p>
        </c:rich>
      </c:tx>
      <c:layout>
        <c:manualLayout>
          <c:xMode val="edge"/>
          <c:yMode val="edge"/>
          <c:x val="0.14976699172356095"/>
          <c:y val="2.8446660048525075E-2"/>
        </c:manualLayout>
      </c:layout>
      <c:overlay val="0"/>
      <c:spPr>
        <a:noFill/>
        <a:ln w="25400">
          <a:noFill/>
        </a:ln>
      </c:spPr>
    </c:title>
    <c:autoTitleDeleted val="0"/>
    <c:plotArea>
      <c:layout>
        <c:manualLayout>
          <c:layoutTarget val="inner"/>
          <c:xMode val="edge"/>
          <c:yMode val="edge"/>
          <c:x val="9.4476811237289945E-2"/>
          <c:y val="0.15142857142857144"/>
          <c:w val="0.89970994085973044"/>
          <c:h val="0.63714285714285712"/>
        </c:manualLayout>
      </c:layout>
      <c:barChart>
        <c:barDir val="col"/>
        <c:grouping val="clustered"/>
        <c:varyColors val="0"/>
        <c:ser>
          <c:idx val="0"/>
          <c:order val="0"/>
          <c:tx>
            <c:strRef>
              <c:f>'Cash Collection Graph Data'!$C$38</c:f>
              <c:strCache>
                <c:ptCount val="1"/>
                <c:pt idx="0">
                  <c:v>Target PDD</c:v>
                </c:pt>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FFFFFF" mc:Ignorable="a14" a14:legacySpreadsheetColorIndex="10">
                    <a:gamma/>
                    <a:tint val="9020"/>
                    <a:invGamma/>
                  </a:srgbClr>
                </a:gs>
              </a:gsLst>
              <a:lin ang="5400000" scaled="1"/>
            </a:gradFill>
            <a:ln w="12700">
              <a:solidFill>
                <a:srgbClr val="000000"/>
              </a:solidFill>
              <a:prstDash val="solid"/>
            </a:ln>
            <a:scene3d>
              <a:camera prst="orthographicFront"/>
              <a:lightRig rig="threePt" dir="t"/>
            </a:scene3d>
            <a:sp3d prstMaterial="matte"/>
          </c:spPr>
          <c:invertIfNegative val="0"/>
          <c:cat>
            <c:numRef>
              <c:f>'Cash Collection Graph Data'!$B$53:$B$64</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Collection Graph Data'!$C$53:$C$64</c:f>
              <c:numCache>
                <c:formatCode>0%</c:formatCode>
                <c:ptCount val="12"/>
                <c:pt idx="0">
                  <c:v>1</c:v>
                </c:pt>
                <c:pt idx="1">
                  <c:v>1</c:v>
                </c:pt>
                <c:pt idx="2">
                  <c:v>0.99999208265267758</c:v>
                </c:pt>
                <c:pt idx="3">
                  <c:v>1</c:v>
                </c:pt>
                <c:pt idx="4">
                  <c:v>1</c:v>
                </c:pt>
                <c:pt idx="5">
                  <c:v>1</c:v>
                </c:pt>
                <c:pt idx="6">
                  <c:v>1</c:v>
                </c:pt>
                <c:pt idx="7">
                  <c:v>1</c:v>
                </c:pt>
                <c:pt idx="8">
                  <c:v>1</c:v>
                </c:pt>
                <c:pt idx="9">
                  <c:v>1</c:v>
                </c:pt>
                <c:pt idx="10">
                  <c:v>1</c:v>
                </c:pt>
                <c:pt idx="11">
                  <c:v>1</c:v>
                </c:pt>
              </c:numCache>
            </c:numRef>
          </c:val>
        </c:ser>
        <c:ser>
          <c:idx val="1"/>
          <c:order val="1"/>
          <c:tx>
            <c:strRef>
              <c:f>'Cash Collection Graph Data'!$D$38</c:f>
              <c:strCache>
                <c:ptCount val="1"/>
                <c:pt idx="0">
                  <c:v>Collected PDD</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0"/>
              <c:layout>
                <c:manualLayout>
                  <c:x val="-1.937984496124031E-3"/>
                  <c:y val="-2.9996250468691415E-7"/>
                </c:manualLayout>
              </c:layout>
              <c:showLegendKey val="1"/>
              <c:showVal val="1"/>
              <c:showCatName val="0"/>
              <c:showSerName val="0"/>
              <c:showPercent val="0"/>
              <c:showBubbleSize val="0"/>
            </c:dLbl>
            <c:dLbl>
              <c:idx val="10"/>
              <c:layout>
                <c:manualLayout>
                  <c:x val="-1.0668986144173838E-2"/>
                  <c:y val="-1.0360704911886013E-3"/>
                </c:manualLayout>
              </c:layout>
              <c:showLegendKey val="1"/>
              <c:showVal val="1"/>
              <c:showCatName val="0"/>
              <c:showSerName val="0"/>
              <c:showPercent val="0"/>
              <c:showBubbleSize val="0"/>
            </c:dLbl>
            <c:dLbl>
              <c:idx val="11"/>
              <c:layout>
                <c:manualLayout>
                  <c:x val="-1.6254043825917108E-2"/>
                  <c:y val="-1.516010498687664E-3"/>
                </c:manualLayout>
              </c:layout>
              <c:showLegendKey val="1"/>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0" i="0" u="none" strike="noStrike" baseline="0">
                    <a:solidFill>
                      <a:srgbClr val="000000"/>
                    </a:solidFill>
                    <a:latin typeface="Arial"/>
                    <a:ea typeface="Arial"/>
                    <a:cs typeface="Arial"/>
                  </a:defRPr>
                </a:pPr>
                <a:endParaRPr lang="en-US"/>
              </a:p>
            </c:txPr>
            <c:showLegendKey val="1"/>
            <c:showVal val="1"/>
            <c:showCatName val="0"/>
            <c:showSerName val="0"/>
            <c:showPercent val="0"/>
            <c:showBubbleSize val="0"/>
            <c:showLeaderLines val="0"/>
          </c:dLbls>
          <c:cat>
            <c:numRef>
              <c:f>'Cash Collection Graph Data'!$B$53:$B$64</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Collection Graph Data'!$D$53:$D$64</c:f>
              <c:numCache>
                <c:formatCode>0%</c:formatCode>
                <c:ptCount val="12"/>
                <c:pt idx="0">
                  <c:v>1</c:v>
                </c:pt>
                <c:pt idx="1">
                  <c:v>1</c:v>
                </c:pt>
                <c:pt idx="2">
                  <c:v>0.99999208265267758</c:v>
                </c:pt>
                <c:pt idx="3">
                  <c:v>1</c:v>
                </c:pt>
                <c:pt idx="4">
                  <c:v>1</c:v>
                </c:pt>
                <c:pt idx="5">
                  <c:v>1</c:v>
                </c:pt>
                <c:pt idx="6">
                  <c:v>1</c:v>
                </c:pt>
                <c:pt idx="7">
                  <c:v>1</c:v>
                </c:pt>
                <c:pt idx="8">
                  <c:v>1</c:v>
                </c:pt>
                <c:pt idx="9">
                  <c:v>1</c:v>
                </c:pt>
                <c:pt idx="10">
                  <c:v>1</c:v>
                </c:pt>
                <c:pt idx="11">
                  <c:v>1</c:v>
                </c:pt>
              </c:numCache>
            </c:numRef>
          </c:val>
        </c:ser>
        <c:dLbls>
          <c:showLegendKey val="0"/>
          <c:showVal val="0"/>
          <c:showCatName val="0"/>
          <c:showSerName val="0"/>
          <c:showPercent val="0"/>
          <c:showBubbleSize val="0"/>
        </c:dLbls>
        <c:gapWidth val="165"/>
        <c:overlap val="4"/>
        <c:axId val="148728064"/>
        <c:axId val="148733952"/>
      </c:barChart>
      <c:dateAx>
        <c:axId val="148728064"/>
        <c:scaling>
          <c:orientation val="minMax"/>
        </c:scaling>
        <c:delete val="0"/>
        <c:axPos val="b"/>
        <c:numFmt formatCode="mmm\-yy" sourceLinked="0"/>
        <c:majorTickMark val="out"/>
        <c:minorTickMark val="none"/>
        <c:tickLblPos val="low"/>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733952"/>
        <c:crosses val="autoZero"/>
        <c:auto val="1"/>
        <c:lblOffset val="100"/>
        <c:baseTimeUnit val="months"/>
        <c:majorUnit val="1"/>
        <c:majorTimeUnit val="months"/>
        <c:minorUnit val="1"/>
        <c:minorTimeUnit val="months"/>
      </c:dateAx>
      <c:valAx>
        <c:axId val="148733952"/>
        <c:scaling>
          <c:orientation val="minMax"/>
          <c:min val="0"/>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 Of Cash Collected</a:t>
                </a:r>
              </a:p>
            </c:rich>
          </c:tx>
          <c:layout>
            <c:manualLayout>
              <c:xMode val="edge"/>
              <c:yMode val="edge"/>
              <c:x val="4.1877063507477176E-3"/>
              <c:y val="0.31714282020153023"/>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728064"/>
        <c:crosses val="autoZero"/>
        <c:crossBetween val="between"/>
        <c:majorUnit val="0.1"/>
        <c:minorUnit val="6.0000000000000001E-3"/>
      </c:valAx>
      <c:spPr>
        <a:solidFill>
          <a:srgbClr val="C0C0C0"/>
        </a:solidFill>
        <a:ln w="12700">
          <a:solidFill>
            <a:srgbClr val="808080"/>
          </a:solidFill>
          <a:prstDash val="solid"/>
        </a:ln>
      </c:spPr>
    </c:plotArea>
    <c:legend>
      <c:legendPos val="b"/>
      <c:legendEntry>
        <c:idx val="0"/>
        <c:txPr>
          <a:bodyPr/>
          <a:lstStyle/>
          <a:p>
            <a:pPr>
              <a:defRPr sz="650" b="0" i="0" u="none" strike="noStrike" baseline="0">
                <a:solidFill>
                  <a:srgbClr val="000000"/>
                </a:solidFill>
                <a:latin typeface="Arial"/>
                <a:ea typeface="Arial"/>
                <a:cs typeface="Arial"/>
              </a:defRPr>
            </a:pPr>
            <a:endParaRPr lang="en-US"/>
          </a:p>
        </c:txPr>
      </c:legendEntry>
      <c:legendEntry>
        <c:idx val="1"/>
        <c:txPr>
          <a:bodyPr/>
          <a:lstStyle/>
          <a:p>
            <a:pPr>
              <a:defRPr sz="650" b="0" i="0" u="none" strike="noStrike" baseline="0">
                <a:solidFill>
                  <a:srgbClr val="000000"/>
                </a:solidFill>
                <a:latin typeface="Arial"/>
                <a:ea typeface="Arial"/>
                <a:cs typeface="Arial"/>
              </a:defRPr>
            </a:pPr>
            <a:endParaRPr lang="en-US"/>
          </a:p>
        </c:txPr>
      </c:legendEntry>
      <c:layout>
        <c:manualLayout>
          <c:xMode val="edge"/>
          <c:yMode val="edge"/>
          <c:x val="0.39147317341146309"/>
          <c:y val="0.87714285714285711"/>
          <c:w val="0.28983824696331567"/>
          <c:h val="6.0760104986876638E-2"/>
        </c:manualLayout>
      </c:layout>
      <c:overlay val="0"/>
      <c:spPr>
        <a:solidFill>
          <a:srgbClr val="FFFFFF"/>
        </a:solidFill>
        <a:ln w="3175">
          <a:solidFill>
            <a:srgbClr val="000000"/>
          </a:solidFill>
          <a:prstDash val="solid"/>
        </a:ln>
      </c:spPr>
      <c:txPr>
        <a:bodyPr/>
        <a:lstStyle/>
        <a:p>
          <a:pPr>
            <a:defRPr sz="65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75" b="0" i="0" u="none" strike="noStrike" baseline="0">
          <a:solidFill>
            <a:srgbClr val="000000"/>
          </a:solidFill>
          <a:latin typeface="Arial"/>
          <a:ea typeface="Arial"/>
          <a:cs typeface="Aria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Value Of Cash Calls Revised</a:t>
            </a:r>
          </a:p>
        </c:rich>
      </c:tx>
      <c:layout>
        <c:manualLayout>
          <c:xMode val="edge"/>
          <c:yMode val="edge"/>
          <c:x val="0.35039885556624445"/>
          <c:y val="6.832897831538172E-4"/>
        </c:manualLayout>
      </c:layout>
      <c:overlay val="0"/>
      <c:spPr>
        <a:noFill/>
        <a:ln w="25400">
          <a:noFill/>
        </a:ln>
      </c:spPr>
    </c:title>
    <c:autoTitleDeleted val="0"/>
    <c:plotArea>
      <c:layout>
        <c:manualLayout>
          <c:layoutTarget val="inner"/>
          <c:xMode val="edge"/>
          <c:yMode val="edge"/>
          <c:x val="7.2993352466455719E-2"/>
          <c:y val="9.333539631239611E-2"/>
          <c:w val="0.88785046728971961"/>
          <c:h val="0.83560203405125566"/>
        </c:manualLayout>
      </c:layout>
      <c:barChart>
        <c:barDir val="col"/>
        <c:grouping val="clustered"/>
        <c:varyColors val="0"/>
        <c:ser>
          <c:idx val="0"/>
          <c:order val="0"/>
          <c:tx>
            <c:strRef>
              <c:f>'Cash Call Graph Data'!$C$765</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Data'!$B$781:$B$792</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Data'!$C$781:$C$792</c:f>
              <c:numCache>
                <c:formatCode>"£"#,##0</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ser>
        <c:dLbls>
          <c:showLegendKey val="0"/>
          <c:showVal val="0"/>
          <c:showCatName val="0"/>
          <c:showSerName val="0"/>
          <c:showPercent val="0"/>
          <c:showBubbleSize val="0"/>
        </c:dLbls>
        <c:gapWidth val="150"/>
        <c:axId val="150722432"/>
        <c:axId val="150723968"/>
      </c:barChart>
      <c:dateAx>
        <c:axId val="150722432"/>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723968"/>
        <c:crosses val="autoZero"/>
        <c:auto val="1"/>
        <c:lblOffset val="100"/>
        <c:baseTimeUnit val="months"/>
        <c:majorUnit val="1"/>
        <c:majorTimeUnit val="months"/>
        <c:minorUnit val="1"/>
        <c:minorTimeUnit val="months"/>
      </c:dateAx>
      <c:valAx>
        <c:axId val="15072396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6755674232309749E-3"/>
              <c:y val="0.3850004144218814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0722432"/>
        <c:crosses val="autoZero"/>
        <c:crossBetween val="between"/>
        <c:majorUnit val="50000"/>
        <c:minorUnit val="50000"/>
      </c:valAx>
      <c:spPr>
        <a:solidFill>
          <a:srgbClr val="C0C0C0"/>
        </a:solidFill>
        <a:ln w="3175">
          <a:solidFill>
            <a:srgbClr val="00000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125" b="0" i="0" u="none" strike="noStrike" baseline="0">
          <a:solidFill>
            <a:srgbClr val="000000"/>
          </a:solidFill>
          <a:latin typeface="Arial"/>
          <a:ea typeface="Arial"/>
          <a:cs typeface="Aria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Yearly Breakdown Of Cash Calls Revised</a:t>
            </a:r>
          </a:p>
        </c:rich>
      </c:tx>
      <c:layout>
        <c:manualLayout>
          <c:xMode val="edge"/>
          <c:yMode val="edge"/>
          <c:x val="0.28894820903711937"/>
          <c:y val="3.1331474190726155E-2"/>
        </c:manualLayout>
      </c:layout>
      <c:overlay val="0"/>
      <c:spPr>
        <a:noFill/>
        <a:ln w="25400">
          <a:noFill/>
        </a:ln>
      </c:spPr>
    </c:title>
    <c:autoTitleDeleted val="0"/>
    <c:plotArea>
      <c:layout>
        <c:manualLayout>
          <c:layoutTarget val="inner"/>
          <c:xMode val="edge"/>
          <c:yMode val="edge"/>
          <c:x val="0.12782964369749428"/>
          <c:y val="0.21409921671018275"/>
          <c:w val="0.78828280280121477"/>
          <c:h val="0.62663185378590081"/>
        </c:manualLayout>
      </c:layout>
      <c:barChart>
        <c:barDir val="col"/>
        <c:grouping val="clustered"/>
        <c:varyColors val="0"/>
        <c:ser>
          <c:idx val="1"/>
          <c:order val="0"/>
          <c:tx>
            <c:strRef>
              <c:f>'Cash Call Graph Data'!$C$798</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lgn="r">
                  <a:defRPr sz="65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dLbls>
          <c:cat>
            <c:numRef>
              <c:f>'Cash Call Graph Data'!$B$806:$B$810</c:f>
              <c:numCache>
                <c:formatCode>General</c:formatCode>
                <c:ptCount val="5"/>
                <c:pt idx="0">
                  <c:v>2013</c:v>
                </c:pt>
                <c:pt idx="1">
                  <c:v>2014</c:v>
                </c:pt>
                <c:pt idx="2">
                  <c:v>2015</c:v>
                </c:pt>
                <c:pt idx="3">
                  <c:v>2016</c:v>
                </c:pt>
                <c:pt idx="4">
                  <c:v>2017</c:v>
                </c:pt>
              </c:numCache>
            </c:numRef>
          </c:cat>
          <c:val>
            <c:numRef>
              <c:f>'Cash Call Graph Data'!$C$806:$C$810</c:f>
              <c:numCache>
                <c:formatCode>"£"#,##0</c:formatCode>
                <c:ptCount val="5"/>
                <c:pt idx="0">
                  <c:v>16000</c:v>
                </c:pt>
                <c:pt idx="1">
                  <c:v>0</c:v>
                </c:pt>
                <c:pt idx="2">
                  <c:v>364000</c:v>
                </c:pt>
                <c:pt idx="3">
                  <c:v>0</c:v>
                </c:pt>
                <c:pt idx="4">
                  <c:v>0</c:v>
                </c:pt>
              </c:numCache>
            </c:numRef>
          </c:val>
        </c:ser>
        <c:dLbls>
          <c:showLegendKey val="0"/>
          <c:showVal val="0"/>
          <c:showCatName val="0"/>
          <c:showSerName val="0"/>
          <c:showPercent val="0"/>
          <c:showBubbleSize val="0"/>
        </c:dLbls>
        <c:gapWidth val="150"/>
        <c:axId val="151173760"/>
        <c:axId val="151187840"/>
      </c:barChart>
      <c:lineChart>
        <c:grouping val="standard"/>
        <c:varyColors val="0"/>
        <c:ser>
          <c:idx val="0"/>
          <c:order val="1"/>
          <c:tx>
            <c:strRef>
              <c:f>'Cash Call Graph Data'!$D$798</c:f>
              <c:strCache>
                <c:ptCount val="1"/>
                <c:pt idx="0">
                  <c:v>No. Of Cash Calls</c:v>
                </c:pt>
              </c:strCache>
            </c:strRef>
          </c:tx>
          <c:spPr>
            <a:ln w="25400">
              <a:solidFill>
                <a:srgbClr val="00FF00"/>
              </a:solidFill>
              <a:prstDash val="solid"/>
            </a:ln>
          </c:spPr>
          <c:marker>
            <c:symbol val="diamond"/>
            <c:size val="10"/>
            <c:spPr>
              <a:solidFill>
                <a:srgbClr val="FA4040"/>
              </a:solidFill>
              <a:ln>
                <a:solidFill>
                  <a:srgbClr val="FFFF99"/>
                </a:solidFill>
                <a:prstDash val="solid"/>
              </a:ln>
            </c:spPr>
          </c:marker>
          <c:dLbls>
            <c:dLbl>
              <c:idx val="1"/>
              <c:layout>
                <c:manualLayout>
                  <c:x val="-2.4432624113475177E-2"/>
                  <c:y val="-8.2482993197278906E-2"/>
                </c:manualLayout>
              </c:layout>
              <c:dLblPos val="r"/>
              <c:showLegendKey val="0"/>
              <c:showVal val="1"/>
              <c:showCatName val="0"/>
              <c:showSerName val="0"/>
              <c:showPercent val="0"/>
              <c:showBubbleSize val="0"/>
            </c:dLbl>
            <c:dLbl>
              <c:idx val="2"/>
              <c:layout>
                <c:manualLayout>
                  <c:x val="-2.7978723404255255E-2"/>
                  <c:y val="-9.6088435374149656E-2"/>
                </c:manualLayout>
              </c:layout>
              <c:dLblPos val="r"/>
              <c:showLegendKey val="0"/>
              <c:showVal val="1"/>
              <c:showCatName val="0"/>
              <c:showSerName val="0"/>
              <c:showPercent val="0"/>
              <c:showBubbleSize val="0"/>
            </c:dLbl>
            <c:dLbl>
              <c:idx val="3"/>
              <c:layout>
                <c:manualLayout>
                  <c:x val="-2.4500805575068764E-2"/>
                  <c:y val="-6.092246281714786E-2"/>
                </c:manualLayout>
              </c:layout>
              <c:dLblPos val="r"/>
              <c:showLegendKey val="0"/>
              <c:showVal val="1"/>
              <c:showCatName val="0"/>
              <c:showSerName val="0"/>
              <c:showPercent val="0"/>
              <c:showBubbleSize val="0"/>
            </c:dLbl>
            <c:dLbl>
              <c:idx val="4"/>
              <c:layout>
                <c:manualLayout>
                  <c:x val="-2.62989333780086E-2"/>
                  <c:y val="-9.239621832985162E-2"/>
                </c:manualLayout>
              </c:layout>
              <c:dLblPos val="r"/>
              <c:showLegendKey val="0"/>
              <c:showVal val="1"/>
              <c:showCatName val="0"/>
              <c:showSerName val="0"/>
              <c:showPercent val="0"/>
              <c:showBubbleSize val="0"/>
            </c:dLbl>
            <c:dLbl>
              <c:idx val="5"/>
              <c:layout>
                <c:manualLayout>
                  <c:x val="-0.19618313166414289"/>
                  <c:y val="-0.20987873999728196"/>
                </c:manualLayout>
              </c:layout>
              <c:dLblPos val="r"/>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FA4040" mc:Ignorable="a14" a14:legacySpreadsheetColorIndex="57"/>
                  </a:gs>
                  <a:gs pos="50000">
                    <a:srgbClr xmlns:mc="http://schemas.openxmlformats.org/markup-compatibility/2006" xmlns:a14="http://schemas.microsoft.com/office/drawing/2010/main" val="FFFFFF" mc:Ignorable="a14" a14:legacySpreadsheetColorIndex="57">
                      <a:gamma/>
                      <a:tint val="0"/>
                      <a:invGamma/>
                    </a:srgbClr>
                  </a:gs>
                  <a:gs pos="100000">
                    <a:srgbClr xmlns:mc="http://schemas.openxmlformats.org/markup-compatibility/2006" xmlns:a14="http://schemas.microsoft.com/office/drawing/2010/main" val="FA4040" mc:Ignorable="a14" a14:legacySpreadsheetColorIndex="57"/>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dLbls>
          <c:cat>
            <c:numRef>
              <c:f>'Cash Call Graph Data'!$B$806:$B$810</c:f>
              <c:numCache>
                <c:formatCode>General</c:formatCode>
                <c:ptCount val="5"/>
                <c:pt idx="0">
                  <c:v>2013</c:v>
                </c:pt>
                <c:pt idx="1">
                  <c:v>2014</c:v>
                </c:pt>
                <c:pt idx="2">
                  <c:v>2015</c:v>
                </c:pt>
                <c:pt idx="3">
                  <c:v>2016</c:v>
                </c:pt>
                <c:pt idx="4">
                  <c:v>2017</c:v>
                </c:pt>
              </c:numCache>
            </c:numRef>
          </c:cat>
          <c:val>
            <c:numRef>
              <c:f>'Cash Call Graph Data'!$D$806:$D$810</c:f>
              <c:numCache>
                <c:formatCode>General</c:formatCode>
                <c:ptCount val="5"/>
                <c:pt idx="0">
                  <c:v>1</c:v>
                </c:pt>
                <c:pt idx="1">
                  <c:v>0</c:v>
                </c:pt>
                <c:pt idx="2">
                  <c:v>1</c:v>
                </c:pt>
                <c:pt idx="3">
                  <c:v>0</c:v>
                </c:pt>
                <c:pt idx="4">
                  <c:v>0</c:v>
                </c:pt>
              </c:numCache>
            </c:numRef>
          </c:val>
          <c:smooth val="0"/>
        </c:ser>
        <c:dLbls>
          <c:showLegendKey val="0"/>
          <c:showVal val="0"/>
          <c:showCatName val="0"/>
          <c:showSerName val="0"/>
          <c:showPercent val="0"/>
          <c:showBubbleSize val="0"/>
        </c:dLbls>
        <c:marker val="1"/>
        <c:smooth val="0"/>
        <c:axId val="151189760"/>
        <c:axId val="151191552"/>
      </c:lineChart>
      <c:catAx>
        <c:axId val="151173760"/>
        <c:scaling>
          <c:orientation val="minMax"/>
        </c:scaling>
        <c:delete val="0"/>
        <c:axPos val="b"/>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1187840"/>
        <c:crosses val="autoZero"/>
        <c:auto val="0"/>
        <c:lblAlgn val="ctr"/>
        <c:lblOffset val="100"/>
        <c:tickLblSkip val="1"/>
        <c:tickMarkSkip val="1"/>
        <c:noMultiLvlLbl val="0"/>
      </c:catAx>
      <c:valAx>
        <c:axId val="151187840"/>
        <c:scaling>
          <c:orientation val="minMax"/>
        </c:scaling>
        <c:delete val="0"/>
        <c:axPos val="l"/>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2.3968042609853527E-2"/>
              <c:y val="0.43864227909011372"/>
            </c:manualLayout>
          </c:layout>
          <c:overlay val="0"/>
          <c:spPr>
            <a:noFill/>
            <a:ln w="25400">
              <a:noFill/>
            </a:ln>
          </c:spPr>
        </c:title>
        <c:numFmt formatCode="&quot;£&quot;#,##0"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1173760"/>
        <c:crosses val="autoZero"/>
        <c:crossBetween val="between"/>
        <c:majorUnit val="500000"/>
        <c:minorUnit val="4000.5"/>
      </c:valAx>
      <c:catAx>
        <c:axId val="151189760"/>
        <c:scaling>
          <c:orientation val="minMax"/>
        </c:scaling>
        <c:delete val="1"/>
        <c:axPos val="b"/>
        <c:numFmt formatCode="General" sourceLinked="1"/>
        <c:majorTickMark val="out"/>
        <c:minorTickMark val="none"/>
        <c:tickLblPos val="nextTo"/>
        <c:crossAx val="151191552"/>
        <c:crosses val="autoZero"/>
        <c:auto val="0"/>
        <c:lblAlgn val="ctr"/>
        <c:lblOffset val="100"/>
        <c:noMultiLvlLbl val="0"/>
      </c:catAx>
      <c:valAx>
        <c:axId val="151191552"/>
        <c:scaling>
          <c:orientation val="minMax"/>
          <c:max val="20"/>
        </c:scaling>
        <c:delete val="0"/>
        <c:axPos val="r"/>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95073291604195276"/>
              <c:y val="0.38120106080489941"/>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51189760"/>
        <c:crosses val="max"/>
        <c:crossBetween val="between"/>
        <c:majorUnit val="5"/>
        <c:minorUnit val="1"/>
      </c:valAx>
      <c:spPr>
        <a:solidFill>
          <a:srgbClr val="C0C0C0"/>
        </a:solidFill>
        <a:ln w="12700">
          <a:solidFill>
            <a:srgbClr val="808080"/>
          </a:solidFill>
          <a:prstDash val="solid"/>
        </a:ln>
      </c:spPr>
    </c:plotArea>
    <c:legend>
      <c:legendPos val="r"/>
      <c:layout>
        <c:manualLayout>
          <c:xMode val="edge"/>
          <c:yMode val="edge"/>
          <c:x val="4.4159883633693268E-3"/>
          <c:y val="0.92146022147331175"/>
          <c:w val="0.2876166511143497"/>
          <c:h val="6.2663221784776901E-2"/>
        </c:manualLayout>
      </c:layout>
      <c:overlay val="0"/>
      <c:spPr>
        <a:solidFill>
          <a:srgbClr val="FFFFFF"/>
        </a:solidFill>
        <a:ln w="3175">
          <a:solidFill>
            <a:srgbClr val="000000"/>
          </a:solidFill>
          <a:prstDash val="solid"/>
        </a:ln>
      </c:spPr>
      <c:txPr>
        <a:bodyPr/>
        <a:lstStyle/>
        <a:p>
          <a:pPr>
            <a:defRPr sz="5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1" i="0" u="sng" strike="noStrike" baseline="0">
                <a:solidFill>
                  <a:srgbClr val="000000"/>
                </a:solidFill>
                <a:latin typeface="Arial"/>
                <a:ea typeface="Arial"/>
                <a:cs typeface="Arial"/>
              </a:defRPr>
            </a:pPr>
            <a:r>
              <a:rPr lang="en-GB" sz="800" dirty="0"/>
              <a:t>Monthly Breakdown Of Cash Collected At Payment Due Date</a:t>
            </a:r>
          </a:p>
        </c:rich>
      </c:tx>
      <c:layout>
        <c:manualLayout>
          <c:xMode val="edge"/>
          <c:yMode val="edge"/>
          <c:x val="0.20386655572731127"/>
          <c:y val="3.9060007726597012E-3"/>
        </c:manualLayout>
      </c:layout>
      <c:overlay val="0"/>
      <c:spPr>
        <a:noFill/>
        <a:ln w="25400">
          <a:noFill/>
        </a:ln>
      </c:spPr>
    </c:title>
    <c:autoTitleDeleted val="0"/>
    <c:plotArea>
      <c:layout>
        <c:manualLayout>
          <c:layoutTarget val="inner"/>
          <c:xMode val="edge"/>
          <c:yMode val="edge"/>
          <c:x val="8.6817426677406356E-2"/>
          <c:y val="9.6799140373291861E-2"/>
          <c:w val="0.90230011659835863"/>
          <c:h val="0.68666890191699848"/>
        </c:manualLayout>
      </c:layout>
      <c:barChart>
        <c:barDir val="col"/>
        <c:grouping val="clustered"/>
        <c:varyColors val="0"/>
        <c:ser>
          <c:idx val="0"/>
          <c:order val="0"/>
          <c:tx>
            <c:strRef>
              <c:f>'Cash Collection Graph Data'!$C$68:$D$68</c:f>
              <c:strCache>
                <c:ptCount val="1"/>
                <c:pt idx="0">
                  <c:v>Target PDD Collected PDD</c:v>
                </c:pt>
              </c:strCache>
            </c:strRef>
          </c:tx>
          <c:spPr>
            <a:gradFill rotWithShape="0">
              <a:gsLst>
                <a:gs pos="0">
                  <a:srgbClr xmlns:mc="http://schemas.openxmlformats.org/markup-compatibility/2006" xmlns:a14="http://schemas.microsoft.com/office/drawing/2010/main" val="FF0000" mc:Ignorable="a14" a14:legacySpreadsheetColorIndex="10"/>
                </a:gs>
                <a:gs pos="100000">
                  <a:srgbClr xmlns:mc="http://schemas.openxmlformats.org/markup-compatibility/2006" xmlns:a14="http://schemas.microsoft.com/office/drawing/2010/main" val="FFFFFF" mc:Ignorable="a14" a14:legacySpreadsheetColorIndex="10">
                    <a:gamma/>
                    <a:tint val="12157"/>
                    <a:invGamma/>
                  </a:srgbClr>
                </a:gs>
              </a:gsLst>
              <a:lin ang="5400000" scaled="1"/>
            </a:gradFill>
            <a:ln w="12700">
              <a:solidFill>
                <a:srgbClr val="000000"/>
              </a:solidFill>
              <a:prstDash val="solid"/>
            </a:ln>
          </c:spPr>
          <c:invertIfNegative val="0"/>
          <c:cat>
            <c:numRef>
              <c:f>'Cash Collection Graph Data'!$B$80:$B$91</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Collection Graph Data'!$C$79:$C$90</c:f>
              <c:numCache>
                <c:formatCode>0%</c:formatCode>
                <c:ptCount val="12"/>
                <c:pt idx="0">
                  <c:v>0.98</c:v>
                </c:pt>
                <c:pt idx="1">
                  <c:v>0.98</c:v>
                </c:pt>
                <c:pt idx="2">
                  <c:v>0.98</c:v>
                </c:pt>
                <c:pt idx="3">
                  <c:v>0.98</c:v>
                </c:pt>
                <c:pt idx="4">
                  <c:v>0.98</c:v>
                </c:pt>
                <c:pt idx="5">
                  <c:v>0.98</c:v>
                </c:pt>
                <c:pt idx="6">
                  <c:v>0.98</c:v>
                </c:pt>
                <c:pt idx="7">
                  <c:v>0.98</c:v>
                </c:pt>
                <c:pt idx="8">
                  <c:v>0.98</c:v>
                </c:pt>
                <c:pt idx="9">
                  <c:v>0.98</c:v>
                </c:pt>
                <c:pt idx="10">
                  <c:v>0.98</c:v>
                </c:pt>
                <c:pt idx="11">
                  <c:v>0.98</c:v>
                </c:pt>
              </c:numCache>
            </c:numRef>
          </c:val>
        </c:ser>
        <c:ser>
          <c:idx val="1"/>
          <c:order val="1"/>
          <c:tx>
            <c:strRef>
              <c:f>'Cash Collection Graph Data'!$D$68</c:f>
              <c:strCache>
                <c:ptCount val="1"/>
                <c:pt idx="0">
                  <c:v>Collected PDD</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6"/>
              <c:layout>
                <c:manualLayout>
                  <c:x val="2.9224136006827861E-3"/>
                  <c:y val="-0.11023080768803466"/>
                </c:manualLayout>
              </c:layout>
              <c:showLegendKey val="0"/>
              <c:showVal val="1"/>
              <c:showCatName val="0"/>
              <c:showSerName val="0"/>
              <c:showPercent val="0"/>
              <c:showBubbleSize val="0"/>
            </c:dLbl>
            <c:dLbl>
              <c:idx val="10"/>
              <c:layout>
                <c:manualLayout>
                  <c:x val="-3.2720517022627585E-2"/>
                  <c:y val="5.5115403844017332E-3"/>
                </c:manualLayout>
              </c:layout>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Collection Graph Data'!$B$80:$B$91</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Collection Graph Data'!$D$80:$D$91</c:f>
              <c:numCache>
                <c:formatCode>0.00%</c:formatCode>
                <c:ptCount val="12"/>
                <c:pt idx="0">
                  <c:v>0.99999428648090394</c:v>
                </c:pt>
                <c:pt idx="1">
                  <c:v>0.99988689798645691</c:v>
                </c:pt>
                <c:pt idx="2">
                  <c:v>0.99871350194609576</c:v>
                </c:pt>
                <c:pt idx="3">
                  <c:v>0.99999954650084066</c:v>
                </c:pt>
                <c:pt idx="4">
                  <c:v>0.99977965297866722</c:v>
                </c:pt>
                <c:pt idx="5">
                  <c:v>1</c:v>
                </c:pt>
                <c:pt idx="6">
                  <c:v>0.96909959789252842</c:v>
                </c:pt>
                <c:pt idx="7">
                  <c:v>1</c:v>
                </c:pt>
                <c:pt idx="8">
                  <c:v>0.99447316783051987</c:v>
                </c:pt>
                <c:pt idx="9">
                  <c:v>0.9810982332670537</c:v>
                </c:pt>
                <c:pt idx="10">
                  <c:v>0.99993617445671779</c:v>
                </c:pt>
                <c:pt idx="11">
                  <c:v>0.99994281595809609</c:v>
                </c:pt>
              </c:numCache>
            </c:numRef>
          </c:val>
        </c:ser>
        <c:dLbls>
          <c:showLegendKey val="0"/>
          <c:showVal val="0"/>
          <c:showCatName val="0"/>
          <c:showSerName val="0"/>
          <c:showPercent val="0"/>
          <c:showBubbleSize val="0"/>
        </c:dLbls>
        <c:gapWidth val="150"/>
        <c:axId val="148785792"/>
        <c:axId val="148795776"/>
      </c:barChart>
      <c:dateAx>
        <c:axId val="148785792"/>
        <c:scaling>
          <c:orientation val="minMax"/>
        </c:scaling>
        <c:delete val="0"/>
        <c:axPos val="b"/>
        <c:numFmt formatCode="mmm\-yy" sourceLinked="0"/>
        <c:majorTickMark val="out"/>
        <c:minorTickMark val="none"/>
        <c:tickLblPos val="low"/>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795776"/>
        <c:crosses val="autoZero"/>
        <c:auto val="1"/>
        <c:lblOffset val="100"/>
        <c:baseTimeUnit val="months"/>
        <c:majorUnit val="1"/>
        <c:majorTimeUnit val="months"/>
        <c:minorUnit val="1"/>
        <c:minorTimeUnit val="months"/>
      </c:dateAx>
      <c:valAx>
        <c:axId val="14879577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 Of Cash Collected</a:t>
                </a:r>
              </a:p>
            </c:rich>
          </c:tx>
          <c:layout>
            <c:manualLayout>
              <c:xMode val="edge"/>
              <c:yMode val="edge"/>
              <c:x val="4.1148503942842187E-3"/>
              <c:y val="0.2710679716142651"/>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785792"/>
        <c:crosses val="autoZero"/>
        <c:crossBetween val="between"/>
      </c:valAx>
      <c:spPr>
        <a:solidFill>
          <a:srgbClr val="C0C0C0"/>
        </a:solidFill>
        <a:ln w="12700">
          <a:solidFill>
            <a:srgbClr val="808080"/>
          </a:solidFill>
          <a:prstDash val="solid"/>
        </a:ln>
      </c:spPr>
    </c:plotArea>
    <c:legend>
      <c:legendPos val="b"/>
      <c:legendEntry>
        <c:idx val="0"/>
        <c:txPr>
          <a:bodyPr/>
          <a:lstStyle/>
          <a:p>
            <a:pPr>
              <a:defRPr sz="650" b="0" i="0" u="none" strike="noStrike" baseline="0">
                <a:solidFill>
                  <a:srgbClr val="000000"/>
                </a:solidFill>
                <a:latin typeface="Arial"/>
                <a:ea typeface="Arial"/>
                <a:cs typeface="Arial"/>
              </a:defRPr>
            </a:pPr>
            <a:endParaRPr lang="en-US"/>
          </a:p>
        </c:txPr>
      </c:legendEntry>
      <c:legendEntry>
        <c:idx val="1"/>
        <c:txPr>
          <a:bodyPr/>
          <a:lstStyle/>
          <a:p>
            <a:pPr>
              <a:defRPr sz="650" b="0" i="0" u="none" strike="noStrike" baseline="0">
                <a:solidFill>
                  <a:srgbClr val="000000"/>
                </a:solidFill>
                <a:latin typeface="Arial"/>
                <a:ea typeface="Arial"/>
                <a:cs typeface="Arial"/>
              </a:defRPr>
            </a:pPr>
            <a:endParaRPr lang="en-US"/>
          </a:p>
        </c:txPr>
      </c:legendEntry>
      <c:layout>
        <c:manualLayout>
          <c:xMode val="edge"/>
          <c:yMode val="edge"/>
          <c:x val="0.32998144628473164"/>
          <c:y val="0.86778057742782155"/>
          <c:w val="0.45210773222312728"/>
          <c:h val="0.10666701662292211"/>
        </c:manualLayout>
      </c:layout>
      <c:overlay val="0"/>
      <c:spPr>
        <a:solidFill>
          <a:srgbClr val="FFFFFF"/>
        </a:solidFill>
        <a:ln w="3175">
          <a:solidFill>
            <a:srgbClr val="000000"/>
          </a:solidFill>
          <a:prstDash val="solid"/>
        </a:ln>
      </c:spPr>
      <c:txPr>
        <a:bodyPr/>
        <a:lstStyle/>
        <a:p>
          <a:pPr>
            <a:defRPr sz="65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Arial"/>
                <a:ea typeface="Arial"/>
                <a:cs typeface="Arial"/>
              </a:defRPr>
            </a:pPr>
            <a:r>
              <a:rPr lang="en-GB" sz="800" b="1" i="0" u="sng" strike="noStrike" baseline="0" dirty="0">
                <a:solidFill>
                  <a:srgbClr val="000000"/>
                </a:solidFill>
                <a:latin typeface="Arial"/>
                <a:cs typeface="Arial"/>
              </a:rPr>
              <a:t>Yearly Breakdown of Failure to Pay Notices for Cash Collection</a:t>
            </a:r>
          </a:p>
          <a:p>
            <a:pPr>
              <a:defRPr sz="1200" b="0" i="0" u="none" strike="noStrike" baseline="0">
                <a:solidFill>
                  <a:srgbClr val="000000"/>
                </a:solidFill>
                <a:latin typeface="Arial"/>
                <a:ea typeface="Arial"/>
                <a:cs typeface="Arial"/>
              </a:defRPr>
            </a:pPr>
            <a:endParaRPr lang="en-GB" sz="1200" b="1" i="0" u="sng" strike="noStrike" baseline="0" dirty="0">
              <a:solidFill>
                <a:srgbClr val="000000"/>
              </a:solidFill>
              <a:latin typeface="Arial"/>
              <a:cs typeface="Arial"/>
            </a:endParaRPr>
          </a:p>
        </c:rich>
      </c:tx>
      <c:layout>
        <c:manualLayout>
          <c:xMode val="edge"/>
          <c:yMode val="edge"/>
          <c:x val="0.20605243485187144"/>
          <c:y val="4.5615591323186306E-3"/>
        </c:manualLayout>
      </c:layout>
      <c:overlay val="0"/>
      <c:spPr>
        <a:noFill/>
        <a:ln w="25400">
          <a:noFill/>
        </a:ln>
      </c:spPr>
    </c:title>
    <c:autoTitleDeleted val="0"/>
    <c:plotArea>
      <c:layout>
        <c:manualLayout>
          <c:layoutTarget val="inner"/>
          <c:xMode val="edge"/>
          <c:yMode val="edge"/>
          <c:x val="7.439209248716426E-2"/>
          <c:y val="0.1257529545328297"/>
          <c:w val="0.89842757849882993"/>
          <c:h val="0.78853391289856689"/>
        </c:manualLayout>
      </c:layout>
      <c:barChart>
        <c:barDir val="col"/>
        <c:grouping val="clustered"/>
        <c:varyColors val="0"/>
        <c:ser>
          <c:idx val="1"/>
          <c:order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invertIfNegative val="0"/>
          <c:dPt>
            <c:idx val="0"/>
            <c:invertIfNegative val="0"/>
            <c:bubble3D val="0"/>
          </c:dPt>
          <c:dPt>
            <c:idx val="1"/>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Pt>
            <c:idx val="2"/>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Pt>
            <c:idx val="3"/>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Pt>
            <c:idx val="4"/>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Pt>
            <c:idx val="5"/>
            <c:invertIfNegative val="0"/>
            <c:bubble3D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2700">
                <a:solidFill>
                  <a:srgbClr val="000000"/>
                </a:solidFill>
                <a:prstDash val="solid"/>
              </a:ln>
            </c:spPr>
          </c:dPt>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3175">
                <a:solidFill>
                  <a:srgbClr val="000000"/>
                </a:solidFill>
                <a:prstDash val="solid"/>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Collection Graph Data'!$B$105:$B$111</c:f>
              <c:numCache>
                <c:formatCode>General</c:formatCode>
                <c:ptCount val="7"/>
                <c:pt idx="0">
                  <c:v>2011</c:v>
                </c:pt>
                <c:pt idx="1">
                  <c:v>2012</c:v>
                </c:pt>
                <c:pt idx="2">
                  <c:v>2013</c:v>
                </c:pt>
                <c:pt idx="3">
                  <c:v>2014</c:v>
                </c:pt>
                <c:pt idx="4">
                  <c:v>2015</c:v>
                </c:pt>
                <c:pt idx="5">
                  <c:v>2016</c:v>
                </c:pt>
                <c:pt idx="6">
                  <c:v>2017</c:v>
                </c:pt>
              </c:numCache>
            </c:numRef>
          </c:cat>
          <c:val>
            <c:numRef>
              <c:f>'Cash Collection Graph Data'!$C$105:$C$111</c:f>
              <c:numCache>
                <c:formatCode>General</c:formatCode>
                <c:ptCount val="7"/>
                <c:pt idx="0">
                  <c:v>14</c:v>
                </c:pt>
                <c:pt idx="1">
                  <c:v>18</c:v>
                </c:pt>
                <c:pt idx="2">
                  <c:v>8</c:v>
                </c:pt>
                <c:pt idx="3">
                  <c:v>11</c:v>
                </c:pt>
                <c:pt idx="4">
                  <c:v>15</c:v>
                </c:pt>
                <c:pt idx="5">
                  <c:v>20</c:v>
                </c:pt>
                <c:pt idx="6">
                  <c:v>3</c:v>
                </c:pt>
              </c:numCache>
            </c:numRef>
          </c:val>
        </c:ser>
        <c:dLbls>
          <c:showLegendKey val="0"/>
          <c:showVal val="0"/>
          <c:showCatName val="0"/>
          <c:showSerName val="0"/>
          <c:showPercent val="0"/>
          <c:showBubbleSize val="0"/>
        </c:dLbls>
        <c:gapWidth val="150"/>
        <c:axId val="148857600"/>
        <c:axId val="148859136"/>
      </c:barChart>
      <c:catAx>
        <c:axId val="148857600"/>
        <c:scaling>
          <c:orientation val="minMax"/>
        </c:scaling>
        <c:delete val="0"/>
        <c:axPos val="b"/>
        <c:numFmt formatCode="General" sourceLinked="1"/>
        <c:majorTickMark val="out"/>
        <c:minorTickMark val="none"/>
        <c:tickLblPos val="low"/>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859136"/>
        <c:crosses val="autoZero"/>
        <c:auto val="1"/>
        <c:lblAlgn val="ctr"/>
        <c:lblOffset val="100"/>
        <c:noMultiLvlLbl val="0"/>
      </c:catAx>
      <c:valAx>
        <c:axId val="148859136"/>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FTPN's</a:t>
                </a:r>
              </a:p>
            </c:rich>
          </c:tx>
          <c:layout>
            <c:manualLayout>
              <c:xMode val="edge"/>
              <c:yMode val="edge"/>
              <c:x val="7.7225411865724904E-3"/>
              <c:y val="0.42661449075102759"/>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857600"/>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Monthly Total Of Cash Calls Issued</a:t>
            </a:r>
          </a:p>
        </c:rich>
      </c:tx>
      <c:layout>
        <c:manualLayout>
          <c:xMode val="edge"/>
          <c:yMode val="edge"/>
          <c:x val="0.31310889472149317"/>
          <c:y val="2.1465977015195179E-2"/>
        </c:manualLayout>
      </c:layout>
      <c:overlay val="0"/>
      <c:spPr>
        <a:noFill/>
        <a:ln w="25400">
          <a:noFill/>
        </a:ln>
      </c:spPr>
    </c:title>
    <c:autoTitleDeleted val="0"/>
    <c:plotArea>
      <c:layout>
        <c:manualLayout>
          <c:layoutTarget val="inner"/>
          <c:xMode val="edge"/>
          <c:yMode val="edge"/>
          <c:x val="5.6864158646835812E-2"/>
          <c:y val="0.10560590972127992"/>
          <c:w val="0.91689008042895437"/>
          <c:h val="0.80386740331491713"/>
        </c:manualLayout>
      </c:layout>
      <c:barChart>
        <c:barDir val="col"/>
        <c:grouping val="clustered"/>
        <c:varyColors val="0"/>
        <c:ser>
          <c:idx val="0"/>
          <c:order val="0"/>
          <c:tx>
            <c:strRef>
              <c:f>'Cash Call Graph Data'!$C$6</c:f>
              <c:strCache>
                <c:ptCount val="1"/>
                <c:pt idx="0">
                  <c:v>Total No.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Data'!$B$23:$B$34</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Data'!$C$23:$C$34</c:f>
              <c:numCache>
                <c:formatCode>General</c:formatCode>
                <c:ptCount val="12"/>
                <c:pt idx="0">
                  <c:v>0</c:v>
                </c:pt>
                <c:pt idx="1">
                  <c:v>3</c:v>
                </c:pt>
                <c:pt idx="2">
                  <c:v>2</c:v>
                </c:pt>
                <c:pt idx="3">
                  <c:v>2</c:v>
                </c:pt>
                <c:pt idx="4">
                  <c:v>3</c:v>
                </c:pt>
                <c:pt idx="5">
                  <c:v>2</c:v>
                </c:pt>
                <c:pt idx="6">
                  <c:v>0</c:v>
                </c:pt>
                <c:pt idx="7">
                  <c:v>1</c:v>
                </c:pt>
                <c:pt idx="8">
                  <c:v>8</c:v>
                </c:pt>
                <c:pt idx="9">
                  <c:v>8</c:v>
                </c:pt>
                <c:pt idx="10">
                  <c:v>0</c:v>
                </c:pt>
                <c:pt idx="11">
                  <c:v>9</c:v>
                </c:pt>
              </c:numCache>
            </c:numRef>
          </c:val>
        </c:ser>
        <c:dLbls>
          <c:showLegendKey val="0"/>
          <c:showVal val="0"/>
          <c:showCatName val="0"/>
          <c:showSerName val="0"/>
          <c:showPercent val="0"/>
          <c:showBubbleSize val="0"/>
        </c:dLbls>
        <c:gapWidth val="150"/>
        <c:axId val="149113856"/>
        <c:axId val="148910848"/>
      </c:barChart>
      <c:dateAx>
        <c:axId val="149113856"/>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910848"/>
        <c:crosses val="autoZero"/>
        <c:auto val="1"/>
        <c:lblOffset val="100"/>
        <c:baseTimeUnit val="months"/>
        <c:majorUnit val="1"/>
        <c:majorTimeUnit val="months"/>
        <c:minorUnit val="1"/>
        <c:minorTimeUnit val="months"/>
      </c:dateAx>
      <c:valAx>
        <c:axId val="148910848"/>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
              <c:y val="0.36898730247074002"/>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1138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800" b="1" i="0" u="sng" strike="noStrike" baseline="0">
                <a:solidFill>
                  <a:srgbClr val="000000"/>
                </a:solidFill>
                <a:latin typeface="Arial"/>
                <a:ea typeface="Arial"/>
                <a:cs typeface="Arial"/>
              </a:defRPr>
            </a:pPr>
            <a:r>
              <a:rPr lang="en-GB" sz="800"/>
              <a:t>Monthly Total By Value Of Cash Calls Issued</a:t>
            </a:r>
          </a:p>
        </c:rich>
      </c:tx>
      <c:layout>
        <c:manualLayout>
          <c:xMode val="edge"/>
          <c:yMode val="edge"/>
          <c:x val="0.33238268781398889"/>
          <c:y val="1.4416753193701541E-3"/>
        </c:manualLayout>
      </c:layout>
      <c:overlay val="0"/>
      <c:spPr>
        <a:noFill/>
        <a:ln w="25400">
          <a:noFill/>
        </a:ln>
      </c:spPr>
    </c:title>
    <c:autoTitleDeleted val="0"/>
    <c:plotArea>
      <c:layout>
        <c:manualLayout>
          <c:layoutTarget val="inner"/>
          <c:xMode val="edge"/>
          <c:yMode val="edge"/>
          <c:x val="0.14404176311063169"/>
          <c:y val="9.1138118672198787E-2"/>
          <c:w val="0.84983433248821283"/>
          <c:h val="0.76352453819363375"/>
        </c:manualLayout>
      </c:layout>
      <c:barChart>
        <c:barDir val="col"/>
        <c:grouping val="clustered"/>
        <c:varyColors val="0"/>
        <c:ser>
          <c:idx val="0"/>
          <c:order val="0"/>
          <c:tx>
            <c:strRef>
              <c:f>'Cash Call Graph Data'!$C$40</c:f>
              <c:strCache>
                <c:ptCount val="1"/>
                <c:pt idx="0">
                  <c:v>Total 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0"/>
              <c:layout>
                <c:manualLayout>
                  <c:x val="0"/>
                  <c:y val="-4.3596730245231606E-2"/>
                </c:manualLayout>
              </c:layout>
              <c:dLblPos val="outEnd"/>
              <c:showLegendKey val="0"/>
              <c:showVal val="1"/>
              <c:showCatName val="0"/>
              <c:showSerName val="0"/>
              <c:showPercent val="0"/>
              <c:showBubbleSize val="0"/>
            </c:dLbl>
            <c:dLbl>
              <c:idx val="7"/>
              <c:layout>
                <c:manualLayout>
                  <c:x val="-8.7592731044795064E-3"/>
                  <c:y val="-2.9713204407661422E-2"/>
                </c:manualLayout>
              </c:layout>
              <c:showLegendKey val="0"/>
              <c:showVal val="1"/>
              <c:showCatName val="0"/>
              <c:showSerName val="0"/>
              <c:showPercent val="0"/>
              <c:showBubbleSize val="0"/>
            </c:dLbl>
            <c:dLbl>
              <c:idx val="10"/>
              <c:layout>
                <c:manualLayout>
                  <c:x val="3.1236055332440876E-3"/>
                  <c:y val="4.7567351083839318E-3"/>
                </c:manualLayout>
              </c:layout>
              <c:dLblPos val="outEnd"/>
              <c:showLegendKey val="0"/>
              <c:showVal val="1"/>
              <c:showCatName val="0"/>
              <c:showSerName val="0"/>
              <c:showPercent val="0"/>
              <c:showBubbleSize val="0"/>
            </c:dLbl>
            <c:dLbl>
              <c:idx val="11"/>
              <c:layout>
                <c:manualLayout>
                  <c:x val="-2.8780739756927975E-3"/>
                  <c:y val="-1.2915388301257984E-2"/>
                </c:manualLayout>
              </c:layout>
              <c:dLblPos val="outEnd"/>
              <c:showLegendKey val="0"/>
              <c:showVal val="1"/>
              <c:showCatName val="0"/>
              <c:showSerName val="0"/>
              <c:showPercent val="0"/>
              <c:showBubbleSize val="0"/>
            </c:dLbl>
            <c:numFmt formatCode="\£#,##0" sourceLinked="0"/>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Data'!$B$54:$B$65</c:f>
              <c:numCache>
                <c:formatCode>mmm\-yy</c:formatCode>
                <c:ptCount val="1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numCache>
            </c:numRef>
          </c:cat>
          <c:val>
            <c:numRef>
              <c:f>'Cash Call Graph Data'!$C$54:$C$65</c:f>
              <c:numCache>
                <c:formatCode>"£"#,##0</c:formatCode>
                <c:ptCount val="12"/>
                <c:pt idx="0">
                  <c:v>0</c:v>
                </c:pt>
                <c:pt idx="1">
                  <c:v>2110000</c:v>
                </c:pt>
                <c:pt idx="2">
                  <c:v>546000</c:v>
                </c:pt>
                <c:pt idx="3">
                  <c:v>1453000</c:v>
                </c:pt>
                <c:pt idx="4">
                  <c:v>1061000</c:v>
                </c:pt>
                <c:pt idx="5">
                  <c:v>710000</c:v>
                </c:pt>
                <c:pt idx="6">
                  <c:v>0</c:v>
                </c:pt>
                <c:pt idx="7">
                  <c:v>150000</c:v>
                </c:pt>
                <c:pt idx="8">
                  <c:v>106000</c:v>
                </c:pt>
                <c:pt idx="9">
                  <c:v>545000</c:v>
                </c:pt>
                <c:pt idx="10">
                  <c:v>0</c:v>
                </c:pt>
                <c:pt idx="11">
                  <c:v>1793000</c:v>
                </c:pt>
              </c:numCache>
            </c:numRef>
          </c:val>
        </c:ser>
        <c:dLbls>
          <c:showLegendKey val="0"/>
          <c:showVal val="0"/>
          <c:showCatName val="0"/>
          <c:showSerName val="0"/>
          <c:showPercent val="0"/>
          <c:showBubbleSize val="0"/>
        </c:dLbls>
        <c:gapWidth val="150"/>
        <c:axId val="148944384"/>
        <c:axId val="148945920"/>
      </c:barChart>
      <c:dateAx>
        <c:axId val="148944384"/>
        <c:scaling>
          <c:orientation val="minMax"/>
        </c:scaling>
        <c:delete val="0"/>
        <c:axPos val="b"/>
        <c:numFmt formatCode="mmm\-yy"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945920"/>
        <c:crosses val="autoZero"/>
        <c:auto val="1"/>
        <c:lblOffset val="100"/>
        <c:baseTimeUnit val="months"/>
        <c:majorUnit val="1"/>
        <c:majorTimeUnit val="months"/>
        <c:minorUnit val="1"/>
        <c:minorTimeUnit val="months"/>
      </c:dateAx>
      <c:valAx>
        <c:axId val="148945920"/>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3.7736144025440057E-3"/>
              <c:y val="0.38097896351920385"/>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8944384"/>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b="1" i="0" u="sng" strike="noStrike" baseline="0">
                <a:solidFill>
                  <a:srgbClr val="000000"/>
                </a:solidFill>
                <a:latin typeface="Arial"/>
                <a:ea typeface="Arial"/>
                <a:cs typeface="Arial"/>
              </a:defRPr>
            </a:pPr>
            <a:r>
              <a:rPr lang="en-GB" sz="800" dirty="0"/>
              <a:t>Yearly Total Of Cash Calls Issued</a:t>
            </a:r>
          </a:p>
        </c:rich>
      </c:tx>
      <c:layout>
        <c:manualLayout>
          <c:xMode val="edge"/>
          <c:yMode val="edge"/>
          <c:x val="0.33109023866289516"/>
          <c:y val="0"/>
        </c:manualLayout>
      </c:layout>
      <c:overlay val="0"/>
      <c:spPr>
        <a:noFill/>
        <a:ln w="25400">
          <a:noFill/>
        </a:ln>
      </c:spPr>
    </c:title>
    <c:autoTitleDeleted val="0"/>
    <c:plotArea>
      <c:layout>
        <c:manualLayout>
          <c:layoutTarget val="inner"/>
          <c:xMode val="edge"/>
          <c:yMode val="edge"/>
          <c:x val="7.3212771853197217E-2"/>
          <c:y val="9.1084997289863412E-2"/>
          <c:w val="0.92143361436604865"/>
          <c:h val="0.82734872892910893"/>
        </c:manualLayout>
      </c:layout>
      <c:barChart>
        <c:barDir val="col"/>
        <c:grouping val="clustered"/>
        <c:varyColors val="0"/>
        <c:ser>
          <c:idx val="1"/>
          <c:order val="0"/>
          <c:tx>
            <c:strRef>
              <c:f>'Cash Call Graph Data'!$C$69</c:f>
              <c:strCache>
                <c:ptCount val="1"/>
                <c:pt idx="0">
                  <c:v>No. Of Cash Calls</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dLbl>
              <c:idx val="1"/>
              <c:layout>
                <c:manualLayout>
                  <c:x val="-8.9113941428179728E-5"/>
                  <c:y val="-1.1897559834723612E-2"/>
                </c:manualLayout>
              </c:layout>
              <c:dLblPos val="outEnd"/>
              <c:showLegendKey val="0"/>
              <c:showVal val="1"/>
              <c:showCatName val="0"/>
              <c:showSerName val="0"/>
              <c:showPercent val="0"/>
              <c:showBubbleSize val="0"/>
            </c:dLbl>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5882"/>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Data'!$B$79:$B$84</c:f>
              <c:numCache>
                <c:formatCode>General</c:formatCode>
                <c:ptCount val="6"/>
                <c:pt idx="0">
                  <c:v>2012</c:v>
                </c:pt>
                <c:pt idx="1">
                  <c:v>2013</c:v>
                </c:pt>
                <c:pt idx="2">
                  <c:v>2014</c:v>
                </c:pt>
                <c:pt idx="3">
                  <c:v>2015</c:v>
                </c:pt>
                <c:pt idx="4">
                  <c:v>2016</c:v>
                </c:pt>
                <c:pt idx="5">
                  <c:v>2017</c:v>
                </c:pt>
              </c:numCache>
            </c:numRef>
          </c:cat>
          <c:val>
            <c:numRef>
              <c:f>'Cash Call Graph Data'!$C$79:$C$84</c:f>
              <c:numCache>
                <c:formatCode>General</c:formatCode>
                <c:ptCount val="6"/>
                <c:pt idx="0">
                  <c:v>64</c:v>
                </c:pt>
                <c:pt idx="1">
                  <c:v>55</c:v>
                </c:pt>
                <c:pt idx="2">
                  <c:v>17</c:v>
                </c:pt>
                <c:pt idx="3">
                  <c:v>25</c:v>
                </c:pt>
                <c:pt idx="4">
                  <c:v>30</c:v>
                </c:pt>
                <c:pt idx="5">
                  <c:v>9</c:v>
                </c:pt>
              </c:numCache>
            </c:numRef>
          </c:val>
        </c:ser>
        <c:dLbls>
          <c:showLegendKey val="0"/>
          <c:showVal val="0"/>
          <c:showCatName val="0"/>
          <c:showSerName val="0"/>
          <c:showPercent val="0"/>
          <c:showBubbleSize val="0"/>
        </c:dLbls>
        <c:gapWidth val="150"/>
        <c:axId val="149459328"/>
        <c:axId val="149460864"/>
      </c:barChart>
      <c:catAx>
        <c:axId val="1494593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460864"/>
        <c:crosses val="autoZero"/>
        <c:auto val="1"/>
        <c:lblAlgn val="ctr"/>
        <c:lblOffset val="100"/>
        <c:tickLblSkip val="1"/>
        <c:tickMarkSkip val="1"/>
        <c:noMultiLvlLbl val="0"/>
      </c:catAx>
      <c:valAx>
        <c:axId val="149460864"/>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No. Of Cash Calls</a:t>
                </a:r>
              </a:p>
            </c:rich>
          </c:tx>
          <c:layout>
            <c:manualLayout>
              <c:xMode val="edge"/>
              <c:yMode val="edge"/>
              <c:x val="0"/>
              <c:y val="0.3802889746257150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459328"/>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sng" strike="noStrike" baseline="0">
                <a:solidFill>
                  <a:srgbClr val="000000"/>
                </a:solidFill>
                <a:latin typeface="Arial"/>
                <a:ea typeface="Arial"/>
                <a:cs typeface="Arial"/>
              </a:defRPr>
            </a:pPr>
            <a:r>
              <a:rPr lang="en-GB" sz="800" dirty="0"/>
              <a:t>Yearly Total Value Of Cash Calls Issued</a:t>
            </a:r>
          </a:p>
        </c:rich>
      </c:tx>
      <c:layout>
        <c:manualLayout>
          <c:xMode val="edge"/>
          <c:yMode val="edge"/>
          <c:x val="0.35720583776943798"/>
          <c:y val="3.9646268259755646E-3"/>
        </c:manualLayout>
      </c:layout>
      <c:overlay val="0"/>
      <c:spPr>
        <a:noFill/>
        <a:ln w="25400">
          <a:noFill/>
        </a:ln>
      </c:spPr>
    </c:title>
    <c:autoTitleDeleted val="0"/>
    <c:plotArea>
      <c:layout>
        <c:manualLayout>
          <c:layoutTarget val="inner"/>
          <c:xMode val="edge"/>
          <c:yMode val="edge"/>
          <c:x val="0.15316353738473504"/>
          <c:y val="7.3198440853543531E-2"/>
          <c:w val="0.84683646261526502"/>
          <c:h val="0.84607438155365411"/>
        </c:manualLayout>
      </c:layout>
      <c:barChart>
        <c:barDir val="col"/>
        <c:grouping val="clustered"/>
        <c:varyColors val="0"/>
        <c:ser>
          <c:idx val="1"/>
          <c:order val="0"/>
          <c:tx>
            <c:strRef>
              <c:f>'Cash Call Graph Data'!$C$100</c:f>
              <c:strCache>
                <c:ptCount val="1"/>
                <c:pt idx="0">
                  <c:v>Value</c:v>
                </c:pt>
              </c:strCache>
            </c:strRef>
          </c:tx>
          <c:spPr>
            <a:gradFill rotWithShape="0">
              <a:gsLst>
                <a:gs pos="0">
                  <a:srgbClr val="3366FF"/>
                </a:gs>
                <a:gs pos="100000">
                  <a:srgbClr val="99CCFF"/>
                </a:gs>
              </a:gsLst>
              <a:lin ang="5400000" scaled="1"/>
            </a:gradFill>
            <a:ln w="12700">
              <a:solidFill>
                <a:srgbClr val="000000"/>
              </a:solidFill>
              <a:prstDash val="solid"/>
            </a:ln>
          </c:spPr>
          <c:invertIfNegative val="0"/>
          <c:dLbls>
            <c:spPr>
              <a:gradFill rotWithShape="0">
                <a:gsLst>
                  <a:gs pos="0">
                    <a:srgbClr xmlns:mc="http://schemas.openxmlformats.org/markup-compatibility/2006" xmlns:a14="http://schemas.microsoft.com/office/drawing/2010/main" val="3366FF" mc:Ignorable="a14" a14:legacySpreadsheetColorIndex="48"/>
                  </a:gs>
                  <a:gs pos="50000">
                    <a:srgbClr xmlns:mc="http://schemas.openxmlformats.org/markup-compatibility/2006" xmlns:a14="http://schemas.microsoft.com/office/drawing/2010/main" val="FFFFFF" mc:Ignorable="a14" a14:legacySpreadsheetColorIndex="48">
                      <a:gamma/>
                      <a:tint val="0"/>
                      <a:invGamma/>
                    </a:srgbClr>
                  </a:gs>
                  <a:gs pos="100000">
                    <a:srgbClr xmlns:mc="http://schemas.openxmlformats.org/markup-compatibility/2006" xmlns:a14="http://schemas.microsoft.com/office/drawing/2010/main" val="3366FF" mc:Ignorable="a14" a14:legacySpreadsheetColorIndex="48"/>
                  </a:gs>
                </a:gsLst>
                <a:lin ang="5400000" scaled="1"/>
              </a:gradFill>
              <a:ln w="25400">
                <a:noFill/>
              </a:ln>
            </c:spPr>
            <c:txPr>
              <a:bodyPr/>
              <a:lstStyle/>
              <a:p>
                <a:pPr>
                  <a:defRPr sz="65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dLbls>
          <c:cat>
            <c:numRef>
              <c:f>'Cash Call Graph Data'!$B$111:$B$116</c:f>
              <c:numCache>
                <c:formatCode>General</c:formatCode>
                <c:ptCount val="6"/>
                <c:pt idx="0">
                  <c:v>2012</c:v>
                </c:pt>
                <c:pt idx="1">
                  <c:v>2013</c:v>
                </c:pt>
                <c:pt idx="2">
                  <c:v>2014</c:v>
                </c:pt>
                <c:pt idx="3">
                  <c:v>2015</c:v>
                </c:pt>
                <c:pt idx="4">
                  <c:v>2016</c:v>
                </c:pt>
                <c:pt idx="5">
                  <c:v>2017</c:v>
                </c:pt>
              </c:numCache>
            </c:numRef>
          </c:cat>
          <c:val>
            <c:numRef>
              <c:f>'Cash Call Graph Data'!$C$111:$C$116</c:f>
              <c:numCache>
                <c:formatCode>"£"#,##0_);\("£"#,##0\)</c:formatCode>
                <c:ptCount val="6"/>
                <c:pt idx="0">
                  <c:v>20582000</c:v>
                </c:pt>
                <c:pt idx="1">
                  <c:v>17998000</c:v>
                </c:pt>
                <c:pt idx="2">
                  <c:v>3752000</c:v>
                </c:pt>
                <c:pt idx="3">
                  <c:v>9770850.5</c:v>
                </c:pt>
                <c:pt idx="4">
                  <c:v>6691000</c:v>
                </c:pt>
                <c:pt idx="5">
                  <c:v>1793000</c:v>
                </c:pt>
              </c:numCache>
            </c:numRef>
          </c:val>
        </c:ser>
        <c:dLbls>
          <c:showLegendKey val="0"/>
          <c:showVal val="0"/>
          <c:showCatName val="0"/>
          <c:showSerName val="0"/>
          <c:showPercent val="0"/>
          <c:showBubbleSize val="0"/>
        </c:dLbls>
        <c:gapWidth val="150"/>
        <c:axId val="149494784"/>
        <c:axId val="149521152"/>
      </c:barChart>
      <c:catAx>
        <c:axId val="1494947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521152"/>
        <c:crosses val="autoZero"/>
        <c:auto val="1"/>
        <c:lblAlgn val="ctr"/>
        <c:lblOffset val="100"/>
        <c:tickLblSkip val="1"/>
        <c:tickMarkSkip val="1"/>
        <c:noMultiLvlLbl val="0"/>
      </c:catAx>
      <c:valAx>
        <c:axId val="149521152"/>
        <c:scaling>
          <c:orientation val="minMax"/>
        </c:scaling>
        <c:delete val="0"/>
        <c:axPos val="l"/>
        <c:majorGridlines>
          <c:spPr>
            <a:ln w="3175">
              <a:solidFill>
                <a:srgbClr val="000000"/>
              </a:solidFill>
              <a:prstDash val="solid"/>
            </a:ln>
          </c:spPr>
        </c:majorGridlines>
        <c:title>
          <c:tx>
            <c:rich>
              <a:bodyPr/>
              <a:lstStyle/>
              <a:p>
                <a:pPr>
                  <a:defRPr sz="650" b="1" i="0" u="none" strike="noStrike" baseline="0">
                    <a:solidFill>
                      <a:srgbClr val="000000"/>
                    </a:solidFill>
                    <a:latin typeface="Arial"/>
                    <a:ea typeface="Arial"/>
                    <a:cs typeface="Arial"/>
                  </a:defRPr>
                </a:pPr>
                <a:r>
                  <a:rPr lang="en-GB" sz="650"/>
                  <a:t>Value (£'s)</a:t>
                </a:r>
              </a:p>
            </c:rich>
          </c:tx>
          <c:layout>
            <c:manualLayout>
              <c:xMode val="edge"/>
              <c:yMode val="edge"/>
              <c:x val="6.9695645869856295E-4"/>
              <c:y val="0.37451993439794073"/>
            </c:manualLayout>
          </c:layout>
          <c:overlay val="0"/>
          <c:spPr>
            <a:noFill/>
            <a:ln w="25400">
              <a:noFill/>
            </a:ln>
          </c:spPr>
        </c:title>
        <c:numFmt formatCode="&quot;£&quot;#,##0_);\(&quot;£&quot;#,##0\)" sourceLinked="1"/>
        <c:majorTickMark val="out"/>
        <c:minorTickMark val="none"/>
        <c:tickLblPos val="nextTo"/>
        <c:spPr>
          <a:ln w="3175">
            <a:solidFill>
              <a:srgbClr val="000000"/>
            </a:solidFill>
            <a:prstDash val="solid"/>
          </a:ln>
        </c:spPr>
        <c:txPr>
          <a:bodyPr rot="0" vert="horz"/>
          <a:lstStyle/>
          <a:p>
            <a:pPr>
              <a:defRPr sz="650" b="0" i="0" u="none" strike="noStrike" baseline="0">
                <a:solidFill>
                  <a:srgbClr val="000000"/>
                </a:solidFill>
                <a:latin typeface="Arial"/>
                <a:ea typeface="Arial"/>
                <a:cs typeface="Arial"/>
              </a:defRPr>
            </a:pPr>
            <a:endParaRPr lang="en-US"/>
          </a:p>
        </c:txPr>
        <c:crossAx val="149494784"/>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0.49901</cdr:x>
      <cdr:y>0.47849</cdr:y>
    </cdr:from>
    <cdr:to>
      <cdr:x>0.51971</cdr:x>
      <cdr:y>0.54592</cdr:y>
    </cdr:to>
    <cdr:sp macro="" textlink="">
      <cdr:nvSpPr>
        <cdr:cNvPr id="4099" name="Text Box 3"/>
        <cdr:cNvSpPr txBox="1">
          <a:spLocks xmlns:a="http://schemas.openxmlformats.org/drawingml/2006/main" noChangeArrowheads="1"/>
        </cdr:cNvSpPr>
      </cdr:nvSpPr>
      <cdr:spPr bwMode="auto">
        <a:xfrm xmlns:a="http://schemas.openxmlformats.org/drawingml/2006/main">
          <a:off x="3316094" y="1375016"/>
          <a:ext cx="137417" cy="193331"/>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a:lstStyle xmlns:a="http://schemas.openxmlformats.org/drawingml/2006/main"/>
        <a:p xmlns:a="http://schemas.openxmlformats.org/drawingml/2006/main">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0.49457</cdr:x>
      <cdr:y>0.49781</cdr:y>
    </cdr:from>
    <cdr:to>
      <cdr:x>0.50469</cdr:x>
      <cdr:y>0.54845</cdr:y>
    </cdr:to>
    <cdr:sp macro="" textlink="">
      <cdr:nvSpPr>
        <cdr:cNvPr id="33793" name="Text Box 1"/>
        <cdr:cNvSpPr txBox="1">
          <a:spLocks xmlns:a="http://schemas.openxmlformats.org/drawingml/2006/main" noChangeArrowheads="1"/>
        </cdr:cNvSpPr>
      </cdr:nvSpPr>
      <cdr:spPr bwMode="auto">
        <a:xfrm xmlns:a="http://schemas.openxmlformats.org/drawingml/2006/main">
          <a:off x="3545703" y="1823960"/>
          <a:ext cx="72443" cy="18524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GB" sz="1000" b="0" i="0" u="none" strike="noStrike" baseline="0">
              <a:solidFill>
                <a:srgbClr val="000000"/>
              </a:solidFill>
              <a:latin typeface="Arial"/>
              <a:cs typeface="Arial"/>
            </a:rPr>
            <a:t>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2" rIns="91264" bIns="45632" numCol="1" anchor="t" anchorCtr="0" compatLnSpc="1">
            <a:prstTxWarp prst="textNoShape">
              <a:avLst/>
            </a:prstTxWarp>
          </a:bodyPr>
          <a:lstStyle>
            <a:lvl1pPr algn="l" defTabSz="911914">
              <a:spcBef>
                <a:spcPct val="0"/>
              </a:spcBef>
              <a:defRPr>
                <a:solidFill>
                  <a:schemeClr val="tx1"/>
                </a:solidFill>
              </a:defRPr>
            </a:lvl1pPr>
          </a:lstStyle>
          <a:p>
            <a:pPr>
              <a:defRPr/>
            </a:pPr>
            <a:endParaRPr lang="en-GB"/>
          </a:p>
        </p:txBody>
      </p:sp>
      <p:sp>
        <p:nvSpPr>
          <p:cNvPr id="19459" name="Rectangle 3"/>
          <p:cNvSpPr>
            <a:spLocks noGrp="1" noChangeArrowheads="1"/>
          </p:cNvSpPr>
          <p:nvPr>
            <p:ph type="dt" sz="quarter"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2" rIns="91264" bIns="45632" numCol="1" anchor="t" anchorCtr="0" compatLnSpc="1">
            <a:prstTxWarp prst="textNoShape">
              <a:avLst/>
            </a:prstTxWarp>
          </a:bodyPr>
          <a:lstStyle>
            <a:lvl1pPr algn="r" defTabSz="911914">
              <a:spcBef>
                <a:spcPct val="0"/>
              </a:spcBef>
              <a:defRPr>
                <a:solidFill>
                  <a:schemeClr val="tx1"/>
                </a:solidFill>
              </a:defRPr>
            </a:lvl1pPr>
          </a:lstStyle>
          <a:p>
            <a:pPr>
              <a:defRPr/>
            </a:pPr>
            <a:endParaRPr lang="en-GB"/>
          </a:p>
        </p:txBody>
      </p:sp>
      <p:sp>
        <p:nvSpPr>
          <p:cNvPr id="19460" name="Rectangle 4"/>
          <p:cNvSpPr>
            <a:spLocks noGrp="1" noChangeArrowheads="1"/>
          </p:cNvSpPr>
          <p:nvPr>
            <p:ph type="ftr" sz="quarter" idx="2"/>
          </p:nvPr>
        </p:nvSpPr>
        <p:spPr bwMode="auto">
          <a:xfrm>
            <a:off x="0" y="9431338"/>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2" rIns="91264" bIns="45632" numCol="1" anchor="b" anchorCtr="0" compatLnSpc="1">
            <a:prstTxWarp prst="textNoShape">
              <a:avLst/>
            </a:prstTxWarp>
          </a:bodyPr>
          <a:lstStyle>
            <a:lvl1pPr algn="l" defTabSz="911914">
              <a:spcBef>
                <a:spcPct val="0"/>
              </a:spcBef>
              <a:defRPr>
                <a:solidFill>
                  <a:schemeClr val="tx1"/>
                </a:solidFill>
              </a:defRPr>
            </a:lvl1pPr>
          </a:lstStyle>
          <a:p>
            <a:pPr>
              <a:defRPr/>
            </a:pPr>
            <a:endParaRPr lang="en-GB"/>
          </a:p>
        </p:txBody>
      </p:sp>
      <p:sp>
        <p:nvSpPr>
          <p:cNvPr id="19461" name="Rectangle 5"/>
          <p:cNvSpPr>
            <a:spLocks noGrp="1" noChangeArrowheads="1"/>
          </p:cNvSpPr>
          <p:nvPr>
            <p:ph type="sldNum" sz="quarter" idx="3"/>
          </p:nvPr>
        </p:nvSpPr>
        <p:spPr bwMode="auto">
          <a:xfrm>
            <a:off x="3852863" y="9431338"/>
            <a:ext cx="294481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2" rIns="91264" bIns="45632" numCol="1" anchor="b" anchorCtr="0" compatLnSpc="1">
            <a:prstTxWarp prst="textNoShape">
              <a:avLst/>
            </a:prstTxWarp>
          </a:bodyPr>
          <a:lstStyle>
            <a:lvl1pPr algn="r" defTabSz="911914">
              <a:spcBef>
                <a:spcPct val="0"/>
              </a:spcBef>
              <a:defRPr>
                <a:solidFill>
                  <a:schemeClr val="tx1"/>
                </a:solidFill>
              </a:defRPr>
            </a:lvl1pPr>
          </a:lstStyle>
          <a:p>
            <a:pPr>
              <a:defRPr/>
            </a:pPr>
            <a:fld id="{FC90AB82-DF83-4044-AD26-8A37C3A802B9}" type="slidenum">
              <a:rPr lang="en-GB"/>
              <a:pPr>
                <a:defRPr/>
              </a:pPr>
              <a:t>‹#›</a:t>
            </a:fld>
            <a:endParaRPr lang="en-GB"/>
          </a:p>
        </p:txBody>
      </p:sp>
    </p:spTree>
    <p:extLst>
      <p:ext uri="{BB962C8B-B14F-4D97-AF65-F5344CB8AC3E}">
        <p14:creationId xmlns:p14="http://schemas.microsoft.com/office/powerpoint/2010/main" val="3017010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2" rIns="91264" bIns="45632" numCol="1" anchor="t" anchorCtr="0" compatLnSpc="1">
            <a:prstTxWarp prst="textNoShape">
              <a:avLst/>
            </a:prstTxWarp>
          </a:bodyPr>
          <a:lstStyle>
            <a:lvl1pPr algn="l" defTabSz="911914">
              <a:spcBef>
                <a:spcPct val="0"/>
              </a:spcBef>
              <a:defRPr>
                <a:solidFill>
                  <a:schemeClr val="tx1"/>
                </a:solidFill>
              </a:defRPr>
            </a:lvl1pPr>
          </a:lstStyle>
          <a:p>
            <a:pPr>
              <a:defRPr/>
            </a:pPr>
            <a:endParaRPr lang="en-GB"/>
          </a:p>
        </p:txBody>
      </p:sp>
      <p:sp>
        <p:nvSpPr>
          <p:cNvPr id="18435" name="Rectangle 3"/>
          <p:cNvSpPr>
            <a:spLocks noGrp="1" noChangeArrowheads="1"/>
          </p:cNvSpPr>
          <p:nvPr>
            <p:ph type="dt" idx="1"/>
          </p:nvPr>
        </p:nvSpPr>
        <p:spPr bwMode="auto">
          <a:xfrm>
            <a:off x="3852863" y="0"/>
            <a:ext cx="294481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2" rIns="91264" bIns="45632" numCol="1" anchor="t" anchorCtr="0" compatLnSpc="1">
            <a:prstTxWarp prst="textNoShape">
              <a:avLst/>
            </a:prstTxWarp>
          </a:bodyPr>
          <a:lstStyle>
            <a:lvl1pPr algn="r" defTabSz="911914">
              <a:spcBef>
                <a:spcPct val="0"/>
              </a:spcBef>
              <a:defRPr>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908050" y="4716463"/>
            <a:ext cx="49815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2" rIns="91264" bIns="45632"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8438" name="Rectangle 6"/>
          <p:cNvSpPr>
            <a:spLocks noGrp="1" noChangeArrowheads="1"/>
          </p:cNvSpPr>
          <p:nvPr>
            <p:ph type="ftr" sz="quarter" idx="4"/>
          </p:nvPr>
        </p:nvSpPr>
        <p:spPr bwMode="auto">
          <a:xfrm>
            <a:off x="0" y="9431338"/>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2" rIns="91264" bIns="45632" numCol="1" anchor="b" anchorCtr="0" compatLnSpc="1">
            <a:prstTxWarp prst="textNoShape">
              <a:avLst/>
            </a:prstTxWarp>
          </a:bodyPr>
          <a:lstStyle>
            <a:lvl1pPr algn="l" defTabSz="911914">
              <a:spcBef>
                <a:spcPct val="0"/>
              </a:spcBef>
              <a:defRPr>
                <a:solidFill>
                  <a:schemeClr val="tx1"/>
                </a:solidFill>
              </a:defRPr>
            </a:lvl1pPr>
          </a:lstStyle>
          <a:p>
            <a:pPr>
              <a:defRPr/>
            </a:pPr>
            <a:endParaRPr lang="en-GB"/>
          </a:p>
        </p:txBody>
      </p:sp>
      <p:sp>
        <p:nvSpPr>
          <p:cNvPr id="18439" name="Rectangle 7"/>
          <p:cNvSpPr>
            <a:spLocks noGrp="1" noChangeArrowheads="1"/>
          </p:cNvSpPr>
          <p:nvPr>
            <p:ph type="sldNum" sz="quarter" idx="5"/>
          </p:nvPr>
        </p:nvSpPr>
        <p:spPr bwMode="auto">
          <a:xfrm>
            <a:off x="3852863" y="9431338"/>
            <a:ext cx="2944812"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2" rIns="91264" bIns="45632" numCol="1" anchor="b" anchorCtr="0" compatLnSpc="1">
            <a:prstTxWarp prst="textNoShape">
              <a:avLst/>
            </a:prstTxWarp>
          </a:bodyPr>
          <a:lstStyle>
            <a:lvl1pPr algn="r" defTabSz="911914">
              <a:spcBef>
                <a:spcPct val="0"/>
              </a:spcBef>
              <a:defRPr>
                <a:solidFill>
                  <a:schemeClr val="tx1"/>
                </a:solidFill>
              </a:defRPr>
            </a:lvl1pPr>
          </a:lstStyle>
          <a:p>
            <a:pPr>
              <a:defRPr/>
            </a:pPr>
            <a:fld id="{3C9748B4-F6F0-4E7F-8D60-726E97786FE9}" type="slidenum">
              <a:rPr lang="en-GB"/>
              <a:pPr>
                <a:defRPr/>
              </a:pPr>
              <a:t>‹#›</a:t>
            </a:fld>
            <a:endParaRPr lang="en-GB"/>
          </a:p>
        </p:txBody>
      </p:sp>
    </p:spTree>
    <p:extLst>
      <p:ext uri="{BB962C8B-B14F-4D97-AF65-F5344CB8AC3E}">
        <p14:creationId xmlns:p14="http://schemas.microsoft.com/office/powerpoint/2010/main" val="3513218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91E9BECC-FB56-464D-9984-BF08E606F10A}" type="slidenum">
              <a:rPr lang="en-GB" altLang="en-US" smtClean="0">
                <a:solidFill>
                  <a:schemeClr val="tx1"/>
                </a:solidFill>
              </a:rPr>
              <a:pPr eaLnBrk="1" hangingPunct="1"/>
              <a:t>1</a:t>
            </a:fld>
            <a:endParaRPr lang="en-GB" altLang="en-US" smtClean="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5858DC17-3D84-4828-A059-0FFCC27E7244}" type="slidenum">
              <a:rPr lang="en-GB" altLang="en-US" smtClean="0">
                <a:solidFill>
                  <a:schemeClr val="tx1"/>
                </a:solidFill>
              </a:rPr>
              <a:pPr eaLnBrk="1" hangingPunct="1"/>
              <a:t>10</a:t>
            </a:fld>
            <a:endParaRPr lang="en-GB" altLang="en-US" smtClean="0">
              <a:solidFill>
                <a:schemeClr val="tx1"/>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FDD015ED-D7A2-4A29-AB58-71D8C1ED9DE2}" type="slidenum">
              <a:rPr lang="en-GB" altLang="en-US" smtClean="0">
                <a:solidFill>
                  <a:schemeClr val="tx1"/>
                </a:solidFill>
              </a:rPr>
              <a:pPr eaLnBrk="1" hangingPunct="1"/>
              <a:t>11</a:t>
            </a:fld>
            <a:endParaRPr lang="en-GB" altLang="en-US" smtClean="0">
              <a:solidFill>
                <a:schemeClr val="tx1"/>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0A5CFF77-E67A-4BBA-94A9-A8CF4D34A7C0}" type="slidenum">
              <a:rPr lang="en-GB" altLang="en-US" smtClean="0">
                <a:solidFill>
                  <a:schemeClr val="tx1"/>
                </a:solidFill>
              </a:rPr>
              <a:pPr eaLnBrk="1" hangingPunct="1"/>
              <a:t>12</a:t>
            </a:fld>
            <a:endParaRPr lang="en-GB" altLang="en-US" smtClean="0">
              <a:solidFill>
                <a:schemeClr val="tx1"/>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6C170920-D873-4841-8386-A098559A3194}" type="slidenum">
              <a:rPr lang="en-GB" altLang="en-US" smtClean="0">
                <a:solidFill>
                  <a:schemeClr val="tx1"/>
                </a:solidFill>
              </a:rPr>
              <a:pPr eaLnBrk="1" hangingPunct="1"/>
              <a:t>13</a:t>
            </a:fld>
            <a:endParaRPr lang="en-GB" altLang="en-US" smtClean="0">
              <a:solidFill>
                <a:schemeClr val="tx1"/>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C258287B-C1A3-4F1E-82A9-4DA0696CEBFF}" type="slidenum">
              <a:rPr lang="en-GB" altLang="en-US" smtClean="0">
                <a:solidFill>
                  <a:schemeClr val="tx1"/>
                </a:solidFill>
              </a:rPr>
              <a:pPr eaLnBrk="1" hangingPunct="1"/>
              <a:t>14</a:t>
            </a:fld>
            <a:endParaRPr lang="en-GB" altLang="en-US" smtClean="0">
              <a:solidFill>
                <a:schemeClr val="tx1"/>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6FF912A8-CA46-4427-B87A-63B479278A43}" type="slidenum">
              <a:rPr lang="en-GB" altLang="en-US" smtClean="0">
                <a:solidFill>
                  <a:schemeClr val="tx1"/>
                </a:solidFill>
              </a:rPr>
              <a:pPr eaLnBrk="1" hangingPunct="1"/>
              <a:t>15</a:t>
            </a:fld>
            <a:endParaRPr lang="en-GB" altLang="en-US" smtClean="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85AEEDC3-7725-4F75-8069-5FC1851A5BB0}" type="slidenum">
              <a:rPr lang="en-GB" altLang="en-US" smtClean="0">
                <a:solidFill>
                  <a:schemeClr val="tx1"/>
                </a:solidFill>
              </a:rPr>
              <a:pPr eaLnBrk="1" hangingPunct="1"/>
              <a:t>16</a:t>
            </a:fld>
            <a:endParaRPr lang="en-GB" altLang="en-US" smtClean="0">
              <a:solidFill>
                <a:schemeClr val="tx1"/>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36A2E6EE-23F8-4651-8618-89913482B398}" type="slidenum">
              <a:rPr lang="en-GB" altLang="en-US" smtClean="0">
                <a:solidFill>
                  <a:schemeClr val="tx1"/>
                </a:solidFill>
              </a:rPr>
              <a:pPr eaLnBrk="1" hangingPunct="1"/>
              <a:t>17</a:t>
            </a:fld>
            <a:endParaRPr lang="en-GB" altLang="en-US" smtClean="0">
              <a:solidFill>
                <a:schemeClr val="tx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9820E220-331B-4AC6-9213-1A932A10A1AB}" type="slidenum">
              <a:rPr lang="en-GB" altLang="en-US" smtClean="0">
                <a:solidFill>
                  <a:schemeClr val="tx1"/>
                </a:solidFill>
              </a:rPr>
              <a:pPr eaLnBrk="1" hangingPunct="1"/>
              <a:t>2</a:t>
            </a:fld>
            <a:endParaRPr lang="en-GB" altLang="en-US" smtClean="0">
              <a:solidFill>
                <a:schemeClr val="tx1"/>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82F03A03-9B4F-4BD0-8C61-49BB65C38003}" type="slidenum">
              <a:rPr lang="en-GB" altLang="en-US" smtClean="0">
                <a:solidFill>
                  <a:schemeClr val="tx1"/>
                </a:solidFill>
              </a:rPr>
              <a:pPr eaLnBrk="1" hangingPunct="1"/>
              <a:t>3</a:t>
            </a:fld>
            <a:endParaRPr lang="en-GB" altLang="en-US" smtClean="0">
              <a:solidFill>
                <a:schemeClr val="tx1"/>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5BC224B5-D0DC-4E4F-AB45-C8B702146AC6}" type="slidenum">
              <a:rPr lang="en-GB" altLang="en-US" smtClean="0">
                <a:solidFill>
                  <a:schemeClr val="tx1"/>
                </a:solidFill>
              </a:rPr>
              <a:pPr eaLnBrk="1" hangingPunct="1"/>
              <a:t>4</a:t>
            </a:fld>
            <a:endParaRPr lang="en-GB" altLang="en-US" smtClean="0">
              <a:solidFill>
                <a:schemeClr val="tx1"/>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8D5D2A87-1BEC-4793-9D1D-5B990E1BE291}" type="slidenum">
              <a:rPr lang="en-GB" altLang="en-US" smtClean="0">
                <a:solidFill>
                  <a:schemeClr val="tx1"/>
                </a:solidFill>
              </a:rPr>
              <a:pPr eaLnBrk="1" hangingPunct="1"/>
              <a:t>5</a:t>
            </a:fld>
            <a:endParaRPr lang="en-GB" altLang="en-US" smtClean="0">
              <a:solidFill>
                <a:schemeClr val="tx1"/>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98DB40B9-C67E-4271-AE02-87F1044BB0D5}" type="slidenum">
              <a:rPr lang="en-GB" altLang="en-US" smtClean="0">
                <a:solidFill>
                  <a:schemeClr val="tx1"/>
                </a:solidFill>
              </a:rPr>
              <a:pPr eaLnBrk="1" hangingPunct="1"/>
              <a:t>6</a:t>
            </a:fld>
            <a:endParaRPr lang="en-GB" altLang="en-US" smtClean="0">
              <a:solidFill>
                <a:schemeClr val="tx1"/>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9D0B7090-94A5-41E6-A241-54699857182C}" type="slidenum">
              <a:rPr lang="en-GB" altLang="en-US" smtClean="0">
                <a:solidFill>
                  <a:schemeClr val="tx1"/>
                </a:solidFill>
              </a:rPr>
              <a:pPr eaLnBrk="1" hangingPunct="1"/>
              <a:t>7</a:t>
            </a:fld>
            <a:endParaRPr lang="en-GB" altLang="en-US" smtClean="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47B9E45C-371F-4430-B3CD-32AF9CF4F000}" type="slidenum">
              <a:rPr lang="en-GB" altLang="en-US" smtClean="0">
                <a:solidFill>
                  <a:schemeClr val="tx1"/>
                </a:solidFill>
              </a:rPr>
              <a:pPr eaLnBrk="1" hangingPunct="1"/>
              <a:t>8</a:t>
            </a:fld>
            <a:endParaRPr lang="en-GB" altLang="en-US"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11225" eaLnBrk="0" hangingPunct="0">
              <a:defRPr sz="1200">
                <a:solidFill>
                  <a:srgbClr val="6699FF"/>
                </a:solidFill>
                <a:latin typeface="Times New Roman" pitchFamily="18" charset="0"/>
              </a:defRPr>
            </a:lvl1pPr>
            <a:lvl2pPr marL="742950" indent="-285750" defTabSz="911225" eaLnBrk="0" hangingPunct="0">
              <a:defRPr sz="1200">
                <a:solidFill>
                  <a:srgbClr val="6699FF"/>
                </a:solidFill>
                <a:latin typeface="Times New Roman" pitchFamily="18" charset="0"/>
              </a:defRPr>
            </a:lvl2pPr>
            <a:lvl3pPr marL="1143000" indent="-228600" defTabSz="911225" eaLnBrk="0" hangingPunct="0">
              <a:defRPr sz="1200">
                <a:solidFill>
                  <a:srgbClr val="6699FF"/>
                </a:solidFill>
                <a:latin typeface="Times New Roman" pitchFamily="18" charset="0"/>
              </a:defRPr>
            </a:lvl3pPr>
            <a:lvl4pPr marL="1600200" indent="-228600" defTabSz="911225" eaLnBrk="0" hangingPunct="0">
              <a:defRPr sz="1200">
                <a:solidFill>
                  <a:srgbClr val="6699FF"/>
                </a:solidFill>
                <a:latin typeface="Times New Roman" pitchFamily="18" charset="0"/>
              </a:defRPr>
            </a:lvl4pPr>
            <a:lvl5pPr marL="2057400" indent="-228600" defTabSz="911225" eaLnBrk="0" hangingPunct="0">
              <a:defRPr sz="1200">
                <a:solidFill>
                  <a:srgbClr val="6699FF"/>
                </a:solidFill>
                <a:latin typeface="Times New Roman" pitchFamily="18" charset="0"/>
              </a:defRPr>
            </a:lvl5pPr>
            <a:lvl6pPr marL="2514600" indent="-228600" algn="ctr" defTabSz="911225" eaLnBrk="0" fontAlgn="base" hangingPunct="0">
              <a:spcBef>
                <a:spcPct val="50000"/>
              </a:spcBef>
              <a:spcAft>
                <a:spcPct val="0"/>
              </a:spcAft>
              <a:defRPr sz="1200">
                <a:solidFill>
                  <a:srgbClr val="6699FF"/>
                </a:solidFill>
                <a:latin typeface="Times New Roman" pitchFamily="18" charset="0"/>
              </a:defRPr>
            </a:lvl6pPr>
            <a:lvl7pPr marL="2971800" indent="-228600" algn="ctr" defTabSz="911225" eaLnBrk="0" fontAlgn="base" hangingPunct="0">
              <a:spcBef>
                <a:spcPct val="50000"/>
              </a:spcBef>
              <a:spcAft>
                <a:spcPct val="0"/>
              </a:spcAft>
              <a:defRPr sz="1200">
                <a:solidFill>
                  <a:srgbClr val="6699FF"/>
                </a:solidFill>
                <a:latin typeface="Times New Roman" pitchFamily="18" charset="0"/>
              </a:defRPr>
            </a:lvl7pPr>
            <a:lvl8pPr marL="3429000" indent="-228600" algn="ctr" defTabSz="911225" eaLnBrk="0" fontAlgn="base" hangingPunct="0">
              <a:spcBef>
                <a:spcPct val="50000"/>
              </a:spcBef>
              <a:spcAft>
                <a:spcPct val="0"/>
              </a:spcAft>
              <a:defRPr sz="1200">
                <a:solidFill>
                  <a:srgbClr val="6699FF"/>
                </a:solidFill>
                <a:latin typeface="Times New Roman" pitchFamily="18" charset="0"/>
              </a:defRPr>
            </a:lvl8pPr>
            <a:lvl9pPr marL="3886200" indent="-228600" algn="ctr" defTabSz="911225" eaLnBrk="0" fontAlgn="base" hangingPunct="0">
              <a:spcBef>
                <a:spcPct val="50000"/>
              </a:spcBef>
              <a:spcAft>
                <a:spcPct val="0"/>
              </a:spcAft>
              <a:defRPr sz="1200">
                <a:solidFill>
                  <a:srgbClr val="6699FF"/>
                </a:solidFill>
                <a:latin typeface="Times New Roman" pitchFamily="18" charset="0"/>
              </a:defRPr>
            </a:lvl9pPr>
          </a:lstStyle>
          <a:p>
            <a:pPr eaLnBrk="1" hangingPunct="1"/>
            <a:fld id="{F78CEC1A-2120-414C-8683-B37198FA333E}" type="slidenum">
              <a:rPr lang="en-GB" altLang="en-US" smtClean="0">
                <a:solidFill>
                  <a:schemeClr val="tx1"/>
                </a:solidFill>
              </a:rPr>
              <a:pPr eaLnBrk="1" hangingPunct="1"/>
              <a:t>9</a:t>
            </a:fld>
            <a:endParaRPr lang="en-GB" altLang="en-US" smtClean="0">
              <a:solidFill>
                <a:schemeClr val="tx1"/>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67E1AD8-3303-4484-B6F5-B28F4117887C}" type="slidenum">
              <a:rPr lang="en-GB"/>
              <a:pPr>
                <a:defRPr/>
              </a:pPr>
              <a:t>‹#›</a:t>
            </a:fld>
            <a:endParaRPr lang="en-GB"/>
          </a:p>
        </p:txBody>
      </p:sp>
    </p:spTree>
    <p:extLst>
      <p:ext uri="{BB962C8B-B14F-4D97-AF65-F5344CB8AC3E}">
        <p14:creationId xmlns:p14="http://schemas.microsoft.com/office/powerpoint/2010/main" val="250946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209A24-5C78-49F4-A18D-15CBD1C6917C}" type="slidenum">
              <a:rPr lang="en-GB"/>
              <a:pPr>
                <a:defRPr/>
              </a:pPr>
              <a:t>‹#›</a:t>
            </a:fld>
            <a:endParaRPr lang="en-GB"/>
          </a:p>
        </p:txBody>
      </p:sp>
    </p:spTree>
    <p:extLst>
      <p:ext uri="{BB962C8B-B14F-4D97-AF65-F5344CB8AC3E}">
        <p14:creationId xmlns:p14="http://schemas.microsoft.com/office/powerpoint/2010/main" val="39031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72B65FA-EDDF-4CB3-B57A-96EA07CDC90B}" type="slidenum">
              <a:rPr lang="en-GB"/>
              <a:pPr>
                <a:defRPr/>
              </a:pPr>
              <a:t>‹#›</a:t>
            </a:fld>
            <a:endParaRPr lang="en-GB"/>
          </a:p>
        </p:txBody>
      </p:sp>
    </p:spTree>
    <p:extLst>
      <p:ext uri="{BB962C8B-B14F-4D97-AF65-F5344CB8AC3E}">
        <p14:creationId xmlns:p14="http://schemas.microsoft.com/office/powerpoint/2010/main" val="159363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0F1B4A-395F-4BE9-BA65-A616DC7E87F4}" type="slidenum">
              <a:rPr lang="en-GB"/>
              <a:pPr>
                <a:defRPr/>
              </a:pPr>
              <a:t>‹#›</a:t>
            </a:fld>
            <a:endParaRPr lang="en-GB"/>
          </a:p>
        </p:txBody>
      </p:sp>
    </p:spTree>
    <p:extLst>
      <p:ext uri="{BB962C8B-B14F-4D97-AF65-F5344CB8AC3E}">
        <p14:creationId xmlns:p14="http://schemas.microsoft.com/office/powerpoint/2010/main" val="67797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50D5739-93D2-482C-BA0F-C7C1C8CD50C9}" type="slidenum">
              <a:rPr lang="en-GB"/>
              <a:pPr>
                <a:defRPr/>
              </a:pPr>
              <a:t>‹#›</a:t>
            </a:fld>
            <a:endParaRPr lang="en-GB"/>
          </a:p>
        </p:txBody>
      </p:sp>
    </p:spTree>
    <p:extLst>
      <p:ext uri="{BB962C8B-B14F-4D97-AF65-F5344CB8AC3E}">
        <p14:creationId xmlns:p14="http://schemas.microsoft.com/office/powerpoint/2010/main" val="381981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D03FBA7-E5C9-4E97-95C8-75F26B60F766}" type="slidenum">
              <a:rPr lang="en-GB"/>
              <a:pPr>
                <a:defRPr/>
              </a:pPr>
              <a:t>‹#›</a:t>
            </a:fld>
            <a:endParaRPr lang="en-GB"/>
          </a:p>
        </p:txBody>
      </p:sp>
    </p:spTree>
    <p:extLst>
      <p:ext uri="{BB962C8B-B14F-4D97-AF65-F5344CB8AC3E}">
        <p14:creationId xmlns:p14="http://schemas.microsoft.com/office/powerpoint/2010/main" val="4213384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46F29E6-DBD0-419D-8D1F-1D4A1EAE0A1A}" type="slidenum">
              <a:rPr lang="en-GB"/>
              <a:pPr>
                <a:defRPr/>
              </a:pPr>
              <a:t>‹#›</a:t>
            </a:fld>
            <a:endParaRPr lang="en-GB"/>
          </a:p>
        </p:txBody>
      </p:sp>
    </p:spTree>
    <p:extLst>
      <p:ext uri="{BB962C8B-B14F-4D97-AF65-F5344CB8AC3E}">
        <p14:creationId xmlns:p14="http://schemas.microsoft.com/office/powerpoint/2010/main" val="3153653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F9F6DC4-16EC-45BF-88A3-FA5AEF933B3A}" type="slidenum">
              <a:rPr lang="en-GB"/>
              <a:pPr>
                <a:defRPr/>
              </a:pPr>
              <a:t>‹#›</a:t>
            </a:fld>
            <a:endParaRPr lang="en-GB"/>
          </a:p>
        </p:txBody>
      </p:sp>
    </p:spTree>
    <p:extLst>
      <p:ext uri="{BB962C8B-B14F-4D97-AF65-F5344CB8AC3E}">
        <p14:creationId xmlns:p14="http://schemas.microsoft.com/office/powerpoint/2010/main" val="302288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0D00AEE-FD08-4442-8111-18CEF5B748E7}" type="slidenum">
              <a:rPr lang="en-GB"/>
              <a:pPr>
                <a:defRPr/>
              </a:pPr>
              <a:t>‹#›</a:t>
            </a:fld>
            <a:endParaRPr lang="en-GB"/>
          </a:p>
        </p:txBody>
      </p:sp>
    </p:spTree>
    <p:extLst>
      <p:ext uri="{BB962C8B-B14F-4D97-AF65-F5344CB8AC3E}">
        <p14:creationId xmlns:p14="http://schemas.microsoft.com/office/powerpoint/2010/main" val="1594103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6C49BEE-BFD8-40DE-88C9-81449060D65B}" type="slidenum">
              <a:rPr lang="en-GB"/>
              <a:pPr>
                <a:defRPr/>
              </a:pPr>
              <a:t>‹#›</a:t>
            </a:fld>
            <a:endParaRPr lang="en-GB"/>
          </a:p>
        </p:txBody>
      </p:sp>
    </p:spTree>
    <p:extLst>
      <p:ext uri="{BB962C8B-B14F-4D97-AF65-F5344CB8AC3E}">
        <p14:creationId xmlns:p14="http://schemas.microsoft.com/office/powerpoint/2010/main" val="371081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F8F868B-035B-491C-8866-82BC48743A4A}" type="slidenum">
              <a:rPr lang="en-GB"/>
              <a:pPr>
                <a:defRPr/>
              </a:pPr>
              <a:t>‹#›</a:t>
            </a:fld>
            <a:endParaRPr lang="en-GB"/>
          </a:p>
        </p:txBody>
      </p:sp>
    </p:spTree>
    <p:extLst>
      <p:ext uri="{BB962C8B-B14F-4D97-AF65-F5344CB8AC3E}">
        <p14:creationId xmlns:p14="http://schemas.microsoft.com/office/powerpoint/2010/main" val="240919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pPr>
              <a:defRPr/>
            </a:pPr>
            <a:fld id="{19F84591-6BE6-40BD-A5E0-5AC4D989034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slide" Target="slide2.xml"/><Relationship Id="rId7" Type="http://schemas.openxmlformats.org/officeDocument/2006/relationships/chart" Target="../charts/chart2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slide" Target="slide2.xml"/><Relationship Id="rId7" Type="http://schemas.openxmlformats.org/officeDocument/2006/relationships/chart" Target="../charts/chart2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chart" Target="../charts/chart28.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Microsoft_Excel_Worksheet3.xlsx"/><Relationship Id="rId5" Type="http://schemas.openxmlformats.org/officeDocument/2006/relationships/image" Target="../media/image1.jpeg"/><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notesSlide" Target="../notesSlides/notesSlide2.xml"/><Relationship Id="rId16"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3.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image" Target="../media/image1.jpeg"/><Relationship Id="rId9" Type="http://schemas.openxmlformats.org/officeDocument/2006/relationships/slide" Target="slide9.xml"/><Relationship Id="rId14" Type="http://schemas.openxmlformats.org/officeDocument/2006/relationships/slide" Target="slide14.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Excel_Worksheet2.xlsx"/><Relationship Id="rId13" Type="http://schemas.openxmlformats.org/officeDocument/2006/relationships/chart" Target="../charts/chart5.xml"/><Relationship Id="rId3" Type="http://schemas.openxmlformats.org/officeDocument/2006/relationships/notesSlide" Target="../notesSlides/notesSlide5.xml"/><Relationship Id="rId7" Type="http://schemas.openxmlformats.org/officeDocument/2006/relationships/image" Target="../media/image3.emf"/><Relationship Id="rId12" Type="http://schemas.openxmlformats.org/officeDocument/2006/relationships/chart" Target="../charts/chart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Excel_Worksheet1.xlsx"/><Relationship Id="rId11" Type="http://schemas.openxmlformats.org/officeDocument/2006/relationships/chart" Target="../charts/chart3.xml"/><Relationship Id="rId5" Type="http://schemas.openxmlformats.org/officeDocument/2006/relationships/image" Target="../media/image1.jpeg"/><Relationship Id="rId10" Type="http://schemas.openxmlformats.org/officeDocument/2006/relationships/chart" Target="../charts/chart2.xml"/><Relationship Id="rId4" Type="http://schemas.openxmlformats.org/officeDocument/2006/relationships/slide" Target="slide2.xml"/><Relationship Id="rId9"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slide" Target="slide2.xml"/><Relationship Id="rId7"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6.emf"/><Relationship Id="rId4" Type="http://schemas.openxmlformats.org/officeDocument/2006/relationships/image" Target="../media/image1.jpeg"/><Relationship Id="rId9" Type="http://schemas.openxmlformats.org/officeDocument/2006/relationships/chart" Target="../charts/chart9.xml"/></Relationships>
</file>

<file path=ppt/slides/_rels/slide8.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slide" Target="slide2.xml"/><Relationship Id="rId7"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slide" Target="slide2.xml"/><Relationship Id="rId7"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45mm_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2052" name="Text Box 6"/>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2053" name="Text Box 9"/>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69B35646-EE4A-45FE-8B64-A06BAFEC8FCA}" type="slidenum">
              <a:rPr lang="en-GB" altLang="en-US"/>
              <a:pPr eaLnBrk="1" hangingPunct="1"/>
              <a:t>1</a:t>
            </a:fld>
            <a:r>
              <a:rPr lang="en-GB" altLang="en-US"/>
              <a:t> of 17</a:t>
            </a:r>
          </a:p>
        </p:txBody>
      </p:sp>
      <p:sp>
        <p:nvSpPr>
          <p:cNvPr id="2054" name="Text Box 10"/>
          <p:cNvSpPr txBox="1">
            <a:spLocks noChangeArrowheads="1"/>
          </p:cNvSpPr>
          <p:nvPr/>
        </p:nvSpPr>
        <p:spPr bwMode="auto">
          <a:xfrm>
            <a:off x="2552700" y="3048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000" u="sng">
                <a:solidFill>
                  <a:schemeClr val="accent2"/>
                </a:solidFill>
              </a:rPr>
              <a:t>Best viewed in slide show mode (F5)</a:t>
            </a:r>
          </a:p>
        </p:txBody>
      </p:sp>
      <p:graphicFrame>
        <p:nvGraphicFramePr>
          <p:cNvPr id="2" name="Table 1"/>
          <p:cNvGraphicFramePr>
            <a:graphicFrameLocks noGrp="1"/>
          </p:cNvGraphicFramePr>
          <p:nvPr/>
        </p:nvGraphicFramePr>
        <p:xfrm>
          <a:off x="1936750" y="1981200"/>
          <a:ext cx="5270501" cy="4114790"/>
        </p:xfrm>
        <a:graphic>
          <a:graphicData uri="http://schemas.openxmlformats.org/drawingml/2006/table">
            <a:tbl>
              <a:tblPr/>
              <a:tblGrid>
                <a:gridCol w="155833"/>
                <a:gridCol w="474920"/>
                <a:gridCol w="506458"/>
                <a:gridCol w="400714"/>
                <a:gridCol w="667856"/>
                <a:gridCol w="333928"/>
                <a:gridCol w="400714"/>
                <a:gridCol w="400714"/>
                <a:gridCol w="400714"/>
                <a:gridCol w="400714"/>
                <a:gridCol w="727222"/>
                <a:gridCol w="400714"/>
              </a:tblGrid>
              <a:tr h="231570">
                <a:tc gridSpan="12">
                  <a:txBody>
                    <a:bodyPr/>
                    <a:lstStyle/>
                    <a:p>
                      <a:pPr algn="ctr" fontAlgn="ctr"/>
                      <a:r>
                        <a:rPr lang="en-US" sz="1500" b="1" i="0" u="sng" strike="noStrike" dirty="0">
                          <a:solidFill>
                            <a:srgbClr val="3366FF"/>
                          </a:solidFill>
                          <a:effectLst/>
                          <a:latin typeface="Arial"/>
                        </a:rPr>
                        <a:t>Energy Balancing Credit Committee Operational Stats</a:t>
                      </a:r>
                    </a:p>
                  </a:txBody>
                  <a:tcPr marL="0" marR="0" marT="0" marB="0" anchor="ctr">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31570">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231570">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ctr" fontAlgn="ctr"/>
                      <a:endParaRPr lang="en-GB" sz="1500" b="0" i="0" u="none" strike="noStrike">
                        <a:effectLst/>
                        <a:latin typeface="Arial"/>
                      </a:endParaRPr>
                    </a:p>
                  </a:txBody>
                  <a:tcPr marL="0" marR="0" marT="0" marB="0" anchor="ctr">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rowSpan="5" gridSpan="11">
                  <a:txBody>
                    <a:bodyPr/>
                    <a:lstStyle/>
                    <a:p>
                      <a:pPr algn="ctr" fontAlgn="t"/>
                      <a:r>
                        <a:rPr lang="en-US" sz="1200" b="1" i="0" u="none" strike="noStrike" dirty="0">
                          <a:effectLst/>
                          <a:latin typeface="Arial"/>
                        </a:rPr>
                        <a:t>Created Date - 11th March 2017 Pack No. - 02/17</a:t>
                      </a:r>
                      <a:br>
                        <a:rPr lang="en-US" sz="1200" b="1" i="0" u="none" strike="noStrike" dirty="0">
                          <a:effectLst/>
                          <a:latin typeface="Arial"/>
                        </a:rPr>
                      </a:br>
                      <a:r>
                        <a:rPr lang="en-US" sz="1200" b="1" i="0" u="none" strike="noStrike" dirty="0">
                          <a:effectLst/>
                          <a:latin typeface="Arial"/>
                        </a:rPr>
                        <a:t>Created By - Sharon McBride</a:t>
                      </a:r>
                    </a:p>
                  </a:txBody>
                  <a:tcPr marL="0" marR="0" marT="0" marB="0">
                    <a:lnL>
                      <a:noFill/>
                    </a:lnL>
                    <a:lnR>
                      <a:noFill/>
                    </a:lnR>
                    <a:lnT>
                      <a:noFill/>
                    </a:lnT>
                    <a:lnB>
                      <a:noFill/>
                    </a:lnB>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c rowSpan="5" h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1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1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1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1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213757">
                <a:tc gridSpan="2">
                  <a:txBody>
                    <a:bodyPr/>
                    <a:lstStyle/>
                    <a:p>
                      <a:pPr algn="l" fontAlgn="b"/>
                      <a:r>
                        <a:rPr lang="en-GB" sz="700" b="0" i="0" u="none" strike="noStrike" dirty="0">
                          <a:effectLst/>
                          <a:latin typeface="Arial"/>
                        </a:rPr>
                        <a:t>Distribution list - </a:t>
                      </a:r>
                    </a:p>
                  </a:txBody>
                  <a:tcPr marL="0" marR="0" marT="0" marB="0" anchor="b">
                    <a:lnL>
                      <a:noFill/>
                    </a:lnL>
                    <a:lnR>
                      <a:noFill/>
                    </a:lnR>
                    <a:lnT>
                      <a:noFill/>
                    </a:lnT>
                    <a:lnB>
                      <a:noFill/>
                    </a:lnB>
                  </a:tcPr>
                </a:tc>
                <a:tc hMerge="1">
                  <a:txBody>
                    <a:bodyPr/>
                    <a:lstStyle/>
                    <a:p>
                      <a:endParaRPr lang="en-GB"/>
                    </a:p>
                  </a:txBody>
                  <a:tcPr/>
                </a:tc>
                <a:tc gridSpan="2">
                  <a:txBody>
                    <a:bodyPr/>
                    <a:lstStyle/>
                    <a:p>
                      <a:pPr algn="l" fontAlgn="b"/>
                      <a:r>
                        <a:rPr lang="en-GB" sz="700" b="0" i="0" u="none" strike="noStrike">
                          <a:effectLst/>
                          <a:latin typeface="Arial"/>
                        </a:rPr>
                        <a:t>Mark Cockayne</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dirty="0">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7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GB" sz="700" b="0" i="0" u="none" strike="noStrike">
                          <a:effectLst/>
                          <a:latin typeface="Arial"/>
                        </a:rPr>
                        <a:t>Sandra Dworkin</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7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GB" sz="700" b="0" i="0" u="none" strike="noStrike">
                          <a:effectLst/>
                          <a:latin typeface="Arial"/>
                        </a:rPr>
                        <a:t>Sandra Simpson</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700" b="0" i="0" u="none" strike="noStrike">
                        <a:effectLst/>
                        <a:latin typeface="Arial"/>
                      </a:endParaRPr>
                    </a:p>
                  </a:txBody>
                  <a:tcPr marL="0" marR="0" marT="0" marB="0" anchor="b">
                    <a:lnL>
                      <a:noFill/>
                    </a:lnL>
                    <a:lnR>
                      <a:noFill/>
                    </a:lnR>
                    <a:lnT>
                      <a:noFill/>
                    </a:lnT>
                    <a:lnB>
                      <a:noFill/>
                    </a:lnB>
                  </a:tcPr>
                </a:tc>
                <a:tc gridSpan="3">
                  <a:txBody>
                    <a:bodyPr/>
                    <a:lstStyle/>
                    <a:p>
                      <a:pPr algn="l" fontAlgn="b"/>
                      <a:r>
                        <a:rPr lang="en-GB" sz="700" b="0" i="0" u="none" strike="noStrike">
                          <a:effectLst/>
                          <a:latin typeface="Arial"/>
                        </a:rPr>
                        <a:t>Loraine O'Shaughnessy</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gridSpan="2">
                  <a:txBody>
                    <a:bodyPr/>
                    <a:lstStyle/>
                    <a:p>
                      <a:pPr algn="l" fontAlgn="b"/>
                      <a:r>
                        <a:rPr lang="en-GB" sz="700" b="0" i="0" u="none" strike="noStrike" dirty="0">
                          <a:effectLst/>
                          <a:latin typeface="Arial"/>
                        </a:rPr>
                        <a:t>Sarah Blewer</a:t>
                      </a:r>
                    </a:p>
                  </a:txBody>
                  <a:tcPr marL="0" marR="0" marT="0"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1113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7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r>
              <a:tr h="94631">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a:effectLst/>
                        <a:latin typeface="Arial"/>
                      </a:endParaRPr>
                    </a:p>
                  </a:txBody>
                  <a:tcPr marL="0" marR="0" marT="0" marB="0" anchor="b">
                    <a:lnL>
                      <a:noFill/>
                    </a:lnL>
                    <a:lnR>
                      <a:noFill/>
                    </a:lnR>
                    <a:lnT>
                      <a:noFill/>
                    </a:lnT>
                    <a:lnB>
                      <a:noFill/>
                    </a:lnB>
                  </a:tcPr>
                </a:tc>
                <a:tc>
                  <a:txBody>
                    <a:bodyPr/>
                    <a:lstStyle/>
                    <a:p>
                      <a:pPr algn="l" fontAlgn="b"/>
                      <a:endParaRPr lang="en-GB" sz="600" b="0" i="0" u="none" strike="noStrike" dirty="0">
                        <a:effectLst/>
                        <a:latin typeface="Arial"/>
                      </a:endParaRPr>
                    </a:p>
                  </a:txBody>
                  <a:tcPr marL="0" marR="0" marT="0" marB="0" anchor="b">
                    <a:lnL>
                      <a:noFill/>
                    </a:lnL>
                    <a:lnR>
                      <a:noFill/>
                    </a:lnR>
                    <a:lnT>
                      <a:noFill/>
                    </a:lnT>
                    <a:lnB>
                      <a:noFill/>
                    </a:lnB>
                  </a:tcPr>
                </a:tc>
              </a:tr>
            </a:tbl>
          </a:graphicData>
        </a:graphic>
      </p:graphicFrame>
      <p:graphicFrame>
        <p:nvGraphicFramePr>
          <p:cNvPr id="9" name="Chart 8"/>
          <p:cNvGraphicFramePr>
            <a:graphicFrameLocks/>
          </p:cNvGraphicFramePr>
          <p:nvPr/>
        </p:nvGraphicFramePr>
        <p:xfrm>
          <a:off x="1788232" y="1844824"/>
          <a:ext cx="5567536" cy="19145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Table 2"/>
          <p:cNvGraphicFramePr>
            <a:graphicFrameLocks noGrp="1"/>
          </p:cNvGraphicFramePr>
          <p:nvPr/>
        </p:nvGraphicFramePr>
        <p:xfrm>
          <a:off x="755650" y="1052513"/>
          <a:ext cx="7772400" cy="349250"/>
        </p:xfrm>
        <a:graphic>
          <a:graphicData uri="http://schemas.openxmlformats.org/drawingml/2006/table">
            <a:tbl>
              <a:tblPr/>
              <a:tblGrid>
                <a:gridCol w="7772400"/>
              </a:tblGrid>
              <a:tr h="349250">
                <a:tc>
                  <a:txBody>
                    <a:bodyPr/>
                    <a:lstStyle/>
                    <a:p>
                      <a:pPr algn="ctr" fontAlgn="ctr"/>
                      <a:r>
                        <a:rPr lang="en-US" sz="2200" b="1" i="0" u="sng" strike="noStrike" dirty="0">
                          <a:solidFill>
                            <a:srgbClr val="3366FF"/>
                          </a:solidFill>
                          <a:effectLst/>
                          <a:latin typeface="Arial"/>
                        </a:rPr>
                        <a:t>Energy Balancing Credit Committee Operational Stats</a:t>
                      </a:r>
                    </a:p>
                  </a:txBody>
                  <a:tcPr marL="8210" marR="8210" marT="8198" marB="0" anchor="ctr">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5334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Failure to Pay Cash Call Notices Unpaid</a:t>
            </a:r>
          </a:p>
        </p:txBody>
      </p:sp>
      <p:sp>
        <p:nvSpPr>
          <p:cNvPr id="11267"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1268" name="Text Box 5"/>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1269" name="Text Box 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pic>
        <p:nvPicPr>
          <p:cNvPr id="11270" name="Picture 8"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3"/>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1272" name="Text Box 14"/>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E2F9E7A1-86B6-4B00-92B9-911C9737CE9B}" type="slidenum">
              <a:rPr lang="en-GB" altLang="en-US"/>
              <a:pPr eaLnBrk="1" hangingPunct="1"/>
              <a:t>10</a:t>
            </a:fld>
            <a:r>
              <a:rPr lang="en-GB" altLang="en-US"/>
              <a:t> of 17</a:t>
            </a:r>
          </a:p>
        </p:txBody>
      </p:sp>
      <p:graphicFrame>
        <p:nvGraphicFramePr>
          <p:cNvPr id="2" name="Table 1"/>
          <p:cNvGraphicFramePr>
            <a:graphicFrameLocks noGrp="1"/>
          </p:cNvGraphicFramePr>
          <p:nvPr/>
        </p:nvGraphicFramePr>
        <p:xfrm>
          <a:off x="228600" y="3573463"/>
          <a:ext cx="4343400" cy="192347"/>
        </p:xfrm>
        <a:graphic>
          <a:graphicData uri="http://schemas.openxmlformats.org/drawingml/2006/table">
            <a:tbl>
              <a:tblPr/>
              <a:tblGrid>
                <a:gridCol w="4343400"/>
              </a:tblGrid>
              <a:tr h="192087">
                <a:tc>
                  <a:txBody>
                    <a:bodyPr/>
                    <a:lstStyle/>
                    <a:p>
                      <a:pPr algn="ctr" fontAlgn="ctr"/>
                      <a:r>
                        <a:rPr lang="en-US" sz="600" b="1" i="0" u="none" strike="noStrike" dirty="0">
                          <a:effectLst/>
                          <a:latin typeface="Arial"/>
                        </a:rPr>
                        <a:t>This graph provides a breakdown by month of the number of Failure To Pay Cash Call Notices that have been issued and unpaid.</a:t>
                      </a:r>
                    </a:p>
                  </a:txBody>
                  <a:tcPr marL="9525" marR="9525"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787900" y="3573463"/>
          <a:ext cx="4127500" cy="192347"/>
        </p:xfrm>
        <a:graphic>
          <a:graphicData uri="http://schemas.openxmlformats.org/drawingml/2006/table">
            <a:tbl>
              <a:tblPr/>
              <a:tblGrid>
                <a:gridCol w="4127500"/>
              </a:tblGrid>
              <a:tr h="192087">
                <a:tc>
                  <a:txBody>
                    <a:bodyPr/>
                    <a:lstStyle/>
                    <a:p>
                      <a:pPr algn="ctr" fontAlgn="ctr"/>
                      <a:r>
                        <a:rPr lang="en-US" sz="600" b="1" i="0" u="none" strike="noStrike" dirty="0">
                          <a:effectLst/>
                          <a:latin typeface="Arial"/>
                        </a:rPr>
                        <a:t>Graph should be viewed with monthly breakdown as this is the financial value of the Failure to Pay Cash Call Notices issued and unpaid. </a:t>
                      </a:r>
                    </a:p>
                  </a:txBody>
                  <a:tcPr marL="9525" marR="9525"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228600" y="6364288"/>
          <a:ext cx="4279900" cy="192347"/>
        </p:xfrm>
        <a:graphic>
          <a:graphicData uri="http://schemas.openxmlformats.org/drawingml/2006/table">
            <a:tbl>
              <a:tblPr/>
              <a:tblGrid>
                <a:gridCol w="4279900"/>
              </a:tblGrid>
              <a:tr h="192087">
                <a:tc>
                  <a:txBody>
                    <a:bodyPr/>
                    <a:lstStyle/>
                    <a:p>
                      <a:pPr algn="ctr" fontAlgn="ctr"/>
                      <a:r>
                        <a:rPr lang="en-US" sz="600" b="1" i="0" u="none" strike="noStrike" dirty="0">
                          <a:effectLst/>
                          <a:latin typeface="Arial"/>
                        </a:rPr>
                        <a:t>This graph is a yearly breakdown of Failure to Pay Cash Call Notices issued and unpaid. To assess the total no. of cash calls issued and unpaid read in conjunction with total no. of cash calls issued and paid on page 8.</a:t>
                      </a:r>
                    </a:p>
                  </a:txBody>
                  <a:tcPr marL="9525" marR="9525"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4713288" y="6329363"/>
          <a:ext cx="4197350" cy="254000"/>
        </p:xfrm>
        <a:graphic>
          <a:graphicData uri="http://schemas.openxmlformats.org/drawingml/2006/table">
            <a:tbl>
              <a:tblPr/>
              <a:tblGrid>
                <a:gridCol w="4197350"/>
              </a:tblGrid>
              <a:tr h="254000">
                <a:tc>
                  <a:txBody>
                    <a:bodyPr/>
                    <a:lstStyle/>
                    <a:p>
                      <a:pPr algn="ctr" fontAlgn="ctr"/>
                      <a:r>
                        <a:rPr lang="en-US" sz="600" b="1" i="0" u="none" strike="noStrike" dirty="0">
                          <a:effectLst/>
                          <a:latin typeface="Arial"/>
                        </a:rPr>
                        <a:t>This graph should be viewed alongside the yearly breakdown of Failure To Pay Cash Call Notices issued and Unpaid as this graph provides the financial values of the cash calls</a:t>
                      </a:r>
                      <a:r>
                        <a:rPr lang="en-US" sz="1000" b="1" i="0" u="none" strike="noStrike" dirty="0">
                          <a:effectLst/>
                          <a:latin typeface="Arial"/>
                        </a:rPr>
                        <a:t>.</a:t>
                      </a:r>
                    </a:p>
                  </a:txBody>
                  <a:tcPr marL="9528" marR="9528" marT="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8" name="Chart 17"/>
          <p:cNvGraphicFramePr>
            <a:graphicFrameLocks/>
          </p:cNvGraphicFramePr>
          <p:nvPr/>
        </p:nvGraphicFramePr>
        <p:xfrm>
          <a:off x="152400" y="980728"/>
          <a:ext cx="4419601" cy="2520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nvGraphicFramePr>
        <p:xfrm>
          <a:off x="4644008" y="980728"/>
          <a:ext cx="4273674" cy="25309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nvGraphicFramePr>
        <p:xfrm>
          <a:off x="152400" y="3861048"/>
          <a:ext cx="4419600" cy="246677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a:graphicFrameLocks/>
          </p:cNvGraphicFramePr>
          <p:nvPr/>
        </p:nvGraphicFramePr>
        <p:xfrm>
          <a:off x="4644008" y="3861048"/>
          <a:ext cx="4271392" cy="2409626"/>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2291" name="Text Box 10"/>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2292" name="Text Box 11"/>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2293" name="Text Box 13"/>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91CC97AB-44D7-4D3E-A05C-B9BC423F61AF}" type="slidenum">
              <a:rPr lang="en-GB" altLang="en-US"/>
              <a:pPr eaLnBrk="1" hangingPunct="1"/>
              <a:t>11</a:t>
            </a:fld>
            <a:r>
              <a:rPr lang="en-GB" altLang="en-US"/>
              <a:t> of 17</a:t>
            </a:r>
          </a:p>
        </p:txBody>
      </p:sp>
      <p:sp>
        <p:nvSpPr>
          <p:cNvPr id="12294" name="Text Box 14"/>
          <p:cNvSpPr txBox="1">
            <a:spLocks noChangeArrowheads="1"/>
          </p:cNvSpPr>
          <p:nvPr/>
        </p:nvSpPr>
        <p:spPr bwMode="auto">
          <a:xfrm>
            <a:off x="0" y="4572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Yearly Analysis + Issued &amp; Withdrawn</a:t>
            </a:r>
          </a:p>
        </p:txBody>
      </p:sp>
      <p:pic>
        <p:nvPicPr>
          <p:cNvPr id="12295"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34925" y="3429000"/>
          <a:ext cx="4465638" cy="101600"/>
        </p:xfrm>
        <a:graphic>
          <a:graphicData uri="http://schemas.openxmlformats.org/drawingml/2006/table">
            <a:tbl>
              <a:tblPr/>
              <a:tblGrid>
                <a:gridCol w="4465638"/>
              </a:tblGrid>
              <a:tr h="101600">
                <a:tc>
                  <a:txBody>
                    <a:bodyPr/>
                    <a:lstStyle/>
                    <a:p>
                      <a:pPr algn="ctr" fontAlgn="ctr"/>
                      <a:r>
                        <a:rPr lang="en-US" sz="600" b="1" i="0" u="none" strike="noStrike" dirty="0">
                          <a:effectLst/>
                          <a:latin typeface="Arial"/>
                        </a:rPr>
                        <a:t>This graph shows the teams performance in issuing the cash call notices before the 3pm deadline. </a:t>
                      </a:r>
                    </a:p>
                  </a:txBody>
                  <a:tcPr marL="9527" marR="9527"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708525" y="3429000"/>
          <a:ext cx="4298950" cy="101600"/>
        </p:xfrm>
        <a:graphic>
          <a:graphicData uri="http://schemas.openxmlformats.org/drawingml/2006/table">
            <a:tbl>
              <a:tblPr/>
              <a:tblGrid>
                <a:gridCol w="4298950"/>
              </a:tblGrid>
              <a:tr h="101600">
                <a:tc>
                  <a:txBody>
                    <a:bodyPr/>
                    <a:lstStyle/>
                    <a:p>
                      <a:pPr algn="ctr" fontAlgn="ctr"/>
                      <a:r>
                        <a:rPr lang="en-US" sz="600" b="1" i="0" u="none" strike="noStrike" dirty="0">
                          <a:effectLst/>
                          <a:latin typeface="Arial"/>
                        </a:rPr>
                        <a:t>This graph provides a breakdown by month of cash calls issued and withdrawn after appeal data was agreed.</a:t>
                      </a:r>
                    </a:p>
                  </a:txBody>
                  <a:tcPr marL="9524" marR="9524"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169863" y="6400800"/>
          <a:ext cx="4402137" cy="182880"/>
        </p:xfrm>
        <a:graphic>
          <a:graphicData uri="http://schemas.openxmlformats.org/drawingml/2006/table">
            <a:tbl>
              <a:tblPr/>
              <a:tblGrid>
                <a:gridCol w="4402137"/>
              </a:tblGrid>
              <a:tr h="182563">
                <a:tc>
                  <a:txBody>
                    <a:bodyPr/>
                    <a:lstStyle/>
                    <a:p>
                      <a:pPr algn="ctr" fontAlgn="ctr"/>
                      <a:r>
                        <a:rPr lang="en-US" sz="600" b="1" i="0" u="none" strike="noStrike" dirty="0">
                          <a:effectLst/>
                          <a:latin typeface="Arial"/>
                        </a:rPr>
                        <a:t>This graph should be viewed alongside the monthly breakdown of cash calls issued and withdrawn after appeal data was agreed as this graph provides a breakdown by financial value.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4667250" y="6391275"/>
          <a:ext cx="4368800" cy="192347"/>
        </p:xfrm>
        <a:graphic>
          <a:graphicData uri="http://schemas.openxmlformats.org/drawingml/2006/table">
            <a:tbl>
              <a:tblPr/>
              <a:tblGrid>
                <a:gridCol w="4368800"/>
              </a:tblGrid>
              <a:tr h="192088">
                <a:tc>
                  <a:txBody>
                    <a:bodyPr/>
                    <a:lstStyle/>
                    <a:p>
                      <a:pPr algn="ctr" fontAlgn="ctr"/>
                      <a:r>
                        <a:rPr lang="en-US" sz="600" b="1" i="0" u="none" strike="noStrike" dirty="0">
                          <a:effectLst/>
                          <a:latin typeface="Arial"/>
                        </a:rPr>
                        <a:t>This graph provides a breakdown by year of the cash calls that have been issued and withdrawn after appeal data was agreed.</a:t>
                      </a:r>
                    </a:p>
                  </a:txBody>
                  <a:tcPr marL="9524" marR="9524"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9" name="Chart 18"/>
          <p:cNvGraphicFramePr>
            <a:graphicFrameLocks/>
          </p:cNvGraphicFramePr>
          <p:nvPr/>
        </p:nvGraphicFramePr>
        <p:xfrm>
          <a:off x="152400" y="931863"/>
          <a:ext cx="4419600" cy="24251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nvGraphicFramePr>
        <p:xfrm>
          <a:off x="4716016" y="931864"/>
          <a:ext cx="4199384" cy="241257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p:cNvGraphicFramePr>
            <a:graphicFrameLocks/>
          </p:cNvGraphicFramePr>
          <p:nvPr/>
        </p:nvGraphicFramePr>
        <p:xfrm>
          <a:off x="166592" y="3645024"/>
          <a:ext cx="4406826" cy="260240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a:graphicFrameLocks/>
          </p:cNvGraphicFramePr>
          <p:nvPr/>
        </p:nvGraphicFramePr>
        <p:xfrm>
          <a:off x="4739256" y="3645024"/>
          <a:ext cx="4176144" cy="2578025"/>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3315" name="Text Box 10"/>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3316" name="Text Box 11"/>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3317" name="Text Box 13"/>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FFB2AAC1-8E22-4F7F-BCC9-8E745E71083F}" type="slidenum">
              <a:rPr lang="en-GB" altLang="en-US"/>
              <a:pPr eaLnBrk="1" hangingPunct="1"/>
              <a:t>12</a:t>
            </a:fld>
            <a:r>
              <a:rPr lang="en-GB" altLang="en-US"/>
              <a:t> of 17</a:t>
            </a:r>
          </a:p>
        </p:txBody>
      </p:sp>
      <p:sp>
        <p:nvSpPr>
          <p:cNvPr id="13318" name="Text Box 14"/>
          <p:cNvSpPr txBox="1">
            <a:spLocks noChangeArrowheads="1"/>
          </p:cNvSpPr>
          <p:nvPr/>
        </p:nvSpPr>
        <p:spPr bwMode="auto">
          <a:xfrm>
            <a:off x="0" y="457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Re-Issued Cash Calls</a:t>
            </a:r>
          </a:p>
        </p:txBody>
      </p:sp>
      <p:pic>
        <p:nvPicPr>
          <p:cNvPr id="13319"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228600" y="3644900"/>
          <a:ext cx="4056063" cy="101600"/>
        </p:xfrm>
        <a:graphic>
          <a:graphicData uri="http://schemas.openxmlformats.org/drawingml/2006/table">
            <a:tbl>
              <a:tblPr/>
              <a:tblGrid>
                <a:gridCol w="4056063"/>
              </a:tblGrid>
              <a:tr h="101600">
                <a:tc>
                  <a:txBody>
                    <a:bodyPr/>
                    <a:lstStyle/>
                    <a:p>
                      <a:pPr algn="ctr" fontAlgn="ctr"/>
                      <a:r>
                        <a:rPr lang="en-US" sz="600" b="1" i="0" u="none" strike="noStrike" dirty="0">
                          <a:effectLst/>
                          <a:latin typeface="Arial"/>
                        </a:rPr>
                        <a:t>This graph is a monthly breakdown of cash calls that were re-issued as a result of unsuccessful appeal data.</a:t>
                      </a:r>
                    </a:p>
                  </a:txBody>
                  <a:tcPr marL="9527" marR="9527"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427538" y="3644900"/>
          <a:ext cx="4370387" cy="192347"/>
        </p:xfrm>
        <a:graphic>
          <a:graphicData uri="http://schemas.openxmlformats.org/drawingml/2006/table">
            <a:tbl>
              <a:tblPr/>
              <a:tblGrid>
                <a:gridCol w="4370387"/>
              </a:tblGrid>
              <a:tr h="192088">
                <a:tc>
                  <a:txBody>
                    <a:bodyPr/>
                    <a:lstStyle/>
                    <a:p>
                      <a:pPr algn="ctr" fontAlgn="ctr"/>
                      <a:r>
                        <a:rPr lang="en-US" sz="600" b="1" i="0" u="none" strike="noStrike" dirty="0">
                          <a:effectLst/>
                          <a:latin typeface="Arial"/>
                        </a:rPr>
                        <a:t>This graph needs to be viewed alongside the monthly breakdown of re-issued cash calls as a result of unsuccessful appeal data as this graph provides a breakdown by financial value.</a:t>
                      </a:r>
                    </a:p>
                  </a:txBody>
                  <a:tcPr marL="9527" marR="9527"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2473325" y="6532563"/>
          <a:ext cx="4197350" cy="101600"/>
        </p:xfrm>
        <a:graphic>
          <a:graphicData uri="http://schemas.openxmlformats.org/drawingml/2006/table">
            <a:tbl>
              <a:tblPr/>
              <a:tblGrid>
                <a:gridCol w="4197350"/>
              </a:tblGrid>
              <a:tr h="101600">
                <a:tc>
                  <a:txBody>
                    <a:bodyPr/>
                    <a:lstStyle/>
                    <a:p>
                      <a:pPr algn="ctr" fontAlgn="ctr"/>
                      <a:r>
                        <a:rPr lang="en-US" sz="600" b="1" i="0" u="none" strike="noStrike" dirty="0">
                          <a:effectLst/>
                          <a:latin typeface="Arial"/>
                        </a:rPr>
                        <a:t>This graph is a yearly breakdown of cash calls that were re-issued as a result of unsuccessful appeal data.</a:t>
                      </a:r>
                    </a:p>
                  </a:txBody>
                  <a:tcPr marL="9528" marR="9528"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5" name="Chart 14"/>
          <p:cNvGraphicFramePr>
            <a:graphicFrameLocks/>
          </p:cNvGraphicFramePr>
          <p:nvPr/>
        </p:nvGraphicFramePr>
        <p:xfrm>
          <a:off x="107503" y="931863"/>
          <a:ext cx="4176465" cy="25691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nvGraphicFramePr>
        <p:xfrm>
          <a:off x="4499992" y="931864"/>
          <a:ext cx="4176464" cy="25691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nvGraphicFramePr>
        <p:xfrm>
          <a:off x="2209800" y="4077072"/>
          <a:ext cx="4637708" cy="2179315"/>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4339" name="Text Box 9"/>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4340" name="Text Box 10"/>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4341" name="Text Box 12"/>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15102A0C-AF16-4D89-B1CD-4708852D5716}" type="slidenum">
              <a:rPr lang="en-GB" altLang="en-US"/>
              <a:pPr eaLnBrk="1" hangingPunct="1"/>
              <a:t>13</a:t>
            </a:fld>
            <a:r>
              <a:rPr lang="en-GB" altLang="en-US"/>
              <a:t> of 17</a:t>
            </a:r>
          </a:p>
        </p:txBody>
      </p:sp>
      <p:sp>
        <p:nvSpPr>
          <p:cNvPr id="14342" name="Text Box 13"/>
          <p:cNvSpPr txBox="1">
            <a:spLocks noChangeArrowheads="1"/>
          </p:cNvSpPr>
          <p:nvPr/>
        </p:nvSpPr>
        <p:spPr bwMode="auto">
          <a:xfrm>
            <a:off x="0" y="457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Revised Cash Calls</a:t>
            </a:r>
          </a:p>
        </p:txBody>
      </p:sp>
      <p:pic>
        <p:nvPicPr>
          <p:cNvPr id="14343"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228600" y="3500438"/>
          <a:ext cx="4198938" cy="101600"/>
        </p:xfrm>
        <a:graphic>
          <a:graphicData uri="http://schemas.openxmlformats.org/drawingml/2006/table">
            <a:tbl>
              <a:tblPr/>
              <a:tblGrid>
                <a:gridCol w="4198938"/>
              </a:tblGrid>
              <a:tr h="101600">
                <a:tc>
                  <a:txBody>
                    <a:bodyPr/>
                    <a:lstStyle/>
                    <a:p>
                      <a:pPr algn="ctr" fontAlgn="ctr"/>
                      <a:r>
                        <a:rPr lang="en-US" sz="600" b="1" i="0" u="none" strike="noStrike" dirty="0">
                          <a:effectLst/>
                          <a:latin typeface="Arial"/>
                        </a:rPr>
                        <a:t>This graph is a monthly breakdown of cash calls that were revised as a result of successful appeal data.</a:t>
                      </a:r>
                    </a:p>
                  </a:txBody>
                  <a:tcPr marL="9524" marR="9524" marT="95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643438" y="3500438"/>
          <a:ext cx="4271962" cy="193675"/>
        </p:xfrm>
        <a:graphic>
          <a:graphicData uri="http://schemas.openxmlformats.org/drawingml/2006/table">
            <a:tbl>
              <a:tblPr/>
              <a:tblGrid>
                <a:gridCol w="4271962"/>
              </a:tblGrid>
              <a:tr h="193675">
                <a:tc>
                  <a:txBody>
                    <a:bodyPr/>
                    <a:lstStyle/>
                    <a:p>
                      <a:pPr algn="ctr" fontAlgn="ctr"/>
                      <a:r>
                        <a:rPr lang="en-US" sz="600" b="1" i="0" u="none" strike="noStrike" dirty="0">
                          <a:effectLst/>
                          <a:latin typeface="Arial"/>
                        </a:rPr>
                        <a:t>This graph needs to be viewed alongside the monthly breakdown of revised cash calls as a result of successful appeal data as this graph provides a breakdown by financial value.  </a:t>
                      </a:r>
                    </a:p>
                  </a:txBody>
                  <a:tcPr marL="9526" marR="9526" marT="958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1816100" y="6308725"/>
          <a:ext cx="5492750" cy="131763"/>
        </p:xfrm>
        <a:graphic>
          <a:graphicData uri="http://schemas.openxmlformats.org/drawingml/2006/table">
            <a:tbl>
              <a:tblPr/>
              <a:tblGrid>
                <a:gridCol w="5492750"/>
              </a:tblGrid>
              <a:tr h="131763">
                <a:tc>
                  <a:txBody>
                    <a:bodyPr/>
                    <a:lstStyle/>
                    <a:p>
                      <a:pPr algn="ctr" fontAlgn="ctr"/>
                      <a:r>
                        <a:rPr lang="en-US" sz="800" b="1" i="0" u="none" strike="noStrike" dirty="0">
                          <a:effectLst/>
                          <a:latin typeface="Arial"/>
                        </a:rPr>
                        <a:t>This graph is a yearly breakdown of cash calls that were revised as a result of successful appeal data.</a:t>
                      </a:r>
                    </a:p>
                  </a:txBody>
                  <a:tcPr marL="9526" marR="9526" marT="9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5" name="Chart 14"/>
          <p:cNvGraphicFramePr>
            <a:graphicFrameLocks/>
          </p:cNvGraphicFramePr>
          <p:nvPr/>
        </p:nvGraphicFramePr>
        <p:xfrm>
          <a:off x="152400" y="931863"/>
          <a:ext cx="4347592" cy="24971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nvGraphicFramePr>
        <p:xfrm>
          <a:off x="4589853" y="1052736"/>
          <a:ext cx="4215185" cy="23138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nvGraphicFramePr>
        <p:xfrm>
          <a:off x="1719005" y="3861048"/>
          <a:ext cx="5664870" cy="2337618"/>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5363" name="Text Box 7"/>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5364" name="Text Box 8"/>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5365" name="Text Box 10"/>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B04C56CB-F463-4636-AB82-01D7D0D3F0EC}" type="slidenum">
              <a:rPr lang="en-GB" altLang="en-US"/>
              <a:pPr eaLnBrk="1" hangingPunct="1"/>
              <a:t>14</a:t>
            </a:fld>
            <a:r>
              <a:rPr lang="en-GB" altLang="en-US"/>
              <a:t> of 17</a:t>
            </a:r>
          </a:p>
        </p:txBody>
      </p:sp>
      <p:sp>
        <p:nvSpPr>
          <p:cNvPr id="15366" name="Text Box 17"/>
          <p:cNvSpPr txBox="1">
            <a:spLocks noChangeArrowheads="1"/>
          </p:cNvSpPr>
          <p:nvPr/>
        </p:nvSpPr>
        <p:spPr bwMode="auto">
          <a:xfrm>
            <a:off x="0" y="4572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Issued Cash Calls %</a:t>
            </a:r>
          </a:p>
        </p:txBody>
      </p:sp>
      <p:pic>
        <p:nvPicPr>
          <p:cNvPr id="15367" name="Picture 19"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20"/>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900113" y="931863"/>
          <a:ext cx="7559674" cy="5592760"/>
        </p:xfrm>
        <a:graphic>
          <a:graphicData uri="http://schemas.openxmlformats.org/drawingml/2006/table">
            <a:tbl>
              <a:tblPr/>
              <a:tblGrid>
                <a:gridCol w="1827044"/>
                <a:gridCol w="502992"/>
                <a:gridCol w="562169"/>
                <a:gridCol w="453679"/>
                <a:gridCol w="584358"/>
                <a:gridCol w="453679"/>
                <a:gridCol w="453679"/>
                <a:gridCol w="453679"/>
                <a:gridCol w="453679"/>
                <a:gridCol w="453679"/>
                <a:gridCol w="453679"/>
                <a:gridCol w="453679"/>
                <a:gridCol w="453679"/>
              </a:tblGrid>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a:noFill/>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r>
              <a:tr h="139819">
                <a:tc>
                  <a:txBody>
                    <a:bodyPr/>
                    <a:lstStyle/>
                    <a:p>
                      <a:pPr algn="l" fontAlgn="t"/>
                      <a:r>
                        <a:rPr lang="en-US" sz="600" b="1" i="0" u="none" strike="noStrike">
                          <a:solidFill>
                            <a:srgbClr val="3366FF"/>
                          </a:solidFill>
                          <a:effectLst/>
                          <a:latin typeface="Arial"/>
                        </a:rPr>
                        <a:t>Number of Cash Call Notices:</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600" b="1" i="0" u="none" strike="noStrike">
                          <a:solidFill>
                            <a:srgbClr val="3366FF"/>
                          </a:solidFill>
                          <a:effectLst/>
                          <a:latin typeface="Arial"/>
                        </a:rPr>
                        <a:t>Jun-15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Jul-15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Aug-15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Sep-15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Oct-15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Nov-15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Issued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600" b="0" i="0" u="none" strike="noStrike">
                          <a:effectLst/>
                          <a:latin typeface="Arial"/>
                        </a:rPr>
                        <a:t>5</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Appealed, Withdrawn</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40%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25%</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Reissued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Revised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Unpaid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Paid in Full</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60%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75%</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Issued after 3pm</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a:noFill/>
                    </a:lnT>
                    <a:lnB w="6350" cap="flat" cmpd="sng" algn="ctr">
                      <a:solidFill>
                        <a:srgbClr val="000000"/>
                      </a:solidFill>
                      <a:prstDash val="solid"/>
                      <a:round/>
                      <a:headEnd type="none" w="med" len="med"/>
                      <a:tailEnd type="none" w="med" len="med"/>
                    </a:lnB>
                  </a:tcPr>
                </a:tc>
              </a:tr>
              <a:tr h="139819">
                <a:tc>
                  <a:txBody>
                    <a:bodyPr/>
                    <a:lstStyle/>
                    <a:p>
                      <a:pPr algn="l" fontAlgn="t"/>
                      <a:r>
                        <a:rPr lang="en-US" sz="600" b="1" i="0" u="none" strike="noStrike">
                          <a:solidFill>
                            <a:srgbClr val="3366FF"/>
                          </a:solidFill>
                          <a:effectLst/>
                          <a:latin typeface="Arial"/>
                        </a:rPr>
                        <a:t>Number of Cash Call Notices:</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600" b="1" i="0" u="none" strike="noStrike">
                          <a:solidFill>
                            <a:srgbClr val="3366FF"/>
                          </a:solidFill>
                          <a:effectLst/>
                          <a:latin typeface="Arial"/>
                        </a:rPr>
                        <a:t>Dec-15</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Jan-16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Feb-16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Mar-16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Apr-16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May-16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Issued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Appealed, Withdrawn</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Reissued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Revised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Unpaid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Paid in Full</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Issued after 3pm</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t"/>
                      <a:r>
                        <a:rPr lang="en-US" sz="600" b="1" i="0" u="none" strike="noStrike">
                          <a:solidFill>
                            <a:srgbClr val="3366FF"/>
                          </a:solidFill>
                          <a:effectLst/>
                          <a:latin typeface="Arial"/>
                        </a:rPr>
                        <a:t>Number of Cash Call Notices:</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600" b="1" i="0" u="none" strike="noStrike">
                          <a:solidFill>
                            <a:srgbClr val="3366FF"/>
                          </a:solidFill>
                          <a:effectLst/>
                          <a:latin typeface="Arial"/>
                        </a:rPr>
                        <a:t>Jun-16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Jul-16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Aug-16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Sep-16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Oct-16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Nov-16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Issued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8</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Appealed, Withdrawn</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33%</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Reissued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Revised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Unpaid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Paid in Full</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67%</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8</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100%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Issued after 3pm</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t"/>
                      <a:r>
                        <a:rPr lang="en-US" sz="600" b="1" i="0" u="none" strike="noStrike">
                          <a:solidFill>
                            <a:srgbClr val="3366FF"/>
                          </a:solidFill>
                          <a:effectLst/>
                          <a:latin typeface="Arial"/>
                        </a:rPr>
                        <a:t>Number of Cash Call Notices:</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600" b="1" i="0" u="none" strike="noStrike">
                          <a:solidFill>
                            <a:srgbClr val="3366FF"/>
                          </a:solidFill>
                          <a:effectLst/>
                          <a:latin typeface="Arial"/>
                        </a:rPr>
                        <a:t>Dec-16</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Jan-17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Feb-17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Mar-17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Apr-17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r>
                        <a:rPr lang="en-GB" sz="600" b="1" i="0" u="none" strike="noStrike">
                          <a:solidFill>
                            <a:srgbClr val="3366FF"/>
                          </a:solidFill>
                          <a:effectLst/>
                          <a:latin typeface="Arial"/>
                        </a:rPr>
                        <a:t>May-17</a:t>
                      </a:r>
                    </a:p>
                  </a:txBody>
                  <a:tcPr marL="6050" marR="6050" marT="60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Issued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600" b="0" i="0" u="none" strike="noStrike">
                          <a:effectLst/>
                          <a:latin typeface="Arial"/>
                        </a:rPr>
                        <a:t>8</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9</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139819">
                <a:tc>
                  <a:txBody>
                    <a:bodyPr/>
                    <a:lstStyle/>
                    <a:p>
                      <a:pPr algn="l" fontAlgn="ctr"/>
                      <a:r>
                        <a:rPr lang="en-GB" sz="600" b="0" i="0" u="none" strike="noStrike">
                          <a:solidFill>
                            <a:srgbClr val="3366FF"/>
                          </a:solidFill>
                          <a:effectLst/>
                          <a:latin typeface="Arial"/>
                        </a:rPr>
                        <a:t>Appealed, Withdrawn</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20%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Reissued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Appealed, Revised &amp; 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Unpaid</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Paid in Full</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4</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50%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7</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80%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ctr"/>
                      <a:r>
                        <a:rPr lang="en-GB" sz="600" b="0" i="0" u="none" strike="noStrike">
                          <a:solidFill>
                            <a:srgbClr val="3366FF"/>
                          </a:solidFill>
                          <a:effectLst/>
                          <a:latin typeface="Arial"/>
                        </a:rPr>
                        <a:t>Issued after 3pm</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600" b="0" i="0" u="none" strike="noStrike">
                          <a:effectLst/>
                          <a:latin typeface="Arial"/>
                        </a:rPr>
                        <a:t>0%</a:t>
                      </a:r>
                    </a:p>
                  </a:txBody>
                  <a:tcPr marL="6050" marR="6050" marT="6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819">
                <a:tc>
                  <a:txBody>
                    <a:bodyPr/>
                    <a:lstStyle/>
                    <a:p>
                      <a:pPr algn="l" fontAlgn="b"/>
                      <a:endParaRPr lang="en-GB" sz="600" b="0" i="0" u="none" strike="noStrike">
                        <a:solidFill>
                          <a:srgbClr val="3366FF"/>
                        </a:solidFill>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dirty="0">
                        <a:effectLst/>
                        <a:latin typeface="Arial"/>
                      </a:endParaRPr>
                    </a:p>
                  </a:txBody>
                  <a:tcPr marL="6050" marR="6050" marT="605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6387" name="Text Box 8"/>
          <p:cNvSpPr txBox="1">
            <a:spLocks noChangeArrowheads="1"/>
          </p:cNvSpPr>
          <p:nvPr/>
        </p:nvSpPr>
        <p:spPr bwMode="auto">
          <a:xfrm>
            <a:off x="2743200" y="152400"/>
            <a:ext cx="3657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1800" u="sng">
                <a:solidFill>
                  <a:schemeClr val="accent2"/>
                </a:solidFill>
              </a:rPr>
              <a:t>Security Renewals Monthly Performance</a:t>
            </a:r>
          </a:p>
        </p:txBody>
      </p:sp>
      <p:sp>
        <p:nvSpPr>
          <p:cNvPr id="16388" name="Text Box 9"/>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6389" name="Text Box 11"/>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A2D4A559-C843-4326-AD6B-B77D80CDFFB7}" type="slidenum">
              <a:rPr lang="en-GB" altLang="en-US"/>
              <a:pPr eaLnBrk="1" hangingPunct="1"/>
              <a:t>15</a:t>
            </a:fld>
            <a:r>
              <a:rPr lang="en-GB" altLang="en-US"/>
              <a:t> of 17</a:t>
            </a:r>
          </a:p>
        </p:txBody>
      </p:sp>
      <p:pic>
        <p:nvPicPr>
          <p:cNvPr id="16390" name="Picture 13"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14"/>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468313" y="931863"/>
          <a:ext cx="7920028" cy="5592770"/>
        </p:xfrm>
        <a:graphic>
          <a:graphicData uri="http://schemas.openxmlformats.org/drawingml/2006/table">
            <a:tbl>
              <a:tblPr/>
              <a:tblGrid>
                <a:gridCol w="1093924"/>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gridCol w="284421"/>
              </a:tblGrid>
              <a:tr h="125296">
                <a:tc>
                  <a:txBody>
                    <a:bodyPr/>
                    <a:lstStyle/>
                    <a:p>
                      <a:pPr algn="ctr" fontAlgn="ctr"/>
                      <a:r>
                        <a:rPr lang="en-GB" sz="500" b="1" i="0" u="none" strike="noStrike" dirty="0">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1196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27811">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811">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01">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r>
              <a:tr h="125296">
                <a:tc>
                  <a:txBody>
                    <a:bodyPr/>
                    <a:lstStyle/>
                    <a:p>
                      <a:pPr algn="ctr" fontAlgn="ctr"/>
                      <a:r>
                        <a:rPr lang="en-GB" sz="500" b="1" i="0" u="none" strike="noStrike">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1196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27811">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811">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01">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400" b="0" i="0" u="none" strike="noStrike">
                          <a:effectLst/>
                          <a:latin typeface="Arial"/>
                        </a:rPr>
                        <a:t> </a:t>
                      </a: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r>
              <a:tr h="125296">
                <a:tc>
                  <a:txBody>
                    <a:bodyPr/>
                    <a:lstStyle/>
                    <a:p>
                      <a:pPr algn="ctr" fontAlgn="ctr"/>
                      <a:r>
                        <a:rPr lang="en-GB" sz="500" b="1" i="0" u="none" strike="noStrike">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1196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27811">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811">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601">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r>
              <a:tr h="125296">
                <a:tc>
                  <a:txBody>
                    <a:bodyPr/>
                    <a:lstStyle/>
                    <a:p>
                      <a:pPr algn="ctr" fontAlgn="ctr"/>
                      <a:r>
                        <a:rPr lang="en-GB" sz="500" b="1" i="0" u="none" strike="noStrike">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2392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79069">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78">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5</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4</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97">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4190" marR="4190" marT="4189" marB="0" anchor="b">
                    <a:lnL>
                      <a:noFill/>
                    </a:lnL>
                    <a:lnR>
                      <a:noFill/>
                    </a:lnR>
                    <a:lnT w="6350" cap="flat" cmpd="sng" algn="ctr">
                      <a:solidFill>
                        <a:srgbClr val="000000"/>
                      </a:solidFill>
                      <a:prstDash val="solid"/>
                      <a:round/>
                      <a:headEnd type="none" w="med" len="med"/>
                      <a:tailEnd type="none" w="med" len="med"/>
                    </a:lnT>
                    <a:lnB>
                      <a:noFill/>
                    </a:lnB>
                  </a:tcPr>
                </a:tc>
              </a:tr>
              <a:tr h="102516">
                <a:tc>
                  <a:txBody>
                    <a:bodyPr/>
                    <a:lstStyle/>
                    <a:p>
                      <a:pPr algn="l" fontAlgn="b"/>
                      <a:endParaRPr lang="en-GB" sz="400" b="0" i="0" u="none" strike="noStrike">
                        <a:solidFill>
                          <a:srgbClr val="0000FF"/>
                        </a:solidFill>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GB" sz="400" b="0" i="0" u="none" strike="noStrike">
                        <a:effectLst/>
                        <a:latin typeface="Arial"/>
                      </a:endParaRPr>
                    </a:p>
                  </a:txBody>
                  <a:tcPr marL="4190" marR="4190" marT="4189" marB="0" anchor="b">
                    <a:lnL>
                      <a:noFill/>
                    </a:lnL>
                    <a:lnR>
                      <a:noFill/>
                    </a:lnR>
                    <a:lnT>
                      <a:noFill/>
                    </a:lnT>
                    <a:lnB w="19050" cap="flat" cmpd="sng" algn="ctr">
                      <a:solidFill>
                        <a:srgbClr val="000000"/>
                      </a:solidFill>
                      <a:prstDash val="solid"/>
                      <a:round/>
                      <a:headEnd type="none" w="med" len="med"/>
                      <a:tailEnd type="none" w="med" len="med"/>
                    </a:lnB>
                  </a:tcPr>
                </a:tc>
              </a:tr>
              <a:tr h="125296">
                <a:tc>
                  <a:txBody>
                    <a:bodyPr/>
                    <a:lstStyle/>
                    <a:p>
                      <a:pPr algn="ctr" fontAlgn="ctr"/>
                      <a:r>
                        <a:rPr lang="en-GB" sz="500" b="1" i="0" u="none" strike="noStrike">
                          <a:solidFill>
                            <a:srgbClr val="0000FF"/>
                          </a:solidFill>
                          <a:effectLst/>
                          <a:latin typeface="Arial"/>
                        </a:rPr>
                        <a:t>Month of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fontAlgn="ctr"/>
                      <a:r>
                        <a:rPr lang="en-GB" sz="400" b="1" i="0" u="none" strike="noStrike">
                          <a:solidFill>
                            <a:srgbClr val="0000FF"/>
                          </a:solidFill>
                          <a:effectLst/>
                          <a:latin typeface="Arial"/>
                        </a:rPr>
                        <a:t>Nov-16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Dec-16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Jan-17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Feb-17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Mar-17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Apr-17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May-17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Jun-17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Jul-17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Aug-17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Sep-17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1" i="0" u="none" strike="noStrike">
                          <a:solidFill>
                            <a:srgbClr val="0000FF"/>
                          </a:solidFill>
                          <a:effectLst/>
                          <a:latin typeface="Arial"/>
                        </a:rPr>
                        <a:t>Oct-17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r>
              <a:tr h="239201">
                <a:tc>
                  <a:txBody>
                    <a:bodyPr/>
                    <a:lstStyle/>
                    <a:p>
                      <a:pPr algn="ctr" fontAlgn="ctr"/>
                      <a:r>
                        <a:rPr lang="en-GB" sz="500" b="1" i="0" u="none" strike="noStrike">
                          <a:solidFill>
                            <a:srgbClr val="0000FF"/>
                          </a:solidFill>
                          <a:effectLst/>
                          <a:latin typeface="Arial"/>
                        </a:rPr>
                        <a:t>Issued</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8</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r>
              <a:tr h="279069">
                <a:tc>
                  <a:txBody>
                    <a:bodyPr/>
                    <a:lstStyle/>
                    <a:p>
                      <a:pPr algn="ctr" fontAlgn="ctr"/>
                      <a:r>
                        <a:rPr lang="en-US" sz="500" b="1" i="0" u="none" strike="noStrike">
                          <a:solidFill>
                            <a:srgbClr val="0000FF"/>
                          </a:solidFill>
                          <a:effectLst/>
                          <a:latin typeface="Arial"/>
                        </a:rPr>
                        <a:t>No. of Securities renewed After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678">
                <a:tc>
                  <a:txBody>
                    <a:bodyPr/>
                    <a:lstStyle/>
                    <a:p>
                      <a:pPr algn="ctr" fontAlgn="ctr"/>
                      <a:r>
                        <a:rPr lang="en-US" sz="500" b="1" i="0" u="none" strike="noStrike">
                          <a:solidFill>
                            <a:srgbClr val="0000FF"/>
                          </a:solidFill>
                          <a:effectLst/>
                          <a:latin typeface="Arial"/>
                        </a:rPr>
                        <a:t>No. of Securities Renewed Before Expiry</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3</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7</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2</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20%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897">
                <a:tc>
                  <a:txBody>
                    <a:bodyPr/>
                    <a:lstStyle/>
                    <a:p>
                      <a:pPr algn="ctr" fontAlgn="ctr"/>
                      <a:r>
                        <a:rPr lang="en-GB" sz="500" b="1" i="0" u="none" strike="noStrike">
                          <a:solidFill>
                            <a:srgbClr val="0000FF"/>
                          </a:solidFill>
                          <a:effectLst/>
                          <a:latin typeface="Arial"/>
                        </a:rPr>
                        <a:t>Securities still pending </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86%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a:effectLst/>
                          <a:latin typeface="Arial"/>
                        </a:rPr>
                        <a:t>6</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80%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9</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90%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11</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100%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400" b="0" i="0" u="none" strike="noStrike" dirty="0">
                          <a:effectLst/>
                          <a:latin typeface="Arial"/>
                        </a:rPr>
                        <a:t>0%</a:t>
                      </a:r>
                    </a:p>
                  </a:txBody>
                  <a:tcPr marL="4190" marR="4190" marT="4189"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7411" name="Text Box 11"/>
          <p:cNvSpPr txBox="1">
            <a:spLocks noChangeArrowheads="1"/>
          </p:cNvSpPr>
          <p:nvPr/>
        </p:nvSpPr>
        <p:spPr bwMode="auto">
          <a:xfrm>
            <a:off x="3048000" y="2286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Late Paid Interest</a:t>
            </a:r>
          </a:p>
        </p:txBody>
      </p:sp>
      <p:sp>
        <p:nvSpPr>
          <p:cNvPr id="17412" name="Text Box 12"/>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7413" name="Text Box 14"/>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7746D396-FEAF-4254-9D9D-C83EAB20D78F}" type="slidenum">
              <a:rPr lang="en-GB" altLang="en-US"/>
              <a:pPr eaLnBrk="1" hangingPunct="1"/>
              <a:t>16</a:t>
            </a:fld>
            <a:r>
              <a:rPr lang="en-GB" altLang="en-US"/>
              <a:t> of 17</a:t>
            </a:r>
          </a:p>
        </p:txBody>
      </p:sp>
      <p:pic>
        <p:nvPicPr>
          <p:cNvPr id="17414" name="Picture 16" descr="45mm_colou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3" name="Object 2"/>
          <p:cNvGraphicFramePr>
            <a:graphicFrameLocks noChangeAspect="1"/>
          </p:cNvGraphicFramePr>
          <p:nvPr>
            <p:extLst>
              <p:ext uri="{D42A27DB-BD31-4B8C-83A1-F6EECF244321}">
                <p14:modId xmlns:p14="http://schemas.microsoft.com/office/powerpoint/2010/main" val="56287182"/>
              </p:ext>
            </p:extLst>
          </p:nvPr>
        </p:nvGraphicFramePr>
        <p:xfrm>
          <a:off x="827584" y="980728"/>
          <a:ext cx="7776864" cy="4248472"/>
        </p:xfrm>
        <a:graphic>
          <a:graphicData uri="http://schemas.openxmlformats.org/presentationml/2006/ole">
            <mc:AlternateContent xmlns:mc="http://schemas.openxmlformats.org/markup-compatibility/2006">
              <mc:Choice xmlns:v="urn:schemas-microsoft-com:vml" Requires="v">
                <p:oleObj spid="_x0000_s17421" name="Worksheet" r:id="rId6" imgW="13554001" imgH="4562417" progId="Excel.Sheet.12">
                  <p:embed/>
                </p:oleObj>
              </mc:Choice>
              <mc:Fallback>
                <p:oleObj name="Worksheet" r:id="rId6" imgW="13554001" imgH="4562417" progId="Excel.Sheet.12">
                  <p:embed/>
                  <p:pic>
                    <p:nvPicPr>
                      <p:cNvPr id="0" name=""/>
                      <p:cNvPicPr/>
                      <p:nvPr/>
                    </p:nvPicPr>
                    <p:blipFill>
                      <a:blip r:embed="rId7"/>
                      <a:stretch>
                        <a:fillRect/>
                      </a:stretch>
                    </p:blipFill>
                    <p:spPr>
                      <a:xfrm>
                        <a:off x="827584" y="980728"/>
                        <a:ext cx="7776864" cy="424847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8435" name="Text Box 3"/>
          <p:cNvSpPr txBox="1">
            <a:spLocks noChangeArrowheads="1"/>
          </p:cNvSpPr>
          <p:nvPr/>
        </p:nvSpPr>
        <p:spPr bwMode="auto">
          <a:xfrm>
            <a:off x="3048000" y="2286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1800" u="sng"/>
              <a:t>Financial Institution Aggregate Limits</a:t>
            </a:r>
          </a:p>
        </p:txBody>
      </p:sp>
      <p:sp>
        <p:nvSpPr>
          <p:cNvPr id="18436" name="Text Box 4"/>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8437" name="Text Box 5"/>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FE53B46B-FB4C-4788-AF4B-80975B00CBE8}" type="slidenum">
              <a:rPr lang="en-GB" altLang="en-US"/>
              <a:pPr eaLnBrk="1" hangingPunct="1"/>
              <a:t>17</a:t>
            </a:fld>
            <a:r>
              <a:rPr lang="en-GB" altLang="en-US"/>
              <a:t> of 17</a:t>
            </a:r>
          </a:p>
        </p:txBody>
      </p:sp>
      <p:pic>
        <p:nvPicPr>
          <p:cNvPr id="18438" name="Picture 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7" name="Table 6"/>
          <p:cNvGraphicFramePr>
            <a:graphicFrameLocks noGrp="1"/>
          </p:cNvGraphicFramePr>
          <p:nvPr>
            <p:extLst>
              <p:ext uri="{D42A27DB-BD31-4B8C-83A1-F6EECF244321}">
                <p14:modId xmlns:p14="http://schemas.microsoft.com/office/powerpoint/2010/main" val="3613674218"/>
              </p:ext>
            </p:extLst>
          </p:nvPr>
        </p:nvGraphicFramePr>
        <p:xfrm>
          <a:off x="2209801" y="931868"/>
          <a:ext cx="4954488" cy="5164745"/>
        </p:xfrm>
        <a:graphic>
          <a:graphicData uri="http://schemas.openxmlformats.org/drawingml/2006/table">
            <a:tbl>
              <a:tblPr/>
              <a:tblGrid>
                <a:gridCol w="3411867"/>
                <a:gridCol w="1542621"/>
              </a:tblGrid>
              <a:tr h="239386">
                <a:tc gridSpan="2">
                  <a:txBody>
                    <a:bodyPr/>
                    <a:lstStyle/>
                    <a:p>
                      <a:pPr algn="ctr" fontAlgn="b"/>
                      <a:r>
                        <a:rPr lang="en-US" sz="1200" b="1" i="0" u="none" strike="noStrike">
                          <a:solidFill>
                            <a:srgbClr val="3366FF"/>
                          </a:solidFill>
                          <a:effectLst/>
                          <a:latin typeface="Arial"/>
                        </a:rPr>
                        <a:t>Data Correct as of: 23/03/2017</a:t>
                      </a:r>
                    </a:p>
                  </a:txBody>
                  <a:tcPr marL="7898" marR="7898" marT="7898"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hMerge="1">
                  <a:txBody>
                    <a:bodyPr/>
                    <a:lstStyle/>
                    <a:p>
                      <a:endParaRPr lang="en-GB"/>
                    </a:p>
                  </a:txBody>
                  <a:tcPr/>
                </a:tc>
              </a:tr>
              <a:tr h="208115">
                <a:tc>
                  <a:txBody>
                    <a:bodyPr/>
                    <a:lstStyle/>
                    <a:p>
                      <a:pPr algn="l" fontAlgn="b"/>
                      <a:r>
                        <a:rPr lang="en-GB" sz="1000" b="1" i="0" u="none" strike="noStrike">
                          <a:effectLst/>
                          <a:latin typeface="Arial"/>
                        </a:rPr>
                        <a:t> </a:t>
                      </a:r>
                    </a:p>
                  </a:txBody>
                  <a:tcPr marL="7898" marR="7898" marT="7898"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GB" sz="800" b="1" i="0" u="none" strike="noStrike">
                        <a:effectLst/>
                        <a:latin typeface="Arial"/>
                      </a:endParaRPr>
                    </a:p>
                  </a:txBody>
                  <a:tcPr marL="7898" marR="7898" marT="7898" marB="0" anchor="b">
                    <a:lnL>
                      <a:noFill/>
                    </a:lnL>
                    <a:lnR>
                      <a:noFill/>
                    </a:lnR>
                    <a:lnT>
                      <a:noFill/>
                    </a:lnT>
                    <a:lnB w="6350" cap="flat" cmpd="sng" algn="ctr">
                      <a:solidFill>
                        <a:srgbClr val="000000"/>
                      </a:solidFill>
                      <a:prstDash val="solid"/>
                      <a:round/>
                      <a:headEnd type="none" w="med" len="med"/>
                      <a:tailEnd type="none" w="med" len="med"/>
                    </a:lnB>
                  </a:tcPr>
                </a:tc>
              </a:tr>
              <a:tr h="336946">
                <a:tc>
                  <a:txBody>
                    <a:bodyPr/>
                    <a:lstStyle/>
                    <a:p>
                      <a:pPr algn="l" fontAlgn="b"/>
                      <a:r>
                        <a:rPr lang="en-GB" sz="800" b="1" i="0" u="none" strike="noStrike">
                          <a:effectLst/>
                          <a:latin typeface="Arial"/>
                        </a:rPr>
                        <a:t>Bank</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1" i="0" u="none" strike="noStrike">
                          <a:effectLst/>
                          <a:latin typeface="Arial"/>
                        </a:rPr>
                        <a:t>Available Head room  %</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Deutsche Bank AG***</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800" b="0" i="0" u="none" strike="noStrike">
                          <a:effectLst/>
                          <a:latin typeface="Arial"/>
                        </a:rPr>
                        <a:t>0%</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JPMorgan Chase Bank, N.A.</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0%</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Sumitomo Mitsui Banking Corporation</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0%</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Lloyds Bank Plc</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0%</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ING Bank N.V.</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0%</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SEB</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20.19%</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BNP Paribas</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24.29%</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Rabobank*</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39.46%</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Mizuho Bank, Ltd**</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40.25%</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Societe Generale</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40.32%</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Landesbank Hessen-Thueringen GZ</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53.84%</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Standard Chartered Bank</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58.17%</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Barclays Bank PLC</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61.02%</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HSBC Bank plc</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64.22%</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US" sz="800" b="0" i="0" u="none" strike="noStrike">
                          <a:effectLst/>
                          <a:latin typeface="Arial"/>
                        </a:rPr>
                        <a:t>Credit Agricole Corporate and Investment Bank</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67.81%</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Santander UK PLC</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70.75%</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Nordea Bank Finland Plc</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77.79%</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Natixis</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82.93%</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US" sz="800" b="0" i="0" u="none" strike="noStrike">
                          <a:effectLst/>
                          <a:latin typeface="Arial"/>
                        </a:rPr>
                        <a:t>Bank of Tokyo-Mitsubishi UFJ, Ltd. (The)</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88.34%</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Svenska Handelsbanken AB</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91.71%</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Citibank, N.A.</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93.73%</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DZ BANK AG</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94.91%</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DNB Bank ASA</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96.88%</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GB" sz="800" b="0" i="0" u="none" strike="noStrike">
                          <a:effectLst/>
                          <a:latin typeface="Arial"/>
                        </a:rPr>
                        <a:t>DBS Bank Ltd.</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99.19%</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US" sz="800" b="0" i="0" u="none" strike="noStrike">
                          <a:effectLst/>
                          <a:latin typeface="Arial"/>
                        </a:rPr>
                        <a:t>Royal Bank of Canada (London Branch)</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a:effectLst/>
                          <a:latin typeface="Arial"/>
                        </a:rPr>
                        <a:t>99.44%</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8473">
                <a:tc>
                  <a:txBody>
                    <a:bodyPr/>
                    <a:lstStyle/>
                    <a:p>
                      <a:pPr algn="l" fontAlgn="b"/>
                      <a:r>
                        <a:rPr lang="en-US" sz="700" b="0" i="0" u="none" strike="noStrike">
                          <a:effectLst/>
                          <a:latin typeface="Arial"/>
                        </a:rPr>
                        <a:t>*Downgrade on 06/11/2014 /**02/12/2014 /***10/06/2015</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800" b="0" i="0" u="none" strike="noStrike" dirty="0">
                          <a:effectLst/>
                          <a:latin typeface="Arial"/>
                        </a:rPr>
                        <a:t> </a:t>
                      </a:r>
                    </a:p>
                  </a:txBody>
                  <a:tcPr marL="7898" marR="7898" marT="7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Contents</a:t>
            </a:r>
          </a:p>
        </p:txBody>
      </p:sp>
      <p:sp>
        <p:nvSpPr>
          <p:cNvPr id="3075" name="Text Box 3"/>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pic>
        <p:nvPicPr>
          <p:cNvPr id="3076" name="Picture 4"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3078" name="Text Box 8"/>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6B6EEFDF-A69E-47EE-9B9B-11471D5C46E3}" type="slidenum">
              <a:rPr lang="en-GB" altLang="en-US"/>
              <a:pPr eaLnBrk="1" hangingPunct="1"/>
              <a:t>2</a:t>
            </a:fld>
            <a:r>
              <a:rPr lang="en-GB" altLang="en-US"/>
              <a:t> of 17</a:t>
            </a:r>
          </a:p>
        </p:txBody>
      </p:sp>
      <p:sp>
        <p:nvSpPr>
          <p:cNvPr id="3079" name="Text Box 10"/>
          <p:cNvSpPr txBox="1">
            <a:spLocks noChangeArrowheads="1"/>
          </p:cNvSpPr>
          <p:nvPr/>
        </p:nvSpPr>
        <p:spPr bwMode="auto">
          <a:xfrm>
            <a:off x="533400" y="914400"/>
            <a:ext cx="6324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000"/>
              <a:t>Click on each link to be taken to the page.  (in slide show view only)</a:t>
            </a:r>
          </a:p>
        </p:txBody>
      </p:sp>
      <p:sp>
        <p:nvSpPr>
          <p:cNvPr id="3080" name="Text Box 11"/>
          <p:cNvSpPr txBox="1">
            <a:spLocks noChangeArrowheads="1"/>
          </p:cNvSpPr>
          <p:nvPr/>
        </p:nvSpPr>
        <p:spPr bwMode="auto">
          <a:xfrm>
            <a:off x="323850" y="1412875"/>
            <a:ext cx="8610600" cy="510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buFontTx/>
              <a:buChar char="•"/>
            </a:pPr>
            <a:r>
              <a:rPr lang="en-GB" altLang="en-US" sz="1600">
                <a:solidFill>
                  <a:schemeClr val="accent2"/>
                </a:solidFill>
              </a:rPr>
              <a:t> Page 3 - </a:t>
            </a:r>
            <a:r>
              <a:rPr lang="en-GB" altLang="en-US" sz="1600">
                <a:solidFill>
                  <a:schemeClr val="accent2"/>
                </a:solidFill>
                <a:hlinkClick r:id="rId5" action="ppaction://hlinksldjump"/>
              </a:rPr>
              <a:t>Summary Page</a:t>
            </a:r>
            <a:r>
              <a:rPr lang="en-GB" altLang="en-US" sz="1600">
                <a:solidFill>
                  <a:schemeClr val="accent2"/>
                </a:solidFill>
              </a:rPr>
              <a:t> </a:t>
            </a:r>
          </a:p>
          <a:p>
            <a:pPr algn="l" eaLnBrk="1" hangingPunct="1">
              <a:buFontTx/>
              <a:buChar char="•"/>
            </a:pPr>
            <a:r>
              <a:rPr lang="en-GB" altLang="en-US" sz="1600">
                <a:solidFill>
                  <a:schemeClr val="accent2"/>
                </a:solidFill>
              </a:rPr>
              <a:t> Page 5 - </a:t>
            </a:r>
            <a:r>
              <a:rPr lang="en-GB" altLang="en-US" sz="1600">
                <a:solidFill>
                  <a:schemeClr val="accent2"/>
                </a:solidFill>
                <a:hlinkClick r:id="rId6" action="ppaction://hlinksldjump"/>
              </a:rPr>
              <a:t>Cash Collection Stats</a:t>
            </a:r>
            <a:endParaRPr lang="en-GB" altLang="en-US" sz="1600">
              <a:solidFill>
                <a:schemeClr val="accent2"/>
              </a:solidFill>
            </a:endParaRPr>
          </a:p>
          <a:p>
            <a:pPr algn="l" eaLnBrk="1" hangingPunct="1">
              <a:buFontTx/>
              <a:buChar char="•"/>
            </a:pPr>
            <a:r>
              <a:rPr lang="en-GB" altLang="en-US" sz="1600">
                <a:solidFill>
                  <a:schemeClr val="accent2"/>
                </a:solidFill>
              </a:rPr>
              <a:t> Page 7 - </a:t>
            </a:r>
            <a:r>
              <a:rPr lang="en-GB" altLang="en-US" sz="1600">
                <a:solidFill>
                  <a:schemeClr val="accent2"/>
                </a:solidFill>
                <a:hlinkClick r:id="rId7" action="ppaction://hlinksldjump"/>
              </a:rPr>
              <a:t>Cash Call Stats - Monthly &amp; Yearly Analysis</a:t>
            </a:r>
            <a:endParaRPr lang="en-GB" altLang="en-US" sz="1600">
              <a:solidFill>
                <a:schemeClr val="accent2"/>
              </a:solidFill>
            </a:endParaRPr>
          </a:p>
          <a:p>
            <a:pPr algn="l" eaLnBrk="1" hangingPunct="1">
              <a:buFontTx/>
              <a:buChar char="•"/>
            </a:pPr>
            <a:r>
              <a:rPr lang="en-GB" altLang="en-US" sz="1600">
                <a:solidFill>
                  <a:schemeClr val="accent2"/>
                </a:solidFill>
              </a:rPr>
              <a:t> Page 8 - </a:t>
            </a:r>
            <a:r>
              <a:rPr lang="en-GB" altLang="en-US" sz="1600">
                <a:solidFill>
                  <a:schemeClr val="accent2"/>
                </a:solidFill>
                <a:hlinkClick r:id="rId8" action="ppaction://hlinksldjump"/>
              </a:rPr>
              <a:t>Cash Call Stats - Issued &amp; Paid</a:t>
            </a:r>
            <a:endParaRPr lang="en-GB" altLang="en-US" sz="1600">
              <a:solidFill>
                <a:schemeClr val="accent2"/>
              </a:solidFill>
            </a:endParaRPr>
          </a:p>
          <a:p>
            <a:pPr algn="l" eaLnBrk="1" hangingPunct="1">
              <a:buFontTx/>
              <a:buChar char="•"/>
            </a:pPr>
            <a:r>
              <a:rPr lang="en-GB" altLang="en-US" sz="1600">
                <a:solidFill>
                  <a:schemeClr val="accent2"/>
                </a:solidFill>
              </a:rPr>
              <a:t>Page 9 - </a:t>
            </a:r>
            <a:r>
              <a:rPr lang="en-GB" altLang="en-US" sz="1600">
                <a:solidFill>
                  <a:schemeClr val="accent2"/>
                </a:solidFill>
                <a:hlinkClick r:id="rId9" action="ppaction://hlinksldjump"/>
              </a:rPr>
              <a:t>Cash Call Stats - Failure to Pay Cash Call Notices</a:t>
            </a:r>
            <a:endParaRPr lang="en-GB" altLang="en-US" sz="1600">
              <a:solidFill>
                <a:schemeClr val="accent2"/>
              </a:solidFill>
            </a:endParaRPr>
          </a:p>
          <a:p>
            <a:pPr algn="l" eaLnBrk="1" hangingPunct="1">
              <a:buFontTx/>
              <a:buChar char="•"/>
            </a:pPr>
            <a:r>
              <a:rPr lang="en-GB" altLang="en-US" sz="1600">
                <a:solidFill>
                  <a:schemeClr val="accent2"/>
                </a:solidFill>
              </a:rPr>
              <a:t>Page 10 - </a:t>
            </a:r>
            <a:r>
              <a:rPr lang="en-GB" altLang="en-US" sz="1600">
                <a:solidFill>
                  <a:schemeClr val="accent2"/>
                </a:solidFill>
                <a:hlinkClick r:id="rId10" action="ppaction://hlinksldjump"/>
              </a:rPr>
              <a:t>Cash Call Stats - Failure to Pay Cash Call Notices Unpaid</a:t>
            </a:r>
            <a:endParaRPr lang="en-GB" altLang="en-US" sz="1600">
              <a:solidFill>
                <a:schemeClr val="accent2"/>
              </a:solidFill>
            </a:endParaRPr>
          </a:p>
          <a:p>
            <a:pPr algn="l" eaLnBrk="1" hangingPunct="1">
              <a:buFontTx/>
              <a:buChar char="•"/>
            </a:pPr>
            <a:r>
              <a:rPr lang="en-GB" altLang="en-US" sz="1600">
                <a:solidFill>
                  <a:schemeClr val="accent2"/>
                </a:solidFill>
              </a:rPr>
              <a:t>Page 11 - </a:t>
            </a:r>
            <a:r>
              <a:rPr lang="en-GB" altLang="en-US" sz="1600">
                <a:solidFill>
                  <a:schemeClr val="accent2"/>
                </a:solidFill>
                <a:hlinkClick r:id="rId11" action="ppaction://hlinksldjump"/>
              </a:rPr>
              <a:t>Cash Call Stats - Yearly Analysis + Issued &amp; Withdrawn</a:t>
            </a:r>
            <a:endParaRPr lang="en-GB" altLang="en-US" sz="1600">
              <a:solidFill>
                <a:schemeClr val="accent2"/>
              </a:solidFill>
            </a:endParaRPr>
          </a:p>
          <a:p>
            <a:pPr algn="l" eaLnBrk="1" hangingPunct="1">
              <a:buFontTx/>
              <a:buChar char="•"/>
            </a:pPr>
            <a:r>
              <a:rPr lang="en-GB" altLang="en-US" sz="1600">
                <a:solidFill>
                  <a:schemeClr val="accent2"/>
                </a:solidFill>
              </a:rPr>
              <a:t>Page 12 - </a:t>
            </a:r>
            <a:r>
              <a:rPr lang="en-GB" altLang="en-US" sz="1600">
                <a:solidFill>
                  <a:schemeClr val="accent2"/>
                </a:solidFill>
                <a:hlinkClick r:id="rId12" action="ppaction://hlinksldjump"/>
              </a:rPr>
              <a:t>Cash Call Stats - Re-issued Cash Calls</a:t>
            </a:r>
            <a:endParaRPr lang="en-GB" altLang="en-US" sz="1600">
              <a:solidFill>
                <a:schemeClr val="accent2"/>
              </a:solidFill>
            </a:endParaRPr>
          </a:p>
          <a:p>
            <a:pPr algn="l" eaLnBrk="1" hangingPunct="1">
              <a:buFontTx/>
              <a:buChar char="•"/>
            </a:pPr>
            <a:r>
              <a:rPr lang="en-GB" altLang="en-US" sz="1600">
                <a:solidFill>
                  <a:schemeClr val="accent2"/>
                </a:solidFill>
              </a:rPr>
              <a:t>Page 13 - </a:t>
            </a:r>
            <a:r>
              <a:rPr lang="en-GB" altLang="en-US" sz="1600">
                <a:solidFill>
                  <a:schemeClr val="accent2"/>
                </a:solidFill>
                <a:hlinkClick r:id="rId13" action="ppaction://hlinksldjump"/>
              </a:rPr>
              <a:t>Cash Call Stats - Revised Cash Calls</a:t>
            </a:r>
            <a:endParaRPr lang="en-GB" altLang="en-US" sz="1600">
              <a:solidFill>
                <a:schemeClr val="accent2"/>
              </a:solidFill>
            </a:endParaRPr>
          </a:p>
          <a:p>
            <a:pPr algn="l" eaLnBrk="1" hangingPunct="1">
              <a:buFontTx/>
              <a:buChar char="•"/>
            </a:pPr>
            <a:r>
              <a:rPr lang="en-GB" altLang="en-US" sz="1600">
                <a:solidFill>
                  <a:schemeClr val="accent2"/>
                </a:solidFill>
              </a:rPr>
              <a:t>Page 14 - </a:t>
            </a:r>
            <a:r>
              <a:rPr lang="en-GB" altLang="en-US" sz="1600">
                <a:solidFill>
                  <a:schemeClr val="accent2"/>
                </a:solidFill>
                <a:hlinkClick r:id="rId14" action="ppaction://hlinksldjump"/>
              </a:rPr>
              <a:t>Cash Call Stats - % Cash Calls Issued</a:t>
            </a:r>
            <a:endParaRPr lang="en-GB" altLang="en-US" sz="1600">
              <a:solidFill>
                <a:schemeClr val="accent2"/>
              </a:solidFill>
            </a:endParaRPr>
          </a:p>
          <a:p>
            <a:pPr algn="l" eaLnBrk="1" hangingPunct="1">
              <a:buFontTx/>
              <a:buChar char="•"/>
            </a:pPr>
            <a:r>
              <a:rPr lang="en-GB" altLang="en-US" sz="1600">
                <a:solidFill>
                  <a:schemeClr val="accent2"/>
                </a:solidFill>
              </a:rPr>
              <a:t>Page 15 - </a:t>
            </a:r>
            <a:r>
              <a:rPr lang="en-GB" altLang="en-US" sz="1600">
                <a:solidFill>
                  <a:schemeClr val="accent2"/>
                </a:solidFill>
                <a:hlinkClick r:id="rId15" action="ppaction://hlinksldjump"/>
              </a:rPr>
              <a:t>Security Renewals Monthly Performance</a:t>
            </a:r>
            <a:endParaRPr lang="en-GB" altLang="en-US" sz="1600">
              <a:solidFill>
                <a:schemeClr val="accent2"/>
              </a:solidFill>
            </a:endParaRPr>
          </a:p>
          <a:p>
            <a:pPr algn="l" eaLnBrk="1" hangingPunct="1">
              <a:buFontTx/>
              <a:buChar char="•"/>
            </a:pPr>
            <a:r>
              <a:rPr lang="en-GB" altLang="en-US" sz="1600">
                <a:solidFill>
                  <a:schemeClr val="accent2"/>
                </a:solidFill>
              </a:rPr>
              <a:t>Page 16 – </a:t>
            </a:r>
            <a:r>
              <a:rPr lang="en-GB" altLang="en-US" sz="1600">
                <a:solidFill>
                  <a:schemeClr val="accent2"/>
                </a:solidFill>
                <a:hlinkClick r:id="rId16" action="ppaction://hlinksldjump"/>
              </a:rPr>
              <a:t>Late Paid Interest</a:t>
            </a:r>
            <a:r>
              <a:rPr lang="en-GB" altLang="en-US">
                <a:hlinkClick r:id="rId16" action="ppaction://hlinksldjump"/>
              </a:rPr>
              <a:t> </a:t>
            </a:r>
            <a:endParaRPr lang="en-GB" altLang="en-US" sz="1600">
              <a:solidFill>
                <a:schemeClr val="accent2"/>
              </a:solidFill>
            </a:endParaRPr>
          </a:p>
          <a:p>
            <a:pPr algn="l" eaLnBrk="1" hangingPunct="1">
              <a:buFontTx/>
              <a:buChar char="•"/>
            </a:pPr>
            <a:r>
              <a:rPr lang="en-GB" altLang="en-US" sz="1600">
                <a:solidFill>
                  <a:schemeClr val="accent2"/>
                </a:solidFill>
              </a:rPr>
              <a:t>Page 17 – </a:t>
            </a:r>
            <a:r>
              <a:rPr lang="en-GB" altLang="en-US" sz="1600">
                <a:solidFill>
                  <a:schemeClr val="accent2"/>
                </a:solidFill>
                <a:hlinkClick r:id="rId17" action="ppaction://hlinksldjump"/>
              </a:rPr>
              <a:t>FI Aggregate Limits </a:t>
            </a:r>
            <a:endParaRPr lang="en-GB" altLang="en-US" sz="1600">
              <a:solidFill>
                <a:schemeClr val="accent2"/>
              </a:solidFill>
            </a:endParaRPr>
          </a:p>
          <a:p>
            <a:pPr algn="l" eaLnBrk="1" hangingPunct="1"/>
            <a:endParaRPr lang="en-GB" altLang="en-US" sz="160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4099" name="Text Box 8"/>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4100" name="Text Box 10"/>
          <p:cNvSpPr txBox="1">
            <a:spLocks noChangeArrowheads="1"/>
          </p:cNvSpPr>
          <p:nvPr/>
        </p:nvSpPr>
        <p:spPr bwMode="auto">
          <a:xfrm>
            <a:off x="3048000" y="3048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Summary Page</a:t>
            </a:r>
          </a:p>
        </p:txBody>
      </p:sp>
      <p:sp>
        <p:nvSpPr>
          <p:cNvPr id="4101" name="Text Box 11"/>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04321659-3D82-49F7-A845-521FACFCB583}" type="slidenum">
              <a:rPr lang="en-GB" altLang="en-US"/>
              <a:pPr eaLnBrk="1" hangingPunct="1"/>
              <a:t>3</a:t>
            </a:fld>
            <a:r>
              <a:rPr lang="en-GB" altLang="en-US"/>
              <a:t> of 17</a:t>
            </a:r>
          </a:p>
        </p:txBody>
      </p:sp>
      <p:pic>
        <p:nvPicPr>
          <p:cNvPr id="4102" name="Picture 13"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14"/>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extLst>
              <p:ext uri="{D42A27DB-BD31-4B8C-83A1-F6EECF244321}">
                <p14:modId xmlns:p14="http://schemas.microsoft.com/office/powerpoint/2010/main" val="3846724878"/>
              </p:ext>
            </p:extLst>
          </p:nvPr>
        </p:nvGraphicFramePr>
        <p:xfrm>
          <a:off x="152400" y="931863"/>
          <a:ext cx="8883649" cy="5651496"/>
        </p:xfrm>
        <a:graphic>
          <a:graphicData uri="http://schemas.openxmlformats.org/drawingml/2006/table">
            <a:tbl>
              <a:tblPr/>
              <a:tblGrid>
                <a:gridCol w="176497"/>
                <a:gridCol w="138647"/>
                <a:gridCol w="1263519"/>
                <a:gridCol w="598127"/>
                <a:gridCol w="352992"/>
                <a:gridCol w="1166836"/>
                <a:gridCol w="1081041"/>
                <a:gridCol w="598127"/>
                <a:gridCol w="166691"/>
                <a:gridCol w="375054"/>
                <a:gridCol w="433886"/>
                <a:gridCol w="639799"/>
                <a:gridCol w="480462"/>
                <a:gridCol w="470657"/>
                <a:gridCol w="470657"/>
                <a:gridCol w="470657"/>
              </a:tblGrid>
              <a:tr h="119957">
                <a:tc>
                  <a:txBody>
                    <a:bodyPr/>
                    <a:lstStyle/>
                    <a:p>
                      <a:pPr algn="l" fontAlgn="b"/>
                      <a:endParaRPr lang="en-GB" sz="500" b="0" i="0" u="none" strike="noStrike" dirty="0">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322185">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r>
                        <a:rPr lang="en-GB" sz="700" b="1" i="0" u="none" strike="noStrike">
                          <a:solidFill>
                            <a:srgbClr val="0000FF"/>
                          </a:solidFill>
                          <a:effectLst/>
                          <a:latin typeface="Arial"/>
                        </a:rPr>
                        <a:t>Last Months Pack:-</a:t>
                      </a:r>
                    </a:p>
                  </a:txBody>
                  <a:tcPr marL="5160" marR="5160" marT="5160" marB="0" anchor="b">
                    <a:lnL>
                      <a:noFill/>
                    </a:lnL>
                    <a:lnR>
                      <a:noFill/>
                    </a:lnR>
                    <a:lnT>
                      <a:noFill/>
                    </a:lnT>
                    <a:lnB>
                      <a:noFill/>
                    </a:lnB>
                  </a:tcPr>
                </a:tc>
                <a:tc>
                  <a:txBody>
                    <a:bodyPr/>
                    <a:lstStyle/>
                    <a:p>
                      <a:pPr algn="l" fontAlgn="b"/>
                      <a:r>
                        <a:rPr lang="en-GB" sz="700" b="1" i="0" u="none" strike="noStrike">
                          <a:solidFill>
                            <a:srgbClr val="0000FF"/>
                          </a:solidFill>
                          <a:effectLst/>
                          <a:latin typeface="Arial"/>
                        </a:rPr>
                        <a:t>Jan-17</a:t>
                      </a:r>
                    </a:p>
                  </a:txBody>
                  <a:tcPr marL="5160" marR="5160" marT="5160" marB="0" anchor="b">
                    <a:lnL>
                      <a:noFill/>
                    </a:lnL>
                    <a:lnR>
                      <a:noFill/>
                    </a:lnR>
                    <a:lnT>
                      <a:noFill/>
                    </a:lnT>
                    <a:lnB>
                      <a:noFill/>
                    </a:lnB>
                  </a:tcPr>
                </a:tc>
                <a:tc>
                  <a:txBody>
                    <a:bodyPr/>
                    <a:lstStyle/>
                    <a:p>
                      <a:pPr algn="ctr" fontAlgn="ctr"/>
                      <a:endParaRPr lang="en-GB" sz="1400" b="0" i="0" u="sng" strike="noStrike">
                        <a:solidFill>
                          <a:srgbClr val="3366FF"/>
                        </a:solidFill>
                        <a:effectLst/>
                        <a:latin typeface="Arial"/>
                      </a:endParaRPr>
                    </a:p>
                  </a:txBody>
                  <a:tcPr marL="5160" marR="5160" marT="5160" marB="0" anchor="ctr">
                    <a:lnL>
                      <a:noFill/>
                    </a:lnL>
                    <a:lnR>
                      <a:noFill/>
                    </a:lnR>
                    <a:lnT>
                      <a:noFill/>
                    </a:lnT>
                    <a:lnB>
                      <a:noFill/>
                    </a:lnB>
                  </a:tcPr>
                </a:tc>
                <a:tc>
                  <a:txBody>
                    <a:bodyPr/>
                    <a:lstStyle/>
                    <a:p>
                      <a:pPr algn="ctr" fontAlgn="ctr"/>
                      <a:endParaRPr lang="en-GB" sz="500" b="0" i="0" u="sng" strike="noStrike" dirty="0">
                        <a:solidFill>
                          <a:srgbClr val="3366FF"/>
                        </a:solidFill>
                        <a:effectLst/>
                        <a:latin typeface="Arial"/>
                      </a:endParaRPr>
                    </a:p>
                  </a:txBody>
                  <a:tcPr marL="5160" marR="5160" marT="5160" marB="0" anchor="ctr">
                    <a:lnL>
                      <a:noFill/>
                    </a:lnL>
                    <a:lnR>
                      <a:noFill/>
                    </a:lnR>
                    <a:lnT>
                      <a:noFill/>
                    </a:lnT>
                    <a:lnB>
                      <a:noFill/>
                    </a:lnB>
                  </a:tcPr>
                </a:tc>
                <a:tc>
                  <a:txBody>
                    <a:bodyPr/>
                    <a:lstStyle/>
                    <a:p>
                      <a:pPr algn="ctr" fontAlgn="ctr"/>
                      <a:endParaRPr lang="en-GB" sz="500" b="0" i="0" u="sng" strike="noStrike">
                        <a:solidFill>
                          <a:srgbClr val="3366FF"/>
                        </a:solidFill>
                        <a:effectLst/>
                        <a:latin typeface="Arial"/>
                      </a:endParaRPr>
                    </a:p>
                  </a:txBody>
                  <a:tcPr marL="5160" marR="5160" marT="5160" marB="0" anchor="ctr">
                    <a:lnL>
                      <a:noFill/>
                    </a:lnL>
                    <a:lnR>
                      <a:noFill/>
                    </a:lnR>
                    <a:lnT>
                      <a:noFill/>
                    </a:lnT>
                    <a:lnB>
                      <a:noFill/>
                    </a:lnB>
                  </a:tcPr>
                </a:tc>
                <a:tc>
                  <a:txBody>
                    <a:bodyPr/>
                    <a:lstStyle/>
                    <a:p>
                      <a:pPr algn="ctr" fontAlgn="ctr"/>
                      <a:endParaRPr lang="en-GB" sz="500" b="0" i="0" u="sng" strike="noStrike">
                        <a:solidFill>
                          <a:srgbClr val="3366FF"/>
                        </a:solidFill>
                        <a:effectLst/>
                        <a:latin typeface="Arial"/>
                      </a:endParaRPr>
                    </a:p>
                  </a:txBody>
                  <a:tcPr marL="5160" marR="5160" marT="5160" marB="0" anchor="ctr">
                    <a:lnL>
                      <a:noFill/>
                    </a:lnL>
                    <a:lnR>
                      <a:noFill/>
                    </a:lnR>
                    <a:lnT>
                      <a:noFill/>
                    </a:lnT>
                    <a:lnB>
                      <a:noFill/>
                    </a:lnB>
                  </a:tcPr>
                </a:tc>
                <a:tc>
                  <a:txBody>
                    <a:bodyPr/>
                    <a:lstStyle/>
                    <a:p>
                      <a:pPr algn="ctr" fontAlgn="b"/>
                      <a:endParaRPr lang="en-GB" sz="5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5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5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5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500" b="1"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367126">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1600" b="1"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32801">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r>
                        <a:rPr lang="en-GB" sz="800" b="1" i="0" u="none" strike="noStrike" dirty="0">
                          <a:effectLst/>
                          <a:latin typeface="Arial"/>
                        </a:rPr>
                        <a:t>Last Months Cash Calls - </a:t>
                      </a: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gridSpan="2">
                  <a:txBody>
                    <a:bodyPr/>
                    <a:lstStyle/>
                    <a:p>
                      <a:pPr algn="l" fontAlgn="b"/>
                      <a:r>
                        <a:rPr lang="en-GB" sz="600" b="1" i="0" u="none" strike="noStrike" dirty="0">
                          <a:effectLst/>
                          <a:latin typeface="Arial"/>
                        </a:rPr>
                        <a:t>Last Months Cash Collected - </a:t>
                      </a:r>
                    </a:p>
                  </a:txBody>
                  <a:tcPr marL="5160" marR="5160" marT="5160" marB="0" anchor="b">
                    <a:lnL>
                      <a:noFill/>
                    </a:lnL>
                    <a:lnR>
                      <a:noFill/>
                    </a:lnR>
                    <a:lnT>
                      <a:noFill/>
                    </a:lnT>
                    <a:lnB>
                      <a:noFill/>
                    </a:lnB>
                  </a:tcPr>
                </a:tc>
                <a:tc hMerge="1">
                  <a:txBody>
                    <a:bodyPr/>
                    <a:lstStyle/>
                    <a:p>
                      <a:endParaRPr lang="en-GB"/>
                    </a:p>
                  </a:txBody>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r" fontAlgn="b"/>
                      <a:r>
                        <a:rPr lang="en-GB" sz="600" b="1" i="0" u="none" strike="noStrike" dirty="0">
                          <a:effectLst/>
                          <a:latin typeface="Arial"/>
                        </a:rPr>
                        <a:t>Jan-17</a:t>
                      </a:r>
                    </a:p>
                  </a:txBody>
                  <a:tcPr marL="5160" marR="5160" marT="5160" marB="0" anchor="b">
                    <a:lnL>
                      <a:noFill/>
                    </a:lnL>
                    <a:lnR>
                      <a:noFill/>
                    </a:lnR>
                    <a:lnT>
                      <a:noFill/>
                    </a:lnT>
                    <a:lnB>
                      <a:noFill/>
                    </a:lnB>
                  </a:tcPr>
                </a:tc>
                <a:tc gridSpan="3">
                  <a:txBody>
                    <a:bodyPr/>
                    <a:lstStyle/>
                    <a:p>
                      <a:pPr algn="l" fontAlgn="b"/>
                      <a:r>
                        <a:rPr lang="en-GB" sz="600" b="1" i="0" u="none" strike="noStrike" dirty="0">
                          <a:effectLst/>
                          <a:latin typeface="Arial"/>
                        </a:rPr>
                        <a:t>- Network Invoices Paid Late</a:t>
                      </a:r>
                    </a:p>
                  </a:txBody>
                  <a:tcPr marL="5160" marR="5160" marT="516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Total Issued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dirty="0">
                          <a:effectLst/>
                          <a:latin typeface="Arial"/>
                        </a:rPr>
                        <a:t>% of Cash Collected at PDD- </a:t>
                      </a:r>
                    </a:p>
                  </a:txBody>
                  <a:tcPr marL="5160" marR="5160" marT="516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GB" sz="600" b="1" i="0" u="none" strike="noStrike" baseline="0" dirty="0">
                          <a:effectLst/>
                          <a:latin typeface="Arial"/>
                        </a:rPr>
                        <a:t>99.99%</a:t>
                      </a:r>
                    </a:p>
                  </a:txBody>
                  <a:tcPr marL="5160" marR="5160" marT="516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1" i="0" u="none" strike="noStrike" baseline="0" dirty="0">
                          <a:effectLst/>
                          <a:latin typeface="Arial"/>
                        </a:rPr>
                        <a:t>Value</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a:effectLst/>
                          <a:latin typeface="Arial"/>
                        </a:rPr>
                        <a:t>No. Paid Late</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Issued &amp; Appealed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 </a:t>
                      </a: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GB" sz="600" b="0" i="0" u="none" strike="noStrike" baseline="0" dirty="0">
                          <a:effectLst/>
                          <a:latin typeface="Arial"/>
                        </a:rPr>
                        <a:t> </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1" i="0" u="none" strike="noStrike" baseline="0" dirty="0">
                          <a:effectLst/>
                          <a:latin typeface="Arial"/>
                        </a:rPr>
                        <a:t> </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dirty="0">
                          <a:effectLst/>
                          <a:latin typeface="Arial"/>
                        </a:rPr>
                        <a:t> </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Re-Issued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en-US" sz="600" b="0" i="0" u="none" strike="noStrike" baseline="0">
                          <a:effectLst/>
                          <a:latin typeface="Arial"/>
                        </a:rPr>
                        <a:t>% of Cash Collected PDD +2 </a:t>
                      </a:r>
                    </a:p>
                  </a:txBody>
                  <a:tcPr marL="5160" marR="5160" marT="5160" marB="0">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GB" sz="600" b="1" i="0" u="none" strike="noStrike" baseline="0" dirty="0">
                          <a:effectLst/>
                          <a:latin typeface="Arial"/>
                        </a:rPr>
                        <a:t>100%</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&lt;£10,000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Withdrawn</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600" b="0" i="0" u="none" strike="noStrike" baseline="0" dirty="0">
                          <a:effectLst/>
                          <a:latin typeface="Arial"/>
                        </a:rPr>
                        <a:t> </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&lt;£100,000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Revised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GB" sz="600" b="0" i="0" u="none" strike="noStrike" baseline="0" dirty="0">
                          <a:effectLst/>
                          <a:latin typeface="Arial"/>
                        </a:rPr>
                        <a:t> </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&lt;£500,000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a:effectLst/>
                          <a:latin typeface="Arial"/>
                        </a:rPr>
                        <a:t>Issued &amp; Paid on due date</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dirty="0">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Number of FTPN's Issued -</a:t>
                      </a: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GB" sz="600" b="1" i="0" u="none" strike="noStrike" baseline="0" dirty="0">
                          <a:effectLst/>
                          <a:latin typeface="Arial"/>
                        </a:rPr>
                        <a:t>2</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&gt;£500,000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FTPN CCN Paid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dirty="0">
                          <a:effectLst/>
                          <a:latin typeface="Arial"/>
                        </a:rPr>
                        <a:t> </a:t>
                      </a:r>
                    </a:p>
                  </a:txBody>
                  <a:tcPr marL="5160" marR="5160" marT="516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1" i="0" u="none" strike="noStrike" baseline="0">
                          <a:effectLst/>
                          <a:latin typeface="Arial"/>
                        </a:rPr>
                        <a:t>Total</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6489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FTPN CCN Unpaid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7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a:effectLst/>
                          <a:latin typeface="Arial"/>
                        </a:rPr>
                        <a:t>CCN Unpaid (No FTPN issued)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6489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r>
                        <a:rPr lang="en-GB" sz="800" b="1" i="0" u="none" strike="noStrike">
                          <a:solidFill>
                            <a:srgbClr val="0000FF"/>
                          </a:solidFill>
                          <a:effectLst/>
                          <a:latin typeface="Arial"/>
                        </a:rPr>
                        <a:t>This Months Pack:-</a:t>
                      </a: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800" b="1" i="0" u="none" strike="noStrike" dirty="0">
                          <a:solidFill>
                            <a:srgbClr val="0000FF"/>
                          </a:solidFill>
                          <a:effectLst/>
                          <a:latin typeface="Arial"/>
                        </a:rPr>
                        <a:t>Feb-17</a:t>
                      </a: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32801">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gridSpan="2">
                  <a:txBody>
                    <a:bodyPr/>
                    <a:lstStyle/>
                    <a:p>
                      <a:pPr algn="l" fontAlgn="b"/>
                      <a:r>
                        <a:rPr lang="en-GB" sz="800" b="1" i="0" u="none" strike="noStrike" dirty="0">
                          <a:effectLst/>
                          <a:latin typeface="Arial"/>
                        </a:rPr>
                        <a:t>Current Months Cash Calls - </a:t>
                      </a:r>
                    </a:p>
                  </a:txBody>
                  <a:tcPr marL="5160" marR="5160" marT="5160" marB="0" anchor="b">
                    <a:lnL>
                      <a:noFill/>
                    </a:lnL>
                    <a:lnR>
                      <a:noFill/>
                    </a:lnR>
                    <a:lnT>
                      <a:noFill/>
                    </a:lnT>
                    <a:lnB>
                      <a:noFill/>
                    </a:lnB>
                  </a:tcPr>
                </a:tc>
                <a:tc hMerge="1">
                  <a:txBody>
                    <a:bodyPr/>
                    <a:lstStyle/>
                    <a:p>
                      <a:endParaRPr lang="en-GB"/>
                    </a:p>
                  </a:txBody>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dirty="0">
                        <a:effectLst/>
                        <a:latin typeface="Arial"/>
                      </a:endParaRPr>
                    </a:p>
                  </a:txBody>
                  <a:tcPr marL="5160" marR="5160" marT="5160" marB="0" anchor="b">
                    <a:lnL>
                      <a:noFill/>
                    </a:lnL>
                    <a:lnR>
                      <a:noFill/>
                    </a:lnR>
                    <a:lnT>
                      <a:noFill/>
                    </a:lnT>
                    <a:lnB>
                      <a:noFill/>
                    </a:lnB>
                  </a:tcPr>
                </a:tc>
                <a:tc gridSpan="2">
                  <a:txBody>
                    <a:bodyPr/>
                    <a:lstStyle/>
                    <a:p>
                      <a:pPr algn="l" fontAlgn="b"/>
                      <a:r>
                        <a:rPr lang="en-GB" sz="600" b="1" i="0" u="none" strike="noStrike" baseline="0" dirty="0">
                          <a:effectLst/>
                          <a:latin typeface="Arial"/>
                        </a:rPr>
                        <a:t>Current Months Cash Collected - </a:t>
                      </a:r>
                    </a:p>
                  </a:txBody>
                  <a:tcPr marL="5160" marR="5160" marT="5160" marB="0" anchor="b">
                    <a:lnL>
                      <a:noFill/>
                    </a:lnL>
                    <a:lnR>
                      <a:noFill/>
                    </a:lnR>
                    <a:lnT>
                      <a:noFill/>
                    </a:lnT>
                    <a:lnB>
                      <a:noFill/>
                    </a:lnB>
                  </a:tcPr>
                </a:tc>
                <a:tc hMerge="1">
                  <a:txBody>
                    <a:bodyPr/>
                    <a:lstStyle/>
                    <a:p>
                      <a:endParaRPr lang="en-GB"/>
                    </a:p>
                  </a:txBody>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r" fontAlgn="b"/>
                      <a:r>
                        <a:rPr lang="en-GB" sz="600" b="1" i="0" u="none" strike="noStrike" dirty="0">
                          <a:effectLst/>
                          <a:latin typeface="Arial"/>
                        </a:rPr>
                        <a:t>Feb-17</a:t>
                      </a:r>
                    </a:p>
                  </a:txBody>
                  <a:tcPr marL="5160" marR="5160" marT="5160" marB="0" anchor="b">
                    <a:lnL>
                      <a:noFill/>
                    </a:lnL>
                    <a:lnR>
                      <a:noFill/>
                    </a:lnR>
                    <a:lnT>
                      <a:noFill/>
                    </a:lnT>
                    <a:lnB>
                      <a:noFill/>
                    </a:lnB>
                  </a:tcPr>
                </a:tc>
                <a:tc gridSpan="3">
                  <a:txBody>
                    <a:bodyPr/>
                    <a:lstStyle/>
                    <a:p>
                      <a:pPr algn="l" fontAlgn="b"/>
                      <a:r>
                        <a:rPr lang="en-GB" sz="600" b="1" i="0" u="none" strike="noStrike" dirty="0">
                          <a:effectLst/>
                          <a:latin typeface="Arial"/>
                        </a:rPr>
                        <a:t>- Network Invoices Paid Late</a:t>
                      </a:r>
                    </a:p>
                  </a:txBody>
                  <a:tcPr marL="5160" marR="5160" marT="516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dirty="0">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Total Issued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9</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a:effectLst/>
                          <a:latin typeface="Arial"/>
                        </a:rPr>
                        <a:t>% of Cash Collected at PDD- </a:t>
                      </a:r>
                    </a:p>
                  </a:txBody>
                  <a:tcPr marL="5160" marR="5160" marT="516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ctr" fontAlgn="b"/>
                      <a:r>
                        <a:rPr lang="en-GB" sz="600" b="1" i="0" u="none" strike="noStrike" baseline="0" dirty="0">
                          <a:effectLst/>
                          <a:latin typeface="Arial"/>
                        </a:rPr>
                        <a:t>99.99%</a:t>
                      </a:r>
                    </a:p>
                  </a:txBody>
                  <a:tcPr marL="5160" marR="5160" marT="516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1" i="0" u="none" strike="noStrike" baseline="0" dirty="0">
                          <a:effectLst/>
                          <a:latin typeface="Arial"/>
                        </a:rPr>
                        <a:t>Value</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a:effectLst/>
                          <a:latin typeface="Arial"/>
                        </a:rPr>
                        <a:t>No. Paid Late</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Issued &amp; Appealed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GB" sz="600" b="0" i="0" u="none" strike="noStrike" baseline="0" dirty="0">
                          <a:effectLst/>
                          <a:latin typeface="Arial"/>
                        </a:rPr>
                        <a:t> </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1"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dirty="0">
                          <a:effectLst/>
                          <a:latin typeface="Arial"/>
                        </a:rPr>
                        <a:t> </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Re-Issued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en-US" sz="600" b="0" i="0" u="none" strike="noStrike" baseline="0">
                          <a:effectLst/>
                          <a:latin typeface="Arial"/>
                        </a:rPr>
                        <a:t>% of Cash Collected PDD +2 </a:t>
                      </a:r>
                    </a:p>
                  </a:txBody>
                  <a:tcPr marL="5160" marR="5160" marT="5160" marB="0">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GB" sz="600" b="1" i="0" u="none" strike="noStrike" baseline="0" dirty="0">
                          <a:effectLst/>
                          <a:latin typeface="Arial"/>
                        </a:rPr>
                        <a:t>100%</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&lt;£10,000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Withdrawn</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2</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a:txBody>
                    <a:bodyPr/>
                    <a:lstStyle/>
                    <a:p>
                      <a:pPr algn="l" fontAlgn="b"/>
                      <a:r>
                        <a:rPr lang="en-GB" sz="600" b="0" i="0" u="none" strike="noStrike" baseline="0" dirty="0">
                          <a:effectLst/>
                          <a:latin typeface="Arial"/>
                        </a:rPr>
                        <a:t> </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&lt;£100,000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Revised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l" fontAlgn="b"/>
                      <a:r>
                        <a:rPr lang="en-GB" sz="600" b="0" i="0" u="none" strike="noStrike" baseline="0" dirty="0">
                          <a:effectLst/>
                          <a:latin typeface="Arial"/>
                        </a:rPr>
                        <a:t> </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&lt;£500,000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a:effectLst/>
                          <a:latin typeface="Arial"/>
                        </a:rPr>
                        <a:t>Issued &amp; Paid on due date</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7</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Number of FTPN's Issued -</a:t>
                      </a: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solidFill>
                      <a:srgbClr val="99CCFF"/>
                    </a:solidFill>
                  </a:tcPr>
                </a:tc>
                <a:tc>
                  <a:txBody>
                    <a:bodyPr/>
                    <a:lstStyle/>
                    <a:p>
                      <a:pPr algn="ctr" fontAlgn="b"/>
                      <a:r>
                        <a:rPr lang="en-GB" sz="600" b="1" i="0" u="none" strike="noStrike" baseline="0" dirty="0">
                          <a:effectLst/>
                          <a:latin typeface="Arial"/>
                        </a:rPr>
                        <a:t>1</a:t>
                      </a: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&gt;£500,000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2881">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FTPN CCN Paid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dirty="0">
                          <a:effectLst/>
                          <a:latin typeface="Arial"/>
                        </a:rPr>
                        <a:t> </a:t>
                      </a:r>
                    </a:p>
                  </a:txBody>
                  <a:tcPr marL="5160" marR="5160" marT="516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1" i="0" u="none" strike="noStrike" baseline="0">
                          <a:effectLst/>
                          <a:latin typeface="Arial"/>
                        </a:rPr>
                        <a:t>Total</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r>
              <a:tr h="106241">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FTPN CCN Unpaid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GB" sz="400" b="1"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600" b="0" i="0" u="none" strike="noStrike" baseline="0">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600" b="0" i="0" u="none" strike="noStrike" baseline="0" dirty="0">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400" b="0" i="0" u="none" strike="noStrike">
                        <a:effectLst/>
                        <a:latin typeface="Arial"/>
                      </a:endParaRPr>
                    </a:p>
                  </a:txBody>
                  <a:tcPr marL="5160" marR="5160" marT="5160" marB="0" anchor="b">
                    <a:lnL>
                      <a:noFill/>
                    </a:lnL>
                    <a:lnR>
                      <a:noFill/>
                    </a:lnR>
                    <a:lnT>
                      <a:noFill/>
                    </a:lnT>
                    <a:lnB>
                      <a:noFill/>
                    </a:lnB>
                  </a:tcPr>
                </a:tc>
              </a:tr>
              <a:tr h="16489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a:effectLst/>
                          <a:latin typeface="Arial"/>
                        </a:rPr>
                        <a:t>CCN Unpaid (No FTPN issued)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l" fontAlgn="b"/>
                      <a:endParaRPr lang="en-GB" sz="7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7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7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6489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gridSpan="2">
                  <a:txBody>
                    <a:bodyPr/>
                    <a:lstStyle/>
                    <a:p>
                      <a:pPr algn="l" fontAlgn="b"/>
                      <a:r>
                        <a:rPr lang="en-US" sz="600" b="1" i="0" u="none" strike="noStrike" baseline="0" dirty="0">
                          <a:effectLst/>
                          <a:latin typeface="Arial"/>
                        </a:rPr>
                        <a:t>Year to Date Cash Call Position - </a:t>
                      </a: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gn="l" fontAlgn="b"/>
                      <a:endParaRPr lang="en-GB" sz="700" b="0" i="0" u="none" strike="noStrike">
                        <a:effectLst/>
                        <a:latin typeface="Arial"/>
                      </a:endParaRPr>
                    </a:p>
                  </a:txBody>
                  <a:tcPr marL="5160" marR="5160" marT="5160" marB="0" anchor="b">
                    <a:lnL>
                      <a:noFill/>
                    </a:lnL>
                    <a:lnR>
                      <a:noFill/>
                    </a:lnR>
                    <a:lnT>
                      <a:noFill/>
                    </a:lnT>
                    <a:lnB>
                      <a:noFill/>
                    </a:lnB>
                  </a:tcPr>
                </a:tc>
                <a:tc>
                  <a:txBody>
                    <a:bodyPr/>
                    <a:lstStyle/>
                    <a:p>
                      <a:pPr algn="r" fontAlgn="b"/>
                      <a:r>
                        <a:rPr lang="en-GB" sz="600" b="1" i="0" u="none" strike="noStrike" baseline="0" dirty="0">
                          <a:effectLst/>
                          <a:latin typeface="Arial"/>
                        </a:rPr>
                        <a:t>Feb-17</a:t>
                      </a:r>
                    </a:p>
                  </a:txBody>
                  <a:tcPr marL="5160" marR="5160" marT="5160" marB="0" anchor="b">
                    <a:lnL>
                      <a:noFill/>
                    </a:lnL>
                    <a:lnR>
                      <a:noFill/>
                    </a:lnR>
                    <a:lnT>
                      <a:noFill/>
                    </a:lnT>
                    <a:lnB>
                      <a:noFill/>
                    </a:lnB>
                  </a:tcPr>
                </a:tc>
                <a:tc gridSpan="2">
                  <a:txBody>
                    <a:bodyPr/>
                    <a:lstStyle/>
                    <a:p>
                      <a:pPr algn="l" fontAlgn="b"/>
                      <a:r>
                        <a:rPr lang="en-GB" sz="600" b="1" i="0" u="none" strike="noStrike" baseline="0" dirty="0">
                          <a:effectLst/>
                          <a:latin typeface="Arial"/>
                        </a:rPr>
                        <a:t>- Further Security Requests</a:t>
                      </a:r>
                    </a:p>
                  </a:txBody>
                  <a:tcPr marL="5160" marR="5160" marT="5160" marB="0" anchor="b">
                    <a:lnL>
                      <a:noFill/>
                    </a:lnL>
                    <a:lnR>
                      <a:noFill/>
                    </a:lnR>
                    <a:lnT>
                      <a:noFill/>
                    </a:lnT>
                    <a:lnB>
                      <a:noFill/>
                    </a:lnB>
                  </a:tcPr>
                </a:tc>
                <a:tc hMerge="1">
                  <a:txBody>
                    <a:bodyPr/>
                    <a:lstStyle/>
                    <a:p>
                      <a:endParaRPr lang="en-GB"/>
                    </a:p>
                  </a:txBody>
                  <a:tcPr/>
                </a:tc>
                <a:tc>
                  <a:txBody>
                    <a:bodyPr/>
                    <a:lstStyle/>
                    <a:p>
                      <a:pPr algn="l" fontAlgn="b"/>
                      <a:endParaRPr lang="en-GB" sz="600" b="0" i="0" u="none" strike="noStrike">
                        <a:effectLst/>
                        <a:latin typeface="Arial"/>
                      </a:endParaRPr>
                    </a:p>
                  </a:txBody>
                  <a:tcPr marL="5160" marR="5160" marT="5160" marB="0" anchor="b">
                    <a:lnL>
                      <a:noFill/>
                    </a:lnL>
                    <a:lnR>
                      <a:noFill/>
                    </a:lnR>
                    <a:lnT>
                      <a:noFill/>
                    </a:lnT>
                    <a:lnB>
                      <a:noFill/>
                    </a:lnB>
                  </a:tcPr>
                </a:tc>
                <a:tc gridSpan="4">
                  <a:txBody>
                    <a:bodyPr/>
                    <a:lstStyle/>
                    <a:p>
                      <a:pPr algn="l" fontAlgn="b"/>
                      <a:r>
                        <a:rPr lang="en-US" sz="600" b="1" i="0" u="none" strike="noStrike" dirty="0">
                          <a:effectLst/>
                          <a:latin typeface="Arial"/>
                        </a:rPr>
                        <a:t>Year to Date Network Invoices Paid Late</a:t>
                      </a:r>
                    </a:p>
                  </a:txBody>
                  <a:tcPr marL="5160" marR="5160" marT="516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dirty="0">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6489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7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7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ctr" fontAlgn="b"/>
                      <a:endParaRPr lang="en-GB" sz="4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GB" sz="4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59360">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Total Issued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9</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1" i="0" u="none" strike="noStrike" baseline="0" dirty="0">
                          <a:effectLst/>
                          <a:latin typeface="Arial"/>
                        </a:rPr>
                        <a:t>Associated name</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a:effectLst/>
                          <a:latin typeface="Arial"/>
                        </a:rPr>
                        <a:t>Value</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a:effectLst/>
                          <a:latin typeface="Arial"/>
                        </a:rPr>
                        <a:t>No. issued</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600" b="0" i="0" u="none" strike="noStrike" baseline="0" dirty="0">
                          <a:effectLst/>
                          <a:latin typeface="Arial"/>
                        </a:rPr>
                        <a:t>Total Paid Late</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600" b="0" i="0" u="none" strike="noStrike" baseline="0">
                          <a:effectLst/>
                          <a:latin typeface="Arial"/>
                        </a:rPr>
                        <a:t>0</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Issued &amp; Appealed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dirty="0">
                          <a:effectLst/>
                          <a:latin typeface="Arial"/>
                        </a:rPr>
                        <a:t> </a:t>
                      </a:r>
                      <a:r>
                        <a:rPr lang="en-GB" sz="600" b="0" i="0" u="none" strike="noStrike" baseline="0" dirty="0" smtClean="0">
                          <a:effectLst/>
                          <a:latin typeface="Arial"/>
                        </a:rPr>
                        <a:t>WARING</a:t>
                      </a:r>
                      <a:endParaRPr lang="en-GB" sz="600" b="0" i="0" u="none" strike="noStrike" baseline="0" dirty="0">
                        <a:effectLst/>
                        <a:latin typeface="Arial"/>
                      </a:endParaRP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&lt;£10,000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 </a:t>
                      </a:r>
                      <a:r>
                        <a:rPr lang="en-GB" sz="600" b="0" i="0" u="none" strike="noStrike" baseline="0" dirty="0" smtClean="0">
                          <a:effectLst/>
                          <a:latin typeface="Arial"/>
                        </a:rPr>
                        <a:t>3</a:t>
                      </a:r>
                      <a:endParaRPr lang="en-GB" sz="600" b="0" i="0" u="none" strike="noStrike" baseline="0" dirty="0">
                        <a:effectLst/>
                        <a:latin typeface="Arial"/>
                      </a:endParaRP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600" b="0" i="0" u="none" strike="noStrike" baseline="0" dirty="0">
                          <a:effectLst/>
                          <a:latin typeface="Arial"/>
                        </a:rPr>
                        <a:t>Total Value Paid Late</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600" b="0" i="0" u="none" strike="noStrike" baseline="0" dirty="0">
                          <a:effectLst/>
                          <a:latin typeface="Arial"/>
                        </a:rPr>
                        <a:t>0</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dirty="0">
                          <a:effectLst/>
                          <a:latin typeface="Arial"/>
                        </a:rPr>
                        <a:t>Re-Issued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&lt;£100,000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 </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600" b="0" i="0" u="none" strike="noStrike" baseline="0">
                          <a:effectLst/>
                          <a:latin typeface="Arial"/>
                        </a:rPr>
                        <a:t>Count  Ntwk A</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600" b="0" i="0" u="none" strike="noStrike" baseline="0" dirty="0">
                          <a:effectLst/>
                          <a:latin typeface="Arial"/>
                        </a:rPr>
                        <a:t>0</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Withdrawn</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2</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dirty="0" smtClean="0">
                          <a:effectLst/>
                          <a:latin typeface="Arial"/>
                        </a:rPr>
                        <a:t>ARNEY</a:t>
                      </a:r>
                      <a:endParaRPr lang="en-GB" sz="600" b="0" i="0" u="none" strike="noStrike" baseline="0" dirty="0">
                        <a:effectLst/>
                        <a:latin typeface="Arial"/>
                      </a:endParaRP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&lt;£500,000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smtClean="0">
                          <a:effectLst/>
                          <a:latin typeface="Arial"/>
                        </a:rPr>
                        <a:t>1</a:t>
                      </a:r>
                      <a:endParaRPr lang="en-GB" sz="600" b="0" i="0" u="none" strike="noStrike" baseline="0" dirty="0">
                        <a:effectLst/>
                        <a:latin typeface="Arial"/>
                      </a:endParaRP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600" b="0" i="0" u="none" strike="noStrike" baseline="0">
                          <a:effectLst/>
                          <a:latin typeface="Arial"/>
                        </a:rPr>
                        <a:t>Count  Ntwk B</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600" b="0" i="0" u="none" strike="noStrike" baseline="0" dirty="0">
                          <a:effectLst/>
                          <a:latin typeface="Arial"/>
                        </a:rPr>
                        <a:t>0</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Revised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&lt;£1,000,000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 </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600" b="0" i="0" u="none" strike="noStrike" baseline="0">
                          <a:effectLst/>
                          <a:latin typeface="Arial"/>
                        </a:rPr>
                        <a:t>Count  Ntwk C</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600" b="0" i="0" u="none" strike="noStrike" baseline="0" dirty="0">
                          <a:effectLst/>
                          <a:latin typeface="Arial"/>
                        </a:rPr>
                        <a:t>0</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a:effectLst/>
                          <a:latin typeface="Arial"/>
                        </a:rPr>
                        <a:t>Issued &amp; Paid on due date</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7</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0"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a:effectLst/>
                          <a:latin typeface="Arial"/>
                        </a:rPr>
                        <a:t>&gt;£1,000,000</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 </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600" b="0" i="0" u="none" strike="noStrike" baseline="0">
                          <a:effectLst/>
                          <a:latin typeface="Arial"/>
                        </a:rPr>
                        <a:t>Count  Ntwk D</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600" b="0" i="0" u="none" strike="noStrike" baseline="0" dirty="0">
                          <a:effectLst/>
                          <a:latin typeface="Arial"/>
                        </a:rPr>
                        <a:t>0</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FTPN CCN Paid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4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GB" sz="600" b="1" i="0" u="none" strike="noStrike" baseline="0">
                          <a:effectLst/>
                          <a:latin typeface="Arial"/>
                        </a:rPr>
                        <a:t> </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a:effectLst/>
                          <a:latin typeface="Arial"/>
                        </a:rPr>
                        <a:t>Total</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1" i="0" u="none" strike="noStrike" baseline="0" dirty="0">
                          <a:effectLst/>
                          <a:latin typeface="Arial"/>
                        </a:rPr>
                        <a:t>4</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l" fontAlgn="b"/>
                      <a:r>
                        <a:rPr lang="en-GB" sz="600" b="0" i="0" u="none" strike="noStrike" baseline="0">
                          <a:effectLst/>
                          <a:latin typeface="Arial"/>
                        </a:rPr>
                        <a:t>Count  Ntwk E</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hMerge="1">
                  <a:txBody>
                    <a:bodyPr/>
                    <a:lstStyle/>
                    <a:p>
                      <a:endParaRPr lang="en-GB"/>
                    </a:p>
                  </a:txBody>
                  <a:tcPr/>
                </a:tc>
                <a:tc>
                  <a:txBody>
                    <a:bodyPr/>
                    <a:lstStyle/>
                    <a:p>
                      <a:pPr algn="ctr" fontAlgn="b"/>
                      <a:r>
                        <a:rPr lang="en-GB" sz="600" b="0" i="0" u="none" strike="noStrike" baseline="0" dirty="0">
                          <a:effectLst/>
                          <a:latin typeface="Arial"/>
                        </a:rPr>
                        <a:t>0</a:t>
                      </a:r>
                    </a:p>
                  </a:txBody>
                  <a:tcPr marL="5160" marR="5160" marT="516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GB" sz="600" b="0" i="0" u="none" strike="noStrike" baseline="0">
                          <a:effectLst/>
                          <a:latin typeface="Arial"/>
                        </a:rPr>
                        <a:t>FTPN CCN Unpaid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baseline="0">
                          <a:effectLst/>
                          <a:latin typeface="Arial"/>
                        </a:rPr>
                        <a:t>CCN Unpaid (No FTPN issued)</a:t>
                      </a:r>
                    </a:p>
                  </a:txBody>
                  <a:tcPr marL="5160" marR="5160" marT="51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n-GB" sz="600" b="0" i="0" u="none" strike="noStrike" baseline="0" dirty="0">
                          <a:effectLst/>
                          <a:latin typeface="Arial"/>
                        </a:rPr>
                        <a:t>0</a:t>
                      </a:r>
                    </a:p>
                  </a:txBody>
                  <a:tcPr marL="5160" marR="5160" marT="51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l" fontAlgn="b"/>
                      <a:endParaRPr lang="en-GB" sz="500" b="0" i="0" u="none" strike="noStrike">
                        <a:effectLst/>
                        <a:latin typeface="Arial"/>
                      </a:endParaRPr>
                    </a:p>
                  </a:txBody>
                  <a:tcPr marL="5160" marR="5160" marT="516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1995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r>
              <a:tr h="18736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800" b="1" i="0" u="none" strike="noStrike">
                        <a:effectLst/>
                        <a:latin typeface="Arial"/>
                      </a:endParaRPr>
                    </a:p>
                  </a:txBody>
                  <a:tcPr marL="5160" marR="5160" marT="5160" marB="0" anchor="b">
                    <a:lnL>
                      <a:noFill/>
                    </a:lnL>
                    <a:lnR>
                      <a:noFill/>
                    </a:lnR>
                    <a:lnT>
                      <a:noFill/>
                    </a:lnT>
                    <a:lnB>
                      <a:noFill/>
                    </a:lnB>
                  </a:tcPr>
                </a:tc>
              </a:tr>
              <a:tr h="187367">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500" b="0" i="0" u="none" strike="noStrike">
                        <a:effectLst/>
                        <a:latin typeface="Arial"/>
                      </a:endParaRPr>
                    </a:p>
                  </a:txBody>
                  <a:tcPr marL="5160" marR="5160" marT="5160" marB="0" anchor="b">
                    <a:lnL>
                      <a:noFill/>
                    </a:lnL>
                    <a:lnR>
                      <a:noFill/>
                    </a:lnR>
                    <a:lnT>
                      <a:noFill/>
                    </a:lnT>
                    <a:lnB>
                      <a:noFill/>
                    </a:lnB>
                  </a:tcPr>
                </a:tc>
                <a:tc>
                  <a:txBody>
                    <a:bodyPr/>
                    <a:lstStyle/>
                    <a:p>
                      <a:pPr algn="l" fontAlgn="b"/>
                      <a:endParaRPr lang="en-GB" sz="800" b="1" i="0" u="none" strike="noStrike" dirty="0">
                        <a:effectLst/>
                        <a:latin typeface="Arial"/>
                      </a:endParaRPr>
                    </a:p>
                  </a:txBody>
                  <a:tcPr marL="5160" marR="5160" marT="516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1400175"/>
            <a:ext cx="7324725"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5"/>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5124" name="Text Box 8"/>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5125" name="Text Box 10"/>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23F60C9E-AFE2-4B1B-8D6C-B369E2F939C5}" type="slidenum">
              <a:rPr lang="en-GB" altLang="en-US"/>
              <a:pPr eaLnBrk="1" hangingPunct="1"/>
              <a:t>4</a:t>
            </a:fld>
            <a:r>
              <a:rPr lang="en-GB" altLang="en-US"/>
              <a:t> of 17</a:t>
            </a:r>
          </a:p>
        </p:txBody>
      </p:sp>
      <p:pic>
        <p:nvPicPr>
          <p:cNvPr id="5126" name="Picture 12" descr="45mm_colou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3"/>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9"/>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6147" name="Text Box 12"/>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Collection Stats</a:t>
            </a:r>
          </a:p>
        </p:txBody>
      </p:sp>
      <p:sp>
        <p:nvSpPr>
          <p:cNvPr id="6148" name="Text Box 15"/>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6149" name="Text Box 17"/>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7193BB48-3857-4309-A17B-9733D2641072}" type="slidenum">
              <a:rPr lang="en-GB" altLang="en-US"/>
              <a:pPr eaLnBrk="1" hangingPunct="1"/>
              <a:t>5</a:t>
            </a:fld>
            <a:r>
              <a:rPr lang="en-GB" altLang="en-US"/>
              <a:t> of 17</a:t>
            </a:r>
          </a:p>
        </p:txBody>
      </p:sp>
      <p:pic>
        <p:nvPicPr>
          <p:cNvPr id="6150" name="Picture 20" descr="45mm_colou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1"/>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6152" name="Object 2"/>
          <p:cNvGraphicFramePr>
            <a:graphicFrameLocks noChangeAspect="1"/>
          </p:cNvGraphicFramePr>
          <p:nvPr/>
        </p:nvGraphicFramePr>
        <p:xfrm>
          <a:off x="228600" y="3357563"/>
          <a:ext cx="4362450" cy="431800"/>
        </p:xfrm>
        <a:graphic>
          <a:graphicData uri="http://schemas.openxmlformats.org/presentationml/2006/ole">
            <mc:AlternateContent xmlns:mc="http://schemas.openxmlformats.org/markup-compatibility/2006">
              <mc:Choice xmlns:v="urn:schemas-microsoft-com:vml" Requires="v">
                <p:oleObj spid="_x0000_s6178" name="Worksheet" r:id="rId6" imgW="5495841" imgH="495328" progId="Excel.Sheet.12">
                  <p:embed/>
                </p:oleObj>
              </mc:Choice>
              <mc:Fallback>
                <p:oleObj name="Worksheet" r:id="rId6" imgW="5495841" imgH="495328" progId="Excel.Sheet.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357563"/>
                        <a:ext cx="4362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53" name="Object 3"/>
          <p:cNvGraphicFramePr>
            <a:graphicFrameLocks noChangeAspect="1"/>
          </p:cNvGraphicFramePr>
          <p:nvPr/>
        </p:nvGraphicFramePr>
        <p:xfrm>
          <a:off x="4733925" y="3429000"/>
          <a:ext cx="4248150" cy="333375"/>
        </p:xfrm>
        <a:graphic>
          <a:graphicData uri="http://schemas.openxmlformats.org/presentationml/2006/ole">
            <mc:AlternateContent xmlns:mc="http://schemas.openxmlformats.org/markup-compatibility/2006">
              <mc:Choice xmlns:v="urn:schemas-microsoft-com:vml" Requires="v">
                <p:oleObj spid="_x0000_s6179" name="Worksheet" r:id="rId8" imgW="5495841" imgH="333368" progId="Excel.Sheet.12">
                  <p:embed/>
                </p:oleObj>
              </mc:Choice>
              <mc:Fallback>
                <p:oleObj name="Worksheet" r:id="rId8" imgW="5495841" imgH="333368" progId="Excel.Sheet.1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3925" y="3429000"/>
                        <a:ext cx="42481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Table 1"/>
          <p:cNvGraphicFramePr>
            <a:graphicFrameLocks noGrp="1"/>
          </p:cNvGraphicFramePr>
          <p:nvPr/>
        </p:nvGraphicFramePr>
        <p:xfrm>
          <a:off x="4572000" y="6291263"/>
          <a:ext cx="4478338" cy="254000"/>
        </p:xfrm>
        <a:graphic>
          <a:graphicData uri="http://schemas.openxmlformats.org/drawingml/2006/table">
            <a:tbl>
              <a:tblPr/>
              <a:tblGrid>
                <a:gridCol w="4478338"/>
              </a:tblGrid>
              <a:tr h="254000">
                <a:tc>
                  <a:txBody>
                    <a:bodyPr/>
                    <a:lstStyle/>
                    <a:p>
                      <a:pPr algn="ctr" fontAlgn="ctr"/>
                      <a:r>
                        <a:rPr lang="en-US" sz="800" b="0" i="0" u="none" strike="noStrike" dirty="0">
                          <a:effectLst/>
                          <a:latin typeface="Arial"/>
                        </a:rPr>
                        <a:t>The above graph shows a breakdown of the number of Failure To Pay Notices issued year to date. </a:t>
                      </a:r>
                    </a:p>
                  </a:txBody>
                  <a:tcPr marL="9525" marR="9525" marT="9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228600" y="6329363"/>
          <a:ext cx="4271963" cy="254000"/>
        </p:xfrm>
        <a:graphic>
          <a:graphicData uri="http://schemas.openxmlformats.org/drawingml/2006/table">
            <a:tbl>
              <a:tblPr/>
              <a:tblGrid>
                <a:gridCol w="4271963"/>
              </a:tblGrid>
              <a:tr h="254000">
                <a:tc>
                  <a:txBody>
                    <a:bodyPr/>
                    <a:lstStyle/>
                    <a:p>
                      <a:pPr algn="ctr" fontAlgn="ctr"/>
                      <a:r>
                        <a:rPr lang="en-US" sz="800" b="0" i="0" u="none" strike="noStrike" dirty="0">
                          <a:effectLst/>
                          <a:latin typeface="Arial"/>
                        </a:rPr>
                        <a:t>This graph provides a breakdown of the monthly figures that  were  collected against  target on payment  due date.* All figures rounded to 2 decimal places </a:t>
                      </a:r>
                    </a:p>
                  </a:txBody>
                  <a:tcPr marL="9525" marR="9525" marT="954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6" name="Chart 15"/>
          <p:cNvGraphicFramePr>
            <a:graphicFrameLocks/>
          </p:cNvGraphicFramePr>
          <p:nvPr/>
        </p:nvGraphicFramePr>
        <p:xfrm>
          <a:off x="228600" y="1095312"/>
          <a:ext cx="4394820" cy="221208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p:cNvGraphicFramePr>
            <a:graphicFrameLocks/>
          </p:cNvGraphicFramePr>
          <p:nvPr/>
        </p:nvGraphicFramePr>
        <p:xfrm>
          <a:off x="4716016" y="1124744"/>
          <a:ext cx="4283968" cy="216024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9" name="Chart 18"/>
          <p:cNvGraphicFramePr>
            <a:graphicFrameLocks/>
          </p:cNvGraphicFramePr>
          <p:nvPr/>
        </p:nvGraphicFramePr>
        <p:xfrm>
          <a:off x="228600" y="3861048"/>
          <a:ext cx="4269523" cy="2304256"/>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0" name="Chart 19"/>
          <p:cNvGraphicFramePr>
            <a:graphicFrameLocks/>
          </p:cNvGraphicFramePr>
          <p:nvPr/>
        </p:nvGraphicFramePr>
        <p:xfrm>
          <a:off x="4716016" y="3861048"/>
          <a:ext cx="4248472" cy="2304256"/>
        </p:xfrm>
        <a:graphic>
          <a:graphicData uri="http://schemas.openxmlformats.org/drawingml/2006/chart">
            <c:chart xmlns:c="http://schemas.openxmlformats.org/drawingml/2006/chart" xmlns:r="http://schemas.openxmlformats.org/officeDocument/2006/relationships" r:id="rId1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38" y="1319213"/>
            <a:ext cx="79343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4"/>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7172" name="Text Box 7"/>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7173" name="Text Box 9"/>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5DE30969-E858-4BF7-B469-B991434A1B7D}" type="slidenum">
              <a:rPr lang="en-GB" altLang="en-US"/>
              <a:pPr eaLnBrk="1" hangingPunct="1"/>
              <a:t>6</a:t>
            </a:fld>
            <a:r>
              <a:rPr lang="en-GB" altLang="en-US"/>
              <a:t> of 17</a:t>
            </a:r>
          </a:p>
        </p:txBody>
      </p:sp>
      <p:pic>
        <p:nvPicPr>
          <p:cNvPr id="7174" name="Picture 11" descr="45mm_colour">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12"/>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7"/>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8195" name="Text Box 10"/>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8196" name="Text Box 11"/>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8197" name="Text Box 13"/>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E01DC842-7F71-4863-9CEA-532C50F255F5}" type="slidenum">
              <a:rPr lang="en-GB" altLang="en-US"/>
              <a:pPr eaLnBrk="1" hangingPunct="1"/>
              <a:t>7</a:t>
            </a:fld>
            <a:r>
              <a:rPr lang="en-GB" altLang="en-US"/>
              <a:t> of 17</a:t>
            </a:r>
          </a:p>
        </p:txBody>
      </p:sp>
      <p:sp>
        <p:nvSpPr>
          <p:cNvPr id="8198" name="Text Box 14"/>
          <p:cNvSpPr txBox="1">
            <a:spLocks noChangeArrowheads="1"/>
          </p:cNvSpPr>
          <p:nvPr/>
        </p:nvSpPr>
        <p:spPr bwMode="auto">
          <a:xfrm>
            <a:off x="0" y="4572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Monthly &amp; Yearly Analysis</a:t>
            </a:r>
          </a:p>
        </p:txBody>
      </p:sp>
      <p:pic>
        <p:nvPicPr>
          <p:cNvPr id="8199"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sp>
        <p:nvSpPr>
          <p:cNvPr id="8201" name="Control 601"/>
          <p:cNvSpPr>
            <a:spLocks noRot="1" noChangeArrowheads="1" noChangeShapeType="1" noTextEdit="1"/>
          </p:cNvSpPr>
          <p:nvPr/>
        </p:nvSpPr>
        <p:spPr bwMode="auto">
          <a:xfrm>
            <a:off x="1027113" y="428625"/>
            <a:ext cx="71056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txBody>
          <a:bodyPr/>
          <a:lstStyle/>
          <a:p>
            <a:endParaRPr lang="en-GB"/>
          </a:p>
        </p:txBody>
      </p:sp>
      <p:pic>
        <p:nvPicPr>
          <p:cNvPr id="82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141663"/>
            <a:ext cx="3932237"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 name="Chart 14"/>
          <p:cNvGraphicFramePr>
            <a:graphicFrameLocks/>
          </p:cNvGraphicFramePr>
          <p:nvPr/>
        </p:nvGraphicFramePr>
        <p:xfrm>
          <a:off x="214314" y="894915"/>
          <a:ext cx="4286250" cy="21740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nvGraphicFramePr>
        <p:xfrm>
          <a:off x="4643438" y="931863"/>
          <a:ext cx="4349676" cy="213709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 name="Table 1"/>
          <p:cNvGraphicFramePr>
            <a:graphicFrameLocks noGrp="1"/>
          </p:cNvGraphicFramePr>
          <p:nvPr/>
        </p:nvGraphicFramePr>
        <p:xfrm>
          <a:off x="4695825" y="3154363"/>
          <a:ext cx="4324350" cy="284162"/>
        </p:xfrm>
        <a:graphic>
          <a:graphicData uri="http://schemas.openxmlformats.org/drawingml/2006/table">
            <a:tbl>
              <a:tblPr/>
              <a:tblGrid>
                <a:gridCol w="4324350"/>
              </a:tblGrid>
              <a:tr h="284162">
                <a:tc>
                  <a:txBody>
                    <a:bodyPr/>
                    <a:lstStyle/>
                    <a:p>
                      <a:pPr algn="ctr" fontAlgn="ctr"/>
                      <a:r>
                        <a:rPr lang="en-US" sz="700" b="1" i="0" u="none" strike="noStrike" dirty="0">
                          <a:effectLst/>
                          <a:latin typeface="Arial"/>
                        </a:rPr>
                        <a:t>This graph should be viewed in conjunction with the monthly breakdown as this is a breakdown by month but of financial amounts. </a:t>
                      </a:r>
                    </a:p>
                  </a:txBody>
                  <a:tcPr marL="9525" marR="9525" marT="95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8" name="Chart 17"/>
          <p:cNvGraphicFramePr>
            <a:graphicFrameLocks/>
          </p:cNvGraphicFramePr>
          <p:nvPr/>
        </p:nvGraphicFramePr>
        <p:xfrm>
          <a:off x="152400" y="3573016"/>
          <a:ext cx="4373868" cy="23762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 name="Table 2"/>
          <p:cNvGraphicFramePr>
            <a:graphicFrameLocks noGrp="1"/>
          </p:cNvGraphicFramePr>
          <p:nvPr/>
        </p:nvGraphicFramePr>
        <p:xfrm>
          <a:off x="179388" y="6165850"/>
          <a:ext cx="4321175" cy="215900"/>
        </p:xfrm>
        <a:graphic>
          <a:graphicData uri="http://schemas.openxmlformats.org/drawingml/2006/table">
            <a:tbl>
              <a:tblPr/>
              <a:tblGrid>
                <a:gridCol w="4321175"/>
              </a:tblGrid>
              <a:tr h="215900">
                <a:tc>
                  <a:txBody>
                    <a:bodyPr/>
                    <a:lstStyle/>
                    <a:p>
                      <a:pPr algn="ctr" fontAlgn="ctr"/>
                      <a:r>
                        <a:rPr lang="en-US" sz="700" b="1" i="0" u="none" strike="noStrike" dirty="0">
                          <a:effectLst/>
                          <a:latin typeface="Arial"/>
                        </a:rPr>
                        <a:t>This Graph provides a yearly breakdown of cash calls issued.</a:t>
                      </a:r>
                    </a:p>
                  </a:txBody>
                  <a:tcPr marL="9527" marR="9527" marT="950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20" name="Chart 19"/>
          <p:cNvGraphicFramePr>
            <a:graphicFrameLocks/>
          </p:cNvGraphicFramePr>
          <p:nvPr/>
        </p:nvGraphicFramePr>
        <p:xfrm>
          <a:off x="4716016" y="3573017"/>
          <a:ext cx="4248472" cy="2376264"/>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 name="Table 3"/>
          <p:cNvGraphicFramePr>
            <a:graphicFrameLocks noGrp="1"/>
          </p:cNvGraphicFramePr>
          <p:nvPr/>
        </p:nvGraphicFramePr>
        <p:xfrm>
          <a:off x="4716463" y="6165850"/>
          <a:ext cx="4248150" cy="206375"/>
        </p:xfrm>
        <a:graphic>
          <a:graphicData uri="http://schemas.openxmlformats.org/drawingml/2006/table">
            <a:tbl>
              <a:tblPr/>
              <a:tblGrid>
                <a:gridCol w="4248150"/>
              </a:tblGrid>
              <a:tr h="206375">
                <a:tc>
                  <a:txBody>
                    <a:bodyPr/>
                    <a:lstStyle/>
                    <a:p>
                      <a:pPr algn="ctr" fontAlgn="ctr"/>
                      <a:r>
                        <a:rPr lang="en-US" sz="600" b="1" i="0" u="none" strike="noStrike" dirty="0">
                          <a:effectLst/>
                          <a:latin typeface="Arial"/>
                        </a:rPr>
                        <a:t>This graph is a year To Date breakdown by financial value and should be viewed in conjunction with the yearly breakdown of cash calls issued.</a:t>
                      </a:r>
                    </a:p>
                  </a:txBody>
                  <a:tcPr marL="9524" marR="9524"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8"/>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9219" name="Text Box 11"/>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9220" name="Text Box 12"/>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9221" name="Text Box 14"/>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8F78D28A-1026-4CCB-B411-5C361CB6DA09}" type="slidenum">
              <a:rPr lang="en-GB" altLang="en-US"/>
              <a:pPr eaLnBrk="1" hangingPunct="1"/>
              <a:t>8</a:t>
            </a:fld>
            <a:r>
              <a:rPr lang="en-GB" altLang="en-US"/>
              <a:t> of 17</a:t>
            </a:r>
          </a:p>
        </p:txBody>
      </p:sp>
      <p:sp>
        <p:nvSpPr>
          <p:cNvPr id="9222" name="Text Box 15"/>
          <p:cNvSpPr txBox="1">
            <a:spLocks noChangeArrowheads="1"/>
          </p:cNvSpPr>
          <p:nvPr/>
        </p:nvSpPr>
        <p:spPr bwMode="auto">
          <a:xfrm>
            <a:off x="0" y="4572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Issued &amp; Paid</a:t>
            </a:r>
          </a:p>
        </p:txBody>
      </p:sp>
      <p:pic>
        <p:nvPicPr>
          <p:cNvPr id="9223" name="Picture 17"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18"/>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228600" y="6092825"/>
          <a:ext cx="4229100" cy="192347"/>
        </p:xfrm>
        <a:graphic>
          <a:graphicData uri="http://schemas.openxmlformats.org/drawingml/2006/table">
            <a:tbl>
              <a:tblPr/>
              <a:tblGrid>
                <a:gridCol w="4229100"/>
              </a:tblGrid>
              <a:tr h="192088">
                <a:tc>
                  <a:txBody>
                    <a:bodyPr/>
                    <a:lstStyle/>
                    <a:p>
                      <a:pPr algn="ctr" fontAlgn="ctr"/>
                      <a:r>
                        <a:rPr lang="en-US" sz="600" b="1" i="0" u="none" strike="noStrike" dirty="0">
                          <a:effectLst/>
                          <a:latin typeface="Arial"/>
                        </a:rPr>
                        <a:t>This Graph provides a yearly breakdown of cash calls issued and paid. To assess the total no. of cash calls issued and paid read in conjunction with total no. of FTPCCN's issued and paid on page 9.</a:t>
                      </a:r>
                    </a:p>
                  </a:txBody>
                  <a:tcPr marL="9524" marR="9524" marT="946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4592638" y="6092825"/>
          <a:ext cx="4322762" cy="215900"/>
        </p:xfrm>
        <a:graphic>
          <a:graphicData uri="http://schemas.openxmlformats.org/drawingml/2006/table">
            <a:tbl>
              <a:tblPr/>
              <a:tblGrid>
                <a:gridCol w="4322762"/>
              </a:tblGrid>
              <a:tr h="215900">
                <a:tc>
                  <a:txBody>
                    <a:bodyPr/>
                    <a:lstStyle/>
                    <a:p>
                      <a:pPr algn="ctr" fontAlgn="ctr"/>
                      <a:r>
                        <a:rPr lang="en-US" sz="600" b="1" i="0" u="none" strike="noStrike" dirty="0">
                          <a:effectLst/>
                          <a:latin typeface="Arial"/>
                        </a:rPr>
                        <a:t>This graph is a yearly breakdown by financial value of cash calls issued and paid</a:t>
                      </a:r>
                      <a:r>
                        <a:rPr lang="en-US" sz="900" b="1" i="0" u="none" strike="noStrike" dirty="0">
                          <a:effectLst/>
                          <a:latin typeface="Arial"/>
                        </a:rPr>
                        <a:t>.</a:t>
                      </a:r>
                    </a:p>
                  </a:txBody>
                  <a:tcPr marL="9525" marR="9525" marT="9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6" name="Chart 15"/>
          <p:cNvGraphicFramePr>
            <a:graphicFrameLocks/>
          </p:cNvGraphicFramePr>
          <p:nvPr/>
        </p:nvGraphicFramePr>
        <p:xfrm>
          <a:off x="156541" y="767861"/>
          <a:ext cx="4343451" cy="23731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Table 3"/>
          <p:cNvGraphicFramePr>
            <a:graphicFrameLocks noGrp="1"/>
          </p:cNvGraphicFramePr>
          <p:nvPr/>
        </p:nvGraphicFramePr>
        <p:xfrm>
          <a:off x="188913" y="3213100"/>
          <a:ext cx="4275137" cy="222832"/>
        </p:xfrm>
        <a:graphic>
          <a:graphicData uri="http://schemas.openxmlformats.org/drawingml/2006/table">
            <a:tbl>
              <a:tblPr/>
              <a:tblGrid>
                <a:gridCol w="4275137"/>
              </a:tblGrid>
              <a:tr h="222250">
                <a:tc>
                  <a:txBody>
                    <a:bodyPr/>
                    <a:lstStyle/>
                    <a:p>
                      <a:pPr algn="ctr" fontAlgn="ctr"/>
                      <a:r>
                        <a:rPr lang="en-US" sz="700" b="1" i="0" u="none" strike="noStrike" dirty="0">
                          <a:effectLst/>
                          <a:latin typeface="Arial"/>
                        </a:rPr>
                        <a:t>This graph is a monthly breakdown of the amount of cash calls issued and paid by the shipping community</a:t>
                      </a:r>
                      <a:r>
                        <a:rPr lang="en-US" sz="600" b="1" i="0" u="none" strike="noStrike" dirty="0">
                          <a:effectLst/>
                          <a:latin typeface="Arial"/>
                        </a:rPr>
                        <a:t>.</a:t>
                      </a:r>
                    </a:p>
                  </a:txBody>
                  <a:tcPr marL="9524" marR="9524" marT="9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7" name="Chart 16"/>
          <p:cNvGraphicFramePr>
            <a:graphicFrameLocks/>
          </p:cNvGraphicFramePr>
          <p:nvPr/>
        </p:nvGraphicFramePr>
        <p:xfrm>
          <a:off x="4572000" y="815945"/>
          <a:ext cx="4507979" cy="232502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Table 4"/>
          <p:cNvGraphicFramePr>
            <a:graphicFrameLocks noGrp="1"/>
          </p:cNvGraphicFramePr>
          <p:nvPr/>
        </p:nvGraphicFramePr>
        <p:xfrm>
          <a:off x="4572000" y="3213100"/>
          <a:ext cx="4492625" cy="238125"/>
        </p:xfrm>
        <a:graphic>
          <a:graphicData uri="http://schemas.openxmlformats.org/drawingml/2006/table">
            <a:tbl>
              <a:tblPr/>
              <a:tblGrid>
                <a:gridCol w="4492625"/>
              </a:tblGrid>
              <a:tr h="0">
                <a:tc>
                  <a:txBody>
                    <a:bodyPr/>
                    <a:lstStyle/>
                    <a:p>
                      <a:pPr algn="ctr" fontAlgn="ctr"/>
                      <a:r>
                        <a:rPr lang="en-US" sz="700" b="1" i="0" u="none" strike="noStrike" dirty="0">
                          <a:effectLst/>
                          <a:latin typeface="Arial"/>
                        </a:rPr>
                        <a:t>This graph should be viewed alongside the monthly breakdown of cash calls issued and paid, as this is a breakdown by month again but provides  financial values of the cash calls</a:t>
                      </a:r>
                      <a:r>
                        <a:rPr lang="en-US" sz="800" b="1" i="0" u="none" strike="noStrike" dirty="0">
                          <a:effectLst/>
                          <a:latin typeface="Arial"/>
                        </a:rPr>
                        <a:t>.</a:t>
                      </a:r>
                    </a:p>
                  </a:txBody>
                  <a:tcPr marL="9526" marR="9526"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9" name="Chart 18"/>
          <p:cNvGraphicFramePr>
            <a:graphicFrameLocks/>
          </p:cNvGraphicFramePr>
          <p:nvPr/>
        </p:nvGraphicFramePr>
        <p:xfrm>
          <a:off x="228600" y="3645025"/>
          <a:ext cx="4271391" cy="23762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p:cNvGraphicFramePr>
            <a:graphicFrameLocks/>
          </p:cNvGraphicFramePr>
          <p:nvPr/>
        </p:nvGraphicFramePr>
        <p:xfrm>
          <a:off x="4572000" y="3645024"/>
          <a:ext cx="4438650" cy="2409056"/>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228600" y="152400"/>
            <a:ext cx="304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Energy Balancing Credit Committee Pack</a:t>
            </a:r>
          </a:p>
        </p:txBody>
      </p:sp>
      <p:sp>
        <p:nvSpPr>
          <p:cNvPr id="10243" name="Text Box 10"/>
          <p:cNvSpPr txBox="1">
            <a:spLocks noChangeArrowheads="1"/>
          </p:cNvSpPr>
          <p:nvPr/>
        </p:nvSpPr>
        <p:spPr bwMode="auto">
          <a:xfrm>
            <a:off x="3048000" y="152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sz="2400" u="sng">
                <a:solidFill>
                  <a:schemeClr val="accent2"/>
                </a:solidFill>
              </a:rPr>
              <a:t>Cash Call Stats</a:t>
            </a:r>
          </a:p>
        </p:txBody>
      </p:sp>
      <p:sp>
        <p:nvSpPr>
          <p:cNvPr id="10244" name="Text Box 11"/>
          <p:cNvSpPr txBox="1">
            <a:spLocks noChangeArrowheads="1"/>
          </p:cNvSpPr>
          <p:nvPr/>
        </p:nvSpPr>
        <p:spPr bwMode="auto">
          <a:xfrm>
            <a:off x="152400" y="6583363"/>
            <a:ext cx="2057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a:t>Confidential</a:t>
            </a:r>
          </a:p>
        </p:txBody>
      </p:sp>
      <p:sp>
        <p:nvSpPr>
          <p:cNvPr id="10245" name="Text Box 13"/>
          <p:cNvSpPr txBox="1">
            <a:spLocks noChangeArrowheads="1"/>
          </p:cNvSpPr>
          <p:nvPr/>
        </p:nvSpPr>
        <p:spPr bwMode="auto">
          <a:xfrm>
            <a:off x="3695700" y="6583363"/>
            <a:ext cx="1752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eaLnBrk="1" hangingPunct="1"/>
            <a:r>
              <a:rPr lang="en-GB" altLang="en-US"/>
              <a:t>Page </a:t>
            </a:r>
            <a:fld id="{71FD0CE3-42C3-4188-8BBC-78F8CF0F7D42}" type="slidenum">
              <a:rPr lang="en-GB" altLang="en-US"/>
              <a:pPr eaLnBrk="1" hangingPunct="1"/>
              <a:t>9</a:t>
            </a:fld>
            <a:r>
              <a:rPr lang="en-GB" altLang="en-US"/>
              <a:t> of 17</a:t>
            </a:r>
          </a:p>
        </p:txBody>
      </p:sp>
      <p:sp>
        <p:nvSpPr>
          <p:cNvPr id="10246" name="Text Box 14"/>
          <p:cNvSpPr txBox="1">
            <a:spLocks noChangeArrowheads="1"/>
          </p:cNvSpPr>
          <p:nvPr/>
        </p:nvSpPr>
        <p:spPr bwMode="auto">
          <a:xfrm>
            <a:off x="0" y="549275"/>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1800" u="sng">
                <a:solidFill>
                  <a:schemeClr val="accent2"/>
                </a:solidFill>
              </a:rPr>
              <a:t> Failure to Pay Cash Call Notices</a:t>
            </a:r>
          </a:p>
        </p:txBody>
      </p:sp>
      <p:pic>
        <p:nvPicPr>
          <p:cNvPr id="10247" name="Picture 16" descr="45mm_colour">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8600"/>
            <a:ext cx="2057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17"/>
          <p:cNvSpPr txBox="1">
            <a:spLocks noChangeArrowheads="1"/>
          </p:cNvSpPr>
          <p:nvPr/>
        </p:nvSpPr>
        <p:spPr bwMode="auto">
          <a:xfrm>
            <a:off x="6400800" y="533400"/>
            <a:ext cx="27432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200">
                <a:solidFill>
                  <a:srgbClr val="6699FF"/>
                </a:solidFill>
                <a:latin typeface="Times New Roman" pitchFamily="18" charset="0"/>
              </a:defRPr>
            </a:lvl1pPr>
            <a:lvl2pPr marL="742950" indent="-285750" eaLnBrk="0" hangingPunct="0">
              <a:defRPr sz="1200">
                <a:solidFill>
                  <a:srgbClr val="6699FF"/>
                </a:solidFill>
                <a:latin typeface="Times New Roman" pitchFamily="18" charset="0"/>
              </a:defRPr>
            </a:lvl2pPr>
            <a:lvl3pPr marL="1143000" indent="-228600" eaLnBrk="0" hangingPunct="0">
              <a:defRPr sz="1200">
                <a:solidFill>
                  <a:srgbClr val="6699FF"/>
                </a:solidFill>
                <a:latin typeface="Times New Roman" pitchFamily="18" charset="0"/>
              </a:defRPr>
            </a:lvl3pPr>
            <a:lvl4pPr marL="1600200" indent="-228600" eaLnBrk="0" hangingPunct="0">
              <a:defRPr sz="1200">
                <a:solidFill>
                  <a:srgbClr val="6699FF"/>
                </a:solidFill>
                <a:latin typeface="Times New Roman" pitchFamily="18" charset="0"/>
              </a:defRPr>
            </a:lvl4pPr>
            <a:lvl5pPr marL="2057400" indent="-228600" eaLnBrk="0" hangingPunct="0">
              <a:defRPr sz="1200">
                <a:solidFill>
                  <a:srgbClr val="6699FF"/>
                </a:solidFill>
                <a:latin typeface="Times New Roman" pitchFamily="18" charset="0"/>
              </a:defRPr>
            </a:lvl5pPr>
            <a:lvl6pPr marL="2514600" indent="-228600" algn="ctr" eaLnBrk="0" fontAlgn="base" hangingPunct="0">
              <a:spcBef>
                <a:spcPct val="50000"/>
              </a:spcBef>
              <a:spcAft>
                <a:spcPct val="0"/>
              </a:spcAft>
              <a:defRPr sz="1200">
                <a:solidFill>
                  <a:srgbClr val="6699FF"/>
                </a:solidFill>
                <a:latin typeface="Times New Roman" pitchFamily="18" charset="0"/>
              </a:defRPr>
            </a:lvl6pPr>
            <a:lvl7pPr marL="2971800" indent="-228600" algn="ctr" eaLnBrk="0" fontAlgn="base" hangingPunct="0">
              <a:spcBef>
                <a:spcPct val="50000"/>
              </a:spcBef>
              <a:spcAft>
                <a:spcPct val="0"/>
              </a:spcAft>
              <a:defRPr sz="1200">
                <a:solidFill>
                  <a:srgbClr val="6699FF"/>
                </a:solidFill>
                <a:latin typeface="Times New Roman" pitchFamily="18" charset="0"/>
              </a:defRPr>
            </a:lvl7pPr>
            <a:lvl8pPr marL="3429000" indent="-228600" algn="ctr" eaLnBrk="0" fontAlgn="base" hangingPunct="0">
              <a:spcBef>
                <a:spcPct val="50000"/>
              </a:spcBef>
              <a:spcAft>
                <a:spcPct val="0"/>
              </a:spcAft>
              <a:defRPr sz="1200">
                <a:solidFill>
                  <a:srgbClr val="6699FF"/>
                </a:solidFill>
                <a:latin typeface="Times New Roman" pitchFamily="18" charset="0"/>
              </a:defRPr>
            </a:lvl8pPr>
            <a:lvl9pPr marL="3886200" indent="-228600" algn="ctr" eaLnBrk="0" fontAlgn="base" hangingPunct="0">
              <a:spcBef>
                <a:spcPct val="50000"/>
              </a:spcBef>
              <a:spcAft>
                <a:spcPct val="0"/>
              </a:spcAft>
              <a:defRPr sz="1200">
                <a:solidFill>
                  <a:srgbClr val="6699FF"/>
                </a:solidFill>
                <a:latin typeface="Times New Roman" pitchFamily="18" charset="0"/>
              </a:defRPr>
            </a:lvl9pPr>
          </a:lstStyle>
          <a:p>
            <a:pPr algn="l" eaLnBrk="1" hangingPunct="1"/>
            <a:r>
              <a:rPr lang="en-GB" altLang="en-US" sz="800"/>
              <a:t>Click on xoserve logo to return to the contents page</a:t>
            </a:r>
          </a:p>
          <a:p>
            <a:pPr algn="l" eaLnBrk="1" hangingPunct="1"/>
            <a:r>
              <a:rPr lang="en-GB" altLang="en-US" sz="800"/>
              <a:t> (in slide show view only)</a:t>
            </a:r>
          </a:p>
        </p:txBody>
      </p:sp>
      <p:graphicFrame>
        <p:nvGraphicFramePr>
          <p:cNvPr id="2" name="Table 1"/>
          <p:cNvGraphicFramePr>
            <a:graphicFrameLocks noGrp="1"/>
          </p:cNvGraphicFramePr>
          <p:nvPr/>
        </p:nvGraphicFramePr>
        <p:xfrm>
          <a:off x="4716463" y="3500438"/>
          <a:ext cx="4351337" cy="254000"/>
        </p:xfrm>
        <a:graphic>
          <a:graphicData uri="http://schemas.openxmlformats.org/drawingml/2006/table">
            <a:tbl>
              <a:tblPr/>
              <a:tblGrid>
                <a:gridCol w="4351337"/>
              </a:tblGrid>
              <a:tr h="254000">
                <a:tc>
                  <a:txBody>
                    <a:bodyPr/>
                    <a:lstStyle/>
                    <a:p>
                      <a:pPr algn="ctr" fontAlgn="ctr"/>
                      <a:r>
                        <a:rPr lang="en-US" sz="800" b="1" i="0" u="none" strike="noStrike" dirty="0">
                          <a:effectLst/>
                          <a:latin typeface="Arial"/>
                        </a:rPr>
                        <a:t>This graph should be viewed alongside the monthly breakdown as this is the financial values of the Failure to Pay Cash Call Notices issued and paid.</a:t>
                      </a:r>
                    </a:p>
                  </a:txBody>
                  <a:tcPr marL="9524" marR="9524" marT="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34925" y="3500438"/>
          <a:ext cx="4608513" cy="254000"/>
        </p:xfrm>
        <a:graphic>
          <a:graphicData uri="http://schemas.openxmlformats.org/drawingml/2006/table">
            <a:tbl>
              <a:tblPr/>
              <a:tblGrid>
                <a:gridCol w="4608513"/>
              </a:tblGrid>
              <a:tr h="254000">
                <a:tc>
                  <a:txBody>
                    <a:bodyPr/>
                    <a:lstStyle/>
                    <a:p>
                      <a:pPr algn="ctr" fontAlgn="ctr"/>
                      <a:r>
                        <a:rPr lang="en-US" sz="800" b="1" i="0" u="none" strike="noStrike" dirty="0">
                          <a:effectLst/>
                          <a:latin typeface="Arial"/>
                        </a:rPr>
                        <a:t>This graph provides a breakdown by month of the number of Failure To Pay Cash Call Notices that have been issued and paid.</a:t>
                      </a:r>
                    </a:p>
                  </a:txBody>
                  <a:tcPr marL="9525" marR="9525" marT="954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nvGraphicFramePr>
        <p:xfrm>
          <a:off x="34925" y="6451600"/>
          <a:ext cx="4537075" cy="131763"/>
        </p:xfrm>
        <a:graphic>
          <a:graphicData uri="http://schemas.openxmlformats.org/drawingml/2006/table">
            <a:tbl>
              <a:tblPr/>
              <a:tblGrid>
                <a:gridCol w="4537075"/>
              </a:tblGrid>
              <a:tr h="131763">
                <a:tc>
                  <a:txBody>
                    <a:bodyPr/>
                    <a:lstStyle/>
                    <a:p>
                      <a:pPr algn="ctr" fontAlgn="ctr"/>
                      <a:r>
                        <a:rPr lang="en-US" sz="800" b="1" i="0" u="none" strike="noStrike" dirty="0">
                          <a:effectLst/>
                          <a:latin typeface="Arial"/>
                        </a:rPr>
                        <a:t>This graph is a yearly breakdown of Failure to Pay Cash Call Notices issued and paid. </a:t>
                      </a:r>
                    </a:p>
                  </a:txBody>
                  <a:tcPr marL="9526" marR="9526" marT="95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5" name="Table 4"/>
          <p:cNvGraphicFramePr>
            <a:graphicFrameLocks noGrp="1"/>
          </p:cNvGraphicFramePr>
          <p:nvPr/>
        </p:nvGraphicFramePr>
        <p:xfrm>
          <a:off x="4643438" y="6372225"/>
          <a:ext cx="4500562" cy="284163"/>
        </p:xfrm>
        <a:graphic>
          <a:graphicData uri="http://schemas.openxmlformats.org/drawingml/2006/table">
            <a:tbl>
              <a:tblPr/>
              <a:tblGrid>
                <a:gridCol w="4500562"/>
              </a:tblGrid>
              <a:tr h="284163">
                <a:tc>
                  <a:txBody>
                    <a:bodyPr/>
                    <a:lstStyle/>
                    <a:p>
                      <a:pPr algn="ctr" fontAlgn="ctr"/>
                      <a:r>
                        <a:rPr lang="en-US" sz="800" b="1" i="0" u="none" strike="noStrike" dirty="0">
                          <a:effectLst/>
                          <a:latin typeface="Arial"/>
                        </a:rPr>
                        <a:t>This graph should be viewed alongside the yearly breakdown of Failure To Pay Cash Call Notices issued and paid as this graph provides the financial vales of the cash calls</a:t>
                      </a:r>
                      <a:r>
                        <a:rPr lang="en-US" sz="1000" b="1" i="0" u="none" strike="noStrike" dirty="0">
                          <a:effectLst/>
                          <a:latin typeface="Arial"/>
                        </a:rPr>
                        <a:t>.</a:t>
                      </a:r>
                    </a:p>
                  </a:txBody>
                  <a:tcPr marL="9526" marR="9526" marT="953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7" name="Chart 16"/>
          <p:cNvGraphicFramePr>
            <a:graphicFrameLocks/>
          </p:cNvGraphicFramePr>
          <p:nvPr/>
        </p:nvGraphicFramePr>
        <p:xfrm>
          <a:off x="35496" y="980729"/>
          <a:ext cx="4588744" cy="2448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nvGraphicFramePr>
        <p:xfrm>
          <a:off x="4716017" y="980728"/>
          <a:ext cx="4320480" cy="24482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nvGraphicFramePr>
        <p:xfrm>
          <a:off x="35496" y="3933056"/>
          <a:ext cx="4536504" cy="23762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p:cNvGraphicFramePr>
            <a:graphicFrameLocks/>
          </p:cNvGraphicFramePr>
          <p:nvPr/>
        </p:nvGraphicFramePr>
        <p:xfrm>
          <a:off x="4720208" y="3933056"/>
          <a:ext cx="4275584" cy="2332856"/>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rgbClr val="6699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200" b="0" i="0" u="none" strike="noStrike" cap="none" normalizeH="0" baseline="0" smtClean="0">
            <a:ln>
              <a:noFill/>
            </a:ln>
            <a:solidFill>
              <a:srgbClr val="6699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PowerpointTemplate1</Template>
  <TotalTime>14927</TotalTime>
  <Words>3683</Words>
  <Application>Microsoft Office PowerPoint</Application>
  <PresentationFormat>On-screen Show (4:3)</PresentationFormat>
  <Paragraphs>1363</Paragraphs>
  <Slides>17</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Default Design</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dm216</dc:creator>
  <cp:lastModifiedBy>National Grid</cp:lastModifiedBy>
  <cp:revision>260</cp:revision>
  <cp:lastPrinted>2017-03-23T10:00:01Z</cp:lastPrinted>
  <dcterms:created xsi:type="dcterms:W3CDTF">2005-09-27T09:19:24Z</dcterms:created>
  <dcterms:modified xsi:type="dcterms:W3CDTF">2017-03-24T12:59:28Z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-2141073850</vt:i4>
  </property>
  <property fmtid="{D5CDD505-2E9C-101B-9397-08002B2CF9AE}" pid="3" name="_NewReviewCycle">
    <vt:lpwstr/>
  </property>
  <property fmtid="{D5CDD505-2E9C-101B-9397-08002B2CF9AE}" pid="4" name="_EmailSubject">
    <vt:lpwstr>EBCC Statistics March 2017 </vt:lpwstr>
  </property>
  <property fmtid="{D5CDD505-2E9C-101B-9397-08002B2CF9AE}" pid="5" name="_AuthorEmail">
    <vt:lpwstr>xoserve.crm@xoserve.com</vt:lpwstr>
  </property>
  <property fmtid="{D5CDD505-2E9C-101B-9397-08002B2CF9AE}" pid="6" name="_AuthorEmailDisplayName">
    <vt:lpwstr>.box.xoserve.CRM</vt:lpwstr>
  </property>
</Properties>
</file>