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12"/>
  </p:notesMasterIdLst>
  <p:handoutMasterIdLst>
    <p:handoutMasterId r:id="rId13"/>
  </p:handoutMasterIdLst>
  <p:sldIdLst>
    <p:sldId id="280" r:id="rId5"/>
    <p:sldId id="281" r:id="rId6"/>
    <p:sldId id="290" r:id="rId7"/>
    <p:sldId id="287" r:id="rId8"/>
    <p:sldId id="289" r:id="rId9"/>
    <p:sldId id="285" r:id="rId10"/>
    <p:sldId id="286" r:id="rId11"/>
  </p:sldIdLst>
  <p:sldSz cx="9144000" cy="6858000" type="screen4x3"/>
  <p:notesSz cx="6669088" cy="98679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E61"/>
    <a:srgbClr val="D2232A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3" autoAdjust="0"/>
    <p:restoredTop sz="94660"/>
  </p:normalViewPr>
  <p:slideViewPr>
    <p:cSldViewPr snapToObjects="1">
      <p:cViewPr>
        <p:scale>
          <a:sx n="75" d="100"/>
          <a:sy n="75" d="100"/>
        </p:scale>
        <p:origin x="-1128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0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407" tIns="45203" rIns="90407" bIns="4520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0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407" tIns="45203" rIns="90407" bIns="4520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26/10/2016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454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407" tIns="45203" rIns="90407" bIns="4520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372454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407" tIns="45203" rIns="90407" bIns="4520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3869"/>
          </a:xfrm>
          <a:prstGeom prst="rect">
            <a:avLst/>
          </a:prstGeom>
        </p:spPr>
        <p:txBody>
          <a:bodyPr vert="horz" lIns="90407" tIns="45203" rIns="90407" bIns="4520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93869"/>
          </a:xfrm>
          <a:prstGeom prst="rect">
            <a:avLst/>
          </a:prstGeom>
        </p:spPr>
        <p:txBody>
          <a:bodyPr vert="horz" lIns="90407" tIns="45203" rIns="90407" bIns="45203" rtlCol="0"/>
          <a:lstStyle>
            <a:lvl1pPr algn="r">
              <a:defRPr sz="1200"/>
            </a:lvl1pPr>
          </a:lstStyle>
          <a:p>
            <a:fld id="{84FB49E3-1F80-43F7-A2FB-90E515E982D3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39775"/>
            <a:ext cx="4932362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07" tIns="45203" rIns="90407" bIns="4520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598" y="4687806"/>
            <a:ext cx="5335893" cy="4440082"/>
          </a:xfrm>
          <a:prstGeom prst="rect">
            <a:avLst/>
          </a:prstGeom>
        </p:spPr>
        <p:txBody>
          <a:bodyPr vert="horz" lIns="90407" tIns="45203" rIns="90407" bIns="4520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454"/>
            <a:ext cx="2890665" cy="493869"/>
          </a:xfrm>
          <a:prstGeom prst="rect">
            <a:avLst/>
          </a:prstGeom>
        </p:spPr>
        <p:txBody>
          <a:bodyPr vert="horz" lIns="90407" tIns="45203" rIns="90407" bIns="4520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866" y="9372454"/>
            <a:ext cx="2890665" cy="493869"/>
          </a:xfrm>
          <a:prstGeom prst="rect">
            <a:avLst/>
          </a:prstGeom>
        </p:spPr>
        <p:txBody>
          <a:bodyPr vert="horz" lIns="90407" tIns="45203" rIns="90407" bIns="45203" rtlCol="0" anchor="b"/>
          <a:lstStyle>
            <a:lvl1pPr algn="r">
              <a:defRPr sz="1200"/>
            </a:lvl1pPr>
          </a:lstStyle>
          <a:p>
            <a:fld id="{AC5BFD3C-D05C-42B9-8C87-4CFD4A3EB1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471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9697-9A60-49D8-97A0-52C577E18F82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B7173-6B76-44FD-BDA4-A074739E8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960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0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0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0" y="6308725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  <p:sldLayoutId id="2147484063" r:id="rId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3573016"/>
            <a:ext cx="7772400" cy="201930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70C0"/>
                </a:solidFill>
              </a:rPr>
              <a:t>Impacts of Project Nexus Implementation Date to AQ17</a:t>
            </a:r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endParaRPr lang="en-GB" sz="3600" dirty="0" smtClean="0">
              <a:solidFill>
                <a:srgbClr val="0070C0"/>
              </a:solidFill>
            </a:endParaRP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5085184"/>
            <a:ext cx="6400800" cy="792162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 eaLnBrk="1" hangingPunct="1"/>
            <a:r>
              <a:rPr lang="en-GB" sz="2400" dirty="0" smtClean="0">
                <a:solidFill>
                  <a:schemeClr val="tx1"/>
                </a:solidFill>
              </a:rPr>
              <a:t>Distribution Workgroup - 27</a:t>
            </a:r>
            <a:r>
              <a:rPr lang="en-GB" sz="2400" baseline="30000" dirty="0" smtClean="0">
                <a:solidFill>
                  <a:schemeClr val="tx1"/>
                </a:solidFill>
              </a:rPr>
              <a:t>th</a:t>
            </a:r>
            <a:r>
              <a:rPr lang="en-GB" sz="2400" dirty="0" smtClean="0">
                <a:solidFill>
                  <a:schemeClr val="tx1"/>
                </a:solidFill>
              </a:rPr>
              <a:t> October 2016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4F5814-0CE7-4DF8-9247-C66A4F2D8F1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25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95288" y="1196975"/>
            <a:ext cx="83534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</p:txBody>
      </p:sp>
      <p:sp>
        <p:nvSpPr>
          <p:cNvPr id="15362" name="Title 1"/>
          <p:cNvSpPr txBox="1">
            <a:spLocks/>
          </p:cNvSpPr>
          <p:nvPr/>
        </p:nvSpPr>
        <p:spPr bwMode="auto">
          <a:xfrm>
            <a:off x="0" y="122238"/>
            <a:ext cx="8902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/>
            <a:r>
              <a:rPr lang="en-GB" sz="3000" b="1" dirty="0">
                <a:solidFill>
                  <a:srgbClr val="1D3E61"/>
                </a:solidFill>
              </a:rPr>
              <a:t>S</a:t>
            </a:r>
            <a:r>
              <a:rPr lang="en-GB" sz="3000" b="1" dirty="0" smtClean="0">
                <a:solidFill>
                  <a:srgbClr val="1D3E61"/>
                </a:solidFill>
              </a:rPr>
              <a:t>ummary</a:t>
            </a:r>
            <a:endParaRPr lang="en-GB" sz="1800" dirty="0">
              <a:solidFill>
                <a:srgbClr val="1D3E61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38756" y="908720"/>
            <a:ext cx="8663943" cy="4939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r>
              <a:rPr lang="en-GB" sz="2000" dirty="0" smtClean="0"/>
              <a:t>Questions have been raised regarding the treatment in 2017 with respect to the Annual AQ Review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endParaRPr lang="en-US" dirty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r>
              <a:rPr lang="en-GB" dirty="0" smtClean="0"/>
              <a:t>Many AQ obligations exist in UNC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r>
              <a:rPr lang="en-GB" dirty="0" smtClean="0"/>
              <a:t>Principle is that the AQ Review activities will continue, shadowing the UNC obligations until these will be stopped due to Project Nexus Transition or Implementation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r>
              <a:rPr lang="en-GB" dirty="0" smtClean="0"/>
              <a:t>AQ process fundamentally changes post PNID so existing UNC obligations fall away</a:t>
            </a:r>
          </a:p>
          <a:p>
            <a:pPr lvl="1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</a:pP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6B7D1-B687-42DE-86D7-A7387C0AA45A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3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3" y="1197594"/>
            <a:ext cx="9682313" cy="431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 bwMode="auto">
          <a:xfrm>
            <a:off x="0" y="122238"/>
            <a:ext cx="8902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/>
            <a:r>
              <a:rPr lang="en-GB" sz="3000" b="1" dirty="0" smtClean="0">
                <a:solidFill>
                  <a:srgbClr val="1D3E61"/>
                </a:solidFill>
              </a:rPr>
              <a:t>Normal Year AQ Activity</a:t>
            </a:r>
            <a:endParaRPr lang="en-GB" sz="1800" dirty="0">
              <a:solidFill>
                <a:srgbClr val="1D3E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484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3647783"/>
              </p:ext>
            </p:extLst>
          </p:nvPr>
        </p:nvGraphicFramePr>
        <p:xfrm>
          <a:off x="179512" y="908050"/>
          <a:ext cx="8712967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5809520"/>
                <a:gridCol w="1391279"/>
              </a:tblGrid>
              <a:tr h="31057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Date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Activity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2017</a:t>
                      </a:r>
                      <a:endParaRPr lang="en-GB" dirty="0"/>
                    </a:p>
                  </a:txBody>
                  <a:tcPr/>
                </a:tc>
              </a:tr>
              <a:tr h="310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January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Trial AQ Review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/>
                    </a:p>
                  </a:txBody>
                  <a:tcPr anchor="ctr"/>
                </a:tc>
              </a:tr>
              <a:tr h="310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January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Issue Trial AQ Review files to Industry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/>
                    </a:p>
                  </a:txBody>
                  <a:tcPr anchor="ctr"/>
                </a:tc>
              </a:tr>
              <a:tr h="313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March / April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SSP AQ Calculation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/>
                    </a:p>
                  </a:txBody>
                  <a:tcPr anchor="ctr"/>
                </a:tc>
              </a:tr>
              <a:tr h="310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April (UNC)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Issue date for Shipper AQ Amendment daily allowance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/>
                    </a:p>
                  </a:txBody>
                  <a:tcPr anchor="ctr"/>
                </a:tc>
              </a:tr>
              <a:tr h="310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30th April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First Release of SSP T04 Files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/>
                    </a:p>
                  </a:txBody>
                  <a:tcPr anchor="ctr"/>
                </a:tc>
              </a:tr>
              <a:tr h="310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May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First release: iGT (Weather Correction and CV data)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/>
                    </a:p>
                  </a:txBody>
                  <a:tcPr anchor="ctr"/>
                </a:tc>
              </a:tr>
              <a:tr h="310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31st May (UNC)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Second Release of SSP T04 Files &amp; Threshold Crossers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Wingdings 2" panose="05020102010507070707" pitchFamily="18" charset="2"/>
                          <a:ea typeface="+mn-ea"/>
                          <a:cs typeface="+mn-cs"/>
                        </a:rPr>
                        <a:t>O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Wingdings 2" panose="05020102010507070707" pitchFamily="18" charset="2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2" y="4149080"/>
            <a:ext cx="8712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AQ Activity will be performed as per the timetable above, in line with UNC 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122238"/>
            <a:ext cx="8902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/>
            <a:r>
              <a:rPr lang="en-GB" sz="3000" b="1" dirty="0" smtClean="0">
                <a:solidFill>
                  <a:srgbClr val="1D3E61"/>
                </a:solidFill>
              </a:rPr>
              <a:t>AQ Activity 2017</a:t>
            </a:r>
            <a:endParaRPr lang="en-GB" sz="1800" dirty="0">
              <a:solidFill>
                <a:srgbClr val="1D3E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451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122238"/>
            <a:ext cx="8902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/>
            <a:r>
              <a:rPr lang="en-GB" sz="3000" b="1" dirty="0" smtClean="0">
                <a:solidFill>
                  <a:srgbClr val="1D3E61"/>
                </a:solidFill>
              </a:rPr>
              <a:t>AQ Appeals 2017</a:t>
            </a:r>
            <a:endParaRPr lang="en-GB" sz="1800" dirty="0">
              <a:solidFill>
                <a:srgbClr val="1D3E61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23528" y="1052736"/>
            <a:ext cx="8663943" cy="4939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r>
              <a:rPr lang="en-GB" sz="2400" dirty="0" smtClean="0"/>
              <a:t>The AQ appeal process will close at PNID – 2 month </a:t>
            </a:r>
          </a:p>
          <a:p>
            <a:pPr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</a:pPr>
            <a:endParaRPr lang="en-GB" sz="2400" dirty="0" smtClean="0"/>
          </a:p>
          <a:p>
            <a:pPr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</a:pPr>
            <a:r>
              <a:rPr lang="en-GB" sz="2000" b="1" dirty="0" smtClean="0"/>
              <a:t>1</a:t>
            </a:r>
            <a:r>
              <a:rPr lang="en-GB" sz="2000" b="1" baseline="30000" dirty="0" smtClean="0"/>
              <a:t>st</a:t>
            </a:r>
            <a:r>
              <a:rPr lang="en-GB" sz="2000" b="1" dirty="0" smtClean="0"/>
              <a:t> June Implementation: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r>
              <a:rPr lang="en-GB" sz="2000" dirty="0" smtClean="0"/>
              <a:t>AQ Appeal Window closes (</a:t>
            </a:r>
            <a:r>
              <a:rPr lang="en-GB" sz="2000" dirty="0" err="1" smtClean="0"/>
              <a:t>Excl</a:t>
            </a:r>
            <a:r>
              <a:rPr lang="en-GB" sz="2000" dirty="0" smtClean="0"/>
              <a:t> SSP) 31/03/17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r>
              <a:rPr lang="en-GB" sz="2000" dirty="0" smtClean="0"/>
              <a:t>SSP AQ Appeal window closes (Mod 450B refers) 31/03/17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endParaRPr lang="en-GB" sz="2000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endParaRPr lang="en-GB" sz="2000" dirty="0"/>
          </a:p>
          <a:p>
            <a:pPr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</a:pPr>
            <a:r>
              <a:rPr lang="en-GB" sz="2000" b="1" dirty="0"/>
              <a:t>1</a:t>
            </a:r>
            <a:r>
              <a:rPr lang="en-GB" sz="2000" b="1" baseline="30000" dirty="0"/>
              <a:t>st</a:t>
            </a:r>
            <a:r>
              <a:rPr lang="en-GB" sz="2000" b="1" dirty="0"/>
              <a:t> </a:t>
            </a:r>
            <a:r>
              <a:rPr lang="en-GB" sz="2000" b="1" dirty="0" smtClean="0"/>
              <a:t>July Implementation:</a:t>
            </a:r>
            <a:endParaRPr lang="en-GB" sz="2000" b="1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r>
              <a:rPr lang="en-GB" sz="2000" dirty="0"/>
              <a:t>AQ Appeal Window closes (</a:t>
            </a:r>
            <a:r>
              <a:rPr lang="en-GB" sz="2000" dirty="0" err="1" smtClean="0"/>
              <a:t>Excl</a:t>
            </a:r>
            <a:r>
              <a:rPr lang="en-GB" sz="2000" dirty="0" smtClean="0"/>
              <a:t> </a:t>
            </a:r>
            <a:r>
              <a:rPr lang="en-GB" sz="2000" dirty="0"/>
              <a:t>SSP) </a:t>
            </a:r>
            <a:r>
              <a:rPr lang="en-GB" sz="2000" dirty="0" smtClean="0"/>
              <a:t>30/04/17</a:t>
            </a:r>
            <a:endParaRPr lang="en-GB" sz="2000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r>
              <a:rPr lang="en-GB" sz="2000" dirty="0"/>
              <a:t>SSP AQ Appeal window closes (Mod 450B refers) </a:t>
            </a:r>
            <a:r>
              <a:rPr lang="en-GB" sz="2000" dirty="0" smtClean="0"/>
              <a:t>30/04/17</a:t>
            </a:r>
            <a:endParaRPr lang="en-GB" sz="2000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endParaRPr lang="en-GB" sz="2000" dirty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lvl="1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2278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95288" y="1196975"/>
            <a:ext cx="83534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</p:txBody>
      </p:sp>
      <p:sp>
        <p:nvSpPr>
          <p:cNvPr id="15362" name="Title 1"/>
          <p:cNvSpPr txBox="1">
            <a:spLocks/>
          </p:cNvSpPr>
          <p:nvPr/>
        </p:nvSpPr>
        <p:spPr bwMode="auto">
          <a:xfrm>
            <a:off x="0" y="122238"/>
            <a:ext cx="8902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/>
            <a:r>
              <a:rPr lang="en-GB" sz="3000" b="1" dirty="0" smtClean="0">
                <a:solidFill>
                  <a:srgbClr val="1D3E61"/>
                </a:solidFill>
              </a:rPr>
              <a:t>Summary – 1</a:t>
            </a:r>
            <a:r>
              <a:rPr lang="en-GB" sz="3000" b="1" baseline="30000" dirty="0" smtClean="0">
                <a:solidFill>
                  <a:srgbClr val="1D3E61"/>
                </a:solidFill>
              </a:rPr>
              <a:t>st</a:t>
            </a:r>
            <a:r>
              <a:rPr lang="en-GB" sz="3000" b="1" dirty="0" smtClean="0">
                <a:solidFill>
                  <a:srgbClr val="1D3E61"/>
                </a:solidFill>
              </a:rPr>
              <a:t> June 2017 PNID</a:t>
            </a:r>
            <a:endParaRPr lang="en-GB" sz="1800" dirty="0">
              <a:solidFill>
                <a:srgbClr val="1D3E61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38757" y="836712"/>
            <a:ext cx="8509956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r>
              <a:rPr lang="en-GB" sz="2000" dirty="0" smtClean="0"/>
              <a:t>We will continue with AQ Review activities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endParaRPr lang="en-US" dirty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r>
              <a:rPr lang="en-GB" dirty="0" smtClean="0"/>
              <a:t>Issue the ‘trial </a:t>
            </a:r>
            <a:r>
              <a:rPr lang="en-GB" dirty="0" err="1" smtClean="0"/>
              <a:t>calc</a:t>
            </a:r>
            <a:r>
              <a:rPr lang="en-GB" dirty="0" smtClean="0"/>
              <a:t>’ in January (not in UNC)**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r>
              <a:rPr lang="en-GB" dirty="0" smtClean="0"/>
              <a:t>Issue </a:t>
            </a:r>
            <a:r>
              <a:rPr lang="en-GB" dirty="0"/>
              <a:t>the SSP Provisional AQs (T04) by end of April (except for exceptions</a:t>
            </a:r>
            <a:r>
              <a:rPr lang="en-GB" dirty="0" smtClean="0"/>
              <a:t>)**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r>
              <a:rPr lang="en-GB" dirty="0" smtClean="0"/>
              <a:t>Remaining AQ obligations will not apply due to regime change from PNID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r>
              <a:rPr lang="en-GB" dirty="0" smtClean="0"/>
              <a:t>AQ Appeals (including SSP (mod 450B)) will stop PNID-2 months</a:t>
            </a:r>
          </a:p>
          <a:p>
            <a:pPr lvl="1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endParaRPr lang="en-GB" dirty="0" smtClean="0"/>
          </a:p>
          <a:p>
            <a:pPr lvl="1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endParaRPr lang="en-GB" dirty="0" smtClean="0"/>
          </a:p>
          <a:p>
            <a:pPr lvl="1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GB" dirty="0" smtClean="0"/>
              <a:t>** These </a:t>
            </a:r>
            <a:r>
              <a:rPr lang="en-GB" dirty="0"/>
              <a:t>AQs will NOT be applied to UK Link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6B7D1-B687-42DE-86D7-A7387C0AA45A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07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95288" y="1196975"/>
            <a:ext cx="83534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</p:txBody>
      </p:sp>
      <p:sp>
        <p:nvSpPr>
          <p:cNvPr id="15362" name="Title 1"/>
          <p:cNvSpPr txBox="1">
            <a:spLocks/>
          </p:cNvSpPr>
          <p:nvPr/>
        </p:nvSpPr>
        <p:spPr bwMode="auto">
          <a:xfrm>
            <a:off x="0" y="122238"/>
            <a:ext cx="8902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/>
            <a:r>
              <a:rPr lang="en-GB" sz="3000" b="1" dirty="0" smtClean="0">
                <a:solidFill>
                  <a:srgbClr val="1D3E61"/>
                </a:solidFill>
              </a:rPr>
              <a:t>Summary – 1</a:t>
            </a:r>
            <a:r>
              <a:rPr lang="en-GB" sz="3000" b="1" baseline="30000" dirty="0" smtClean="0">
                <a:solidFill>
                  <a:srgbClr val="1D3E61"/>
                </a:solidFill>
              </a:rPr>
              <a:t>st</a:t>
            </a:r>
            <a:r>
              <a:rPr lang="en-GB" sz="3000" b="1" dirty="0" smtClean="0">
                <a:solidFill>
                  <a:srgbClr val="1D3E61"/>
                </a:solidFill>
              </a:rPr>
              <a:t> July 2017 PNID</a:t>
            </a:r>
            <a:endParaRPr lang="en-GB" sz="1800" dirty="0">
              <a:solidFill>
                <a:srgbClr val="1D3E61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23528" y="818803"/>
            <a:ext cx="8425185" cy="3816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r>
              <a:rPr lang="en-GB" sz="2000" dirty="0" smtClean="0"/>
              <a:t>We will continue with AQ Review activities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r>
              <a:rPr lang="en-GB" dirty="0" smtClean="0"/>
              <a:t>Issue the ‘trial </a:t>
            </a:r>
            <a:r>
              <a:rPr lang="en-GB" dirty="0" err="1" smtClean="0"/>
              <a:t>calc</a:t>
            </a:r>
            <a:r>
              <a:rPr lang="en-GB" dirty="0" smtClean="0"/>
              <a:t>’ in January (not in UNC)**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r>
              <a:rPr lang="en-GB" dirty="0" smtClean="0"/>
              <a:t>Issue the SSP Provisional AQs (T04) by end of April (except for exceptions)**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endParaRPr lang="en-GB" dirty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r>
              <a:rPr lang="en-GB" dirty="0" smtClean="0"/>
              <a:t>We will not conclude the issue of the SSP Provisional AQs (T04)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endParaRPr lang="en-GB" dirty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r>
              <a:rPr lang="en-GB" dirty="0" smtClean="0"/>
              <a:t>We will </a:t>
            </a:r>
            <a:r>
              <a:rPr lang="en-GB" dirty="0"/>
              <a:t>not </a:t>
            </a:r>
            <a:r>
              <a:rPr lang="en-GB" dirty="0" smtClean="0"/>
              <a:t>issue the LSP </a:t>
            </a:r>
            <a:r>
              <a:rPr lang="en-GB" dirty="0"/>
              <a:t>Provisional AQs (</a:t>
            </a:r>
            <a:r>
              <a:rPr lang="en-GB" dirty="0" smtClean="0"/>
              <a:t>T04)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r>
              <a:rPr lang="en-GB" dirty="0" smtClean="0"/>
              <a:t>We will not start the AQ Amendments process on 1</a:t>
            </a:r>
            <a:r>
              <a:rPr lang="en-GB" baseline="30000" dirty="0" smtClean="0"/>
              <a:t>st</a:t>
            </a:r>
            <a:r>
              <a:rPr lang="en-GB" dirty="0" smtClean="0"/>
              <a:t> June.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rgbClr val="1D3E61"/>
              </a:buClr>
              <a:buFont typeface="Wingdings" panose="05000000000000000000" pitchFamily="2" charset="2"/>
              <a:buChar char="§"/>
            </a:pPr>
            <a:r>
              <a:rPr lang="en-GB" dirty="0" smtClean="0"/>
              <a:t>Remaining AQ obligations will not apply due to regime change from PNID</a:t>
            </a:r>
            <a:endParaRPr lang="en-GB" dirty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lvl="1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endParaRPr lang="en-GB" dirty="0" smtClean="0"/>
          </a:p>
          <a:p>
            <a:pPr lvl="1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GB" dirty="0" smtClean="0"/>
              <a:t>** These </a:t>
            </a:r>
            <a:r>
              <a:rPr lang="en-GB" dirty="0"/>
              <a:t>AQs will NOT be applied to UK Link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6B7D1-B687-42DE-86D7-A7387C0AA45A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50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www.w3.org/XML/1998/namespace"/>
    <ds:schemaRef ds:uri="2a985eae-c12e-416e-9833-85f34b1ee04e"/>
    <ds:schemaRef ds:uri="http://schemas.microsoft.com/office/2006/documentManagement/typ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2873</TotalTime>
  <Words>417</Words>
  <Application>Microsoft Office PowerPoint</Application>
  <PresentationFormat>On-screen Show (4:3)</PresentationFormat>
  <Paragraphs>91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xoserve templates</vt:lpstr>
      <vt:lpstr>Impacts of Project Nexus Implementation Date to AQ17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David Addison</cp:lastModifiedBy>
  <cp:revision>115</cp:revision>
  <cp:lastPrinted>2016-10-26T16:56:58Z</cp:lastPrinted>
  <dcterms:created xsi:type="dcterms:W3CDTF">2011-09-20T14:58:41Z</dcterms:created>
  <dcterms:modified xsi:type="dcterms:W3CDTF">2016-10-26T17:42:54Z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0x010100EC027A3842200A4881B078E78C741B39</vt:lpwstr>
  </property>
  <property fmtid="{D5CDD505-2E9C-101B-9397-08002B2CF9AE}" pid="4" name="_AdHocReviewCycleID">
    <vt:i4>351674700</vt:i4>
  </property>
  <property fmtid="{D5CDD505-2E9C-101B-9397-08002B2CF9AE}" pid="5" name="_NewReviewCycle">
    <vt:lpwstr/>
  </property>
  <property fmtid="{D5CDD505-2E9C-101B-9397-08002B2CF9AE}" pid="6" name="_EmailSubject">
    <vt:lpwstr>AQ17 vs PNID Presentation - Distribution Workgroup</vt:lpwstr>
  </property>
  <property fmtid="{D5CDD505-2E9C-101B-9397-08002B2CF9AE}" pid="7" name="_AuthorEmail">
    <vt:lpwstr>david.addison@xoserve.com</vt:lpwstr>
  </property>
  <property fmtid="{D5CDD505-2E9C-101B-9397-08002B2CF9AE}" pid="8" name="_AuthorEmailDisplayName">
    <vt:lpwstr>Addison, David</vt:lpwstr>
  </property>
  <property fmtid="{D5CDD505-2E9C-101B-9397-08002B2CF9AE}" pid="9" name="_PreviousAdHocReviewCycleID">
    <vt:i4>-839286796</vt:i4>
  </property>
</Properties>
</file>