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handoutMasterIdLst>
    <p:handoutMasterId r:id="rId28"/>
  </p:handoutMasterIdLst>
  <p:sldIdLst>
    <p:sldId id="277" r:id="rId5"/>
    <p:sldId id="283" r:id="rId6"/>
    <p:sldId id="287" r:id="rId7"/>
    <p:sldId id="278" r:id="rId8"/>
    <p:sldId id="294" r:id="rId9"/>
    <p:sldId id="284" r:id="rId10"/>
    <p:sldId id="285" r:id="rId11"/>
    <p:sldId id="286" r:id="rId12"/>
    <p:sldId id="288" r:id="rId13"/>
    <p:sldId id="291" r:id="rId14"/>
    <p:sldId id="292" r:id="rId15"/>
    <p:sldId id="290" r:id="rId16"/>
    <p:sldId id="293" r:id="rId17"/>
    <p:sldId id="295" r:id="rId18"/>
    <p:sldId id="296" r:id="rId19"/>
    <p:sldId id="297" r:id="rId20"/>
    <p:sldId id="298" r:id="rId21"/>
    <p:sldId id="301" r:id="rId22"/>
    <p:sldId id="305" r:id="rId23"/>
    <p:sldId id="303" r:id="rId24"/>
    <p:sldId id="306" r:id="rId25"/>
    <p:sldId id="289" r:id="rId26"/>
    <p:sldId id="307" r:id="rId27"/>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AEE0"/>
    <a:srgbClr val="D2232A"/>
    <a:srgbClr val="1D3E61"/>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4" autoAdjust="0"/>
    <p:restoredTop sz="94660" autoAdjust="0"/>
  </p:normalViewPr>
  <p:slideViewPr>
    <p:cSldViewPr snapToObjects="1">
      <p:cViewPr>
        <p:scale>
          <a:sx n="75" d="100"/>
          <a:sy n="75" d="100"/>
        </p:scale>
        <p:origin x="-1304" y="-376"/>
      </p:cViewPr>
      <p:guideLst>
        <p:guide orient="horz" pos="2160"/>
        <p:guide pos="2880"/>
      </p:guideLst>
    </p:cSldViewPr>
  </p:slideViewPr>
  <p:outlineViewPr>
    <p:cViewPr>
      <p:scale>
        <a:sx n="33" d="100"/>
        <a:sy n="33" d="100"/>
      </p:scale>
      <p:origin x="0" y="15066"/>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04/12/16</a:t>
            </a:fld>
            <a:endParaRPr lang="en-GB"/>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C9A62CAF-2E0C-453A-963F-DE0E283C1912}" type="slidenum">
              <a:rPr lang="en-GB"/>
              <a:pPr/>
              <a:t>‹#›</a:t>
            </a:fld>
            <a:endParaRPr lang="en-GB"/>
          </a:p>
        </p:txBody>
      </p:sp>
    </p:spTree>
    <p:extLst>
      <p:ext uri="{BB962C8B-B14F-4D97-AF65-F5344CB8AC3E}">
        <p14:creationId xmlns:p14="http://schemas.microsoft.com/office/powerpoint/2010/main" val="12457448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0"/>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0"/>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0" y="6308725"/>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 id="2147484063" r:id="rId4"/>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4654550"/>
            <a:ext cx="9144000" cy="1295400"/>
          </a:xfrm>
        </p:spPr>
        <p:txBody>
          <a:bodyPr/>
          <a:lstStyle/>
          <a:p>
            <a:r>
              <a:rPr lang="en-GB" dirty="0" err="1" smtClean="0">
                <a:solidFill>
                  <a:srgbClr val="3E5AA8"/>
                </a:solidFill>
              </a:rPr>
              <a:t>SoS</a:t>
            </a:r>
            <a:r>
              <a:rPr lang="en-GB" dirty="0" smtClean="0">
                <a:solidFill>
                  <a:srgbClr val="3E5AA8"/>
                </a:solidFill>
              </a:rPr>
              <a:t> Report</a:t>
            </a:r>
          </a:p>
        </p:txBody>
      </p:sp>
      <p:sp>
        <p:nvSpPr>
          <p:cNvPr id="4099" name="Subtitle 2"/>
          <p:cNvSpPr>
            <a:spLocks noGrp="1"/>
          </p:cNvSpPr>
          <p:nvPr>
            <p:ph type="subTitle" sz="quarter" idx="1"/>
          </p:nvPr>
        </p:nvSpPr>
        <p:spPr>
          <a:xfrm>
            <a:off x="0" y="5465763"/>
            <a:ext cx="9144000" cy="771525"/>
          </a:xfrm>
        </p:spPr>
        <p:txBody>
          <a:bodyPr/>
          <a:lstStyle/>
          <a:p>
            <a:r>
              <a:rPr lang="en-GB" dirty="0" smtClean="0">
                <a:solidFill>
                  <a:srgbClr val="3E5AA8"/>
                </a:solidFill>
              </a:rPr>
              <a:t>PAC – 13</a:t>
            </a:r>
            <a:r>
              <a:rPr lang="en-GB" baseline="30000" dirty="0" smtClean="0">
                <a:solidFill>
                  <a:srgbClr val="3E5AA8"/>
                </a:solidFill>
              </a:rPr>
              <a:t>th</a:t>
            </a:r>
            <a:r>
              <a:rPr lang="en-GB" dirty="0" smtClean="0">
                <a:solidFill>
                  <a:srgbClr val="3E5AA8"/>
                </a:solidFill>
              </a:rPr>
              <a:t> </a:t>
            </a:r>
            <a:r>
              <a:rPr lang="en-GB" dirty="0">
                <a:solidFill>
                  <a:srgbClr val="3E5AA8"/>
                </a:solidFill>
              </a:rPr>
              <a:t>D</a:t>
            </a:r>
            <a:r>
              <a:rPr lang="en-GB" dirty="0" smtClean="0">
                <a:solidFill>
                  <a:srgbClr val="3E5AA8"/>
                </a:solidFill>
              </a:rPr>
              <a:t>ecember 2016</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TSL 7 – GRE Invoice Queries</a:t>
            </a:r>
            <a:endParaRPr lang="en-GB" dirty="0"/>
          </a:p>
        </p:txBody>
      </p:sp>
      <p:sp>
        <p:nvSpPr>
          <p:cNvPr id="3" name="Content Placeholder 2"/>
          <p:cNvSpPr>
            <a:spLocks noGrp="1"/>
          </p:cNvSpPr>
          <p:nvPr>
            <p:ph idx="1"/>
          </p:nvPr>
        </p:nvSpPr>
        <p:spPr/>
        <p:txBody>
          <a:bodyPr/>
          <a:lstStyle/>
          <a:p>
            <a:r>
              <a:rPr lang="en-GB" dirty="0"/>
              <a:t>UNC ref: </a:t>
            </a:r>
            <a:r>
              <a:rPr lang="en-GB" dirty="0" smtClean="0"/>
              <a:t>S4.6; refers to a standard as agreed in modification 0385 </a:t>
            </a:r>
            <a:r>
              <a:rPr lang="en-US" dirty="0" smtClean="0"/>
              <a:t>(Standard </a:t>
            </a:r>
            <a:r>
              <a:rPr lang="en-US" dirty="0"/>
              <a:t>of Service on Adjustments to GRE Invoice </a:t>
            </a:r>
            <a:r>
              <a:rPr lang="en-US" dirty="0" smtClean="0"/>
              <a:t>Queries) to respond to GRE invoice queries in a timely manner. </a:t>
            </a:r>
          </a:p>
          <a:p>
            <a:endParaRPr lang="en-US" dirty="0"/>
          </a:p>
          <a:p>
            <a:r>
              <a:rPr lang="en-US" dirty="0"/>
              <a:t>The liabilities for this NCC standard are variable</a:t>
            </a:r>
          </a:p>
          <a:p>
            <a:endParaRPr lang="en-US" dirty="0">
              <a:solidFill>
                <a:srgbClr val="FF0000"/>
              </a:solidFill>
            </a:endParaRPr>
          </a:p>
          <a:p>
            <a:r>
              <a:rPr lang="en-US" dirty="0"/>
              <a:t>This standard is discharged through Xoserve</a:t>
            </a:r>
            <a:endParaRPr lang="en-GB" dirty="0"/>
          </a:p>
        </p:txBody>
      </p:sp>
    </p:spTree>
    <p:extLst>
      <p:ext uri="{BB962C8B-B14F-4D97-AF65-F5344CB8AC3E}">
        <p14:creationId xmlns:p14="http://schemas.microsoft.com/office/powerpoint/2010/main" val="2207051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600" dirty="0" smtClean="0"/>
              <a:t>TSL 8a &amp; 8b – Nominations Referred – Large / Small</a:t>
            </a:r>
            <a:endParaRPr lang="en-GB" sz="2600" dirty="0"/>
          </a:p>
        </p:txBody>
      </p:sp>
      <p:sp>
        <p:nvSpPr>
          <p:cNvPr id="3" name="Content Placeholder 2"/>
          <p:cNvSpPr>
            <a:spLocks noGrp="1"/>
          </p:cNvSpPr>
          <p:nvPr>
            <p:ph idx="1"/>
          </p:nvPr>
        </p:nvSpPr>
        <p:spPr/>
        <p:txBody>
          <a:bodyPr/>
          <a:lstStyle/>
          <a:p>
            <a:r>
              <a:rPr lang="en-GB" dirty="0" smtClean="0"/>
              <a:t>UNC ref: G2.3.4; this standard refers to the nominations referred to the Transporters. Transporters are required to submit a Supply Point Offer. </a:t>
            </a:r>
          </a:p>
          <a:p>
            <a:endParaRPr lang="en-GB" dirty="0"/>
          </a:p>
          <a:p>
            <a:r>
              <a:rPr lang="en-GB" dirty="0" smtClean="0"/>
              <a:t>The PPL is 97% within 12 business days</a:t>
            </a:r>
          </a:p>
          <a:p>
            <a:endParaRPr lang="en-GB" dirty="0"/>
          </a:p>
          <a:p>
            <a:r>
              <a:rPr lang="en-US" dirty="0"/>
              <a:t>This liability resides with the Transporters </a:t>
            </a:r>
            <a:endParaRPr lang="en-GB" dirty="0"/>
          </a:p>
          <a:p>
            <a:endParaRPr lang="en-GB" dirty="0"/>
          </a:p>
          <a:p>
            <a:r>
              <a:rPr lang="en-GB" dirty="0"/>
              <a:t>Xoserve reports against this standard based on information received from the Transporter</a:t>
            </a:r>
          </a:p>
          <a:p>
            <a:endParaRPr lang="en-GB" dirty="0"/>
          </a:p>
        </p:txBody>
      </p:sp>
    </p:spTree>
    <p:extLst>
      <p:ext uri="{BB962C8B-B14F-4D97-AF65-F5344CB8AC3E}">
        <p14:creationId xmlns:p14="http://schemas.microsoft.com/office/powerpoint/2010/main" val="36398049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TSL 9a &amp; 9b – Site visits</a:t>
            </a:r>
            <a:endParaRPr lang="en-GB" dirty="0"/>
          </a:p>
        </p:txBody>
      </p:sp>
      <p:sp>
        <p:nvSpPr>
          <p:cNvPr id="3" name="Content Placeholder 2"/>
          <p:cNvSpPr>
            <a:spLocks noGrp="1"/>
          </p:cNvSpPr>
          <p:nvPr>
            <p:ph idx="1"/>
          </p:nvPr>
        </p:nvSpPr>
        <p:spPr/>
        <p:txBody>
          <a:bodyPr/>
          <a:lstStyle/>
          <a:p>
            <a:r>
              <a:rPr lang="en-GB" dirty="0"/>
              <a:t>UNC ref: </a:t>
            </a:r>
            <a:r>
              <a:rPr lang="en-GB" dirty="0" smtClean="0"/>
              <a:t>G4.3; </a:t>
            </a:r>
            <a:r>
              <a:rPr lang="en-GB" dirty="0"/>
              <a:t>this standard refers </a:t>
            </a:r>
            <a:r>
              <a:rPr lang="en-GB" dirty="0" smtClean="0"/>
              <a:t>to the number of failed appointments for agreed site visits by the Transporter. </a:t>
            </a:r>
          </a:p>
          <a:p>
            <a:endParaRPr lang="en-GB" dirty="0"/>
          </a:p>
          <a:p>
            <a:r>
              <a:rPr lang="en-GB" dirty="0" smtClean="0"/>
              <a:t>The PPL is 95%, the shadow log excludes site visits that are arranged and access is denied or no person present to allow access</a:t>
            </a:r>
          </a:p>
          <a:p>
            <a:endParaRPr lang="en-GB" dirty="0"/>
          </a:p>
          <a:p>
            <a:r>
              <a:rPr lang="en-GB" dirty="0" smtClean="0"/>
              <a:t>This contact </a:t>
            </a:r>
            <a:r>
              <a:rPr lang="en-GB" dirty="0"/>
              <a:t>was previously completed in </a:t>
            </a:r>
            <a:r>
              <a:rPr lang="en-GB" dirty="0" err="1"/>
              <a:t>ConQuest</a:t>
            </a:r>
            <a:r>
              <a:rPr lang="en-GB" dirty="0"/>
              <a:t> through ASV Contacts. </a:t>
            </a:r>
            <a:r>
              <a:rPr lang="en-GB" dirty="0" smtClean="0"/>
              <a:t>Following RGMA this is an obsolete standard</a:t>
            </a:r>
            <a:endParaRPr lang="en-GB" dirty="0"/>
          </a:p>
        </p:txBody>
      </p:sp>
    </p:spTree>
    <p:extLst>
      <p:ext uri="{BB962C8B-B14F-4D97-AF65-F5344CB8AC3E}">
        <p14:creationId xmlns:p14="http://schemas.microsoft.com/office/powerpoint/2010/main" val="10965316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300" dirty="0" smtClean="0"/>
              <a:t>TSL 10a and 10c – File Formats Consultation / Implementation</a:t>
            </a:r>
            <a:endParaRPr lang="en-GB" sz="2300" dirty="0"/>
          </a:p>
        </p:txBody>
      </p:sp>
      <p:sp>
        <p:nvSpPr>
          <p:cNvPr id="3" name="Content Placeholder 2"/>
          <p:cNvSpPr>
            <a:spLocks noGrp="1"/>
          </p:cNvSpPr>
          <p:nvPr>
            <p:ph idx="1"/>
          </p:nvPr>
        </p:nvSpPr>
        <p:spPr/>
        <p:txBody>
          <a:bodyPr/>
          <a:lstStyle/>
          <a:p>
            <a:r>
              <a:rPr lang="en-GB" dirty="0"/>
              <a:t>UNC ref: </a:t>
            </a:r>
            <a:r>
              <a:rPr lang="en-GB" dirty="0" smtClean="0"/>
              <a:t>U8.6.1; this standard refers to: </a:t>
            </a:r>
          </a:p>
          <a:p>
            <a:pPr lvl="1"/>
            <a:r>
              <a:rPr lang="en-GB" dirty="0" smtClean="0"/>
              <a:t>Notification of Class 2 and 3 changes for UK Link </a:t>
            </a:r>
          </a:p>
          <a:p>
            <a:pPr lvl="1"/>
            <a:r>
              <a:rPr lang="en-GB" dirty="0"/>
              <a:t>A</a:t>
            </a:r>
            <a:r>
              <a:rPr lang="en-GB" dirty="0" smtClean="0"/>
              <a:t>llowing a consultation process (representations)</a:t>
            </a:r>
          </a:p>
          <a:p>
            <a:pPr lvl="1"/>
            <a:r>
              <a:rPr lang="en-GB" dirty="0" smtClean="0"/>
              <a:t>Giving notice of the change for implementation (3 months) </a:t>
            </a:r>
          </a:p>
          <a:p>
            <a:pPr lvl="1"/>
            <a:r>
              <a:rPr lang="en-GB" dirty="0"/>
              <a:t>F</a:t>
            </a:r>
            <a:r>
              <a:rPr lang="en-GB" dirty="0" smtClean="0"/>
              <a:t>ailing to notify of non implementation for any unsuccessful implementations within one business day</a:t>
            </a:r>
          </a:p>
          <a:p>
            <a:endParaRPr lang="en-GB" dirty="0"/>
          </a:p>
          <a:p>
            <a:r>
              <a:rPr lang="en-US" dirty="0"/>
              <a:t>Liabilities are paid per failure of </a:t>
            </a:r>
            <a:r>
              <a:rPr lang="en-US" dirty="0" smtClean="0"/>
              <a:t>compliance. This </a:t>
            </a:r>
            <a:r>
              <a:rPr lang="en-US" dirty="0"/>
              <a:t>standard is discharged through Xoserve</a:t>
            </a:r>
            <a:endParaRPr lang="en-GB" dirty="0"/>
          </a:p>
          <a:p>
            <a:endParaRPr lang="en-GB" dirty="0"/>
          </a:p>
        </p:txBody>
      </p:sp>
    </p:spTree>
    <p:extLst>
      <p:ext uri="{BB962C8B-B14F-4D97-AF65-F5344CB8AC3E}">
        <p14:creationId xmlns:p14="http://schemas.microsoft.com/office/powerpoint/2010/main" val="152989841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TSL 11a – Gas Not Available </a:t>
            </a:r>
            <a:endParaRPr lang="en-GB" dirty="0"/>
          </a:p>
        </p:txBody>
      </p:sp>
      <p:sp>
        <p:nvSpPr>
          <p:cNvPr id="3" name="Content Placeholder 2"/>
          <p:cNvSpPr>
            <a:spLocks noGrp="1"/>
          </p:cNvSpPr>
          <p:nvPr>
            <p:ph idx="1"/>
          </p:nvPr>
        </p:nvSpPr>
        <p:spPr/>
        <p:txBody>
          <a:bodyPr/>
          <a:lstStyle/>
          <a:p>
            <a:r>
              <a:rPr lang="en-GB" dirty="0"/>
              <a:t>UNC ref: </a:t>
            </a:r>
            <a:r>
              <a:rPr lang="en-GB" dirty="0" smtClean="0"/>
              <a:t>J3.5.3; For sites with a threshold above 73,200kwh where gas is not available for a period of 24 hours liabilities are paid</a:t>
            </a:r>
          </a:p>
          <a:p>
            <a:endParaRPr lang="en-GB" dirty="0"/>
          </a:p>
          <a:p>
            <a:r>
              <a:rPr lang="en-US" dirty="0"/>
              <a:t>The liabilities for this NCC standard are variable</a:t>
            </a:r>
          </a:p>
          <a:p>
            <a:endParaRPr lang="en-GB" dirty="0" smtClean="0"/>
          </a:p>
          <a:p>
            <a:r>
              <a:rPr lang="en-GB" dirty="0" smtClean="0"/>
              <a:t>These liabilities are paid in all circumstances of failure. </a:t>
            </a:r>
            <a:r>
              <a:rPr lang="en-US" dirty="0"/>
              <a:t>This liability resides with the </a:t>
            </a:r>
            <a:r>
              <a:rPr lang="en-US" dirty="0" smtClean="0"/>
              <a:t>Transporters, the information is provided to Xoserve by the Transporter </a:t>
            </a:r>
          </a:p>
          <a:p>
            <a:endParaRPr lang="en-US" dirty="0"/>
          </a:p>
          <a:p>
            <a:endParaRPr lang="en-GB" dirty="0"/>
          </a:p>
          <a:p>
            <a:endParaRPr lang="en-GB" dirty="0"/>
          </a:p>
        </p:txBody>
      </p:sp>
    </p:spTree>
    <p:extLst>
      <p:ext uri="{BB962C8B-B14F-4D97-AF65-F5344CB8AC3E}">
        <p14:creationId xmlns:p14="http://schemas.microsoft.com/office/powerpoint/2010/main" val="37570439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600" dirty="0" smtClean="0"/>
              <a:t>TSL 12a &amp; 12b – System Failure &amp; System Recovery</a:t>
            </a:r>
            <a:endParaRPr lang="en-GB" sz="2600" dirty="0"/>
          </a:p>
        </p:txBody>
      </p:sp>
      <p:sp>
        <p:nvSpPr>
          <p:cNvPr id="3" name="Content Placeholder 2"/>
          <p:cNvSpPr>
            <a:spLocks noGrp="1"/>
          </p:cNvSpPr>
          <p:nvPr>
            <p:ph idx="1"/>
          </p:nvPr>
        </p:nvSpPr>
        <p:spPr/>
        <p:txBody>
          <a:bodyPr/>
          <a:lstStyle/>
          <a:p>
            <a:r>
              <a:rPr lang="en-GB" dirty="0"/>
              <a:t>UNC ref: </a:t>
            </a:r>
            <a:r>
              <a:rPr lang="en-GB" dirty="0" smtClean="0"/>
              <a:t>U7.6.1; Where the UK Link system fails and the system recovery takes longer than 5 hours liabilities of £50 will be paid per User. T</a:t>
            </a:r>
            <a:r>
              <a:rPr lang="en-US" dirty="0" smtClean="0"/>
              <a:t>his is increased </a:t>
            </a:r>
            <a:r>
              <a:rPr lang="en-US" dirty="0"/>
              <a:t>by 100% for each subsequent failure within the business day, per </a:t>
            </a:r>
            <a:r>
              <a:rPr lang="en-US" dirty="0" smtClean="0"/>
              <a:t>User affected (12b). </a:t>
            </a:r>
            <a:r>
              <a:rPr lang="en-GB" dirty="0"/>
              <a:t>UK Link System Failure of 24 hours or more leads to a liability payment of £1000 per </a:t>
            </a:r>
            <a:r>
              <a:rPr lang="en-GB" dirty="0" smtClean="0"/>
              <a:t>User (12a)</a:t>
            </a:r>
            <a:endParaRPr lang="en-US" dirty="0" smtClean="0"/>
          </a:p>
          <a:p>
            <a:endParaRPr lang="en-US" dirty="0"/>
          </a:p>
          <a:p>
            <a:r>
              <a:rPr lang="en-GB" dirty="0" smtClean="0"/>
              <a:t>This is an NCC standard discharged by Xoserve. The shadow log for this covers where the system failure may be the result of User actions</a:t>
            </a:r>
            <a:endParaRPr lang="en-GB" dirty="0"/>
          </a:p>
        </p:txBody>
      </p:sp>
    </p:spTree>
    <p:extLst>
      <p:ext uri="{BB962C8B-B14F-4D97-AF65-F5344CB8AC3E}">
        <p14:creationId xmlns:p14="http://schemas.microsoft.com/office/powerpoint/2010/main" val="115062371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TSL 13a-14d – Query Resolution</a:t>
            </a:r>
            <a:endParaRPr lang="en-GB" dirty="0"/>
          </a:p>
        </p:txBody>
      </p:sp>
      <p:sp>
        <p:nvSpPr>
          <p:cNvPr id="3" name="Content Placeholder 2"/>
          <p:cNvSpPr>
            <a:spLocks noGrp="1"/>
          </p:cNvSpPr>
          <p:nvPr>
            <p:ph idx="1"/>
          </p:nvPr>
        </p:nvSpPr>
        <p:spPr/>
        <p:txBody>
          <a:bodyPr/>
          <a:lstStyle/>
          <a:p>
            <a:r>
              <a:rPr lang="en-GB" dirty="0" smtClean="0"/>
              <a:t>UNC ref: S4.7.1: relates to Query resolution</a:t>
            </a:r>
          </a:p>
          <a:p>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011853986"/>
              </p:ext>
            </p:extLst>
          </p:nvPr>
        </p:nvGraphicFramePr>
        <p:xfrm>
          <a:off x="611560" y="1412776"/>
          <a:ext cx="7655769" cy="3921072"/>
        </p:xfrm>
        <a:graphic>
          <a:graphicData uri="http://schemas.openxmlformats.org/drawingml/2006/table">
            <a:tbl>
              <a:tblPr>
                <a:tableStyleId>{5C22544A-7EE6-4342-B048-85BDC9FD1C3A}</a:tableStyleId>
              </a:tblPr>
              <a:tblGrid>
                <a:gridCol w="1247056"/>
                <a:gridCol w="3744416"/>
                <a:gridCol w="1368152"/>
                <a:gridCol w="1296145"/>
              </a:tblGrid>
              <a:tr h="392683">
                <a:tc>
                  <a:txBody>
                    <a:bodyPr/>
                    <a:lstStyle/>
                    <a:p>
                      <a:pPr marL="0" algn="ctr" defTabSz="914400" rtl="0" eaLnBrk="1" fontAlgn="ctr" latinLnBrk="0" hangingPunct="1"/>
                      <a:r>
                        <a:rPr lang="en-GB" sz="1400" u="none" strike="noStrike" kern="1200" dirty="0" smtClean="0">
                          <a:solidFill>
                            <a:schemeClr val="dk1"/>
                          </a:solidFill>
                          <a:effectLst/>
                          <a:latin typeface="+mn-lt"/>
                          <a:ea typeface="+mn-ea"/>
                          <a:cs typeface="+mn-cs"/>
                        </a:rPr>
                        <a:t>TSL:</a:t>
                      </a:r>
                      <a:endParaRPr lang="en-GB"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Standard Name</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Type</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Liability</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683">
                <a:tc>
                  <a:txBody>
                    <a:bodyPr/>
                    <a:lstStyle/>
                    <a:p>
                      <a:pPr marL="0" algn="ctr" defTabSz="914400" rtl="0" eaLnBrk="1" fontAlgn="ctr" latinLnBrk="0" hangingPunct="1"/>
                      <a:r>
                        <a:rPr lang="en-GB" sz="1400" u="none" strike="noStrike" kern="1200" dirty="0">
                          <a:solidFill>
                            <a:schemeClr val="dk1"/>
                          </a:solidFill>
                          <a:effectLst/>
                          <a:latin typeface="+mn-lt"/>
                          <a:ea typeface="+mn-ea"/>
                          <a:cs typeface="+mn-cs"/>
                        </a:rPr>
                        <a:t>TSL13a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a:solidFill>
                            <a:schemeClr val="dk1"/>
                          </a:solidFill>
                          <a:effectLst/>
                          <a:latin typeface="+mn-lt"/>
                          <a:ea typeface="+mn-ea"/>
                          <a:cs typeface="+mn-cs"/>
                        </a:rPr>
                        <a:t>Query Resolution GT (I&amp;C) &lt;=4 days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SOS</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683">
                <a:tc>
                  <a:txBody>
                    <a:bodyPr/>
                    <a:lstStyle/>
                    <a:p>
                      <a:pPr marL="0" algn="ctr" defTabSz="914400" rtl="0" eaLnBrk="1" fontAlgn="ctr" latinLnBrk="0" hangingPunct="1"/>
                      <a:r>
                        <a:rPr lang="en-GB" sz="1400" u="none" strike="noStrike" kern="1200" dirty="0">
                          <a:solidFill>
                            <a:schemeClr val="dk1"/>
                          </a:solidFill>
                          <a:effectLst/>
                          <a:latin typeface="+mn-lt"/>
                          <a:ea typeface="+mn-ea"/>
                          <a:cs typeface="+mn-cs"/>
                        </a:rPr>
                        <a:t>TSL13b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a:solidFill>
                            <a:schemeClr val="dk1"/>
                          </a:solidFill>
                          <a:effectLst/>
                          <a:latin typeface="+mn-lt"/>
                          <a:ea typeface="+mn-ea"/>
                          <a:cs typeface="+mn-cs"/>
                        </a:rPr>
                        <a:t>Query Resolution GT (I&amp;C) &lt;=10 days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SOS</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683">
                <a:tc>
                  <a:txBody>
                    <a:bodyPr/>
                    <a:lstStyle/>
                    <a:p>
                      <a:pPr marL="0" algn="ctr" defTabSz="914400" rtl="0" eaLnBrk="1" fontAlgn="ctr" latinLnBrk="0" hangingPunct="1"/>
                      <a:r>
                        <a:rPr lang="en-GB" sz="1400" u="none" strike="noStrike" kern="1200" dirty="0">
                          <a:solidFill>
                            <a:schemeClr val="dk1"/>
                          </a:solidFill>
                          <a:effectLst/>
                          <a:latin typeface="+mn-lt"/>
                          <a:ea typeface="+mn-ea"/>
                          <a:cs typeface="+mn-cs"/>
                        </a:rPr>
                        <a:t>TSL13c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a:solidFill>
                            <a:schemeClr val="dk1"/>
                          </a:solidFill>
                          <a:effectLst/>
                          <a:latin typeface="+mn-lt"/>
                          <a:ea typeface="+mn-ea"/>
                          <a:cs typeface="+mn-cs"/>
                        </a:rPr>
                        <a:t>Query Resolution GT (I&amp;C) &lt;=20 days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SOS</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683">
                <a:tc>
                  <a:txBody>
                    <a:bodyPr/>
                    <a:lstStyle/>
                    <a:p>
                      <a:pPr marL="0" algn="ctr" defTabSz="914400" rtl="0" eaLnBrk="1" fontAlgn="ctr" latinLnBrk="0" hangingPunct="1"/>
                      <a:r>
                        <a:rPr lang="en-GB" sz="1400" u="none" strike="noStrike" kern="1200" dirty="0">
                          <a:solidFill>
                            <a:schemeClr val="dk1"/>
                          </a:solidFill>
                          <a:effectLst/>
                          <a:latin typeface="+mn-lt"/>
                          <a:ea typeface="+mn-ea"/>
                          <a:cs typeface="+mn-cs"/>
                        </a:rPr>
                        <a:t>TSL13d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a:solidFill>
                            <a:schemeClr val="dk1"/>
                          </a:solidFill>
                          <a:effectLst/>
                          <a:latin typeface="+mn-lt"/>
                          <a:ea typeface="+mn-ea"/>
                          <a:cs typeface="+mn-cs"/>
                        </a:rPr>
                        <a:t>Query Resolution GT (I&amp;C) &gt;=40 days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NCC</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£70</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683">
                <a:tc>
                  <a:txBody>
                    <a:bodyPr/>
                    <a:lstStyle/>
                    <a:p>
                      <a:pPr marL="0" algn="ctr" defTabSz="914400" rtl="0" eaLnBrk="1" fontAlgn="ctr" latinLnBrk="0" hangingPunct="1"/>
                      <a:r>
                        <a:rPr lang="en-GB" sz="1400" u="none" strike="noStrike" kern="1200">
                          <a:solidFill>
                            <a:schemeClr val="dk1"/>
                          </a:solidFill>
                          <a:effectLst/>
                          <a:latin typeface="+mn-lt"/>
                          <a:ea typeface="+mn-ea"/>
                          <a:cs typeface="+mn-cs"/>
                        </a:rPr>
                        <a:t>TSL14a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a:solidFill>
                            <a:schemeClr val="dk1"/>
                          </a:solidFill>
                          <a:effectLst/>
                          <a:latin typeface="+mn-lt"/>
                          <a:ea typeface="+mn-ea"/>
                          <a:cs typeface="+mn-cs"/>
                        </a:rPr>
                        <a:t>Query Resolution GT (Dom) &lt;=4 days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SOS</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1658">
                <a:tc>
                  <a:txBody>
                    <a:bodyPr/>
                    <a:lstStyle/>
                    <a:p>
                      <a:pPr marL="0" algn="ctr" defTabSz="914400" rtl="0" eaLnBrk="1" fontAlgn="ctr" latinLnBrk="0" hangingPunct="1"/>
                      <a:r>
                        <a:rPr lang="en-GB" sz="1400" u="none" strike="noStrike" kern="1200">
                          <a:solidFill>
                            <a:schemeClr val="dk1"/>
                          </a:solidFill>
                          <a:effectLst/>
                          <a:latin typeface="+mn-lt"/>
                          <a:ea typeface="+mn-ea"/>
                          <a:cs typeface="+mn-cs"/>
                        </a:rPr>
                        <a:t>TSL14b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a:solidFill>
                            <a:schemeClr val="dk1"/>
                          </a:solidFill>
                          <a:effectLst/>
                          <a:latin typeface="+mn-lt"/>
                          <a:ea typeface="+mn-ea"/>
                          <a:cs typeface="+mn-cs"/>
                        </a:rPr>
                        <a:t>Query Resolution GT (Dom) &lt;=10 days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SOS</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1658">
                <a:tc>
                  <a:txBody>
                    <a:bodyPr/>
                    <a:lstStyle/>
                    <a:p>
                      <a:pPr marL="0" algn="ctr" defTabSz="914400" rtl="0" eaLnBrk="1" fontAlgn="ctr" latinLnBrk="0" hangingPunct="1"/>
                      <a:r>
                        <a:rPr lang="en-GB" sz="1400" u="none" strike="noStrike" kern="1200">
                          <a:solidFill>
                            <a:schemeClr val="dk1"/>
                          </a:solidFill>
                          <a:effectLst/>
                          <a:latin typeface="+mn-lt"/>
                          <a:ea typeface="+mn-ea"/>
                          <a:cs typeface="+mn-cs"/>
                        </a:rPr>
                        <a:t>TSL14c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a:solidFill>
                            <a:schemeClr val="dk1"/>
                          </a:solidFill>
                          <a:effectLst/>
                          <a:latin typeface="+mn-lt"/>
                          <a:ea typeface="+mn-ea"/>
                          <a:cs typeface="+mn-cs"/>
                        </a:rPr>
                        <a:t>Query Resolution GT (Dom) &lt;=20 days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SOS</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1658">
                <a:tc>
                  <a:txBody>
                    <a:bodyPr/>
                    <a:lstStyle/>
                    <a:p>
                      <a:pPr marL="0" algn="ctr" defTabSz="914400" rtl="0" eaLnBrk="1" fontAlgn="ctr" latinLnBrk="0" hangingPunct="1"/>
                      <a:r>
                        <a:rPr lang="en-GB" sz="1400" u="none" strike="noStrike" kern="1200" dirty="0">
                          <a:solidFill>
                            <a:schemeClr val="dk1"/>
                          </a:solidFill>
                          <a:effectLst/>
                          <a:latin typeface="+mn-lt"/>
                          <a:ea typeface="+mn-ea"/>
                          <a:cs typeface="+mn-cs"/>
                        </a:rPr>
                        <a:t>TSL14d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a:solidFill>
                            <a:schemeClr val="dk1"/>
                          </a:solidFill>
                          <a:effectLst/>
                          <a:latin typeface="+mn-lt"/>
                          <a:ea typeface="+mn-ea"/>
                          <a:cs typeface="+mn-cs"/>
                        </a:rPr>
                        <a:t>Query Resolution GT (Dom) &gt;=40 days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NCC</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400" u="none" strike="noStrike" kern="1200" dirty="0" smtClean="0">
                          <a:solidFill>
                            <a:schemeClr val="dk1"/>
                          </a:solidFill>
                          <a:effectLst/>
                          <a:latin typeface="+mn-lt"/>
                          <a:ea typeface="+mn-ea"/>
                          <a:cs typeface="+mn-cs"/>
                        </a:rPr>
                        <a:t>£20</a:t>
                      </a:r>
                      <a:endParaRPr lang="en-US"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0795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Shadow log</a:t>
            </a:r>
            <a:endParaRPr lang="en-GB" dirty="0"/>
          </a:p>
        </p:txBody>
      </p:sp>
      <p:sp>
        <p:nvSpPr>
          <p:cNvPr id="3" name="Content Placeholder 2"/>
          <p:cNvSpPr>
            <a:spLocks noGrp="1"/>
          </p:cNvSpPr>
          <p:nvPr>
            <p:ph idx="1"/>
          </p:nvPr>
        </p:nvSpPr>
        <p:spPr/>
        <p:txBody>
          <a:bodyPr/>
          <a:lstStyle/>
          <a:p>
            <a:r>
              <a:rPr lang="en-GB" dirty="0" smtClean="0"/>
              <a:t>It </a:t>
            </a:r>
            <a:r>
              <a:rPr lang="en-GB" dirty="0"/>
              <a:t>is presumed that Users submit queries in good faith but there are occasions when the query is deemed to be invalid (No challenge to the data or Shipper data </a:t>
            </a:r>
            <a:r>
              <a:rPr lang="en-GB" dirty="0" smtClean="0"/>
              <a:t>incorrect). </a:t>
            </a:r>
            <a:r>
              <a:rPr lang="en-GB" dirty="0"/>
              <a:t>For Query Management it has been accepted that queries, which are deemed to be invalid, are to be used as the measure within the Shadow Log. </a:t>
            </a:r>
            <a:r>
              <a:rPr lang="en-GB" dirty="0" smtClean="0"/>
              <a:t>  </a:t>
            </a:r>
          </a:p>
          <a:p>
            <a:endParaRPr lang="en-GB" dirty="0" smtClean="0"/>
          </a:p>
          <a:p>
            <a:r>
              <a:rPr lang="en-GB" dirty="0" smtClean="0"/>
              <a:t>All </a:t>
            </a:r>
            <a:r>
              <a:rPr lang="en-GB" dirty="0"/>
              <a:t>Invalid queries are deducted from the total population on a 1 for 1 basis. The number of such queries will be classed as “</a:t>
            </a:r>
            <a:r>
              <a:rPr lang="en-GB" b="1" dirty="0"/>
              <a:t>shadow log relevant invalid Queries</a:t>
            </a:r>
            <a:r>
              <a:rPr lang="en-GB" dirty="0"/>
              <a:t>” for the calculation of any liability payments due. </a:t>
            </a:r>
          </a:p>
          <a:p>
            <a:endParaRPr lang="en-GB" sz="2800" dirty="0" smtClean="0"/>
          </a:p>
          <a:p>
            <a:endParaRPr lang="en-GB" dirty="0"/>
          </a:p>
        </p:txBody>
      </p:sp>
    </p:spTree>
    <p:extLst>
      <p:ext uri="{BB962C8B-B14F-4D97-AF65-F5344CB8AC3E}">
        <p14:creationId xmlns:p14="http://schemas.microsoft.com/office/powerpoint/2010/main" val="28001564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GB" sz="2000" dirty="0"/>
              <a:t>For each User an average daily limit is determined, based on the daily average of valid queries received each month. The total number of valid queries will be determined from the total number of queries submitted minus the number of invalid queries cleared in that month. </a:t>
            </a:r>
          </a:p>
          <a:p>
            <a:endParaRPr lang="en-GB" sz="2000" dirty="0"/>
          </a:p>
          <a:p>
            <a:r>
              <a:rPr lang="en-GB" sz="2000" dirty="0"/>
              <a:t>The daily average of any month will be calculated by dividing the total number of valid queries submitted each month per User, by the number of Business Days within the month.</a:t>
            </a:r>
          </a:p>
          <a:p>
            <a:pPr marL="0" indent="0">
              <a:buNone/>
            </a:pPr>
            <a:endParaRPr lang="en-GB" sz="2000" dirty="0"/>
          </a:p>
          <a:p>
            <a:r>
              <a:rPr lang="en-GB" sz="2000" dirty="0"/>
              <a:t>The Current month daily limit will be taken to be the highest daily average within the preceding three months +20%. The limit will change month on month against the three month rolling highest figure </a:t>
            </a:r>
          </a:p>
          <a:p>
            <a:endParaRPr lang="en-GB" dirty="0"/>
          </a:p>
        </p:txBody>
      </p:sp>
      <p:sp>
        <p:nvSpPr>
          <p:cNvPr id="2" name="Title 1"/>
          <p:cNvSpPr>
            <a:spLocks noGrp="1"/>
          </p:cNvSpPr>
          <p:nvPr>
            <p:ph type="title"/>
          </p:nvPr>
        </p:nvSpPr>
        <p:spPr/>
        <p:txBody>
          <a:bodyPr/>
          <a:lstStyle/>
          <a:p>
            <a:r>
              <a:rPr lang="en-GB" sz="3200" dirty="0"/>
              <a:t>Determination of User Limits </a:t>
            </a:r>
            <a:endParaRPr lang="en-GB" dirty="0"/>
          </a:p>
        </p:txBody>
      </p:sp>
    </p:spTree>
    <p:extLst>
      <p:ext uri="{BB962C8B-B14F-4D97-AF65-F5344CB8AC3E}">
        <p14:creationId xmlns:p14="http://schemas.microsoft.com/office/powerpoint/2010/main" val="34207759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User limits</a:t>
            </a:r>
            <a:endParaRPr lang="en-GB" dirty="0"/>
          </a:p>
        </p:txBody>
      </p:sp>
      <p:graphicFrame>
        <p:nvGraphicFramePr>
          <p:cNvPr id="6874" name="Group 730"/>
          <p:cNvGraphicFramePr>
            <a:graphicFrameLocks noGrp="1"/>
          </p:cNvGraphicFramePr>
          <p:nvPr>
            <p:ph idx="1"/>
            <p:extLst>
              <p:ext uri="{D42A27DB-BD31-4B8C-83A1-F6EECF244321}">
                <p14:modId xmlns:p14="http://schemas.microsoft.com/office/powerpoint/2010/main" val="1946852461"/>
              </p:ext>
            </p:extLst>
          </p:nvPr>
        </p:nvGraphicFramePr>
        <p:xfrm>
          <a:off x="228600" y="908050"/>
          <a:ext cx="8686801" cy="4177135"/>
        </p:xfrm>
        <a:graphic>
          <a:graphicData uri="http://schemas.openxmlformats.org/drawingml/2006/table">
            <a:tbl>
              <a:tblPr/>
              <a:tblGrid>
                <a:gridCol w="1005417"/>
                <a:gridCol w="1523206"/>
                <a:gridCol w="1539964"/>
                <a:gridCol w="1457854"/>
                <a:gridCol w="1491368"/>
                <a:gridCol w="1668992"/>
              </a:tblGrid>
              <a:tr h="70877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BOBAFD+TimesNewRoman,Bold" charset="0"/>
                          <a:cs typeface="Arial" pitchFamily="34" charset="0"/>
                        </a:rPr>
                        <a:t>Month </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alpha val="41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BOBAFD+TimesNewRoman,Bold" charset="0"/>
                          <a:cs typeface="Arial" pitchFamily="34" charset="0"/>
                        </a:rPr>
                        <a:t>Business Days in month </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alpha val="41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BOBAFD+TimesNewRoman,Bold" charset="0"/>
                          <a:cs typeface="Arial" pitchFamily="34" charset="0"/>
                        </a:rPr>
                        <a:t>Actual Total Queries </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alpha val="41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BOBAFD+TimesNewRoman,Bold" charset="0"/>
                          <a:cs typeface="Arial" pitchFamily="34" charset="0"/>
                        </a:rPr>
                        <a:t>Actual Total Valid Queries </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alpha val="41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BOBAFD+TimesNewRoman,Bold" charset="0"/>
                          <a:cs typeface="Arial" pitchFamily="34" charset="0"/>
                        </a:rPr>
                        <a:t>Valid Daily Average </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alpha val="41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BOBAFD+TimesNewRoman,Bold" charset="0"/>
                          <a:cs typeface="Arial" pitchFamily="34" charset="0"/>
                        </a:rPr>
                        <a:t>Current Month Daily Limit</a:t>
                      </a:r>
                    </a:p>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rgbClr val="000000"/>
                          </a:solidFill>
                          <a:effectLst/>
                          <a:latin typeface="BOBAFD+TimesNewRoman,Bold" charset="0"/>
                          <a:cs typeface="Arial" pitchFamily="34" charset="0"/>
                        </a:rPr>
                        <a:t>(rounded up)</a:t>
                      </a: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alpha val="41000"/>
                      </a:schemeClr>
                    </a:solidFill>
                  </a:tcPr>
                </a:tc>
              </a:tr>
              <a:tr h="36725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1</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21</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451</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406</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BOBADN+TimesNewRoman" charset="0"/>
                        </a:rPr>
                        <a:t>19.3</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BOBADN+TimesNewRoman" charset="0"/>
                        </a:rPr>
                        <a:t>- </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64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2</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21</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500</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450</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21.4</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BOBADN+TimesNewRoman" charset="0"/>
                        </a:rPr>
                        <a:t>- </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5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3</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20</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601</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541</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BOBADN+TimesNewRoman" charset="0"/>
                        </a:rPr>
                        <a:t>27.1</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BOBADN+TimesNewRoman" charset="0"/>
                        </a:rPr>
                        <a:t>- </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64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4</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22</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482</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434</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19.7</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BOBADN+TimesNewRoman" charset="0"/>
                        </a:rPr>
                        <a:t>33</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5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5</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21</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467</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421</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20.1</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BOBADN+TimesNewRoman" charset="0"/>
                        </a:rPr>
                        <a:t>33</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64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6</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20</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593</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534</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BOBADN+TimesNewRoman" charset="0"/>
                        </a:rPr>
                        <a:t>26.7</a:t>
                      </a:r>
                      <a:endParaRPr kumimoji="0" lang="en-GB" sz="1100" b="0" i="0" u="none" strike="noStrike" cap="none" normalizeH="0" baseline="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BOBADN+TimesNewRoman" charset="0"/>
                        </a:rPr>
                        <a:t>33</a:t>
                      </a:r>
                      <a:endParaRPr kumimoji="0" lang="en-GB" sz="11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5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Arial" pitchFamily="34" charset="0"/>
                        </a:rPr>
                        <a:t>7</a:t>
                      </a: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Arial" pitchFamily="34" charset="0"/>
                        </a:rPr>
                        <a:t>21</a:t>
                      </a: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Arial" pitchFamily="34" charset="0"/>
                        </a:rPr>
                        <a:t>397</a:t>
                      </a: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Arial" pitchFamily="34" charset="0"/>
                        </a:rPr>
                        <a:t>358</a:t>
                      </a: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Arial" pitchFamily="34" charset="0"/>
                        </a:rPr>
                        <a:t>17.1</a:t>
                      </a: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itchFamily="34" charset="0"/>
                        </a:rPr>
                        <a:t>32</a:t>
                      </a: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9531">
                <a:tc grid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itchFamily="34" charset="0"/>
                        </a:rPr>
                        <a:t>Example - </a:t>
                      </a:r>
                      <a:r>
                        <a:rPr kumimoji="0" lang="en-GB" sz="1600" b="0" i="0" u="none" strike="noStrike" cap="none" normalizeH="0" baseline="0" dirty="0" smtClean="0">
                          <a:ln>
                            <a:noFill/>
                          </a:ln>
                          <a:solidFill>
                            <a:schemeClr val="tx1"/>
                          </a:solidFill>
                          <a:effectLst/>
                          <a:latin typeface="Arial" pitchFamily="34" charset="0"/>
                        </a:rPr>
                        <a:t>Current Month Daily Limit  for month 4 = highest daily average from the preceding 3 months + 20 %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rPr>
                        <a:t> 27.1   *  20%  =  5.42 valid queries	    27.1  +  5.42  =  </a:t>
                      </a:r>
                      <a:r>
                        <a:rPr kumimoji="0" lang="en-GB" sz="1600" b="1" i="0" u="sng" strike="noStrike" cap="none" normalizeH="0" baseline="0" dirty="0" smtClean="0">
                          <a:ln>
                            <a:noFill/>
                          </a:ln>
                          <a:solidFill>
                            <a:schemeClr val="tx1"/>
                          </a:solidFill>
                          <a:effectLst/>
                          <a:latin typeface="Arial" pitchFamily="34" charset="0"/>
                        </a:rPr>
                        <a:t>33 daily limit </a:t>
                      </a:r>
                      <a:endParaRPr kumimoji="0" lang="en-GB" sz="1600" b="0" i="0" u="none" strike="noStrike" cap="none" normalizeH="0" baseline="0" dirty="0" smtClean="0">
                        <a:ln>
                          <a:noFill/>
                        </a:ln>
                        <a:solidFill>
                          <a:schemeClr val="tx1"/>
                        </a:solidFill>
                        <a:effectLst/>
                        <a:latin typeface="Arial" pitchFamily="34" charset="0"/>
                      </a:endParaRPr>
                    </a:p>
                  </a:txBody>
                  <a:tcPr marL="96520" marR="9652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6846" name="Oval 702"/>
          <p:cNvSpPr>
            <a:spLocks noChangeArrowheads="1"/>
          </p:cNvSpPr>
          <p:nvPr/>
        </p:nvSpPr>
        <p:spPr bwMode="auto">
          <a:xfrm>
            <a:off x="577849" y="2694954"/>
            <a:ext cx="358775" cy="34607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47" name="Oval 703"/>
          <p:cNvSpPr>
            <a:spLocks noChangeArrowheads="1"/>
          </p:cNvSpPr>
          <p:nvPr/>
        </p:nvSpPr>
        <p:spPr bwMode="auto">
          <a:xfrm>
            <a:off x="6302373" y="2322859"/>
            <a:ext cx="358775" cy="34607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48" name="Oval 704"/>
          <p:cNvSpPr>
            <a:spLocks noChangeArrowheads="1"/>
          </p:cNvSpPr>
          <p:nvPr/>
        </p:nvSpPr>
        <p:spPr bwMode="auto">
          <a:xfrm>
            <a:off x="7888285" y="2668934"/>
            <a:ext cx="358775" cy="34607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23384170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57150"/>
            <a:ext cx="8688388" cy="965200"/>
          </a:xfrm>
        </p:spPr>
        <p:txBody>
          <a:bodyPr/>
          <a:lstStyle/>
          <a:p>
            <a:r>
              <a:rPr lang="en-GB" dirty="0" err="1" smtClean="0"/>
              <a:t>SoS</a:t>
            </a:r>
            <a:r>
              <a:rPr lang="en-GB" dirty="0" smtClean="0"/>
              <a:t> Report	</a:t>
            </a:r>
          </a:p>
        </p:txBody>
      </p:sp>
      <p:sp>
        <p:nvSpPr>
          <p:cNvPr id="6147" name="Content Placeholder 2"/>
          <p:cNvSpPr>
            <a:spLocks noGrp="1"/>
          </p:cNvSpPr>
          <p:nvPr>
            <p:ph idx="1"/>
          </p:nvPr>
        </p:nvSpPr>
        <p:spPr>
          <a:xfrm>
            <a:off x="228600" y="908050"/>
            <a:ext cx="8686800" cy="4608513"/>
          </a:xfrm>
        </p:spPr>
        <p:txBody>
          <a:bodyPr/>
          <a:lstStyle/>
          <a:p>
            <a:r>
              <a:rPr lang="en-GB" dirty="0" smtClean="0"/>
              <a:t>The </a:t>
            </a:r>
            <a:r>
              <a:rPr lang="en-GB" dirty="0" err="1" smtClean="0"/>
              <a:t>SoS</a:t>
            </a:r>
            <a:r>
              <a:rPr lang="en-GB" dirty="0" smtClean="0"/>
              <a:t> (standards of service) report is collated by Xoserve to detail performance against the TSLs (Transportation Standards and Liabilities) as set out in </a:t>
            </a:r>
            <a:r>
              <a:rPr lang="en-GB" i="1" dirty="0"/>
              <a:t>Modification Report -</a:t>
            </a:r>
            <a:r>
              <a:rPr lang="en-US" i="1" dirty="0"/>
              <a:t>Transco Proposal for Revision of Network Code Standards of Service -</a:t>
            </a:r>
            <a:r>
              <a:rPr lang="en-GB" i="1" dirty="0"/>
              <a:t>Modification Reference Number 0565 </a:t>
            </a:r>
            <a:endParaRPr lang="en-GB" i="1" dirty="0" smtClean="0"/>
          </a:p>
          <a:p>
            <a:endParaRPr lang="en-GB" i="1" dirty="0"/>
          </a:p>
          <a:p>
            <a:r>
              <a:rPr lang="en-GB" dirty="0" smtClean="0"/>
              <a:t>Some of the standards refer to performance indicators by Xoserve, others refer to performance indicators by the transporters</a:t>
            </a:r>
          </a:p>
          <a:p>
            <a:endParaRPr lang="en-GB" dirty="0" smtClean="0"/>
          </a:p>
          <a:p>
            <a:r>
              <a:rPr lang="en-GB" dirty="0" smtClean="0"/>
              <a:t>At PAC on 8</a:t>
            </a:r>
            <a:r>
              <a:rPr lang="en-GB" baseline="30000" dirty="0" smtClean="0"/>
              <a:t>th</a:t>
            </a:r>
            <a:r>
              <a:rPr lang="en-GB" dirty="0" smtClean="0"/>
              <a:t> November 2016 we were asked to explain the contents of the SOS report</a:t>
            </a:r>
          </a:p>
          <a:p>
            <a:endParaRPr lang="en-GB" i="1" dirty="0"/>
          </a:p>
        </p:txBody>
      </p:sp>
    </p:spTree>
    <p:extLst>
      <p:ext uri="{BB962C8B-B14F-4D97-AF65-F5344CB8AC3E}">
        <p14:creationId xmlns:p14="http://schemas.microsoft.com/office/powerpoint/2010/main" val="19530773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11" name="Picture 2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38" y="692150"/>
            <a:ext cx="9024937"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2" name="Text Box 4"/>
          <p:cNvSpPr txBox="1">
            <a:spLocks noChangeArrowheads="1"/>
          </p:cNvSpPr>
          <p:nvPr/>
        </p:nvSpPr>
        <p:spPr bwMode="auto">
          <a:xfrm>
            <a:off x="250825" y="2992438"/>
            <a:ext cx="8424863" cy="339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1000"/>
          </a:p>
          <a:p>
            <a:pPr>
              <a:spcBef>
                <a:spcPct val="50000"/>
              </a:spcBef>
            </a:pPr>
            <a:endParaRPr lang="en-GB" sz="1000"/>
          </a:p>
          <a:p>
            <a:pPr>
              <a:spcBef>
                <a:spcPct val="50000"/>
              </a:spcBef>
            </a:pPr>
            <a:r>
              <a:rPr lang="en-GB" sz="1000"/>
              <a:t>Final Achieved Performance (%) =     </a:t>
            </a:r>
            <a:r>
              <a:rPr lang="en-GB" sz="1000" u="sng"/>
              <a:t>No. of Queries resolved within D Days</a:t>
            </a:r>
            <a:r>
              <a:rPr lang="en-GB" sz="1000"/>
              <a:t>  * 100</a:t>
            </a:r>
          </a:p>
          <a:p>
            <a:pPr>
              <a:spcBef>
                <a:spcPct val="50000"/>
              </a:spcBef>
            </a:pPr>
            <a:r>
              <a:rPr lang="en-GB" sz="1000"/>
              <a:t>			     A – B – C </a:t>
            </a:r>
          </a:p>
          <a:p>
            <a:pPr>
              <a:spcBef>
                <a:spcPct val="50000"/>
              </a:spcBef>
            </a:pPr>
            <a:endParaRPr lang="en-GB" sz="1000"/>
          </a:p>
          <a:p>
            <a:pPr>
              <a:spcBef>
                <a:spcPct val="50000"/>
              </a:spcBef>
            </a:pPr>
            <a:r>
              <a:rPr lang="en-GB" sz="1200" b="1"/>
              <a:t>GT Large – 4 Day Target 80%</a:t>
            </a:r>
          </a:p>
          <a:p>
            <a:pPr>
              <a:spcBef>
                <a:spcPct val="50000"/>
              </a:spcBef>
            </a:pPr>
            <a:r>
              <a:rPr lang="en-GB" sz="1000" b="1"/>
              <a:t>Final Achieved Performance (%)</a:t>
            </a:r>
            <a:r>
              <a:rPr lang="en-GB" sz="1000"/>
              <a:t> =	</a:t>
            </a:r>
            <a:r>
              <a:rPr lang="en-GB" sz="1000" u="sng"/>
              <a:t>            980          </a:t>
            </a:r>
            <a:r>
              <a:rPr lang="en-GB" sz="1000"/>
              <a:t> * 100       =   </a:t>
            </a:r>
            <a:r>
              <a:rPr lang="en-GB" sz="1000" u="sng"/>
              <a:t>98,000</a:t>
            </a:r>
            <a:r>
              <a:rPr lang="en-GB" sz="1000"/>
              <a:t>	= </a:t>
            </a:r>
            <a:r>
              <a:rPr lang="en-GB" sz="1000" b="1"/>
              <a:t>460%</a:t>
            </a:r>
          </a:p>
          <a:p>
            <a:r>
              <a:rPr lang="en-GB" sz="1000"/>
              <a:t>			1544 – 716 – 615 	213		</a:t>
            </a:r>
          </a:p>
          <a:p>
            <a:endParaRPr lang="en-GB" sz="1000"/>
          </a:p>
          <a:p>
            <a:endParaRPr lang="en-GB" sz="1000"/>
          </a:p>
          <a:p>
            <a:r>
              <a:rPr lang="en-GB" sz="1200" b="1"/>
              <a:t>GT Large – 10 Day Target 95%</a:t>
            </a:r>
          </a:p>
          <a:p>
            <a:r>
              <a:rPr lang="en-GB" sz="1000" b="1"/>
              <a:t>Final Achieved Performance (%)</a:t>
            </a:r>
            <a:r>
              <a:rPr lang="en-GB" sz="1000"/>
              <a:t> =	</a:t>
            </a:r>
            <a:r>
              <a:rPr lang="en-GB" sz="1000" u="sng"/>
              <a:t>           1517         </a:t>
            </a:r>
            <a:r>
              <a:rPr lang="en-GB" sz="1000"/>
              <a:t> * 100        =  </a:t>
            </a:r>
            <a:r>
              <a:rPr lang="en-GB" sz="1000" u="sng"/>
              <a:t>151,700</a:t>
            </a:r>
            <a:r>
              <a:rPr lang="en-GB" sz="1000"/>
              <a:t>	= </a:t>
            </a:r>
            <a:r>
              <a:rPr lang="en-GB" sz="1000" b="1"/>
              <a:t>925%</a:t>
            </a:r>
          </a:p>
          <a:p>
            <a:r>
              <a:rPr lang="en-GB" sz="1000"/>
              <a:t>			1544 – 765 – 615 	 164		</a:t>
            </a:r>
          </a:p>
          <a:p>
            <a:endParaRPr lang="en-GB" sz="1000"/>
          </a:p>
          <a:p>
            <a:endParaRPr lang="en-GB" sz="1000"/>
          </a:p>
          <a:p>
            <a:r>
              <a:rPr lang="en-GB" sz="1200" b="1"/>
              <a:t>GT Large – 20 Day Target 98%</a:t>
            </a:r>
          </a:p>
          <a:p>
            <a:r>
              <a:rPr lang="en-GB" sz="1000" b="1"/>
              <a:t>Final Achieved Performance (%)</a:t>
            </a:r>
            <a:r>
              <a:rPr lang="en-GB" sz="1000"/>
              <a:t> =	</a:t>
            </a:r>
            <a:r>
              <a:rPr lang="en-GB" sz="1000" u="sng"/>
              <a:t>              1542      </a:t>
            </a:r>
            <a:r>
              <a:rPr lang="en-GB" sz="1000"/>
              <a:t> * 100		= </a:t>
            </a:r>
            <a:r>
              <a:rPr lang="en-GB" sz="1000" b="1"/>
              <a:t>975%</a:t>
            </a:r>
          </a:p>
          <a:p>
            <a:r>
              <a:rPr lang="en-GB" sz="1000"/>
              <a:t>			1544 – 771 – 615 				</a:t>
            </a:r>
            <a:endParaRPr lang="en-GB" sz="1000" u="sng"/>
          </a:p>
        </p:txBody>
      </p:sp>
      <p:sp>
        <p:nvSpPr>
          <p:cNvPr id="2053" name="Rectangle 5"/>
          <p:cNvSpPr>
            <a:spLocks noChangeArrowheads="1"/>
          </p:cNvSpPr>
          <p:nvPr/>
        </p:nvSpPr>
        <p:spPr bwMode="auto">
          <a:xfrm>
            <a:off x="250825" y="3284538"/>
            <a:ext cx="4826000"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9" name="Text Box 11"/>
          <p:cNvSpPr txBox="1">
            <a:spLocks noChangeArrowheads="1"/>
          </p:cNvSpPr>
          <p:nvPr/>
        </p:nvSpPr>
        <p:spPr bwMode="auto">
          <a:xfrm>
            <a:off x="5364163" y="3141663"/>
            <a:ext cx="3529012" cy="9429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000" b="1"/>
              <a:t>A </a:t>
            </a:r>
            <a:r>
              <a:rPr lang="en-GB" sz="1000"/>
              <a:t>= the total number of queries resolved within the month</a:t>
            </a:r>
          </a:p>
          <a:p>
            <a:pPr>
              <a:spcBef>
                <a:spcPct val="50000"/>
              </a:spcBef>
            </a:pPr>
            <a:r>
              <a:rPr lang="en-GB" sz="1000" b="1"/>
              <a:t>B </a:t>
            </a:r>
            <a:r>
              <a:rPr lang="en-GB" sz="1000"/>
              <a:t>= the number of Shadow Log Relevant Invalid Queries</a:t>
            </a:r>
          </a:p>
          <a:p>
            <a:pPr>
              <a:spcBef>
                <a:spcPct val="50000"/>
              </a:spcBef>
            </a:pPr>
            <a:r>
              <a:rPr lang="en-GB" sz="1000" b="1"/>
              <a:t>C </a:t>
            </a:r>
            <a:r>
              <a:rPr lang="en-GB" sz="1000"/>
              <a:t>= the sum of daily excesses</a:t>
            </a:r>
          </a:p>
          <a:p>
            <a:pPr>
              <a:spcBef>
                <a:spcPct val="50000"/>
              </a:spcBef>
            </a:pPr>
            <a:r>
              <a:rPr lang="en-GB" sz="1000" b="1"/>
              <a:t>D</a:t>
            </a:r>
            <a:r>
              <a:rPr lang="en-GB" sz="1000"/>
              <a:t> = 4, 10 or 20 days respectively</a:t>
            </a:r>
          </a:p>
        </p:txBody>
      </p:sp>
      <p:sp>
        <p:nvSpPr>
          <p:cNvPr id="2057" name="Line 9"/>
          <p:cNvSpPr>
            <a:spLocks noChangeShapeType="1"/>
          </p:cNvSpPr>
          <p:nvPr/>
        </p:nvSpPr>
        <p:spPr bwMode="auto">
          <a:xfrm>
            <a:off x="539750" y="2997200"/>
            <a:ext cx="80645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68" name="Text Box 20"/>
          <p:cNvSpPr txBox="1">
            <a:spLocks noChangeArrowheads="1"/>
          </p:cNvSpPr>
          <p:nvPr/>
        </p:nvSpPr>
        <p:spPr bwMode="auto">
          <a:xfrm>
            <a:off x="1316038" y="1027113"/>
            <a:ext cx="30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a:t>*</a:t>
            </a:r>
          </a:p>
        </p:txBody>
      </p:sp>
      <p:sp>
        <p:nvSpPr>
          <p:cNvPr id="2069" name="Text Box 21"/>
          <p:cNvSpPr txBox="1">
            <a:spLocks noChangeArrowheads="1"/>
          </p:cNvSpPr>
          <p:nvPr/>
        </p:nvSpPr>
        <p:spPr bwMode="auto">
          <a:xfrm>
            <a:off x="611188" y="2708275"/>
            <a:ext cx="83534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200"/>
              <a:t>* Excesses are any number of queries &gt; valid daily average amount                 ** Shadow Log is the Invalid queries</a:t>
            </a:r>
          </a:p>
        </p:txBody>
      </p:sp>
      <p:sp>
        <p:nvSpPr>
          <p:cNvPr id="2071" name="Oval 23"/>
          <p:cNvSpPr>
            <a:spLocks noChangeArrowheads="1"/>
          </p:cNvSpPr>
          <p:nvPr/>
        </p:nvSpPr>
        <p:spPr bwMode="auto">
          <a:xfrm>
            <a:off x="828675" y="1858963"/>
            <a:ext cx="358775" cy="34607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72" name="Oval 24"/>
          <p:cNvSpPr>
            <a:spLocks noChangeArrowheads="1"/>
          </p:cNvSpPr>
          <p:nvPr/>
        </p:nvSpPr>
        <p:spPr bwMode="auto">
          <a:xfrm>
            <a:off x="1403350" y="1858963"/>
            <a:ext cx="358775" cy="34607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73" name="Oval 25"/>
          <p:cNvSpPr>
            <a:spLocks noChangeArrowheads="1"/>
          </p:cNvSpPr>
          <p:nvPr/>
        </p:nvSpPr>
        <p:spPr bwMode="auto">
          <a:xfrm>
            <a:off x="1979613" y="1858963"/>
            <a:ext cx="358775" cy="34607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74" name="Oval 26"/>
          <p:cNvSpPr>
            <a:spLocks noChangeArrowheads="1"/>
          </p:cNvSpPr>
          <p:nvPr/>
        </p:nvSpPr>
        <p:spPr bwMode="auto">
          <a:xfrm>
            <a:off x="3132138" y="1858963"/>
            <a:ext cx="358775" cy="34607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10" name="Text Box 262"/>
          <p:cNvSpPr txBox="1">
            <a:spLocks noChangeArrowheads="1"/>
          </p:cNvSpPr>
          <p:nvPr/>
        </p:nvSpPr>
        <p:spPr bwMode="auto">
          <a:xfrm>
            <a:off x="1846263" y="1027113"/>
            <a:ext cx="422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a:t>**</a:t>
            </a:r>
          </a:p>
        </p:txBody>
      </p:sp>
      <p:sp>
        <p:nvSpPr>
          <p:cNvPr id="2312" name="Text Box 264"/>
          <p:cNvSpPr txBox="1">
            <a:spLocks noChangeArrowheads="1"/>
          </p:cNvSpPr>
          <p:nvPr/>
        </p:nvSpPr>
        <p:spPr bwMode="auto">
          <a:xfrm>
            <a:off x="6913563" y="4870450"/>
            <a:ext cx="20510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000" dirty="0"/>
              <a:t>The volume of Invalid queries and Excesses as a ratio to the number of queries received cause the excessive percentages  </a:t>
            </a:r>
          </a:p>
        </p:txBody>
      </p:sp>
      <p:sp>
        <p:nvSpPr>
          <p:cNvPr id="2313" name="Line 265"/>
          <p:cNvSpPr>
            <a:spLocks noChangeShapeType="1"/>
          </p:cNvSpPr>
          <p:nvPr/>
        </p:nvSpPr>
        <p:spPr bwMode="auto">
          <a:xfrm flipH="1">
            <a:off x="6443663" y="5302250"/>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14" name="Line 266"/>
          <p:cNvSpPr>
            <a:spLocks noChangeShapeType="1"/>
          </p:cNvSpPr>
          <p:nvPr/>
        </p:nvSpPr>
        <p:spPr bwMode="auto">
          <a:xfrm flipH="1" flipV="1">
            <a:off x="6445250" y="4652963"/>
            <a:ext cx="43180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15" name="Line 267"/>
          <p:cNvSpPr>
            <a:spLocks noChangeShapeType="1"/>
          </p:cNvSpPr>
          <p:nvPr/>
        </p:nvSpPr>
        <p:spPr bwMode="auto">
          <a:xfrm flipH="1">
            <a:off x="6445250" y="5662613"/>
            <a:ext cx="43180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83600645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TSL 18a &amp; 18b / 19a &amp; 19b – Special Supply Points</a:t>
            </a:r>
            <a:endParaRPr lang="en-GB" sz="2800" dirty="0"/>
          </a:p>
        </p:txBody>
      </p:sp>
      <p:sp>
        <p:nvSpPr>
          <p:cNvPr id="5" name="Content Placeholder 4"/>
          <p:cNvSpPr>
            <a:spLocks noGrp="1"/>
          </p:cNvSpPr>
          <p:nvPr>
            <p:ph idx="1"/>
          </p:nvPr>
        </p:nvSpPr>
        <p:spPr/>
        <p:txBody>
          <a:bodyPr/>
          <a:lstStyle/>
          <a:p>
            <a:r>
              <a:rPr lang="en-GB" dirty="0" smtClean="0"/>
              <a:t>UNC ref: M2.7.1; this standard relates to special supply points with the transporter required to complete the work and amend the supply point within timeframes:</a:t>
            </a:r>
          </a:p>
          <a:p>
            <a:endParaRPr lang="en-GB" dirty="0"/>
          </a:p>
          <a:p>
            <a:endParaRPr lang="en-GB" dirty="0" smtClean="0"/>
          </a:p>
          <a:p>
            <a:endParaRPr lang="en-GB" dirty="0"/>
          </a:p>
          <a:p>
            <a:endParaRPr lang="en-GB" dirty="0" smtClean="0"/>
          </a:p>
          <a:p>
            <a:endParaRPr lang="en-GB" dirty="0" smtClean="0"/>
          </a:p>
          <a:p>
            <a:r>
              <a:rPr lang="en-GB" dirty="0" smtClean="0"/>
              <a:t>This is a SOS, with a PPL of 95%. The liability amount increases should this activity not be completed within 20 days. </a:t>
            </a:r>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732423954"/>
              </p:ext>
            </p:extLst>
          </p:nvPr>
        </p:nvGraphicFramePr>
        <p:xfrm>
          <a:off x="1979712" y="2132856"/>
          <a:ext cx="4584700" cy="1524000"/>
        </p:xfrm>
        <a:graphic>
          <a:graphicData uri="http://schemas.openxmlformats.org/drawingml/2006/table">
            <a:tbl>
              <a:tblPr>
                <a:tableStyleId>{5C22544A-7EE6-4342-B048-85BDC9FD1C3A}</a:tableStyleId>
              </a:tblPr>
              <a:tblGrid>
                <a:gridCol w="1093860"/>
                <a:gridCol w="3490840"/>
              </a:tblGrid>
              <a:tr h="381000">
                <a:tc>
                  <a:txBody>
                    <a:bodyPr/>
                    <a:lstStyle/>
                    <a:p>
                      <a:pPr algn="ctr" fontAlgn="ctr"/>
                      <a:r>
                        <a:rPr lang="en-GB" sz="1400" u="none" strike="noStrike" dirty="0">
                          <a:effectLst/>
                        </a:rPr>
                        <a:t>TSL18a</a:t>
                      </a:r>
                      <a:endParaRPr lang="en-GB" sz="1400" b="0" i="0" u="none" strike="noStrike" dirty="0">
                        <a:effectLst/>
                        <a:latin typeface="Georg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u="none" strike="noStrike">
                          <a:effectLst/>
                        </a:rPr>
                        <a:t>Special SP Amendment Large &gt;5 days</a:t>
                      </a:r>
                      <a:endParaRPr lang="en-US" sz="1400" b="0" i="0" u="none" strike="noStrike">
                        <a:effectLst/>
                        <a:latin typeface="Georg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ctr" fontAlgn="ctr"/>
                      <a:r>
                        <a:rPr lang="en-GB" sz="1400" u="none" strike="noStrike">
                          <a:effectLst/>
                        </a:rPr>
                        <a:t>TSL18b</a:t>
                      </a:r>
                      <a:endParaRPr lang="en-GB" sz="1400" b="0" i="0" u="none" strike="noStrike">
                        <a:effectLst/>
                        <a:latin typeface="Georg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u="none" strike="noStrike">
                          <a:effectLst/>
                        </a:rPr>
                        <a:t>Special SP Amendment Large &gt;20 days</a:t>
                      </a:r>
                      <a:endParaRPr lang="en-US" sz="1400" b="0" i="0" u="none" strike="noStrike">
                        <a:effectLst/>
                        <a:latin typeface="Georg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ctr" fontAlgn="ctr"/>
                      <a:r>
                        <a:rPr lang="en-GB" sz="1400" u="none" strike="noStrike">
                          <a:effectLst/>
                        </a:rPr>
                        <a:t>TSL19a</a:t>
                      </a:r>
                      <a:endParaRPr lang="en-GB" sz="1400" b="0" i="0" u="none" strike="noStrike">
                        <a:effectLst/>
                        <a:latin typeface="Georg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u="none" strike="noStrike">
                          <a:effectLst/>
                        </a:rPr>
                        <a:t>Special SP Amendment Small &gt;5 days</a:t>
                      </a:r>
                      <a:endParaRPr lang="en-US" sz="1400" b="0" i="0" u="none" strike="noStrike">
                        <a:effectLst/>
                        <a:latin typeface="Georg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ctr" fontAlgn="ctr"/>
                      <a:r>
                        <a:rPr lang="en-GB" sz="1400" u="none" strike="noStrike">
                          <a:effectLst/>
                        </a:rPr>
                        <a:t>TSL19b</a:t>
                      </a:r>
                      <a:endParaRPr lang="en-GB" sz="1400" b="0" i="0" u="none" strike="noStrike">
                        <a:effectLst/>
                        <a:latin typeface="Georg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u="none" strike="noStrike" dirty="0">
                          <a:effectLst/>
                        </a:rPr>
                        <a:t>Special SP Amendment Small &gt;20 days</a:t>
                      </a:r>
                      <a:endParaRPr lang="en-US" sz="1400" b="0" i="0" u="none" strike="noStrike" dirty="0">
                        <a:effectLst/>
                        <a:latin typeface="Georg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9067756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to the SOS report</a:t>
            </a:r>
            <a:endParaRPr lang="en-GB" dirty="0"/>
          </a:p>
        </p:txBody>
      </p:sp>
      <p:sp>
        <p:nvSpPr>
          <p:cNvPr id="3" name="Content Placeholder 2"/>
          <p:cNvSpPr>
            <a:spLocks noGrp="1"/>
          </p:cNvSpPr>
          <p:nvPr>
            <p:ph idx="1"/>
          </p:nvPr>
        </p:nvSpPr>
        <p:spPr/>
        <p:txBody>
          <a:bodyPr/>
          <a:lstStyle/>
          <a:p>
            <a:r>
              <a:rPr lang="en-GB" dirty="0" smtClean="0"/>
              <a:t>FGO removes all liabilities for the CDSP, however liabilities continue for Transporters. </a:t>
            </a:r>
          </a:p>
          <a:p>
            <a:endParaRPr lang="en-GB" sz="800" dirty="0"/>
          </a:p>
          <a:p>
            <a:r>
              <a:rPr lang="en-GB" dirty="0" err="1" smtClean="0"/>
              <a:t>SoS</a:t>
            </a:r>
            <a:r>
              <a:rPr lang="en-GB" dirty="0" smtClean="0"/>
              <a:t> Reporting on performance will continue for both parties</a:t>
            </a:r>
          </a:p>
          <a:p>
            <a:endParaRPr lang="en-GB" sz="900" dirty="0" smtClean="0"/>
          </a:p>
          <a:p>
            <a:r>
              <a:rPr lang="en-GB" dirty="0" smtClean="0"/>
              <a:t>Amendments to the </a:t>
            </a:r>
            <a:r>
              <a:rPr lang="en-GB" dirty="0" err="1" smtClean="0"/>
              <a:t>SoS</a:t>
            </a:r>
            <a:r>
              <a:rPr lang="en-GB" dirty="0" smtClean="0"/>
              <a:t> are being made in light of Nexus changes – for example with query resolution - USRVs will no longer be relevant whereas other contact codes may be </a:t>
            </a:r>
          </a:p>
          <a:p>
            <a:endParaRPr lang="en-GB" sz="900" dirty="0" smtClean="0"/>
          </a:p>
          <a:p>
            <a:r>
              <a:rPr lang="en-GB" dirty="0" smtClean="0"/>
              <a:t>Any changes to modification 565 at present require extensive changes to code and reporting</a:t>
            </a:r>
          </a:p>
          <a:p>
            <a:endParaRPr lang="en-GB" sz="800" dirty="0"/>
          </a:p>
        </p:txBody>
      </p:sp>
    </p:spTree>
    <p:extLst>
      <p:ext uri="{BB962C8B-B14F-4D97-AF65-F5344CB8AC3E}">
        <p14:creationId xmlns:p14="http://schemas.microsoft.com/office/powerpoint/2010/main" val="12071865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Recommendation</a:t>
            </a:r>
          </a:p>
        </p:txBody>
      </p:sp>
      <p:sp>
        <p:nvSpPr>
          <p:cNvPr id="3" name="Content Placeholder 2"/>
          <p:cNvSpPr>
            <a:spLocks noGrp="1"/>
          </p:cNvSpPr>
          <p:nvPr>
            <p:ph idx="1"/>
          </p:nvPr>
        </p:nvSpPr>
        <p:spPr/>
        <p:txBody>
          <a:bodyPr/>
          <a:lstStyle/>
          <a:p>
            <a:r>
              <a:rPr lang="en-GB" dirty="0" smtClean="0"/>
              <a:t>The </a:t>
            </a:r>
            <a:r>
              <a:rPr lang="en-GB" dirty="0" err="1"/>
              <a:t>SoS</a:t>
            </a:r>
            <a:r>
              <a:rPr lang="en-GB" dirty="0"/>
              <a:t> report is already going through planned </a:t>
            </a:r>
            <a:r>
              <a:rPr lang="en-GB" dirty="0" smtClean="0"/>
              <a:t>change.</a:t>
            </a:r>
          </a:p>
          <a:p>
            <a:r>
              <a:rPr lang="en-GB" dirty="0" smtClean="0"/>
              <a:t>Due </a:t>
            </a:r>
            <a:r>
              <a:rPr lang="en-GB" dirty="0"/>
              <a:t>to the current change congestion any further reporting or code changes are unlikely. </a:t>
            </a:r>
            <a:endParaRPr lang="en-GB" dirty="0" smtClean="0"/>
          </a:p>
          <a:p>
            <a:r>
              <a:rPr lang="en-GB" dirty="0" smtClean="0"/>
              <a:t>As </a:t>
            </a:r>
            <a:r>
              <a:rPr lang="en-GB" dirty="0"/>
              <a:t>PAC create a new performance regime we would recommend any old standards and liabilities fall away at that point in </a:t>
            </a:r>
            <a:r>
              <a:rPr lang="en-GB" dirty="0" smtClean="0"/>
              <a:t>time i.e. through mod development</a:t>
            </a:r>
          </a:p>
          <a:p>
            <a:r>
              <a:rPr lang="en-GB" dirty="0" smtClean="0"/>
              <a:t>At present time we recommend that the </a:t>
            </a:r>
            <a:r>
              <a:rPr lang="en-GB" dirty="0" err="1" smtClean="0"/>
              <a:t>SoS</a:t>
            </a:r>
            <a:r>
              <a:rPr lang="en-GB" dirty="0" smtClean="0"/>
              <a:t> report is retained in its current form with a view to evolve </a:t>
            </a:r>
            <a:endParaRPr lang="en-GB" dirty="0"/>
          </a:p>
          <a:p>
            <a:endParaRPr lang="en-GB" dirty="0"/>
          </a:p>
        </p:txBody>
      </p:sp>
    </p:spTree>
    <p:extLst>
      <p:ext uri="{BB962C8B-B14F-4D97-AF65-F5344CB8AC3E}">
        <p14:creationId xmlns:p14="http://schemas.microsoft.com/office/powerpoint/2010/main" val="2995435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SoS</a:t>
            </a:r>
            <a:r>
              <a:rPr lang="en-GB" dirty="0" smtClean="0"/>
              <a:t> Report (2)</a:t>
            </a:r>
            <a:endParaRPr lang="en-GB" dirty="0"/>
          </a:p>
        </p:txBody>
      </p:sp>
      <p:sp>
        <p:nvSpPr>
          <p:cNvPr id="3" name="Content Placeholder 2"/>
          <p:cNvSpPr>
            <a:spLocks noGrp="1"/>
          </p:cNvSpPr>
          <p:nvPr>
            <p:ph idx="1"/>
          </p:nvPr>
        </p:nvSpPr>
        <p:spPr/>
        <p:txBody>
          <a:bodyPr/>
          <a:lstStyle/>
          <a:p>
            <a:r>
              <a:rPr lang="en-GB" dirty="0" smtClean="0"/>
              <a:t>The </a:t>
            </a:r>
            <a:r>
              <a:rPr lang="en-GB" dirty="0" err="1" smtClean="0"/>
              <a:t>SoS</a:t>
            </a:r>
            <a:r>
              <a:rPr lang="en-GB" dirty="0" smtClean="0"/>
              <a:t> report used to be presented to the </a:t>
            </a:r>
            <a:r>
              <a:rPr lang="en-GB" dirty="0" err="1" smtClean="0"/>
              <a:t>SoS</a:t>
            </a:r>
            <a:r>
              <a:rPr lang="en-GB" dirty="0" smtClean="0"/>
              <a:t> Committee. In 2012 the </a:t>
            </a:r>
            <a:r>
              <a:rPr lang="en-GB" dirty="0" err="1" smtClean="0"/>
              <a:t>SoS</a:t>
            </a:r>
            <a:r>
              <a:rPr lang="en-GB" dirty="0" smtClean="0"/>
              <a:t> committee requested to meet once every 6 months, seeking approval of this change to the </a:t>
            </a:r>
            <a:r>
              <a:rPr lang="en-GB" dirty="0" err="1" smtClean="0"/>
              <a:t>ToR</a:t>
            </a:r>
            <a:r>
              <a:rPr lang="en-GB" dirty="0" smtClean="0"/>
              <a:t> at UNCC. The subsequent meeting in July was cancelled, the following meeting in January 2013 was not quorate. The Committee has not met since</a:t>
            </a:r>
          </a:p>
          <a:p>
            <a:endParaRPr lang="en-GB" dirty="0"/>
          </a:p>
          <a:p>
            <a:r>
              <a:rPr lang="en-GB" dirty="0" smtClean="0"/>
              <a:t>During this time no questions have been raised with regards to the </a:t>
            </a:r>
            <a:r>
              <a:rPr lang="en-GB" dirty="0" err="1" smtClean="0"/>
              <a:t>SoS</a:t>
            </a:r>
            <a:r>
              <a:rPr lang="en-GB" dirty="0" smtClean="0"/>
              <a:t> report, however the final modification report for modification 565 was March 2003 </a:t>
            </a:r>
            <a:endParaRPr lang="en-GB" dirty="0"/>
          </a:p>
        </p:txBody>
      </p:sp>
    </p:spTree>
    <p:extLst>
      <p:ext uri="{BB962C8B-B14F-4D97-AF65-F5344CB8AC3E}">
        <p14:creationId xmlns:p14="http://schemas.microsoft.com/office/powerpoint/2010/main" val="5143682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266" y="96788"/>
            <a:ext cx="8689974"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bwMode="auto">
          <a:xfrm>
            <a:off x="1619672" y="3411488"/>
            <a:ext cx="6192688" cy="809600"/>
          </a:xfrm>
          <a:prstGeom prst="roundRect">
            <a:avLst/>
          </a:prstGeom>
          <a:solidFill>
            <a:srgbClr val="68AEE0"/>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Arial" charset="0"/>
              </a:rPr>
              <a:t>The front page is</a:t>
            </a:r>
            <a:r>
              <a:rPr kumimoji="0" lang="en-GB" b="0" i="0" u="none" strike="noStrike" cap="none" normalizeH="0" dirty="0" smtClean="0">
                <a:ln>
                  <a:noFill/>
                </a:ln>
                <a:solidFill>
                  <a:schemeClr val="tx1"/>
                </a:solidFill>
                <a:effectLst/>
                <a:latin typeface="Arial" charset="0"/>
              </a:rPr>
              <a:t> an overview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dirty="0" smtClean="0">
                <a:ln>
                  <a:noFill/>
                </a:ln>
                <a:solidFill>
                  <a:schemeClr val="tx1"/>
                </a:solidFill>
                <a:effectLst/>
                <a:latin typeface="Arial" charset="0"/>
              </a:rPr>
              <a:t>of the last 6 months of performance overall</a:t>
            </a:r>
            <a:endParaRPr kumimoji="0" lang="en-GB" b="0" i="0" u="none" strike="noStrike" cap="none" normalizeH="0" baseline="0" dirty="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Shadow Log</a:t>
            </a:r>
            <a:endParaRPr lang="en-GB" dirty="0"/>
          </a:p>
        </p:txBody>
      </p:sp>
      <p:sp>
        <p:nvSpPr>
          <p:cNvPr id="3" name="Content Placeholder 2"/>
          <p:cNvSpPr>
            <a:spLocks noGrp="1"/>
          </p:cNvSpPr>
          <p:nvPr>
            <p:ph idx="1"/>
          </p:nvPr>
        </p:nvSpPr>
        <p:spPr/>
        <p:txBody>
          <a:bodyPr/>
          <a:lstStyle/>
          <a:p>
            <a:r>
              <a:rPr lang="en-GB" dirty="0" smtClean="0"/>
              <a:t>Shadow log – in the words of the modification “</a:t>
            </a:r>
            <a:r>
              <a:rPr lang="en-US" dirty="0"/>
              <a:t>The shadow log should act to moderate User </a:t>
            </a:r>
            <a:r>
              <a:rPr lang="en-US" dirty="0" smtClean="0"/>
              <a:t>behavior </a:t>
            </a:r>
            <a:r>
              <a:rPr lang="en-US" dirty="0"/>
              <a:t>and inhibit the generation of liability payments from Transco through inappropriate action (or inaction</a:t>
            </a:r>
            <a:r>
              <a:rPr lang="en-US" dirty="0" smtClean="0"/>
              <a:t>).” </a:t>
            </a:r>
          </a:p>
          <a:p>
            <a:endParaRPr lang="en-US" dirty="0"/>
          </a:p>
          <a:p>
            <a:r>
              <a:rPr lang="en-GB" dirty="0" smtClean="0"/>
              <a:t>The shadow log accounts for activity that may not be completed but is through no fault of Xoserve or the transporter for example with query management this is a invalid query (an address amendment that is rejected for not being PAF valid) and these are discounted from the standards and liabilities</a:t>
            </a:r>
            <a:endParaRPr lang="en-GB" dirty="0"/>
          </a:p>
        </p:txBody>
      </p:sp>
    </p:spTree>
    <p:extLst>
      <p:ext uri="{BB962C8B-B14F-4D97-AF65-F5344CB8AC3E}">
        <p14:creationId xmlns:p14="http://schemas.microsoft.com/office/powerpoint/2010/main" val="20806446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TSL 1 - Daily Metered Reads</a:t>
            </a:r>
          </a:p>
        </p:txBody>
      </p:sp>
      <p:sp>
        <p:nvSpPr>
          <p:cNvPr id="3" name="Content Placeholder 2"/>
          <p:cNvSpPr>
            <a:spLocks noGrp="1"/>
          </p:cNvSpPr>
          <p:nvPr>
            <p:ph idx="1"/>
          </p:nvPr>
        </p:nvSpPr>
        <p:spPr/>
        <p:txBody>
          <a:bodyPr/>
          <a:lstStyle/>
          <a:p>
            <a:r>
              <a:rPr lang="en-GB" dirty="0" smtClean="0"/>
              <a:t>Original UNC ref: M5.2.1; this standard refers to the submission of Valid Meter Readings on Daily Metered (DM) Sites </a:t>
            </a:r>
          </a:p>
          <a:p>
            <a:pPr marL="0" indent="0">
              <a:buNone/>
            </a:pPr>
            <a:endParaRPr lang="en-US" dirty="0"/>
          </a:p>
          <a:p>
            <a:r>
              <a:rPr lang="en-US" dirty="0" smtClean="0"/>
              <a:t>Following on from mod 466AV – this is a standard of service (</a:t>
            </a:r>
            <a:r>
              <a:rPr lang="en-US" dirty="0" err="1" smtClean="0"/>
              <a:t>SoS</a:t>
            </a:r>
            <a:r>
              <a:rPr lang="en-US" dirty="0" smtClean="0"/>
              <a:t>) target - the planned performance level (PPL) is 100% by 12 noon (previously 97.5% in mod565 but amended through mod466AV) Liabilities are </a:t>
            </a:r>
            <a:r>
              <a:rPr lang="en-US" smtClean="0"/>
              <a:t>incurred based on </a:t>
            </a:r>
            <a:r>
              <a:rPr lang="en-GB" dirty="0"/>
              <a:t>rules around performance of failure rate (</a:t>
            </a:r>
            <a:r>
              <a:rPr lang="en-GB" dirty="0" err="1"/>
              <a:t>pofr</a:t>
            </a:r>
            <a:r>
              <a:rPr lang="en-GB" dirty="0"/>
              <a:t>) </a:t>
            </a:r>
            <a:endParaRPr lang="en-US" dirty="0" smtClean="0"/>
          </a:p>
          <a:p>
            <a:endParaRPr lang="en-US" dirty="0"/>
          </a:p>
          <a:p>
            <a:r>
              <a:rPr lang="en-US" dirty="0" smtClean="0"/>
              <a:t>This liability resides with the Transporters </a:t>
            </a:r>
            <a:endParaRPr lang="en-GB" dirty="0"/>
          </a:p>
        </p:txBody>
      </p:sp>
    </p:spTree>
    <p:extLst>
      <p:ext uri="{BB962C8B-B14F-4D97-AF65-F5344CB8AC3E}">
        <p14:creationId xmlns:p14="http://schemas.microsoft.com/office/powerpoint/2010/main" val="35347691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TSL 2a and 2b – Calorific Values</a:t>
            </a:r>
            <a:endParaRPr lang="en-GB" dirty="0"/>
          </a:p>
        </p:txBody>
      </p:sp>
      <p:sp>
        <p:nvSpPr>
          <p:cNvPr id="3" name="Content Placeholder 2"/>
          <p:cNvSpPr>
            <a:spLocks noGrp="1"/>
          </p:cNvSpPr>
          <p:nvPr>
            <p:ph idx="1"/>
          </p:nvPr>
        </p:nvSpPr>
        <p:spPr/>
        <p:txBody>
          <a:bodyPr/>
          <a:lstStyle/>
          <a:p>
            <a:r>
              <a:rPr lang="en-GB" dirty="0" smtClean="0"/>
              <a:t>UNC </a:t>
            </a:r>
            <a:r>
              <a:rPr lang="en-GB" dirty="0"/>
              <a:t>ref: </a:t>
            </a:r>
            <a:r>
              <a:rPr lang="en-GB" dirty="0" smtClean="0"/>
              <a:t>C1.6; </a:t>
            </a:r>
            <a:r>
              <a:rPr lang="en-GB" dirty="0"/>
              <a:t>this standard </a:t>
            </a:r>
            <a:r>
              <a:rPr lang="en-GB" dirty="0" smtClean="0"/>
              <a:t>refers to the provision of the Calorific Values within the timeframe (11:00am / 4pm – 2a) and the provision of revised CV values (D+5- 2b) </a:t>
            </a:r>
          </a:p>
          <a:p>
            <a:endParaRPr lang="en-GB" dirty="0"/>
          </a:p>
          <a:p>
            <a:r>
              <a:rPr lang="en-US" dirty="0" smtClean="0"/>
              <a:t>This falls under the Network Code Compensation (NCC) whereby liabilities are paid per failure of making this information available. This is £50 for the 11am /4pm target and £250 for the revision of a CV value. This </a:t>
            </a:r>
            <a:r>
              <a:rPr lang="en-US" dirty="0"/>
              <a:t>liability resides with the </a:t>
            </a:r>
            <a:r>
              <a:rPr lang="en-US" dirty="0" smtClean="0"/>
              <a:t>Transporters.  </a:t>
            </a:r>
            <a:endParaRPr lang="en-GB" dirty="0"/>
          </a:p>
          <a:p>
            <a:endParaRPr lang="en-GB" dirty="0" smtClean="0"/>
          </a:p>
          <a:p>
            <a:r>
              <a:rPr lang="en-GB" dirty="0" smtClean="0"/>
              <a:t>Xoserve reports against this standard based on information received from the Transporter</a:t>
            </a:r>
            <a:endParaRPr lang="en-GB" dirty="0"/>
          </a:p>
        </p:txBody>
      </p:sp>
    </p:spTree>
    <p:extLst>
      <p:ext uri="{BB962C8B-B14F-4D97-AF65-F5344CB8AC3E}">
        <p14:creationId xmlns:p14="http://schemas.microsoft.com/office/powerpoint/2010/main" val="4813058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TSL 3 &amp; 4 – Suppressed Invoices</a:t>
            </a:r>
            <a:endParaRPr lang="en-GB" dirty="0"/>
          </a:p>
        </p:txBody>
      </p:sp>
      <p:sp>
        <p:nvSpPr>
          <p:cNvPr id="3" name="Content Placeholder 2"/>
          <p:cNvSpPr>
            <a:spLocks noGrp="1"/>
          </p:cNvSpPr>
          <p:nvPr>
            <p:ph idx="1"/>
          </p:nvPr>
        </p:nvSpPr>
        <p:spPr/>
        <p:txBody>
          <a:bodyPr/>
          <a:lstStyle/>
          <a:p>
            <a:r>
              <a:rPr lang="en-GB" dirty="0" smtClean="0"/>
              <a:t>UNC ref E8.2.1: TSL 3 – suppressed invoices on DM sites, TSL 4 – suppressed invoices on Non-Daily Metered (NDM) sites. This refers to suppressed charges rather than suppressed invoices and can apply in situations i.e. MRUN. The charges need to be applied or removed within certain timeframes (1 month or 2 months).  </a:t>
            </a:r>
          </a:p>
          <a:p>
            <a:endParaRPr lang="en-GB" dirty="0"/>
          </a:p>
          <a:p>
            <a:r>
              <a:rPr lang="en-US" dirty="0" smtClean="0"/>
              <a:t>This is an SOS target - the PPL is 98%</a:t>
            </a:r>
          </a:p>
          <a:p>
            <a:endParaRPr lang="en-US" dirty="0" smtClean="0"/>
          </a:p>
          <a:p>
            <a:r>
              <a:rPr lang="en-US" dirty="0" smtClean="0"/>
              <a:t>This standard is discharged through Xoserve</a:t>
            </a:r>
            <a:endParaRPr lang="en-GB" dirty="0"/>
          </a:p>
          <a:p>
            <a:endParaRPr lang="en-GB" dirty="0"/>
          </a:p>
        </p:txBody>
      </p:sp>
    </p:spTree>
    <p:extLst>
      <p:ext uri="{BB962C8B-B14F-4D97-AF65-F5344CB8AC3E}">
        <p14:creationId xmlns:p14="http://schemas.microsoft.com/office/powerpoint/2010/main" val="36558050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TSL 5 &amp; 6 – Invalid Offers Large / Small</a:t>
            </a:r>
            <a:endParaRPr lang="en-GB" dirty="0"/>
          </a:p>
        </p:txBody>
      </p:sp>
      <p:sp>
        <p:nvSpPr>
          <p:cNvPr id="3" name="Content Placeholder 2"/>
          <p:cNvSpPr>
            <a:spLocks noGrp="1"/>
          </p:cNvSpPr>
          <p:nvPr>
            <p:ph idx="1"/>
          </p:nvPr>
        </p:nvSpPr>
        <p:spPr/>
        <p:txBody>
          <a:bodyPr/>
          <a:lstStyle/>
          <a:p>
            <a:r>
              <a:rPr lang="en-GB" dirty="0"/>
              <a:t>UNC ref: </a:t>
            </a:r>
            <a:r>
              <a:rPr lang="en-GB" dirty="0" smtClean="0"/>
              <a:t>G4.2; </a:t>
            </a:r>
            <a:r>
              <a:rPr lang="en-GB" dirty="0"/>
              <a:t>this standard refers to </a:t>
            </a:r>
            <a:r>
              <a:rPr lang="en-GB" dirty="0" smtClean="0"/>
              <a:t>payments related to rejected Supply Point </a:t>
            </a:r>
            <a:r>
              <a:rPr lang="en-GB" dirty="0"/>
              <a:t>O</a:t>
            </a:r>
            <a:r>
              <a:rPr lang="en-GB" dirty="0" smtClean="0"/>
              <a:t>ffers </a:t>
            </a:r>
            <a:endParaRPr lang="en-GB" dirty="0"/>
          </a:p>
          <a:p>
            <a:endParaRPr lang="en-GB" dirty="0"/>
          </a:p>
          <a:p>
            <a:r>
              <a:rPr lang="en-US" dirty="0" smtClean="0"/>
              <a:t>This is a NCC liability whereby £50 is paid per failure. This </a:t>
            </a:r>
            <a:r>
              <a:rPr lang="en-US" dirty="0"/>
              <a:t>liability resides with the Transporters </a:t>
            </a:r>
            <a:endParaRPr lang="en-GB" dirty="0"/>
          </a:p>
          <a:p>
            <a:endParaRPr lang="en-GB" dirty="0"/>
          </a:p>
          <a:p>
            <a:r>
              <a:rPr lang="en-GB" dirty="0" smtClean="0"/>
              <a:t>This standard was against query code IOC (invalid offers) in </a:t>
            </a:r>
            <a:r>
              <a:rPr lang="en-GB" dirty="0" err="1" smtClean="0"/>
              <a:t>ConQuest</a:t>
            </a:r>
            <a:r>
              <a:rPr lang="en-GB" dirty="0" smtClean="0"/>
              <a:t>; this ceased as a contact code when CMS was introduced therefore this is  no longer relevant</a:t>
            </a:r>
            <a:endParaRPr lang="en-GB" dirty="0"/>
          </a:p>
        </p:txBody>
      </p:sp>
    </p:spTree>
    <p:extLst>
      <p:ext uri="{BB962C8B-B14F-4D97-AF65-F5344CB8AC3E}">
        <p14:creationId xmlns:p14="http://schemas.microsoft.com/office/powerpoint/2010/main" val="33661016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terms/"/>
    <ds:schemaRef ds:uri="http://schemas.microsoft.com/office/2006/documentManagement/types"/>
    <ds:schemaRef ds:uri="http://purl.org/dc/elements/1.1/"/>
    <ds:schemaRef ds:uri="http://purl.org/dc/dcmitype/"/>
    <ds:schemaRef ds:uri="2a985eae-c12e-416e-9833-85f34b1ee04e"/>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4079</TotalTime>
  <Words>1897</Words>
  <Application>Microsoft Macintosh PowerPoint</Application>
  <PresentationFormat>On-screen Show (4:3)</PresentationFormat>
  <Paragraphs>230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xoserve templates</vt:lpstr>
      <vt:lpstr>SoS Report</vt:lpstr>
      <vt:lpstr>SoS Report </vt:lpstr>
      <vt:lpstr>SoS Report (2)</vt:lpstr>
      <vt:lpstr>PowerPoint Presentation</vt:lpstr>
      <vt:lpstr>Shadow Log</vt:lpstr>
      <vt:lpstr>TSL 1 - Daily Metered Reads</vt:lpstr>
      <vt:lpstr>TSL 2a and 2b – Calorific Values</vt:lpstr>
      <vt:lpstr>TSL 3 &amp; 4 – Suppressed Invoices</vt:lpstr>
      <vt:lpstr>TSL 5 &amp; 6 – Invalid Offers Large / Small</vt:lpstr>
      <vt:lpstr>TSL 7 – GRE Invoice Queries</vt:lpstr>
      <vt:lpstr>TSL 8a &amp; 8b – Nominations Referred – Large / Small</vt:lpstr>
      <vt:lpstr>TSL 9a &amp; 9b – Site visits</vt:lpstr>
      <vt:lpstr>TSL 10a and 10c – File Formats Consultation / Implementation</vt:lpstr>
      <vt:lpstr>TSL 11a – Gas Not Available </vt:lpstr>
      <vt:lpstr>TSL 12a &amp; 12b – System Failure &amp; System Recovery</vt:lpstr>
      <vt:lpstr>TSL 13a-14d – Query Resolution</vt:lpstr>
      <vt:lpstr>The Shadow log</vt:lpstr>
      <vt:lpstr>Determination of User Limits </vt:lpstr>
      <vt:lpstr>Example of User limits</vt:lpstr>
      <vt:lpstr>PowerPoint Presentation</vt:lpstr>
      <vt:lpstr>TSL 18a &amp; 18b / 19a &amp; 19b – Special Supply Points</vt:lpstr>
      <vt:lpstr>Changes to the SOS report</vt:lpstr>
      <vt:lpstr>Recommendation</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Cuin</cp:lastModifiedBy>
  <cp:revision>144</cp:revision>
  <dcterms:created xsi:type="dcterms:W3CDTF">2011-09-20T14:58:41Z</dcterms:created>
  <dcterms:modified xsi:type="dcterms:W3CDTF">2016-12-04T15:09:37Z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0x010100EC027A3842200A4881B078E78C741B39</vt:lpwstr>
  </property>
  <property fmtid="{D5CDD505-2E9C-101B-9397-08002B2CF9AE}" pid="4" name="_AdHocReviewCycleID">
    <vt:i4>-310298335</vt:i4>
  </property>
  <property fmtid="{D5CDD505-2E9C-101B-9397-08002B2CF9AE}" pid="5" name="_NewReviewCycle">
    <vt:lpwstr/>
  </property>
  <property fmtid="{D5CDD505-2E9C-101B-9397-08002B2CF9AE}" pid="6" name="_EmailSubject">
    <vt:lpwstr>SOS Report</vt:lpwstr>
  </property>
  <property fmtid="{D5CDD505-2E9C-101B-9397-08002B2CF9AE}" pid="7" name="_AuthorEmail">
    <vt:lpwstr>Rachel.Hinsley@xoserve.com</vt:lpwstr>
  </property>
  <property fmtid="{D5CDD505-2E9C-101B-9397-08002B2CF9AE}" pid="8" name="_AuthorEmailDisplayName">
    <vt:lpwstr>Hinsley, Rachel</vt:lpwstr>
  </property>
</Properties>
</file>